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7" r:id="rId5"/>
    <p:sldId id="268" r:id="rId6"/>
    <p:sldId id="262" r:id="rId7"/>
    <p:sldId id="258" r:id="rId8"/>
    <p:sldId id="259" r:id="rId9"/>
    <p:sldId id="260" r:id="rId10"/>
    <p:sldId id="261" r:id="rId11"/>
    <p:sldId id="263" r:id="rId12"/>
    <p:sldId id="264" r:id="rId13"/>
    <p:sldId id="265"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DD3B6B-4129-496E-A28C-665D616D17C6}" type="datetimeFigureOut">
              <a:rPr lang="en-GB" smtClean="0"/>
              <a:pPr/>
              <a:t>09/12/2016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16FD9C-682F-4637-B3DF-75F03F70ECC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D3B6B-4129-496E-A28C-665D616D17C6}" type="datetimeFigureOut">
              <a:rPr lang="en-GB" smtClean="0"/>
              <a:pPr/>
              <a:t>09/12/2016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6FD9C-682F-4637-B3DF-75F03F70ECC1}"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Transactional Analysis</a:t>
            </a:r>
            <a:endParaRPr lang="en-GB" dirty="0"/>
          </a:p>
        </p:txBody>
      </p:sp>
      <p:sp>
        <p:nvSpPr>
          <p:cNvPr id="3" name="Subtitle 2"/>
          <p:cNvSpPr>
            <a:spLocks noGrp="1"/>
          </p:cNvSpPr>
          <p:nvPr>
            <p:ph type="subTitle" idx="1"/>
          </p:nvPr>
        </p:nvSpPr>
        <p:spPr/>
        <p:txBody>
          <a:bodyPr/>
          <a:lstStyle/>
          <a:p>
            <a:r>
              <a:rPr lang="en-GB" dirty="0" smtClean="0"/>
              <a:t>Eric Berne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868958"/>
          </a:xfrm>
        </p:spPr>
        <p:txBody>
          <a:bodyPr/>
          <a:lstStyle/>
          <a:p>
            <a:r>
              <a:rPr lang="en-GB" dirty="0" smtClean="0"/>
              <a:t>Principles of TA</a:t>
            </a:r>
            <a:endParaRPr lang="en-GB" dirty="0"/>
          </a:p>
        </p:txBody>
      </p:sp>
      <p:sp>
        <p:nvSpPr>
          <p:cNvPr id="3" name="Content Placeholder 2"/>
          <p:cNvSpPr>
            <a:spLocks noGrp="1"/>
          </p:cNvSpPr>
          <p:nvPr>
            <p:ph idx="1"/>
          </p:nvPr>
        </p:nvSpPr>
        <p:spPr>
          <a:xfrm>
            <a:off x="457200" y="1124744"/>
            <a:ext cx="8229600" cy="5328592"/>
          </a:xfrm>
        </p:spPr>
        <p:txBody>
          <a:bodyPr>
            <a:normAutofit lnSpcReduction="10000"/>
          </a:bodyPr>
          <a:lstStyle/>
          <a:p>
            <a:r>
              <a:rPr lang="en-GB" sz="2800" dirty="0" smtClean="0"/>
              <a:t>Developed in 1950s by psychoanalyst Eric Berne</a:t>
            </a:r>
          </a:p>
          <a:p>
            <a:r>
              <a:rPr lang="en-GB" sz="2800" dirty="0" smtClean="0"/>
              <a:t>verbal </a:t>
            </a:r>
            <a:r>
              <a:rPr lang="en-GB" sz="2800" dirty="0"/>
              <a:t>communication, particularly face to face, is at the centre of human social </a:t>
            </a:r>
            <a:r>
              <a:rPr lang="en-GB" sz="2800" dirty="0" smtClean="0"/>
              <a:t>relationships</a:t>
            </a:r>
          </a:p>
          <a:p>
            <a:r>
              <a:rPr lang="en-GB" sz="2800" dirty="0"/>
              <a:t>Transaction </a:t>
            </a:r>
            <a:r>
              <a:rPr lang="en-GB" sz="2800" dirty="0" smtClean="0"/>
              <a:t>Stimulus - </a:t>
            </a:r>
            <a:r>
              <a:rPr lang="en-GB" sz="2800" dirty="0"/>
              <a:t>when two people encounter each other, one of them will speak to the </a:t>
            </a:r>
            <a:r>
              <a:rPr lang="en-GB" sz="2800" dirty="0" smtClean="0"/>
              <a:t>other</a:t>
            </a:r>
          </a:p>
          <a:p>
            <a:r>
              <a:rPr lang="en-GB" sz="2800" dirty="0"/>
              <a:t>Transaction </a:t>
            </a:r>
            <a:r>
              <a:rPr lang="en-GB" sz="2800" dirty="0" smtClean="0"/>
              <a:t>Response – the reaction from the other person</a:t>
            </a:r>
          </a:p>
          <a:p>
            <a:r>
              <a:rPr lang="en-GB" sz="2800" dirty="0"/>
              <a:t>The person sending the Stimulus is called the Agent. The person who responds is called the </a:t>
            </a:r>
            <a:r>
              <a:rPr lang="en-GB" sz="2800" dirty="0" smtClean="0"/>
              <a:t>Respondent</a:t>
            </a:r>
          </a:p>
          <a:p>
            <a:r>
              <a:rPr lang="en-GB" sz="2800" dirty="0"/>
              <a:t>Transactional Analysis became the method of examining the transaction wherein: 'I do something to you, and you do something back</a:t>
            </a:r>
            <a:r>
              <a:rPr lang="en-GB" sz="2800" dirty="0" smtClean="0"/>
              <a:t>'</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 as a Psychological Theory</a:t>
            </a:r>
            <a:endParaRPr lang="en-GB" dirty="0"/>
          </a:p>
        </p:txBody>
      </p:sp>
      <p:sp>
        <p:nvSpPr>
          <p:cNvPr id="3" name="Content Placeholder 2"/>
          <p:cNvSpPr>
            <a:spLocks noGrp="1"/>
          </p:cNvSpPr>
          <p:nvPr>
            <p:ph idx="1"/>
          </p:nvPr>
        </p:nvSpPr>
        <p:spPr/>
        <p:txBody>
          <a:bodyPr/>
          <a:lstStyle/>
          <a:p>
            <a:r>
              <a:rPr lang="en-GB" dirty="0" smtClean="0"/>
              <a:t>Applied in psychotherapy, education and organisations.</a:t>
            </a:r>
          </a:p>
          <a:p>
            <a:r>
              <a:rPr lang="en-GB" dirty="0" smtClean="0"/>
              <a:t>Promotes autonomy – transcending past influences, rethinking ‘childhood decisions’.</a:t>
            </a:r>
          </a:p>
          <a:p>
            <a:r>
              <a:rPr lang="en-GB" dirty="0" smtClean="0"/>
              <a:t>Places ‘parental programming’ as significant.</a:t>
            </a:r>
          </a:p>
          <a:p>
            <a:r>
              <a:rPr lang="en-GB" dirty="0" smtClean="0"/>
              <a:t>Parental programming can be ‘positive’ and/or ‘negative’.</a:t>
            </a:r>
          </a:p>
          <a:p>
            <a:endParaRPr lang="en-GB" dirty="0"/>
          </a:p>
        </p:txBody>
      </p:sp>
    </p:spTree>
    <p:extLst>
      <p:ext uri="{BB962C8B-B14F-4D97-AF65-F5344CB8AC3E}">
        <p14:creationId xmlns:p14="http://schemas.microsoft.com/office/powerpoint/2010/main" val="3622101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916" y="0"/>
            <a:ext cx="8229600" cy="620688"/>
          </a:xfrm>
        </p:spPr>
        <p:txBody>
          <a:bodyPr>
            <a:normAutofit fontScale="90000"/>
          </a:bodyPr>
          <a:lstStyle/>
          <a:p>
            <a:r>
              <a:rPr lang="en-GB" dirty="0" smtClean="0"/>
              <a:t>Injunctions</a:t>
            </a:r>
            <a:endParaRPr lang="en-GB" dirty="0"/>
          </a:p>
        </p:txBody>
      </p:sp>
      <p:sp>
        <p:nvSpPr>
          <p:cNvPr id="3" name="Content Placeholder 2"/>
          <p:cNvSpPr>
            <a:spLocks noGrp="1"/>
          </p:cNvSpPr>
          <p:nvPr>
            <p:ph idx="1"/>
          </p:nvPr>
        </p:nvSpPr>
        <p:spPr>
          <a:xfrm>
            <a:off x="475916" y="836712"/>
            <a:ext cx="8229600" cy="5904656"/>
          </a:xfrm>
        </p:spPr>
        <p:txBody>
          <a:bodyPr>
            <a:normAutofit fontScale="92500" lnSpcReduction="10000"/>
          </a:bodyPr>
          <a:lstStyle/>
          <a:p>
            <a:pPr marL="0" indent="0">
              <a:buNone/>
            </a:pPr>
            <a:r>
              <a:rPr lang="en-GB" sz="2800" dirty="0" smtClean="0"/>
              <a:t>Children are exposed to parental messages verbally and non-verbally – explicitly and implicitly. From these emerge ‘injunctions’; these are considered ‘negative’:</a:t>
            </a:r>
          </a:p>
          <a:p>
            <a:pPr marL="0" indent="0">
              <a:buNone/>
            </a:pPr>
            <a:endParaRPr lang="en-GB" sz="2800" dirty="0" smtClean="0"/>
          </a:p>
          <a:p>
            <a:r>
              <a:rPr lang="en-GB" sz="2800" dirty="0" smtClean="0"/>
              <a:t>Don’t be</a:t>
            </a:r>
          </a:p>
          <a:p>
            <a:r>
              <a:rPr lang="en-GB" sz="2800" dirty="0" smtClean="0"/>
              <a:t>Don’t be you</a:t>
            </a:r>
          </a:p>
          <a:p>
            <a:r>
              <a:rPr lang="en-GB" sz="2800" dirty="0" smtClean="0"/>
              <a:t>Don’t be a child</a:t>
            </a:r>
          </a:p>
          <a:p>
            <a:r>
              <a:rPr lang="en-GB" sz="2800" dirty="0" smtClean="0"/>
              <a:t>Don’t be grown up</a:t>
            </a:r>
          </a:p>
          <a:p>
            <a:r>
              <a:rPr lang="en-GB" sz="2800" dirty="0" smtClean="0"/>
              <a:t>Don’t be close</a:t>
            </a:r>
          </a:p>
          <a:p>
            <a:r>
              <a:rPr lang="en-GB" sz="2800" dirty="0" smtClean="0"/>
              <a:t>Don’t be sane</a:t>
            </a:r>
          </a:p>
          <a:p>
            <a:r>
              <a:rPr lang="en-GB" sz="2800" dirty="0" smtClean="0"/>
              <a:t>Don’t be important</a:t>
            </a:r>
          </a:p>
          <a:p>
            <a:r>
              <a:rPr lang="en-GB" sz="2800" dirty="0" smtClean="0"/>
              <a:t>Don’t belong</a:t>
            </a:r>
          </a:p>
          <a:p>
            <a:r>
              <a:rPr lang="en-GB" sz="2800" dirty="0" smtClean="0"/>
              <a:t>Don’t</a:t>
            </a:r>
          </a:p>
          <a:p>
            <a:endParaRPr lang="en-GB" sz="2800" dirty="0" smtClean="0"/>
          </a:p>
          <a:p>
            <a:endParaRPr lang="en-GB" sz="2800" dirty="0" smtClean="0"/>
          </a:p>
          <a:p>
            <a:endParaRPr lang="en-GB" sz="2800" dirty="0"/>
          </a:p>
        </p:txBody>
      </p:sp>
    </p:spTree>
    <p:extLst>
      <p:ext uri="{BB962C8B-B14F-4D97-AF65-F5344CB8AC3E}">
        <p14:creationId xmlns:p14="http://schemas.microsoft.com/office/powerpoint/2010/main" val="12508068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Childhood decisions</a:t>
            </a:r>
            <a:endParaRPr lang="en-GB" dirty="0"/>
          </a:p>
        </p:txBody>
      </p:sp>
      <p:sp>
        <p:nvSpPr>
          <p:cNvPr id="3" name="Content Placeholder 2"/>
          <p:cNvSpPr>
            <a:spLocks noGrp="1"/>
          </p:cNvSpPr>
          <p:nvPr>
            <p:ph idx="1"/>
          </p:nvPr>
        </p:nvSpPr>
        <p:spPr>
          <a:xfrm>
            <a:off x="457200" y="1124744"/>
            <a:ext cx="8229600" cy="5544616"/>
          </a:xfrm>
        </p:spPr>
        <p:txBody>
          <a:bodyPr/>
          <a:lstStyle/>
          <a:p>
            <a:pPr marL="0" indent="0">
              <a:buNone/>
            </a:pPr>
            <a:r>
              <a:rPr lang="en-GB" dirty="0" smtClean="0"/>
              <a:t>Injunctions give rise to ‘childhood decisions’, e.g.:</a:t>
            </a:r>
          </a:p>
          <a:p>
            <a:r>
              <a:rPr lang="en-GB" dirty="0" smtClean="0"/>
              <a:t>I won’t grow up</a:t>
            </a:r>
          </a:p>
          <a:p>
            <a:r>
              <a:rPr lang="en-GB" dirty="0" smtClean="0"/>
              <a:t>I won’t be close</a:t>
            </a:r>
          </a:p>
          <a:p>
            <a:r>
              <a:rPr lang="en-GB" dirty="0" smtClean="0"/>
              <a:t>I can’t make it</a:t>
            </a:r>
          </a:p>
          <a:p>
            <a:pPr marL="0" indent="0">
              <a:buNone/>
            </a:pPr>
            <a:r>
              <a:rPr lang="en-GB" dirty="0" smtClean="0"/>
              <a:t>Tend to be acted out in adult life but can be changed through a process of re-decision. This will occur at both cognitive and emotional levels. This leads to autonomous, self aware and </a:t>
            </a:r>
            <a:r>
              <a:rPr lang="en-GB" smtClean="0"/>
              <a:t>flexible adults.</a:t>
            </a:r>
            <a:endParaRPr lang="en-GB" dirty="0"/>
          </a:p>
          <a:p>
            <a:pPr marL="0" indent="0">
              <a:buNone/>
            </a:pPr>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6923817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Structural Ego States</a:t>
            </a:r>
            <a:endParaRPr lang="en-GB" dirty="0"/>
          </a:p>
        </p:txBody>
      </p:sp>
      <p:pic>
        <p:nvPicPr>
          <p:cNvPr id="4" name="Content Placeholder 3" descr="http://www.businessballs.com/images/transa1.jpg"/>
          <p:cNvPicPr>
            <a:picLocks noGrp="1"/>
          </p:cNvPicPr>
          <p:nvPr>
            <p:ph idx="1"/>
          </p:nvPr>
        </p:nvPicPr>
        <p:blipFill>
          <a:blip r:embed="rId2" cstate="print"/>
          <a:srcRect/>
          <a:stretch>
            <a:fillRect/>
          </a:stretch>
        </p:blipFill>
        <p:spPr bwMode="auto">
          <a:xfrm>
            <a:off x="395536" y="1052736"/>
            <a:ext cx="5688631" cy="5112568"/>
          </a:xfrm>
          <a:prstGeom prst="rect">
            <a:avLst/>
          </a:prstGeom>
          <a:noFill/>
          <a:ln w="9525">
            <a:noFill/>
            <a:miter lim="800000"/>
            <a:headEnd/>
            <a:tailEnd/>
          </a:ln>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1988840"/>
            <a:ext cx="2401586" cy="272028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Ego States</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pPr>
              <a:buNone/>
            </a:pPr>
            <a:r>
              <a:rPr lang="en-GB" b="1" dirty="0" smtClean="0"/>
              <a:t>	</a:t>
            </a:r>
            <a:r>
              <a:rPr lang="en-GB" sz="4600" b="1" dirty="0" smtClean="0"/>
              <a:t>Parent</a:t>
            </a:r>
            <a:endParaRPr lang="en-GB" sz="4600" b="1" dirty="0"/>
          </a:p>
          <a:p>
            <a:pPr>
              <a:buNone/>
            </a:pPr>
            <a:r>
              <a:rPr lang="en-GB" dirty="0" smtClean="0"/>
              <a:t>	</a:t>
            </a:r>
          </a:p>
          <a:p>
            <a:pPr>
              <a:buNone/>
            </a:pPr>
            <a:r>
              <a:rPr lang="en-GB" dirty="0"/>
              <a:t>	</a:t>
            </a:r>
            <a:r>
              <a:rPr lang="en-GB" dirty="0" smtClean="0"/>
              <a:t>This </a:t>
            </a:r>
            <a:r>
              <a:rPr lang="en-GB" dirty="0"/>
              <a:t>is our ingrained voice of authority, absorbed conditioning, learning and attitudes from when we were young. We were conditioned by our real parents, teachers, older people, next door neighbours, aunts and </a:t>
            </a:r>
            <a:r>
              <a:rPr lang="en-GB" dirty="0" smtClean="0"/>
              <a:t>uncles. </a:t>
            </a:r>
            <a:r>
              <a:rPr lang="en-GB" dirty="0"/>
              <a:t>Our Parent is made up of a huge number of hidden and overt recorded playbacks. Typically embodied by phrases and attitudes starting with 'how to', 'under no circumstances', 'always' and 'never forget', 'don't lie, cheat, steal', etc, etc. Our parent is formed by external events and influences upon us as we grow through early childhood. We can change it, but this is easier said than done.</a:t>
            </a:r>
          </a:p>
          <a:p>
            <a:endParaRPr lang="en-GB" dirty="0"/>
          </a:p>
        </p:txBody>
      </p:sp>
      <p:pic>
        <p:nvPicPr>
          <p:cNvPr id="5" name="Picture 4"/>
          <p:cNvPicPr>
            <a:picLocks noChangeAspect="1"/>
          </p:cNvPicPr>
          <p:nvPr/>
        </p:nvPicPr>
        <p:blipFill>
          <a:blip r:embed="rId2"/>
          <a:stretch>
            <a:fillRect/>
          </a:stretch>
        </p:blipFill>
        <p:spPr>
          <a:xfrm>
            <a:off x="7416837" y="274638"/>
            <a:ext cx="1302580" cy="2000647"/>
          </a:xfrm>
          <a:prstGeom prst="rect">
            <a:avLst/>
          </a:prstGeom>
        </p:spPr>
      </p:pic>
      <p:pic>
        <p:nvPicPr>
          <p:cNvPr id="6" name="Picture 5"/>
          <p:cNvPicPr>
            <a:picLocks noChangeAspect="1"/>
          </p:cNvPicPr>
          <p:nvPr/>
        </p:nvPicPr>
        <p:blipFill>
          <a:blip r:embed="rId3"/>
          <a:stretch>
            <a:fillRect/>
          </a:stretch>
        </p:blipFill>
        <p:spPr>
          <a:xfrm>
            <a:off x="8068127" y="5157192"/>
            <a:ext cx="898152" cy="1544191"/>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020272" y="548680"/>
            <a:ext cx="1292113" cy="1613534"/>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a:buNone/>
            </a:pPr>
            <a:r>
              <a:rPr lang="en-GB" b="1" dirty="0" smtClean="0"/>
              <a:t>	</a:t>
            </a:r>
            <a:r>
              <a:rPr lang="en-GB" sz="3600" b="1" dirty="0" smtClean="0"/>
              <a:t>Adult</a:t>
            </a:r>
            <a:endParaRPr lang="en-GB" sz="3600" b="1" dirty="0"/>
          </a:p>
          <a:p>
            <a:pPr>
              <a:buNone/>
            </a:pPr>
            <a:r>
              <a:rPr lang="en-GB" dirty="0" smtClean="0"/>
              <a:t>	Our </a:t>
            </a:r>
            <a:r>
              <a:rPr lang="en-GB" dirty="0"/>
              <a:t>'Adult' is our ability to think and determine action for ourselves, based on received data. The adult in us begins to form at around ten months old, and is the means by which we keep our Parent and Child under control. If we are to change our Parent or Child we must do so through our adult.</a:t>
            </a:r>
          </a:p>
          <a:p>
            <a:pPr>
              <a:buNone/>
            </a:pPr>
            <a:endParaRPr lang="en-GB" dirty="0"/>
          </a:p>
        </p:txBody>
      </p:sp>
      <p:sp>
        <p:nvSpPr>
          <p:cNvPr id="4" name="AutoShape 2" descr="Image result for marge simpson"/>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23928" y="700100"/>
            <a:ext cx="1800200" cy="1800200"/>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b="1" dirty="0" smtClean="0"/>
              <a:t>	</a:t>
            </a:r>
            <a:endParaRPr lang="en-GB" b="1" dirty="0" smtClean="0"/>
          </a:p>
          <a:p>
            <a:pPr>
              <a:buNone/>
            </a:pPr>
            <a:r>
              <a:rPr lang="en-GB" sz="3600" b="1" dirty="0"/>
              <a:t>	</a:t>
            </a:r>
            <a:r>
              <a:rPr lang="en-GB" sz="3600" b="1" dirty="0" smtClean="0"/>
              <a:t>Child</a:t>
            </a:r>
            <a:endParaRPr lang="en-GB" sz="3600" b="1" dirty="0"/>
          </a:p>
          <a:p>
            <a:pPr>
              <a:buNone/>
            </a:pPr>
            <a:r>
              <a:rPr lang="en-GB" dirty="0" smtClean="0"/>
              <a:t>	Our </a:t>
            </a:r>
            <a:r>
              <a:rPr lang="en-GB" dirty="0"/>
              <a:t>internal reaction and feelings to external events form the 'Child'. This is the seeing, hearing, feeling, and emotional body of data within each of us. When anger or despair dominates reason, the Child is in control. Like our Parent we can change it, but it is no easier.</a:t>
            </a:r>
          </a:p>
          <a:p>
            <a:pPr>
              <a:buNone/>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sz="4000" dirty="0"/>
              <a:t>In other words</a:t>
            </a:r>
            <a:r>
              <a:rPr lang="en-GB" sz="4000" dirty="0" smtClean="0"/>
              <a:t>:</a:t>
            </a:r>
          </a:p>
          <a:p>
            <a:pPr>
              <a:buNone/>
            </a:pPr>
            <a:endParaRPr lang="en-GB" sz="4000" dirty="0"/>
          </a:p>
          <a:p>
            <a:r>
              <a:rPr lang="en-GB" dirty="0"/>
              <a:t>Parent is our 'Taught' concept of life</a:t>
            </a:r>
          </a:p>
          <a:p>
            <a:r>
              <a:rPr lang="en-GB" dirty="0"/>
              <a:t>Adult is our 'Thought' concept of life</a:t>
            </a:r>
          </a:p>
          <a:p>
            <a:r>
              <a:rPr lang="en-GB" dirty="0"/>
              <a:t>Child is our 'Felt' concept of life</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Functional Ego States</a:t>
            </a:r>
            <a:endParaRPr lang="en-GB" dirty="0"/>
          </a:p>
        </p:txBody>
      </p:sp>
      <p:pic>
        <p:nvPicPr>
          <p:cNvPr id="4" name="Content Placeholder 3" descr="http://www.bpsmedicine.com/content/figures/1751-0759-3-9-1-l.jpg"/>
          <p:cNvPicPr>
            <a:picLocks noGrp="1"/>
          </p:cNvPicPr>
          <p:nvPr>
            <p:ph idx="1"/>
          </p:nvPr>
        </p:nvPicPr>
        <p:blipFill>
          <a:blip r:embed="rId2" cstate="print"/>
          <a:srcRect/>
          <a:stretch>
            <a:fillRect/>
          </a:stretch>
        </p:blipFill>
        <p:spPr bwMode="auto">
          <a:xfrm>
            <a:off x="1043608" y="1772816"/>
            <a:ext cx="7272808" cy="41044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Complementary transactions</a:t>
            </a:r>
            <a:endParaRPr lang="en-GB" dirty="0"/>
          </a:p>
        </p:txBody>
      </p:sp>
      <p:pic>
        <p:nvPicPr>
          <p:cNvPr id="4" name="Content Placeholder 3" descr="http://www.ericberne.com/wp-content/uploads/2013/01/Crossed_Transaction_in_Transactional_Analysis.jpg"/>
          <p:cNvPicPr>
            <a:picLocks noGrp="1"/>
          </p:cNvPicPr>
          <p:nvPr>
            <p:ph idx="1"/>
          </p:nvPr>
        </p:nvPicPr>
        <p:blipFill>
          <a:blip r:embed="rId2" cstate="print"/>
          <a:srcRect/>
          <a:stretch>
            <a:fillRect/>
          </a:stretch>
        </p:blipFill>
        <p:spPr bwMode="auto">
          <a:xfrm>
            <a:off x="2123728" y="1916832"/>
            <a:ext cx="5107136" cy="4249613"/>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Some </a:t>
            </a:r>
            <a:r>
              <a:rPr lang="en-GB" dirty="0" smtClean="0"/>
              <a:t>applications of TA</a:t>
            </a:r>
            <a:endParaRPr lang="en-GB" dirty="0"/>
          </a:p>
        </p:txBody>
      </p:sp>
      <p:sp>
        <p:nvSpPr>
          <p:cNvPr id="3" name="Content Placeholder 2"/>
          <p:cNvSpPr>
            <a:spLocks noGrp="1"/>
          </p:cNvSpPr>
          <p:nvPr>
            <p:ph idx="1"/>
          </p:nvPr>
        </p:nvSpPr>
        <p:spPr>
          <a:xfrm>
            <a:off x="457200" y="1600200"/>
            <a:ext cx="8229600" cy="4853136"/>
          </a:xfrm>
        </p:spPr>
        <p:txBody>
          <a:bodyPr>
            <a:normAutofit fontScale="92500" lnSpcReduction="20000"/>
          </a:bodyPr>
          <a:lstStyle/>
          <a:p>
            <a:r>
              <a:rPr lang="en-GB" dirty="0" smtClean="0"/>
              <a:t>Clinical Psychology and Psychiatry</a:t>
            </a:r>
          </a:p>
          <a:p>
            <a:pPr>
              <a:buNone/>
            </a:pPr>
            <a:endParaRPr lang="en-GB" dirty="0" smtClean="0"/>
          </a:p>
          <a:p>
            <a:r>
              <a:rPr lang="en-GB" smtClean="0"/>
              <a:t>Counselling/Psychotherapy</a:t>
            </a:r>
            <a:endParaRPr lang="en-GB" dirty="0" smtClean="0"/>
          </a:p>
          <a:p>
            <a:pPr>
              <a:buNone/>
            </a:pPr>
            <a:endParaRPr lang="en-GB" dirty="0" smtClean="0"/>
          </a:p>
          <a:p>
            <a:r>
              <a:rPr lang="en-GB" dirty="0" smtClean="0"/>
              <a:t>Organisational development</a:t>
            </a:r>
          </a:p>
          <a:p>
            <a:pPr>
              <a:buNone/>
            </a:pPr>
            <a:endParaRPr lang="en-GB" dirty="0" smtClean="0"/>
          </a:p>
          <a:p>
            <a:r>
              <a:rPr lang="en-GB" dirty="0"/>
              <a:t> </a:t>
            </a:r>
            <a:r>
              <a:rPr lang="en-GB" dirty="0" smtClean="0"/>
              <a:t>Management</a:t>
            </a:r>
          </a:p>
          <a:p>
            <a:pPr>
              <a:buNone/>
            </a:pPr>
            <a:endParaRPr lang="en-GB" dirty="0" smtClean="0"/>
          </a:p>
          <a:p>
            <a:r>
              <a:rPr lang="en-GB" dirty="0" smtClean="0"/>
              <a:t>Any situation that involves looking at relationship dynamics</a:t>
            </a:r>
          </a:p>
          <a:p>
            <a:endParaRPr lang="en-GB" dirty="0"/>
          </a:p>
          <a:p>
            <a:pPr>
              <a:buNone/>
            </a:pPr>
            <a:endParaRPr lang="en-GB" dirty="0" smtClean="0"/>
          </a:p>
          <a:p>
            <a:pPr>
              <a:buNone/>
            </a:pPr>
            <a:endParaRPr lang="en-GB" dirty="0" smtClean="0"/>
          </a:p>
          <a:p>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Egograms</a:t>
            </a:r>
            <a:r>
              <a:rPr lang="en-GB" dirty="0" smtClean="0"/>
              <a:t> (Jack </a:t>
            </a:r>
            <a:r>
              <a:rPr lang="en-GB" dirty="0" err="1" smtClean="0"/>
              <a:t>Dusay</a:t>
            </a:r>
            <a:r>
              <a:rPr lang="en-GB" dirty="0" smtClean="0"/>
              <a:t>, 1970s)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dirty="0" err="1"/>
              <a:t>Egogram</a:t>
            </a:r>
            <a:r>
              <a:rPr lang="en-GB" dirty="0"/>
              <a:t> is a bar graph showing the amount of energy within the ego structure of the person and how he will re-distribute his energy within the different egos at one given </a:t>
            </a:r>
            <a:r>
              <a:rPr lang="en-GB" dirty="0" smtClean="0"/>
              <a:t>time.</a:t>
            </a:r>
          </a:p>
          <a:p>
            <a:endParaRPr lang="en-GB" dirty="0" smtClean="0"/>
          </a:p>
          <a:p>
            <a:r>
              <a:rPr lang="en-GB" dirty="0"/>
              <a:t>gives an evaluation of the distribution of energy in the personality, and it can be used by the individual to show how much energy is needed to be re-distributed to other parts of the personality to make positive change</a:t>
            </a:r>
          </a:p>
        </p:txBody>
      </p:sp>
    </p:spTree>
    <p:extLst>
      <p:ext uri="{BB962C8B-B14F-4D97-AF65-F5344CB8AC3E}">
        <p14:creationId xmlns:p14="http://schemas.microsoft.com/office/powerpoint/2010/main" val="2116152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92696"/>
          </a:xfrm>
        </p:spPr>
        <p:txBody>
          <a:bodyPr>
            <a:normAutofit fontScale="90000"/>
          </a:bodyPr>
          <a:lstStyle/>
          <a:p>
            <a:r>
              <a:rPr lang="en-GB" dirty="0" smtClean="0"/>
              <a:t>Constructing your own </a:t>
            </a:r>
            <a:r>
              <a:rPr lang="en-GB" dirty="0" err="1" smtClean="0"/>
              <a:t>egogram</a:t>
            </a:r>
            <a:endParaRPr lang="en-GB" dirty="0"/>
          </a:p>
        </p:txBody>
      </p:sp>
      <p:sp>
        <p:nvSpPr>
          <p:cNvPr id="3" name="Content Placeholder 2"/>
          <p:cNvSpPr>
            <a:spLocks noGrp="1"/>
          </p:cNvSpPr>
          <p:nvPr>
            <p:ph idx="1"/>
          </p:nvPr>
        </p:nvSpPr>
        <p:spPr>
          <a:xfrm>
            <a:off x="457200" y="1052736"/>
            <a:ext cx="8229600" cy="5616624"/>
          </a:xfrm>
        </p:spPr>
        <p:txBody>
          <a:bodyPr>
            <a:normAutofit fontScale="85000" lnSpcReduction="10000"/>
          </a:bodyPr>
          <a:lstStyle/>
          <a:p>
            <a:r>
              <a:rPr lang="en-GB" dirty="0" smtClean="0"/>
              <a:t>Draw </a:t>
            </a:r>
            <a:r>
              <a:rPr lang="en-GB" dirty="0"/>
              <a:t>a horizontal line on a piece of paper. </a:t>
            </a:r>
            <a:endParaRPr lang="en-GB" dirty="0" smtClean="0"/>
          </a:p>
          <a:p>
            <a:r>
              <a:rPr lang="en-GB" dirty="0" smtClean="0"/>
              <a:t>Underneath</a:t>
            </a:r>
            <a:r>
              <a:rPr lang="en-GB" dirty="0"/>
              <a:t>, label the five ego states – adapted child, free child, adult, controlling parent and nurturing parent</a:t>
            </a:r>
            <a:r>
              <a:rPr lang="en-GB" dirty="0" smtClean="0"/>
              <a:t>.</a:t>
            </a:r>
          </a:p>
          <a:p>
            <a:r>
              <a:rPr lang="en-GB" dirty="0"/>
              <a:t>Think of yourself at this particular time or at a specific moment in the past, draw whatever you feel is the most energised part of your personality, and draw it with a vertical line. (This will be your highest column</a:t>
            </a:r>
            <a:r>
              <a:rPr lang="en-GB" dirty="0" smtClean="0"/>
              <a:t>.)</a:t>
            </a:r>
          </a:p>
          <a:p>
            <a:r>
              <a:rPr lang="en-GB" dirty="0"/>
              <a:t>Now, using your intuition, draw the lowest energised part of your personality as it is in comparison with the other. (This will be the lowest column</a:t>
            </a:r>
            <a:r>
              <a:rPr lang="en-GB" dirty="0" smtClean="0"/>
              <a:t>.)</a:t>
            </a:r>
          </a:p>
          <a:p>
            <a:r>
              <a:rPr lang="en-GB" dirty="0"/>
              <a:t>Then fill in the other states as you see them in comparison with the above.</a:t>
            </a:r>
          </a:p>
        </p:txBody>
      </p:sp>
    </p:spTree>
    <p:extLst>
      <p:ext uri="{BB962C8B-B14F-4D97-AF65-F5344CB8AC3E}">
        <p14:creationId xmlns:p14="http://schemas.microsoft.com/office/powerpoint/2010/main" val="284857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8944"/>
            <a:ext cx="8229600" cy="566936"/>
          </a:xfrm>
        </p:spPr>
        <p:txBody>
          <a:bodyPr>
            <a:normAutofit fontScale="90000"/>
          </a:bodyPr>
          <a:lstStyle/>
          <a:p>
            <a:endParaRPr lang="en-GB" dirty="0"/>
          </a:p>
        </p:txBody>
      </p:sp>
      <p:sp>
        <p:nvSpPr>
          <p:cNvPr id="3" name="Content Placeholder 2"/>
          <p:cNvSpPr>
            <a:spLocks noGrp="1"/>
          </p:cNvSpPr>
          <p:nvPr>
            <p:ph idx="1"/>
          </p:nvPr>
        </p:nvSpPr>
        <p:spPr>
          <a:xfrm>
            <a:off x="457200" y="908720"/>
            <a:ext cx="8229600" cy="5760640"/>
          </a:xfrm>
        </p:spPr>
        <p:txBody>
          <a:bodyPr/>
          <a:lstStyle/>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732" y="404664"/>
            <a:ext cx="7787208" cy="5846509"/>
          </a:xfrm>
          <a:prstGeom prst="rect">
            <a:avLst/>
          </a:prstGeom>
        </p:spPr>
      </p:pic>
    </p:spTree>
    <p:extLst>
      <p:ext uri="{BB962C8B-B14F-4D97-AF65-F5344CB8AC3E}">
        <p14:creationId xmlns:p14="http://schemas.microsoft.com/office/powerpoint/2010/main" val="1958163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515</Words>
  <Application>Microsoft Office PowerPoint</Application>
  <PresentationFormat>On-screen Show (4:3)</PresentationFormat>
  <Paragraphs>74</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Transactional Analysis</vt:lpstr>
      <vt:lpstr>Principles of TA</vt:lpstr>
      <vt:lpstr>TA as a Psychological Theory</vt:lpstr>
      <vt:lpstr>Injunctions</vt:lpstr>
      <vt:lpstr>Childhood decisions</vt:lpstr>
      <vt:lpstr>Structural Ego States</vt:lpstr>
      <vt:lpstr>Ego States</vt:lpstr>
      <vt:lpstr>PowerPoint Presentation</vt:lpstr>
      <vt:lpstr>PowerPoint Presentation</vt:lpstr>
      <vt:lpstr>PowerPoint Presentation</vt:lpstr>
      <vt:lpstr>Functional Ego States</vt:lpstr>
      <vt:lpstr>Complementary transactions</vt:lpstr>
      <vt:lpstr>Some applications of TA</vt:lpstr>
      <vt:lpstr>Egograms (Jack Dusay, 1970s)</vt:lpstr>
      <vt:lpstr>Constructing your own egogram</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Analysis</dc:title>
  <dc:creator>Cath</dc:creator>
  <cp:lastModifiedBy>Catherine Hancox</cp:lastModifiedBy>
  <cp:revision>15</cp:revision>
  <dcterms:created xsi:type="dcterms:W3CDTF">2013-02-21T16:00:15Z</dcterms:created>
  <dcterms:modified xsi:type="dcterms:W3CDTF">2016-12-09T08:45:42Z</dcterms:modified>
</cp:coreProperties>
</file>