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4"/>
  </p:notesMasterIdLst>
  <p:sldIdLst>
    <p:sldId id="266" r:id="rId5"/>
    <p:sldId id="293" r:id="rId6"/>
    <p:sldId id="313" r:id="rId7"/>
    <p:sldId id="328" r:id="rId8"/>
    <p:sldId id="314" r:id="rId9"/>
    <p:sldId id="315" r:id="rId10"/>
    <p:sldId id="310" r:id="rId11"/>
    <p:sldId id="329" r:id="rId12"/>
    <p:sldId id="317" r:id="rId13"/>
    <p:sldId id="316" r:id="rId14"/>
    <p:sldId id="311" r:id="rId15"/>
    <p:sldId id="318" r:id="rId16"/>
    <p:sldId id="319" r:id="rId17"/>
    <p:sldId id="320" r:id="rId18"/>
    <p:sldId id="321" r:id="rId19"/>
    <p:sldId id="323" r:id="rId20"/>
    <p:sldId id="325" r:id="rId21"/>
    <p:sldId id="330" r:id="rId22"/>
    <p:sldId id="326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C8D7"/>
    <a:srgbClr val="141414"/>
    <a:srgbClr val="131313"/>
    <a:srgbClr val="151515"/>
    <a:srgbClr val="0F0F0F"/>
    <a:srgbClr val="060606"/>
    <a:srgbClr val="607E8C"/>
    <a:srgbClr val="706F6F"/>
    <a:srgbClr val="007F7C"/>
    <a:srgbClr val="D8AE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777" autoAdjust="0"/>
    <p:restoredTop sz="94660"/>
  </p:normalViewPr>
  <p:slideViewPr>
    <p:cSldViewPr snapToGrid="0">
      <p:cViewPr varScale="1">
        <p:scale>
          <a:sx n="72" d="100"/>
          <a:sy n="72" d="100"/>
        </p:scale>
        <p:origin x="79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19566-6BDA-4E16-9E41-8B7F3550B534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AF271-BBAB-41AD-A601-C271FF69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164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AF271-BBAB-41AD-A601-C271FF693BE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469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257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471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81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516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465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39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425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58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43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703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74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892B9-E1B6-4DD0-810A-27A6201531F8}" type="datetimeFigureOut">
              <a:rPr lang="en-GB" smtClean="0"/>
              <a:t>29/10/2020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412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wtsd.ac.uk/librar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kahoot.it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Fc7UixWEzc&amp;feature=youtu.b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58OZjdoO34&amp;feature=youtu.be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-primo.hosted.exlibrisgroup.com/primo-explore/search?vid=44WHELF_UWTSD_VU1&amp;sortby=rank&amp;lang=en_US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hyperlink" Target="http://www.uwtsd.ac.uk/librar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-primo.hosted.exlibrisgroup.com/primo-explore/search?vid=44WHELF_UWTSD_VU1&amp;lang=en_US&amp;sortby=rank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need-more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online-library/recommended-apps/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hyperlink" Target="https://twitter.com/uwtsdlib?lang=en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infoskills/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mailto:e.downes@uwtsd.ac.uk" TargetMode="External"/><Relationship Id="rId3" Type="http://schemas.openxmlformats.org/officeDocument/2006/relationships/image" Target="../media/image27.png"/><Relationship Id="rId7" Type="http://schemas.openxmlformats.org/officeDocument/2006/relationships/hyperlink" Target="mailto:alison.evans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samantha.scoulding@uwtsd.ac.uk" TargetMode="External"/><Relationship Id="rId11" Type="http://schemas.openxmlformats.org/officeDocument/2006/relationships/hyperlink" Target="mailto:r.whitfield@uwtsd.ac.uk" TargetMode="External"/><Relationship Id="rId5" Type="http://schemas.openxmlformats.org/officeDocument/2006/relationships/hyperlink" Target="mailto:emily.hywel@uwtsd.ac.uk" TargetMode="External"/><Relationship Id="rId10" Type="http://schemas.openxmlformats.org/officeDocument/2006/relationships/hyperlink" Target="mailto:Peter.Duffield-Fuller@uwtsd.ac.uk" TargetMode="External"/><Relationship Id="rId4" Type="http://schemas.openxmlformats.org/officeDocument/2006/relationships/image" Target="../media/image1.png"/><Relationship Id="rId9" Type="http://schemas.openxmlformats.org/officeDocument/2006/relationships/hyperlink" Target="mailto:i.curcic@uwtsd.ac.uk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-5426" y="1440518"/>
            <a:ext cx="12251667" cy="1185632"/>
            <a:chOff x="1178577" y="1361872"/>
            <a:chExt cx="9818890" cy="1185632"/>
          </a:xfrm>
        </p:grpSpPr>
        <p:sp>
          <p:nvSpPr>
            <p:cNvPr id="6" name="Rectangle 5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-38911" y="5602324"/>
            <a:ext cx="12253063" cy="1213182"/>
            <a:chOff x="1143001" y="4014934"/>
            <a:chExt cx="9818890" cy="1213182"/>
          </a:xfrm>
        </p:grpSpPr>
        <p:sp>
          <p:nvSpPr>
            <p:cNvPr id="11" name="Rectangle 10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3" name="Straight Connector 12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5" name="Group 14"/>
          <p:cNvGrpSpPr/>
          <p:nvPr/>
        </p:nvGrpSpPr>
        <p:grpSpPr>
          <a:xfrm>
            <a:off x="-22168" y="3788624"/>
            <a:ext cx="12268409" cy="1135597"/>
            <a:chOff x="0" y="2677636"/>
            <a:chExt cx="12236335" cy="1135597"/>
          </a:xfrm>
        </p:grpSpPr>
        <p:sp>
          <p:nvSpPr>
            <p:cNvPr id="16" name="Rectangle 15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2" name="Picture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698" y="0"/>
            <a:ext cx="12241850" cy="146367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75715" y="1762987"/>
            <a:ext cx="92758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Basic Skills: Finding and Using Information</a:t>
            </a:r>
          </a:p>
          <a:p>
            <a:pPr algn="ctr"/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48714" y="3870270"/>
            <a:ext cx="88886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Samantha Scoulding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Academic Liaison Librarian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982094" y="5906953"/>
            <a:ext cx="6063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Library &amp; Learning Resources</a:t>
            </a:r>
          </a:p>
        </p:txBody>
      </p:sp>
    </p:spTree>
    <p:extLst>
      <p:ext uri="{BB962C8B-B14F-4D97-AF65-F5344CB8AC3E}">
        <p14:creationId xmlns:p14="http://schemas.microsoft.com/office/powerpoint/2010/main" val="385363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65"/>
    </mc:Choice>
    <mc:Fallback xmlns="">
      <p:transition spd="slow" advTm="336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1716"/>
          </a:xfrm>
        </p:spPr>
      </p:pic>
      <p:sp>
        <p:nvSpPr>
          <p:cNvPr id="8" name="TextBox 7"/>
          <p:cNvSpPr txBox="1"/>
          <p:nvPr/>
        </p:nvSpPr>
        <p:spPr>
          <a:xfrm>
            <a:off x="5043311" y="513596"/>
            <a:ext cx="60486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Students who use library resources outperform those who don’t…</a:t>
            </a:r>
          </a:p>
        </p:txBody>
      </p:sp>
    </p:spTree>
    <p:extLst>
      <p:ext uri="{BB962C8B-B14F-4D97-AF65-F5344CB8AC3E}">
        <p14:creationId xmlns:p14="http://schemas.microsoft.com/office/powerpoint/2010/main" val="3186318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351003" y="281202"/>
            <a:ext cx="8929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you’ll learn today…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2562" y="1627086"/>
            <a:ext cx="5455339" cy="363689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44843" y="1581666"/>
            <a:ext cx="5132173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 to navigate the library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What’s in the Online Library?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What is a journal?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Identifying and evaluating different types of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 to search the library catalogue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Setting up alerts and saving your favourites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 to find &amp; access e-books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Need more?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Where and who to ask for help!</a:t>
            </a:r>
          </a:p>
        </p:txBody>
      </p:sp>
    </p:spTree>
    <p:extLst>
      <p:ext uri="{BB962C8B-B14F-4D97-AF65-F5344CB8AC3E}">
        <p14:creationId xmlns:p14="http://schemas.microsoft.com/office/powerpoint/2010/main" val="3035414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2471349" y="181230"/>
            <a:ext cx="6812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Navigating the library website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67267" y="5460526"/>
            <a:ext cx="5865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http://uwtsd.ac.uk/library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1813" y="1562639"/>
            <a:ext cx="5722298" cy="3814865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59033" y="1193578"/>
            <a:ext cx="479442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Catalogue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 library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 your account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Contact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Opening hours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Library guide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 a problem</a:t>
            </a:r>
          </a:p>
        </p:txBody>
      </p:sp>
    </p:spTree>
    <p:extLst>
      <p:ext uri="{BB962C8B-B14F-4D97-AF65-F5344CB8AC3E}">
        <p14:creationId xmlns:p14="http://schemas.microsoft.com/office/powerpoint/2010/main" val="3980516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833816" y="296562"/>
            <a:ext cx="63925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Online Library includes…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2434" y="1569553"/>
            <a:ext cx="5676960" cy="37850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8411" y="2001750"/>
            <a:ext cx="509922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Library catalogue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E-Books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Full-text 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Full-text newspapers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much more…!</a:t>
            </a:r>
          </a:p>
        </p:txBody>
      </p:sp>
    </p:spTree>
    <p:extLst>
      <p:ext uri="{BB962C8B-B14F-4D97-AF65-F5344CB8AC3E}">
        <p14:creationId xmlns:p14="http://schemas.microsoft.com/office/powerpoint/2010/main" val="129990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364259" y="238897"/>
            <a:ext cx="70021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 did you know you can also…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7010" y="1449860"/>
            <a:ext cx="6005384" cy="400358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10746" y="1976755"/>
            <a:ext cx="479442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Receive publication alerts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Save favourite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 your search history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View citation help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Access resources from your mobile device</a:t>
            </a:r>
          </a:p>
        </p:txBody>
      </p:sp>
    </p:spTree>
    <p:extLst>
      <p:ext uri="{BB962C8B-B14F-4D97-AF65-F5344CB8AC3E}">
        <p14:creationId xmlns:p14="http://schemas.microsoft.com/office/powerpoint/2010/main" val="74778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823784" y="172992"/>
            <a:ext cx="11236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benefits of your UWTSD Online Library…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3338" y="1188447"/>
            <a:ext cx="3316585" cy="2211057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989" y="1218161"/>
            <a:ext cx="3312368" cy="2199823"/>
          </a:xfrm>
          <a:prstGeom prst="rect">
            <a:avLst/>
          </a:prstGeom>
        </p:spPr>
      </p:pic>
      <p:pic>
        <p:nvPicPr>
          <p:cNvPr id="16" name="Content Placeholder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3337" y="3535253"/>
            <a:ext cx="3316585" cy="2176063"/>
          </a:xfr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989" y="3535254"/>
            <a:ext cx="3309089" cy="2176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037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3484"/>
            <a:ext cx="12192000" cy="694903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71450" y="1413547"/>
            <a:ext cx="810629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your mobile device go to: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https://kahoot.it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Sign in using the allocated code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Only </a:t>
            </a:r>
            <a:r>
              <a:rPr lang="en-GB" sz="240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seconds per question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so think fast!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1450" y="344247"/>
            <a:ext cx="94765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Audience Participation!</a:t>
            </a:r>
          </a:p>
        </p:txBody>
      </p:sp>
    </p:spTree>
    <p:extLst>
      <p:ext uri="{BB962C8B-B14F-4D97-AF65-F5344CB8AC3E}">
        <p14:creationId xmlns:p14="http://schemas.microsoft.com/office/powerpoint/2010/main" val="52681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0" y="280086"/>
            <a:ext cx="12147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Discussion: Different types of information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195900" y="335079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64084" y="161150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41074" y="45507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843511" y="4408738"/>
            <a:ext cx="1872208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CONFERENCE PROCEEDINGS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7584" y="1743663"/>
            <a:ext cx="1738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TECHNICAL PAPERS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949186" y="3279359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STANDARDS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697775" y="451363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INDUSTRY REPORTS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276240" y="1877863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COMPANY REPORTS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8847525" y="308444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LEGISLATION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3441197" y="504544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45989" y="5575638"/>
            <a:ext cx="30952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Video: What is a Journal?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042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117124" y="238897"/>
            <a:ext cx="74222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Information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7005" y="1464932"/>
            <a:ext cx="3943250" cy="3943250"/>
          </a:xfrm>
          <a:prstGeom prst="rect">
            <a:avLst/>
          </a:prstGeom>
        </p:spPr>
      </p:pic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657308" y="1628800"/>
            <a:ext cx="5410944" cy="3917032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urrency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(Is it up-to-date?)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elevance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(Who is the intended audience?)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uthority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(What are the author’s credentials?)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ccuracy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(Can the information be verified?)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urpose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(Is the information objective/impartial?)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7838" y="5366992"/>
            <a:ext cx="547816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Video: Evaluating Information Sources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2033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2471349" y="181230"/>
            <a:ext cx="6812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Library Catalogue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51" y="1303110"/>
            <a:ext cx="2886545" cy="431632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32022" y="1318052"/>
            <a:ext cx="565115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Our version of Compare-the-market.com!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Search print &amp; 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Browse online 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Set alerts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Save to favourites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Organise using labels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 Account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3789" y="5304004"/>
            <a:ext cx="5865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Library Catalogue Link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625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372491" y="313038"/>
            <a:ext cx="7026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 it’s your turn!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idx="1"/>
          </p:nvPr>
        </p:nvSpPr>
        <p:spPr>
          <a:xfrm>
            <a:off x="457199" y="1449860"/>
            <a:ext cx="11273482" cy="44411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Using your mobile devices, try locating the library website &amp; catalogue –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www.uwtsd.ac.uk/library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b="1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869" y="1879240"/>
            <a:ext cx="2154622" cy="394602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6041" y="1879240"/>
            <a:ext cx="2186601" cy="401027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8112" y="1879240"/>
            <a:ext cx="2216883" cy="400826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742" y="1879240"/>
            <a:ext cx="2153820" cy="394602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969" y="1879240"/>
            <a:ext cx="2056372" cy="394602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3" name="Oval 22"/>
          <p:cNvSpPr/>
          <p:nvPr/>
        </p:nvSpPr>
        <p:spPr>
          <a:xfrm>
            <a:off x="2522483" y="4072759"/>
            <a:ext cx="1460938" cy="310055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26" name="Oval 25"/>
          <p:cNvSpPr/>
          <p:nvPr/>
        </p:nvSpPr>
        <p:spPr>
          <a:xfrm>
            <a:off x="5008179" y="2643352"/>
            <a:ext cx="1455683" cy="38362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7872248" y="5255172"/>
            <a:ext cx="1527119" cy="43618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9222828" y="2227493"/>
            <a:ext cx="588579" cy="62081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198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6" grpId="0" animBg="1"/>
      <p:bldP spid="27" grpId="0" animBg="1"/>
      <p:bldP spid="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290121" y="247134"/>
            <a:ext cx="7381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and accessing E-books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7848" y="1548715"/>
            <a:ext cx="5482447" cy="363123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9600" y="2064147"/>
            <a:ext cx="48932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Many core texts are available as e-books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24/7 multiple user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View in browser or download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Contents search by keyword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Locate them via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catalogue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535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1721704" y="172993"/>
            <a:ext cx="91522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Need More?</a:t>
            </a:r>
          </a:p>
        </p:txBody>
      </p:sp>
      <p:pic>
        <p:nvPicPr>
          <p:cNvPr id="17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590" y="1566823"/>
            <a:ext cx="5607518" cy="3738345"/>
          </a:xfrm>
        </p:spPr>
      </p:pic>
      <p:sp>
        <p:nvSpPr>
          <p:cNvPr id="9" name="TextBox 8"/>
          <p:cNvSpPr txBox="1"/>
          <p:nvPr/>
        </p:nvSpPr>
        <p:spPr>
          <a:xfrm>
            <a:off x="551935" y="1723345"/>
            <a:ext cx="522278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Can’t find what you need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Need advice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Book an appointment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Request a resource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Report a fault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Borrowing schemes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9557" y="5115697"/>
            <a:ext cx="5658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http://www.uwtsd.ac.uk/library/need-more/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70960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121" y="-1"/>
            <a:ext cx="12242121" cy="695221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42768" y="370703"/>
            <a:ext cx="8814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on the move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3038" y="1334530"/>
            <a:ext cx="67220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library catalogue and other databases are mobile friendly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E-books can be downloaded onto mobile devices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useful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apps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also available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95631" y="5972436"/>
            <a:ext cx="107256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library resources when and where it’s most convenient for you!</a:t>
            </a:r>
          </a:p>
        </p:txBody>
      </p:sp>
    </p:spTree>
    <p:extLst>
      <p:ext uri="{BB962C8B-B14F-4D97-AF65-F5344CB8AC3E}">
        <p14:creationId xmlns:p14="http://schemas.microsoft.com/office/powerpoint/2010/main" val="310026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041" y="-53483"/>
            <a:ext cx="12404502" cy="6955818"/>
          </a:xfrm>
        </p:spPr>
      </p:pic>
      <p:sp>
        <p:nvSpPr>
          <p:cNvPr id="19" name="TextBox 18"/>
          <p:cNvSpPr txBox="1"/>
          <p:nvPr/>
        </p:nvSpPr>
        <p:spPr>
          <a:xfrm>
            <a:off x="8394238" y="3942471"/>
            <a:ext cx="3456384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Follow us to find out what’s new…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Share what you’re reading!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                  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              </a:t>
            </a:r>
          </a:p>
          <a:p>
            <a:r>
              <a:rPr lang="en-GB" dirty="0"/>
              <a:t>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156358" y="6252694"/>
            <a:ext cx="2083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@UWTSDLib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039" y="4068226"/>
            <a:ext cx="1694878" cy="509028"/>
          </a:xfrm>
          <a:prstGeom prst="rect">
            <a:avLst/>
          </a:prstGeom>
        </p:spPr>
      </p:pic>
      <p:pic>
        <p:nvPicPr>
          <p:cNvPr id="22" name="Picture 21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039" y="4807083"/>
            <a:ext cx="1694878" cy="52599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839" y="5564261"/>
            <a:ext cx="1849825" cy="550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11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1655805" y="255373"/>
            <a:ext cx="822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InfoSkills Sessions…</a:t>
            </a:r>
          </a:p>
        </p:txBody>
      </p:sp>
      <p:pic>
        <p:nvPicPr>
          <p:cNvPr id="12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254" y="1664043"/>
            <a:ext cx="5711916" cy="3781168"/>
          </a:xfrm>
        </p:spPr>
      </p:pic>
      <p:sp>
        <p:nvSpPr>
          <p:cNvPr id="2" name="TextBox 1"/>
          <p:cNvSpPr txBox="1"/>
          <p:nvPr/>
        </p:nvSpPr>
        <p:spPr>
          <a:xfrm>
            <a:off x="411892" y="1664042"/>
            <a:ext cx="540402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Further Skills: Finding and Using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Basic Referencing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Fake News: How to sort Fact from Fiction!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Know Your Rights: Copyright and You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Commercial Awareness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Managing Your Online Presence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Getting Started with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Your Dissertation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1892" y="5461652"/>
            <a:ext cx="5502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http://www.uwtsd.ac.uk/library/infoskills/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21816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-10713"/>
            <a:ext cx="12192000" cy="6858000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09980"/>
            <a:ext cx="12191999" cy="848022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76"/>
            <a:ext cx="12192000" cy="144443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894830" y="1441962"/>
            <a:ext cx="840233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                       </a:t>
            </a:r>
            <a:r>
              <a:rPr lang="en-GB" sz="2400" b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For more information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3285555" y="1919015"/>
            <a:ext cx="5400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742950" indent="-28575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11430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6002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20574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800" i="0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Please contact your Academic Liaison Librarian:</a:t>
            </a:r>
          </a:p>
        </p:txBody>
      </p:sp>
      <p:sp>
        <p:nvSpPr>
          <p:cNvPr id="9" name="Rectangle 8"/>
          <p:cNvSpPr/>
          <p:nvPr/>
        </p:nvSpPr>
        <p:spPr>
          <a:xfrm>
            <a:off x="551702" y="2522269"/>
            <a:ext cx="4572000" cy="116955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Art and Design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Emily Hywel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5"/>
              </a:rPr>
              <a:t>emily.hywel@uwtsd.ac.uk</a:t>
            </a: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396724" y="2522269"/>
            <a:ext cx="5181786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Architecture, Computing and Engineering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000" dirty="0">
              <a:solidFill>
                <a:schemeClr val="bg1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400" dirty="0">
              <a:solidFill>
                <a:schemeClr val="bg1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Samantha Scoulding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6"/>
              </a:rPr>
              <a:t>samantha.scoulding@uwtsd.ac.uk</a:t>
            </a: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690531" y="3690672"/>
            <a:ext cx="4401763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 err="1">
                <a:solidFill>
                  <a:schemeClr val="bg1"/>
                </a:solidFill>
              </a:rPr>
              <a:t>Yr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Athrofa</a:t>
            </a:r>
            <a:endParaRPr lang="en-GB" dirty="0">
              <a:solidFill>
                <a:schemeClr val="bg1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Alison Evans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7"/>
              </a:rPr>
              <a:t>alison.evans@uwtsd.ac.uk</a:t>
            </a: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04604" y="3974883"/>
            <a:ext cx="4290911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Business and Management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Ellie Downes / Ivana Curcic / Peter Duffield-Fuller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8"/>
              </a:rPr>
              <a:t>e.downes@uwtsd.ac.uk</a:t>
            </a: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9"/>
              </a:rPr>
              <a:t>i.curcic@uwtsd.ac.uk</a:t>
            </a: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10"/>
              </a:rPr>
              <a:t>Peter.Duffield-Fuller@uwtsd.ac.uk</a:t>
            </a: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621509" y="4866345"/>
            <a:ext cx="4572000" cy="116955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Humanities and Performing Arts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Rachael Whitfield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11"/>
              </a:rPr>
              <a:t>r.whitfield@uwtsd.ac.uk</a:t>
            </a: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3190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8238"/>
            <a:ext cx="12192000" cy="6861596"/>
          </a:xfrm>
        </p:spPr>
      </p:pic>
      <p:sp>
        <p:nvSpPr>
          <p:cNvPr id="7" name="TextBox 6"/>
          <p:cNvSpPr txBox="1"/>
          <p:nvPr/>
        </p:nvSpPr>
        <p:spPr>
          <a:xfrm>
            <a:off x="7002162" y="365125"/>
            <a:ext cx="48438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images used are Creative Commons Zero</a:t>
            </a:r>
          </a:p>
        </p:txBody>
      </p:sp>
    </p:spTree>
    <p:extLst>
      <p:ext uri="{BB962C8B-B14F-4D97-AF65-F5344CB8AC3E}">
        <p14:creationId xmlns:p14="http://schemas.microsoft.com/office/powerpoint/2010/main" val="287707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769ED93AAA2749A6D3F6A9527B2CC1" ma:contentTypeVersion="" ma:contentTypeDescription="Create a new document." ma:contentTypeScope="" ma:versionID="99da958b3ffd11e4c10ed3fcc27daa13">
  <xsd:schema xmlns:xsd="http://www.w3.org/2001/XMLSchema" xmlns:xs="http://www.w3.org/2001/XMLSchema" xmlns:p="http://schemas.microsoft.com/office/2006/metadata/properties" xmlns:ns2="9a4d144a-fc25-4fdb-964c-6d631b2b63e0" xmlns:ns3="99ce1279-2350-47db-8704-eccecdd1905d" targetNamespace="http://schemas.microsoft.com/office/2006/metadata/properties" ma:root="true" ma:fieldsID="5a689be0e5ea702460fc466f4789d265" ns2:_="" ns3:_="">
    <xsd:import namespace="9a4d144a-fc25-4fdb-964c-6d631b2b63e0"/>
    <xsd:import namespace="99ce1279-2350-47db-8704-eccecdd1905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4d144a-fc25-4fdb-964c-6d631b2b63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ce1279-2350-47db-8704-eccecdd190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4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ECD7BEB-8CBC-4742-81B4-4DEA00DF909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6F79F0C-393A-4375-9377-92F8281B11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4d144a-fc25-4fdb-964c-6d631b2b63e0"/>
    <ds:schemaRef ds:uri="99ce1279-2350-47db-8704-eccecdd1905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8063BE7-C635-4814-B899-7B000A64D381}">
  <ds:schemaRefs>
    <ds:schemaRef ds:uri="9a4d144a-fc25-4fdb-964c-6d631b2b63e0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99ce1279-2350-47db-8704-eccecdd1905d"/>
    <ds:schemaRef ds:uri="http://purl.org/dc/terms/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1677</TotalTime>
  <Words>630</Words>
  <Application>Microsoft Office PowerPoint</Application>
  <PresentationFormat>Widescreen</PresentationFormat>
  <Paragraphs>197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Lewis Pearson</dc:creator>
  <cp:lastModifiedBy>Marie Pitson</cp:lastModifiedBy>
  <cp:revision>177</cp:revision>
  <dcterms:created xsi:type="dcterms:W3CDTF">2017-11-15T14:07:05Z</dcterms:created>
  <dcterms:modified xsi:type="dcterms:W3CDTF">2020-10-29T15:48:37Z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0x01010074769ED93AAA2749A6D3F6A9527B2CC1</vt:lpwstr>
  </property>
</Properties>
</file>