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71" r:id="rId6"/>
    <p:sldId id="260" r:id="rId7"/>
    <p:sldId id="269" r:id="rId8"/>
    <p:sldId id="270" r:id="rId9"/>
    <p:sldId id="273" r:id="rId10"/>
    <p:sldId id="262" r:id="rId11"/>
    <p:sldId id="267" r:id="rId12"/>
    <p:sldId id="268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876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.edu/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businesswales.gov.wales/" TargetMode="External"/><Relationship Id="rId5" Type="http://schemas.openxmlformats.org/officeDocument/2006/relationships/hyperlink" Target="https://www.ons.gov.uk/" TargetMode="External"/><Relationship Id="rId4" Type="http://schemas.openxmlformats.org/officeDocument/2006/relationships/hyperlink" Target="https://www.gov.uk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7626" y="1099497"/>
            <a:ext cx="9665110" cy="465900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Module Code: (LCLM4004_LON)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Name: Janine Carvalho Dos Santos Galvani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ID: 2435680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Lecturer: Dr Faizu Edu (f.edu@uwtsd.ac.uk)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9406" y="650530"/>
            <a:ext cx="6839208" cy="86868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9161586" cy="4092448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Green Haven Florists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and scope of the problem of Green Haven Florists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factors impacting the Green Haven Florists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Cause-and-effect analysis: Fishbone diagram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84632"/>
            <a:ext cx="6643278" cy="557784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5618" y="1042416"/>
            <a:ext cx="10232571" cy="4891057"/>
          </a:xfrm>
        </p:spPr>
        <p:txBody>
          <a:bodyPr>
            <a:noAutofit/>
          </a:bodyPr>
          <a:lstStyle/>
          <a:p>
            <a:r>
              <a:rPr lang="en-GB" sz="1800" b="1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DROP IN SALES- "decrease in the amount sold or revenue generated between two periods" ( Calculator Ultra, 2025)</a:t>
            </a:r>
          </a:p>
          <a:p>
            <a:pPr marL="400050" indent="-400050">
              <a:buFont typeface="+mj-lt"/>
              <a:buAutoNum type="romanUcPeriod"/>
            </a:pPr>
            <a:r>
              <a:rPr lang="en-GB" sz="24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 am going to talk about on  problems of Green Haven Florists and gathering information on them.</a:t>
            </a:r>
          </a:p>
          <a:p>
            <a:pPr marL="400050" indent="-400050">
              <a:buFont typeface="+mj-lt"/>
              <a:buAutoNum type="romanUcPeriod"/>
            </a:pPr>
            <a:r>
              <a:rPr lang="en-GB" sz="24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First, I will talk about Green Haven Florists.</a:t>
            </a:r>
          </a:p>
          <a:p>
            <a:pPr marL="400050" indent="-400050">
              <a:buFont typeface="+mj-lt"/>
              <a:buAutoNum type="romanUcPeriod"/>
            </a:pPr>
            <a:r>
              <a:rPr lang="en-GB" sz="24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Second, I will talk about the nature and scope of the problem of Green Haven Florists</a:t>
            </a:r>
          </a:p>
          <a:p>
            <a:pPr marL="400050" indent="-400050">
              <a:buFont typeface="+mj-lt"/>
              <a:buAutoNum type="romanUcPeriod"/>
            </a:pPr>
            <a:r>
              <a:rPr lang="en-GB" sz="24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Next, I will focus on external factors impacting the Green Haven Florists</a:t>
            </a:r>
          </a:p>
          <a:p>
            <a:pPr marL="400050" indent="-400050">
              <a:buFont typeface="+mj-lt"/>
              <a:buAutoNum type="romanUcPeriod"/>
            </a:pPr>
            <a:r>
              <a:rPr lang="en-GB" sz="24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After that, I will talk on the cause-and-effect analysis which identifies the roots of the problem of Green Haven Florists</a:t>
            </a:r>
          </a:p>
          <a:p>
            <a:pPr marL="400050" indent="-400050">
              <a:buFont typeface="+mj-lt"/>
              <a:buAutoNum type="romanUcPeriod"/>
            </a:pPr>
            <a:r>
              <a:rPr lang="en-GB" sz="24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Finally, I will talk about overall summary of the analysis of Green Haven Florists problems, cause and effects.</a:t>
            </a:r>
          </a:p>
          <a:p>
            <a:endParaRPr lang="en-GB" sz="2300" dirty="0">
              <a:solidFill>
                <a:srgbClr val="11111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5084" y="611665"/>
            <a:ext cx="6354890" cy="756339"/>
          </a:xfrm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Green Haven Florists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38606" y="1873144"/>
            <a:ext cx="9090595" cy="4078224"/>
          </a:xfrm>
        </p:spPr>
        <p:txBody>
          <a:bodyPr>
            <a:noAutofit/>
          </a:bodyPr>
          <a:lstStyle/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2016 in Norwich, UK.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Owners: Liam and Pryia Patel.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Sells bespoke floral arrangements for all occasions, from walk in bouquets to corporate accounts and weddings.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Eco-friendly packaging &amp; sustainable ethos.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Strong community ties 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business thrived on its personal touch and sustainable ethos, which resonated with environmentally conscious consumers but currently faces challenges.  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7" name="Group 5126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128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9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0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1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141" name="Group 5140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5142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43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44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45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46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47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48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49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50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51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52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53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155" name="Rectangle 5154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57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5159" name="Rectangle 5158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5161" name="Group 5160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5162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63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64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65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66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67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68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69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70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71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72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73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175" name="Group 5174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5176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77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78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79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80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81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82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83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84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85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86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87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2DCA1BF-2507-A555-9F03-69A937ED1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7171" y="438708"/>
            <a:ext cx="5681134" cy="8589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About 5W2H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D8D116-E2D6-44C8-C984-1E77104B01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47171" y="1487156"/>
            <a:ext cx="5959029" cy="475188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 Is a powerful, simple framework used for problem solving, project planning, and gathering complete information.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 name comes from the first letters of the seven questions it uses to explore any situation.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Who, what, Where, When, Why, How, How much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goal of 5W2H is to ensure you have a comprehensive and clear understanding of a situation.</a:t>
            </a:r>
          </a:p>
        </p:txBody>
      </p:sp>
      <p:sp>
        <p:nvSpPr>
          <p:cNvPr id="5189" name="Rectangle 5188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91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122" name="Picture 2" descr="5W2H vragen">
            <a:extLst>
              <a:ext uri="{FF2B5EF4-FFF2-40B4-BE49-F238E27FC236}">
                <a16:creationId xmlns:a16="http://schemas.microsoft.com/office/drawing/2014/main" id="{37A2089F-3241-3937-7023-81A7E924D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90" r="28716"/>
          <a:stretch>
            <a:fillRect/>
          </a:stretch>
        </p:blipFill>
        <p:spPr bwMode="auto">
          <a:xfrm>
            <a:off x="-2650" y="10"/>
            <a:ext cx="368104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887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4457" y="490735"/>
            <a:ext cx="8892041" cy="792725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21982" y="1692823"/>
            <a:ext cx="10037850" cy="4095028"/>
          </a:xfrm>
        </p:spPr>
        <p:txBody>
          <a:bodyPr>
            <a:normAutofit fontScale="55000" lnSpcReduction="20000"/>
          </a:bodyPr>
          <a:lstStyle/>
          <a:p>
            <a:endParaRPr lang="en-GB" sz="2800" b="1" dirty="0">
              <a:solidFill>
                <a:srgbClr val="FF0000"/>
              </a:solidFill>
            </a:endParaRPr>
          </a:p>
          <a:p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Liam and Priya Patel. </a:t>
            </a:r>
          </a:p>
          <a:p>
            <a:endParaRPr lang="en-GB" sz="4400" dirty="0">
              <a:solidFill>
                <a:schemeClr val="tx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is experiencing a serious financial crisis. Specifically, a 30 per cent drop in shop sales compared to last year. Small increases in online orders are not enough to offset this loss.</a:t>
            </a:r>
          </a:p>
          <a:p>
            <a:endParaRPr lang="en-US" altLang="en-US" sz="4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Physical location on a shopping street that is seeing reduced foot traffic. The issues also extend to their outdated website.</a:t>
            </a:r>
          </a:p>
          <a:p>
            <a:endParaRPr lang="en-GB" sz="4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en-US" alt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significant decline has occurred over the last 12 months.</a:t>
            </a:r>
          </a:p>
          <a:p>
            <a:endParaRPr lang="en-US" altLang="en-US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2EE097EE-1E0C-5350-3D22-545A36C77F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45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6" name="Picture 4" descr="5W2H Method">
            <a:extLst>
              <a:ext uri="{FF2B5EF4-FFF2-40B4-BE49-F238E27FC236}">
                <a16:creationId xmlns:a16="http://schemas.microsoft.com/office/drawing/2014/main" id="{97231AC5-E259-FB79-FD79-C6521B6BB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982" y="370896"/>
            <a:ext cx="1202088" cy="120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9D681-0BFB-4FD0-11E9-7DD834958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5342" y="654116"/>
            <a:ext cx="7053944" cy="860400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DD695D-005D-2A76-E571-AEA17EEAF3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514516"/>
            <a:ext cx="8915399" cy="860400"/>
          </a:xfrm>
        </p:spPr>
        <p:txBody>
          <a:bodyPr>
            <a:noAutofit/>
          </a:bodyPr>
          <a:lstStyle/>
          <a:p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Shift to online shopping, rising costs, new competitors.</a:t>
            </a:r>
          </a:p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Lost foot traffic and poor online performance.</a:t>
            </a:r>
          </a:p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Threat to business survival.</a:t>
            </a:r>
          </a:p>
          <a:p>
            <a:endParaRPr lang="en-GB" sz="2800" dirty="0"/>
          </a:p>
        </p:txBody>
      </p:sp>
      <p:pic>
        <p:nvPicPr>
          <p:cNvPr id="4" name="Picture 4" descr="5W2H Method">
            <a:extLst>
              <a:ext uri="{FF2B5EF4-FFF2-40B4-BE49-F238E27FC236}">
                <a16:creationId xmlns:a16="http://schemas.microsoft.com/office/drawing/2014/main" id="{10E311B4-B4FF-CBC5-A67D-F966F2719A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433" y="508490"/>
            <a:ext cx="1034562" cy="100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214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1030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32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3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4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5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6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7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8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9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0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1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2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3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45" name="Group 1044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046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2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5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59" name="Rectangle 1058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1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3" name="Rectangle 1062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5" name="Rectangle 1064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5E1E7A-A4E4-3A92-E0F1-B5FBCD228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245" y="3618319"/>
            <a:ext cx="3778870" cy="125332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  <a:br>
              <a:rPr lang="en-US" sz="36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67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6" name="Picture 2" descr="Análise PESTLE e exemplo de análise PESTLE">
            <a:extLst>
              <a:ext uri="{FF2B5EF4-FFF2-40B4-BE49-F238E27FC236}">
                <a16:creationId xmlns:a16="http://schemas.microsoft.com/office/drawing/2014/main" id="{0BB7A642-FE0F-3E0F-8A42-B18485D7D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4022" y="452176"/>
            <a:ext cx="6425217" cy="614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8243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3FFBD-FD85-A2E8-AEF9-09435F431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618" y="5552981"/>
            <a:ext cx="8973524" cy="1305019"/>
          </a:xfrm>
        </p:spPr>
        <p:txBody>
          <a:bodyPr>
            <a:noAutofit/>
          </a:bodyPr>
          <a:lstStyle/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1. Political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: Political factors include government rules and policies.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They can affect how a business operates and its level of stability.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2. Economic: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Economic factors are about the financial situation of a country.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Things like inflation, unemployment, and interest rates can change how people spend money.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3. Social: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Social factors are about people their habits, values, and culture.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These influence what customers want and how they buy.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4. Technological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: Technological factors include new tools and innovations.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Technology can help a company work faster, communicate better, or reach more customers.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5. Environmental: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Environmental factors relate to nature and sustainability.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Businesses need to think about pollution, climate change, and waste.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Legal: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Legal factors are about laws and regulations.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Companies must follow labour laws, safety rules, and product standards.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320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5445" y="1014984"/>
            <a:ext cx="9479166" cy="479400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8469" y="1219199"/>
            <a:ext cx="9409329" cy="4916129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POLITICAL: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 issues affecting imports (ONS, 2024)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 local government actions to support small shops on the high street (GOV.UK, 2024)</a:t>
            </a:r>
          </a:p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ECONOMIC: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and rising costs (ONS, 2024)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foot traffic (GOV.UK, 2024)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spending (The Open University, 2023)</a:t>
            </a:r>
          </a:p>
          <a:p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SOCIAL: 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engagement (The Open University, 2023)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 consumer preferences (Business Wales, 2023)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135" y="624110"/>
            <a:ext cx="11219478" cy="128089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  <a:b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9178" y="1498660"/>
            <a:ext cx="9634011" cy="4528752"/>
          </a:xfrm>
        </p:spPr>
        <p:txBody>
          <a:bodyPr>
            <a:noAutofit/>
          </a:bodyPr>
          <a:lstStyle/>
          <a:p>
            <a:pPr marL="457200" lvl="1" indent="0">
              <a:buNone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E-commerce growth</a:t>
            </a: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 business compliance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 follow ecological and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labor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laws, which increase costs.</a:t>
            </a:r>
          </a:p>
          <a:p>
            <a:pPr marL="457200" lvl="1" indent="0"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biodegradable wrapping increases costs but builds eco-image 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materials and imports are becoming more expensive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9" name="Line 110">
            <a:extLst>
              <a:ext uri="{FF2B5EF4-FFF2-40B4-BE49-F238E27FC236}">
                <a16:creationId xmlns:a16="http://schemas.microsoft.com/office/drawing/2014/main" id="{4907B0CA-8945-7C3F-9841-F928ED941B83}"/>
              </a:ext>
            </a:extLst>
          </p:cNvPr>
          <p:cNvSpPr>
            <a:spLocks noChangeShapeType="1"/>
          </p:cNvSpPr>
          <p:nvPr/>
        </p:nvSpPr>
        <p:spPr bwMode="auto">
          <a:xfrm>
            <a:off x="2463111" y="219423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0" name="Text Box 109">
            <a:extLst>
              <a:ext uri="{FF2B5EF4-FFF2-40B4-BE49-F238E27FC236}">
                <a16:creationId xmlns:a16="http://schemas.microsoft.com/office/drawing/2014/main" id="{07EB95BC-FCE9-59AE-FADA-BC06DDAFD3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9540" y="1972962"/>
            <a:ext cx="1295695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  <p:sp>
        <p:nvSpPr>
          <p:cNvPr id="51" name="Line 108">
            <a:extLst>
              <a:ext uri="{FF2B5EF4-FFF2-40B4-BE49-F238E27FC236}">
                <a16:creationId xmlns:a16="http://schemas.microsoft.com/office/drawing/2014/main" id="{FFEAB64C-3D92-416C-E18A-66549BFA0ACA}"/>
              </a:ext>
            </a:extLst>
          </p:cNvPr>
          <p:cNvSpPr>
            <a:spLocks noChangeShapeType="1"/>
          </p:cNvSpPr>
          <p:nvPr/>
        </p:nvSpPr>
        <p:spPr bwMode="auto">
          <a:xfrm>
            <a:off x="2964221" y="278618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2" name="Text Box 107">
            <a:extLst>
              <a:ext uri="{FF2B5EF4-FFF2-40B4-BE49-F238E27FC236}">
                <a16:creationId xmlns:a16="http://schemas.microsoft.com/office/drawing/2014/main" id="{61203407-7CE9-2BC9-2A47-9C1D79137B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5888" y="2641860"/>
            <a:ext cx="1970938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Quality of products</a:t>
            </a:r>
          </a:p>
        </p:txBody>
      </p:sp>
      <p:sp>
        <p:nvSpPr>
          <p:cNvPr id="53" name="Line 106">
            <a:extLst>
              <a:ext uri="{FF2B5EF4-FFF2-40B4-BE49-F238E27FC236}">
                <a16:creationId xmlns:a16="http://schemas.microsoft.com/office/drawing/2014/main" id="{185D0902-BD80-1057-DA61-4B81E801F7EB}"/>
              </a:ext>
            </a:extLst>
          </p:cNvPr>
          <p:cNvSpPr>
            <a:spLocks noChangeShapeType="1"/>
          </p:cNvSpPr>
          <p:nvPr/>
        </p:nvSpPr>
        <p:spPr bwMode="auto">
          <a:xfrm>
            <a:off x="3332521" y="338208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4" name="Text Box 105">
            <a:extLst>
              <a:ext uri="{FF2B5EF4-FFF2-40B4-BE49-F238E27FC236}">
                <a16:creationId xmlns:a16="http://schemas.microsoft.com/office/drawing/2014/main" id="{8C618980-BB4D-7931-B185-02644F3923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0283" y="3104291"/>
            <a:ext cx="1387716" cy="52541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Missed opportunities</a:t>
            </a:r>
          </a:p>
        </p:txBody>
      </p:sp>
      <p:sp>
        <p:nvSpPr>
          <p:cNvPr id="55" name="Line 104">
            <a:extLst>
              <a:ext uri="{FF2B5EF4-FFF2-40B4-BE49-F238E27FC236}">
                <a16:creationId xmlns:a16="http://schemas.microsoft.com/office/drawing/2014/main" id="{A8F133A7-08DC-6545-D88B-F029DF87D1C2}"/>
              </a:ext>
            </a:extLst>
          </p:cNvPr>
          <p:cNvSpPr>
            <a:spLocks noChangeShapeType="1"/>
          </p:cNvSpPr>
          <p:nvPr/>
        </p:nvSpPr>
        <p:spPr bwMode="auto">
          <a:xfrm>
            <a:off x="5321659" y="219503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6" name="Text Box 103">
            <a:extLst>
              <a:ext uri="{FF2B5EF4-FFF2-40B4-BE49-F238E27FC236}">
                <a16:creationId xmlns:a16="http://schemas.microsoft.com/office/drawing/2014/main" id="{B630931F-AF72-FFC8-A2D7-50D8BCAB96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89631" y="1882998"/>
            <a:ext cx="111788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Poor mkt</a:t>
            </a:r>
          </a:p>
        </p:txBody>
      </p:sp>
      <p:sp>
        <p:nvSpPr>
          <p:cNvPr id="57" name="Line 102">
            <a:extLst>
              <a:ext uri="{FF2B5EF4-FFF2-40B4-BE49-F238E27FC236}">
                <a16:creationId xmlns:a16="http://schemas.microsoft.com/office/drawing/2014/main" id="{3E21C444-99E3-164F-3415-C6DB8A9D7486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4584" y="279510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8" name="Text Box 101">
            <a:extLst>
              <a:ext uri="{FF2B5EF4-FFF2-40B4-BE49-F238E27FC236}">
                <a16:creationId xmlns:a16="http://schemas.microsoft.com/office/drawing/2014/main" id="{7B1DE073-809D-B5AB-FC29-FAA2A537E4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0305" y="2466492"/>
            <a:ext cx="2011685" cy="53890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Ineffective social media use</a:t>
            </a:r>
          </a:p>
        </p:txBody>
      </p:sp>
      <p:sp>
        <p:nvSpPr>
          <p:cNvPr id="59" name="Line 100">
            <a:extLst>
              <a:ext uri="{FF2B5EF4-FFF2-40B4-BE49-F238E27FC236}">
                <a16:creationId xmlns:a16="http://schemas.microsoft.com/office/drawing/2014/main" id="{52944EF6-89E1-DFE8-5D6E-AA020C7120B6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7034" y="334755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0" name="Text Box 99">
            <a:extLst>
              <a:ext uri="{FF2B5EF4-FFF2-40B4-BE49-F238E27FC236}">
                <a16:creationId xmlns:a16="http://schemas.microsoft.com/office/drawing/2014/main" id="{FAC28566-7249-BB00-08E1-89C939BC03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23196" y="3095698"/>
            <a:ext cx="1577975" cy="54236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 subscription service offered.</a:t>
            </a:r>
          </a:p>
        </p:txBody>
      </p:sp>
      <p:sp>
        <p:nvSpPr>
          <p:cNvPr id="61" name="Line 98">
            <a:extLst>
              <a:ext uri="{FF2B5EF4-FFF2-40B4-BE49-F238E27FC236}">
                <a16:creationId xmlns:a16="http://schemas.microsoft.com/office/drawing/2014/main" id="{53CB15E4-79DF-6767-F16C-2EFF1EE64DE1}"/>
              </a:ext>
            </a:extLst>
          </p:cNvPr>
          <p:cNvSpPr>
            <a:spLocks noChangeShapeType="1"/>
          </p:cNvSpPr>
          <p:nvPr/>
        </p:nvSpPr>
        <p:spPr bwMode="auto">
          <a:xfrm>
            <a:off x="8079062" y="2201633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2" name="Text Box 97">
            <a:extLst>
              <a:ext uri="{FF2B5EF4-FFF2-40B4-BE49-F238E27FC236}">
                <a16:creationId xmlns:a16="http://schemas.microsoft.com/office/drawing/2014/main" id="{FDE17FC8-D148-05C0-3BA3-BB6446E274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53437" y="1830053"/>
            <a:ext cx="1939182" cy="50644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Slow to adapt/ lack of clear vision</a:t>
            </a:r>
          </a:p>
        </p:txBody>
      </p:sp>
      <p:sp>
        <p:nvSpPr>
          <p:cNvPr id="63" name="Line 96">
            <a:extLst>
              <a:ext uri="{FF2B5EF4-FFF2-40B4-BE49-F238E27FC236}">
                <a16:creationId xmlns:a16="http://schemas.microsoft.com/office/drawing/2014/main" id="{8928F1E3-B2E5-319A-DF68-DDC5812899E7}"/>
              </a:ext>
            </a:extLst>
          </p:cNvPr>
          <p:cNvSpPr>
            <a:spLocks noChangeShapeType="1"/>
          </p:cNvSpPr>
          <p:nvPr/>
        </p:nvSpPr>
        <p:spPr bwMode="auto">
          <a:xfrm>
            <a:off x="8667129" y="2786182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4" name="Text Box 95">
            <a:extLst>
              <a:ext uri="{FF2B5EF4-FFF2-40B4-BE49-F238E27FC236}">
                <a16:creationId xmlns:a16="http://schemas.microsoft.com/office/drawing/2014/main" id="{9827B54B-069F-ACB5-4FA0-3D140523E3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2702" y="2487278"/>
            <a:ext cx="1939182" cy="46816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 innovation in the business model                          </a:t>
            </a:r>
          </a:p>
        </p:txBody>
      </p:sp>
      <p:sp>
        <p:nvSpPr>
          <p:cNvPr id="65" name="Line 94">
            <a:extLst>
              <a:ext uri="{FF2B5EF4-FFF2-40B4-BE49-F238E27FC236}">
                <a16:creationId xmlns:a16="http://schemas.microsoft.com/office/drawing/2014/main" id="{4345E682-3B9F-361F-13A3-7BCD37E333D7}"/>
              </a:ext>
            </a:extLst>
          </p:cNvPr>
          <p:cNvSpPr>
            <a:spLocks noChangeShapeType="1"/>
          </p:cNvSpPr>
          <p:nvPr/>
        </p:nvSpPr>
        <p:spPr bwMode="auto">
          <a:xfrm>
            <a:off x="9082195" y="3272812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6" name="Text Box 93">
            <a:extLst>
              <a:ext uri="{FF2B5EF4-FFF2-40B4-BE49-F238E27FC236}">
                <a16:creationId xmlns:a16="http://schemas.microsoft.com/office/drawing/2014/main" id="{ADE88E92-1B08-82EF-E18A-94208F4A73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28889" y="3118883"/>
            <a:ext cx="1825625" cy="50415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Weak financial and cost control</a:t>
            </a:r>
          </a:p>
        </p:txBody>
      </p:sp>
      <p:sp>
        <p:nvSpPr>
          <p:cNvPr id="67" name="Line 92">
            <a:extLst>
              <a:ext uri="{FF2B5EF4-FFF2-40B4-BE49-F238E27FC236}">
                <a16:creationId xmlns:a16="http://schemas.microsoft.com/office/drawing/2014/main" id="{54181F9F-3443-BFD2-5570-C9F49100045C}"/>
              </a:ext>
            </a:extLst>
          </p:cNvPr>
          <p:cNvSpPr>
            <a:spLocks noChangeShapeType="1"/>
          </p:cNvSpPr>
          <p:nvPr/>
        </p:nvSpPr>
        <p:spPr bwMode="auto">
          <a:xfrm>
            <a:off x="8275963" y="4084082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" name="Text Box 91">
            <a:extLst>
              <a:ext uri="{FF2B5EF4-FFF2-40B4-BE49-F238E27FC236}">
                <a16:creationId xmlns:a16="http://schemas.microsoft.com/office/drawing/2014/main" id="{500463CF-DBD4-136A-F1C9-18C0766187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3296" y="3791443"/>
            <a:ext cx="1779615" cy="51813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 new competitors</a:t>
            </a:r>
          </a:p>
        </p:txBody>
      </p:sp>
      <p:sp>
        <p:nvSpPr>
          <p:cNvPr id="69" name="Line 90">
            <a:extLst>
              <a:ext uri="{FF2B5EF4-FFF2-40B4-BE49-F238E27FC236}">
                <a16:creationId xmlns:a16="http://schemas.microsoft.com/office/drawing/2014/main" id="{F8F22425-325E-00DE-E337-82775B067659}"/>
              </a:ext>
            </a:extLst>
          </p:cNvPr>
          <p:cNvSpPr>
            <a:spLocks noChangeShapeType="1"/>
          </p:cNvSpPr>
          <p:nvPr/>
        </p:nvSpPr>
        <p:spPr bwMode="auto">
          <a:xfrm>
            <a:off x="7918101" y="463819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0" name="Text Box 89">
            <a:extLst>
              <a:ext uri="{FF2B5EF4-FFF2-40B4-BE49-F238E27FC236}">
                <a16:creationId xmlns:a16="http://schemas.microsoft.com/office/drawing/2014/main" id="{FB80B7F6-1129-8E28-3255-BF0EA961D8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47988" y="4396813"/>
            <a:ext cx="2170113" cy="552631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Convenience/Online preferences</a:t>
            </a:r>
          </a:p>
        </p:txBody>
      </p:sp>
      <p:sp>
        <p:nvSpPr>
          <p:cNvPr id="71" name="Line 88">
            <a:extLst>
              <a:ext uri="{FF2B5EF4-FFF2-40B4-BE49-F238E27FC236}">
                <a16:creationId xmlns:a16="http://schemas.microsoft.com/office/drawing/2014/main" id="{FDDBD2CC-FF30-D696-3AAC-A3512C04B142}"/>
              </a:ext>
            </a:extLst>
          </p:cNvPr>
          <p:cNvSpPr>
            <a:spLocks noChangeShapeType="1"/>
          </p:cNvSpPr>
          <p:nvPr/>
        </p:nvSpPr>
        <p:spPr bwMode="auto">
          <a:xfrm>
            <a:off x="7368672" y="531541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2" name="Text Box 87">
            <a:extLst>
              <a:ext uri="{FF2B5EF4-FFF2-40B4-BE49-F238E27FC236}">
                <a16:creationId xmlns:a16="http://schemas.microsoft.com/office/drawing/2014/main" id="{CC27E433-CEFF-E0F4-803B-E016BF90A6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21659" y="5057292"/>
            <a:ext cx="1988445" cy="58102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Reduced foot traffic on the street</a:t>
            </a:r>
          </a:p>
        </p:txBody>
      </p:sp>
      <p:sp>
        <p:nvSpPr>
          <p:cNvPr id="73" name="Line 86">
            <a:extLst>
              <a:ext uri="{FF2B5EF4-FFF2-40B4-BE49-F238E27FC236}">
                <a16:creationId xmlns:a16="http://schemas.microsoft.com/office/drawing/2014/main" id="{A96339D3-3F93-FFBF-E328-87484504F87F}"/>
              </a:ext>
            </a:extLst>
          </p:cNvPr>
          <p:cNvSpPr>
            <a:spLocks noChangeShapeType="1"/>
          </p:cNvSpPr>
          <p:nvPr/>
        </p:nvSpPr>
        <p:spPr bwMode="auto">
          <a:xfrm>
            <a:off x="5189896" y="409526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4" name="Text Box 85">
            <a:extLst>
              <a:ext uri="{FF2B5EF4-FFF2-40B4-BE49-F238E27FC236}">
                <a16:creationId xmlns:a16="http://schemas.microsoft.com/office/drawing/2014/main" id="{9409EA13-31B8-FA5C-57B0-713E2E0776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04153" y="3808962"/>
            <a:ext cx="2551357" cy="54665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Inflation increasing overall operation costs</a:t>
            </a:r>
          </a:p>
        </p:txBody>
      </p:sp>
      <p:sp>
        <p:nvSpPr>
          <p:cNvPr id="75" name="Line 84">
            <a:extLst>
              <a:ext uri="{FF2B5EF4-FFF2-40B4-BE49-F238E27FC236}">
                <a16:creationId xmlns:a16="http://schemas.microsoft.com/office/drawing/2014/main" id="{7A731585-CA95-7005-C332-9E41EFB7C673}"/>
              </a:ext>
            </a:extLst>
          </p:cNvPr>
          <p:cNvSpPr>
            <a:spLocks noChangeShapeType="1"/>
          </p:cNvSpPr>
          <p:nvPr/>
        </p:nvSpPr>
        <p:spPr bwMode="auto">
          <a:xfrm>
            <a:off x="4740634" y="4652481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6" name="Text Box 83">
            <a:extLst>
              <a:ext uri="{FF2B5EF4-FFF2-40B4-BE49-F238E27FC236}">
                <a16:creationId xmlns:a16="http://schemas.microsoft.com/office/drawing/2014/main" id="{01AD2951-EB00-FFF3-C28A-F1EB41B72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1272" y="4478103"/>
            <a:ext cx="2482850" cy="47292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Rising price of imported flowers</a:t>
            </a:r>
          </a:p>
        </p:txBody>
      </p:sp>
      <p:sp>
        <p:nvSpPr>
          <p:cNvPr id="77" name="Line 82">
            <a:extLst>
              <a:ext uri="{FF2B5EF4-FFF2-40B4-BE49-F238E27FC236}">
                <a16:creationId xmlns:a16="http://schemas.microsoft.com/office/drawing/2014/main" id="{5DE289C1-DD67-92C0-C72B-49635DB0D834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0571" y="520493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8" name="Text Box 81">
            <a:extLst>
              <a:ext uri="{FF2B5EF4-FFF2-40B4-BE49-F238E27FC236}">
                <a16:creationId xmlns:a16="http://schemas.microsoft.com/office/drawing/2014/main" id="{7F1FF764-2BA4-510B-DF63-E5FF5D13CC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6284" y="5046180"/>
            <a:ext cx="2242063" cy="49847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cost of degradable materials</a:t>
            </a:r>
          </a:p>
        </p:txBody>
      </p:sp>
      <p:sp>
        <p:nvSpPr>
          <p:cNvPr id="79" name="Rectangle 80">
            <a:extLst>
              <a:ext uri="{FF2B5EF4-FFF2-40B4-BE49-F238E27FC236}">
                <a16:creationId xmlns:a16="http://schemas.microsoft.com/office/drawing/2014/main" id="{7E369929-B4F0-70EB-C4B9-B8FFEAD357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0134" y="1135037"/>
            <a:ext cx="2259980" cy="592844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relationship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06CA21E0-75EA-72A6-EA1A-21AB46C042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4087" y="1175135"/>
            <a:ext cx="2259980" cy="531927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strategy	</a:t>
            </a:r>
            <a:r>
              <a:rPr lang="en-GB" sz="1400" dirty="0"/>
              <a:t>		</a:t>
            </a:r>
          </a:p>
        </p:txBody>
      </p:sp>
      <p:sp>
        <p:nvSpPr>
          <p:cNvPr id="81" name="Rectangle 78">
            <a:extLst>
              <a:ext uri="{FF2B5EF4-FFF2-40B4-BE49-F238E27FC236}">
                <a16:creationId xmlns:a16="http://schemas.microsoft.com/office/drawing/2014/main" id="{DF813AEC-B48F-A47E-2511-7A21FF4B46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22289" y="1179973"/>
            <a:ext cx="1797050" cy="54124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n-GB" sz="1600" dirty="0"/>
              <a:t> </a:t>
            </a:r>
          </a:p>
        </p:txBody>
      </p:sp>
      <p:sp>
        <p:nvSpPr>
          <p:cNvPr id="82" name="Line 77">
            <a:extLst>
              <a:ext uri="{FF2B5EF4-FFF2-40B4-BE49-F238E27FC236}">
                <a16:creationId xmlns:a16="http://schemas.microsoft.com/office/drawing/2014/main" id="{404DE069-2335-DF15-534D-7D7068A48EA9}"/>
              </a:ext>
            </a:extLst>
          </p:cNvPr>
          <p:cNvSpPr>
            <a:spLocks noChangeShapeType="1"/>
          </p:cNvSpPr>
          <p:nvPr/>
        </p:nvSpPr>
        <p:spPr bwMode="auto">
          <a:xfrm>
            <a:off x="2221271" y="3672994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3" name="Line 76">
            <a:extLst>
              <a:ext uri="{FF2B5EF4-FFF2-40B4-BE49-F238E27FC236}">
                <a16:creationId xmlns:a16="http://schemas.microsoft.com/office/drawing/2014/main" id="{A243860D-374C-5C5A-09AC-CBC489DC098A}"/>
              </a:ext>
            </a:extLst>
          </p:cNvPr>
          <p:cNvSpPr>
            <a:spLocks noChangeShapeType="1"/>
          </p:cNvSpPr>
          <p:nvPr/>
        </p:nvSpPr>
        <p:spPr bwMode="auto">
          <a:xfrm>
            <a:off x="2604154" y="1771169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4" name="Line 75">
            <a:extLst>
              <a:ext uri="{FF2B5EF4-FFF2-40B4-BE49-F238E27FC236}">
                <a16:creationId xmlns:a16="http://schemas.microsoft.com/office/drawing/2014/main" id="{83913B9C-D7A8-3577-C9A3-3F8BDBE45734}"/>
              </a:ext>
            </a:extLst>
          </p:cNvPr>
          <p:cNvSpPr>
            <a:spLocks noChangeShapeType="1"/>
          </p:cNvSpPr>
          <p:nvPr/>
        </p:nvSpPr>
        <p:spPr bwMode="auto">
          <a:xfrm>
            <a:off x="5462946" y="1771169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85" name="Line 74">
            <a:extLst>
              <a:ext uri="{FF2B5EF4-FFF2-40B4-BE49-F238E27FC236}">
                <a16:creationId xmlns:a16="http://schemas.microsoft.com/office/drawing/2014/main" id="{7D829FD2-C899-F517-D37C-AD283D7AA1BE}"/>
              </a:ext>
            </a:extLst>
          </p:cNvPr>
          <p:cNvSpPr>
            <a:spLocks noChangeShapeType="1"/>
          </p:cNvSpPr>
          <p:nvPr/>
        </p:nvSpPr>
        <p:spPr bwMode="auto">
          <a:xfrm>
            <a:off x="8228371" y="1760662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6" name="Rectangle 73">
            <a:extLst>
              <a:ext uri="{FF2B5EF4-FFF2-40B4-BE49-F238E27FC236}">
                <a16:creationId xmlns:a16="http://schemas.microsoft.com/office/drawing/2014/main" id="{C9E89C80-1B23-2D09-B49B-3A412E8622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0965" y="5682865"/>
            <a:ext cx="161290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Supply Chain issues</a:t>
            </a:r>
          </a:p>
        </p:txBody>
      </p:sp>
      <p:sp>
        <p:nvSpPr>
          <p:cNvPr id="87" name="Line 72">
            <a:extLst>
              <a:ext uri="{FF2B5EF4-FFF2-40B4-BE49-F238E27FC236}">
                <a16:creationId xmlns:a16="http://schemas.microsoft.com/office/drawing/2014/main" id="{9E773F85-BE4D-555D-B3DB-70FE17B148B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467584" y="3672994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8" name="Rectangle 71">
            <a:extLst>
              <a:ext uri="{FF2B5EF4-FFF2-40B4-BE49-F238E27FC236}">
                <a16:creationId xmlns:a16="http://schemas.microsoft.com/office/drawing/2014/main" id="{60CB167A-F16B-528B-6363-E275BA5BD8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25034" y="5651599"/>
            <a:ext cx="2170113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Location and Customer behaviour</a:t>
            </a:r>
          </a:p>
        </p:txBody>
      </p:sp>
      <p:sp>
        <p:nvSpPr>
          <p:cNvPr id="89" name="Line 70">
            <a:extLst>
              <a:ext uri="{FF2B5EF4-FFF2-40B4-BE49-F238E27FC236}">
                <a16:creationId xmlns:a16="http://schemas.microsoft.com/office/drawing/2014/main" id="{AAB64D5B-5D28-8457-9601-6E5BE49A62C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731484" y="3681914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1" name="Text Box 68">
            <a:extLst>
              <a:ext uri="{FF2B5EF4-FFF2-40B4-BE49-F238E27FC236}">
                <a16:creationId xmlns:a16="http://schemas.microsoft.com/office/drawing/2014/main" id="{44A7FBD9-4FE5-53FF-D281-596EDA9D08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42909" y="3285644"/>
            <a:ext cx="106045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30% decline in store service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2" name="Rectangle 111">
            <a:extLst>
              <a:ext uri="{FF2B5EF4-FFF2-40B4-BE49-F238E27FC236}">
                <a16:creationId xmlns:a16="http://schemas.microsoft.com/office/drawing/2014/main" id="{A247AAED-7858-525D-5E81-E4D1B6766C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99071" y="651981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" name="Rectangle 134">
            <a:extLst>
              <a:ext uri="{FF2B5EF4-FFF2-40B4-BE49-F238E27FC236}">
                <a16:creationId xmlns:a16="http://schemas.microsoft.com/office/drawing/2014/main" id="{B79807A6-4899-4420-0204-CEF7C6297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99071" y="110918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6425" y="397322"/>
            <a:ext cx="8915399" cy="932688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610426"/>
            <a:ext cx="8915399" cy="4397084"/>
          </a:xfrm>
        </p:spPr>
        <p:txBody>
          <a:bodyPr>
            <a:noAutofit/>
          </a:bodyPr>
          <a:lstStyle/>
          <a:p>
            <a:pPr lvl="1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is facing a critical turning point. The decline in sales and rise of digital competitors show that traditional retail strategies are no longer enough.</a:t>
            </a:r>
          </a:p>
          <a:p>
            <a:pPr lvl="1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ensure long-term sustainability, Liam and Priya need to invest in digital transformation new website, online orders, subscriptions.	</a:t>
            </a:r>
          </a:p>
          <a:p>
            <a:pPr lvl="1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Reinforce the eco-friendly brand as a unique selling point.	</a:t>
            </a:r>
          </a:p>
          <a:p>
            <a:pPr lvl="1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Adopt modern marketing strategies (social media, partnerships, influencer promotions).</a:t>
            </a:r>
          </a:p>
          <a:p>
            <a:pPr lvl="1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Optimize costs and improve supply chain efficiency.</a:t>
            </a:r>
          </a:p>
          <a:p>
            <a:pPr lvl="1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they successfully balance their sustainable identity with digital innovation, Green Haven can rebuild customer loyalty and regain profitability in a competitive, evolving market.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4942" y="226241"/>
            <a:ext cx="8450163" cy="860400"/>
          </a:xfrm>
        </p:spPr>
        <p:txBody>
          <a:bodyPr>
            <a:normAutofit/>
          </a:bodyPr>
          <a:lstStyle/>
          <a:p>
            <a:r>
              <a:rPr lang="en-GB" sz="2800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0377" y="1295399"/>
            <a:ext cx="9963197" cy="5144729"/>
          </a:xfrm>
        </p:spPr>
        <p:txBody>
          <a:bodyPr>
            <a:normAutofit lnSpcReduction="10000"/>
          </a:bodyPr>
          <a:lstStyle/>
          <a:p>
            <a:pPr lvl="1"/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Calculator Ultra (2025)</a:t>
            </a:r>
            <a:r>
              <a:rPr lang="en-GB" sz="16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Find More Calculator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Available at: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Drop in Sales Calculator &amp; Formula Online Calculator Ultra</a:t>
            </a:r>
            <a:r>
              <a:rPr lang="en-GB" sz="16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(Accessed:  6 October 2025).</a:t>
            </a:r>
          </a:p>
          <a:p>
            <a:pPr lvl="1"/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Johnson, G., Scholes, K. and Whittington, R. (2020)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Exploring Corporate Strategy: Text and Cases.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12th ed. Harlow: Pearson Education.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basis for the PESTLE model and strategic analysis.</a:t>
            </a:r>
          </a:p>
          <a:p>
            <a:pPr lvl="1"/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Open University (2023)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external environment: PESTLE analysis.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https://www.open.edu/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Reliable and educational source explaining each PESTLE factor.</a:t>
            </a:r>
          </a:p>
          <a:p>
            <a:pPr lvl="1"/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GOV.UK (2024)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business regulations and support.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support and regulations for small businesses in the United Kingdom — relevant to florists such as Green Haven.</a:t>
            </a:r>
          </a:p>
          <a:p>
            <a:pPr lvl="1"/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(2024)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inflation and consumer spending trends.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Reliable source for economic factors (inflation and rising costs).</a:t>
            </a:r>
          </a:p>
          <a:p>
            <a:pPr lvl="1"/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Wales (2023)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and legal responsibilities for small businesses.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https://businesswales.gov.wales/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Explains environmental and legal issues affecting small businesses (such as florists).</a:t>
            </a:r>
            <a:b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</a:br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9605</TotalTime>
  <Words>1262</Words>
  <Application>Microsoft Office PowerPoint</Application>
  <PresentationFormat>Widescreen</PresentationFormat>
  <Paragraphs>110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Century Gothic</vt:lpstr>
      <vt:lpstr>Wingdings 3</vt:lpstr>
      <vt:lpstr>Wisp</vt:lpstr>
      <vt:lpstr>Module Name: Problem Solving and Decision Making Module Code: (LCLM4004_LON) Student Name: Janine Carvalho Dos Santos Galvani Student ID: 2435680 Lecturer: Dr Faizu Edu (f.edu@uwtsd.ac.uk) Assignment 1: Presentation</vt:lpstr>
      <vt:lpstr>Content</vt:lpstr>
      <vt:lpstr>Introduction</vt:lpstr>
      <vt:lpstr> About Green Haven Florists</vt:lpstr>
      <vt:lpstr>About 5W2H</vt:lpstr>
      <vt:lpstr>Problem: nature and scope </vt:lpstr>
      <vt:lpstr>Problem: nature and scope</vt:lpstr>
      <vt:lpstr>PESTLE ANALYSIS </vt:lpstr>
      <vt:lpstr>1. Political : Political factors include government rules and policies. They can affect how a business operates and its level of stability.  2. Economic: Economic factors are about the financial situation of a country. Things like inflation, unemployment, and interest rates can change how people spend money.  3. Social: Social factors are about people their habits, values, and culture. These influence what customers want and how they buy.  4. Technological: Technological factors include new tools and innovations. Technology can help a company work faster, communicate better, or reach more customers.  5. Environmental: Environmental factors relate to nature and sustainability. Businesses need to think about pollution, climate change, and waste.  6. Legal: Legal factors are about laws and regulations. Companies must follow labour laws, safety rules, and product standards.  </vt:lpstr>
      <vt:lpstr>  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Janine Carvalho Dos Santos Galvani (2435680)</cp:lastModifiedBy>
  <cp:revision>100</cp:revision>
  <dcterms:created xsi:type="dcterms:W3CDTF">2024-10-08T15:58:04Z</dcterms:created>
  <dcterms:modified xsi:type="dcterms:W3CDTF">2025-11-10T09:52:48Z</dcterms:modified>
</cp:coreProperties>
</file>