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/>
    <p:restoredTop sz="94638"/>
  </p:normalViewPr>
  <p:slideViewPr>
    <p:cSldViewPr snapToGrid="0">
      <p:cViewPr varScale="1">
        <p:scale>
          <a:sx n="128" d="100"/>
          <a:sy n="128" d="100"/>
        </p:scale>
        <p:origin x="17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550A52-4E38-4CF5-A9AC-FA60BF1EBB4B}" type="doc">
      <dgm:prSet loTypeId="urn:microsoft.com/office/officeart/2016/7/layout/ChevronBlockProcess" loCatId="process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F1E71825-7DD2-4C42-908E-C8A22A136DA1}">
      <dgm:prSet/>
      <dgm:spPr/>
      <dgm:t>
        <a:bodyPr/>
        <a:lstStyle/>
        <a:p>
          <a:r>
            <a:rPr lang="en-GB" b="1" i="0"/>
            <a:t>Strengths:</a:t>
          </a:r>
          <a:endParaRPr lang="en-US"/>
        </a:p>
      </dgm:t>
    </dgm:pt>
    <dgm:pt modelId="{D315E62D-BBF5-4B05-8F58-3003AE0E0C4E}" type="parTrans" cxnId="{96A08CE6-5403-493B-A6E0-0CD31DADE305}">
      <dgm:prSet/>
      <dgm:spPr/>
      <dgm:t>
        <a:bodyPr/>
        <a:lstStyle/>
        <a:p>
          <a:endParaRPr lang="en-US"/>
        </a:p>
      </dgm:t>
    </dgm:pt>
    <dgm:pt modelId="{B27BD06B-DB49-4E79-AC5F-9A4C8013647F}" type="sibTrans" cxnId="{96A08CE6-5403-493B-A6E0-0CD31DADE305}">
      <dgm:prSet/>
      <dgm:spPr/>
      <dgm:t>
        <a:bodyPr/>
        <a:lstStyle/>
        <a:p>
          <a:endParaRPr lang="en-US"/>
        </a:p>
      </dgm:t>
    </dgm:pt>
    <dgm:pt modelId="{991ED80C-F6F4-48C0-AEAE-BF38184BFC66}">
      <dgm:prSet/>
      <dgm:spPr/>
      <dgm:t>
        <a:bodyPr/>
        <a:lstStyle/>
        <a:p>
          <a:r>
            <a:rPr lang="en-GB" b="0" i="0"/>
            <a:t>Niche focus on PS5 gaming and premium customer experience.</a:t>
          </a:r>
          <a:endParaRPr lang="en-US"/>
        </a:p>
      </dgm:t>
    </dgm:pt>
    <dgm:pt modelId="{95F77008-8AD1-4907-917B-D61D6F8BB806}" type="parTrans" cxnId="{DB835789-78BF-4D79-B121-023B51AFA2D8}">
      <dgm:prSet/>
      <dgm:spPr/>
      <dgm:t>
        <a:bodyPr/>
        <a:lstStyle/>
        <a:p>
          <a:endParaRPr lang="en-US"/>
        </a:p>
      </dgm:t>
    </dgm:pt>
    <dgm:pt modelId="{348B6357-17D0-4B06-A22A-8296E7C92FD9}" type="sibTrans" cxnId="{DB835789-78BF-4D79-B121-023B51AFA2D8}">
      <dgm:prSet/>
      <dgm:spPr/>
      <dgm:t>
        <a:bodyPr/>
        <a:lstStyle/>
        <a:p>
          <a:endParaRPr lang="en-US"/>
        </a:p>
      </dgm:t>
    </dgm:pt>
    <dgm:pt modelId="{18042BFF-5A07-46B2-AA1D-1A7D4A6BE870}">
      <dgm:prSet/>
      <dgm:spPr/>
      <dgm:t>
        <a:bodyPr/>
        <a:lstStyle/>
        <a:p>
          <a:r>
            <a:rPr lang="en-GB" b="0" i="0"/>
            <a:t>Community engagement through events and tournaments.</a:t>
          </a:r>
          <a:endParaRPr lang="en-US"/>
        </a:p>
      </dgm:t>
    </dgm:pt>
    <dgm:pt modelId="{A368E764-35D3-4F21-AED6-8B04906C4E24}" type="parTrans" cxnId="{0D4498A6-82B7-4CD3-9D5B-7241F2543A5E}">
      <dgm:prSet/>
      <dgm:spPr/>
      <dgm:t>
        <a:bodyPr/>
        <a:lstStyle/>
        <a:p>
          <a:endParaRPr lang="en-US"/>
        </a:p>
      </dgm:t>
    </dgm:pt>
    <dgm:pt modelId="{B2FB384F-58AE-4787-8C9F-8FEB8BA2137B}" type="sibTrans" cxnId="{0D4498A6-82B7-4CD3-9D5B-7241F2543A5E}">
      <dgm:prSet/>
      <dgm:spPr/>
      <dgm:t>
        <a:bodyPr/>
        <a:lstStyle/>
        <a:p>
          <a:endParaRPr lang="en-US"/>
        </a:p>
      </dgm:t>
    </dgm:pt>
    <dgm:pt modelId="{E8D06EB3-7D9A-4D97-B24D-1FFA046E44C1}">
      <dgm:prSet/>
      <dgm:spPr/>
      <dgm:t>
        <a:bodyPr/>
        <a:lstStyle/>
        <a:p>
          <a:r>
            <a:rPr lang="en-GB" b="1" i="0"/>
            <a:t>Weaknesses:</a:t>
          </a:r>
          <a:endParaRPr lang="en-US"/>
        </a:p>
      </dgm:t>
    </dgm:pt>
    <dgm:pt modelId="{7FA25395-6D82-497E-899F-1AEC34CB5271}" type="parTrans" cxnId="{C21C387B-94F6-479A-A572-7A311EA90C8D}">
      <dgm:prSet/>
      <dgm:spPr/>
      <dgm:t>
        <a:bodyPr/>
        <a:lstStyle/>
        <a:p>
          <a:endParaRPr lang="en-US"/>
        </a:p>
      </dgm:t>
    </dgm:pt>
    <dgm:pt modelId="{A2D53B01-1ED3-4091-A1D7-9A4A1CC5688D}" type="sibTrans" cxnId="{C21C387B-94F6-479A-A572-7A311EA90C8D}">
      <dgm:prSet/>
      <dgm:spPr/>
      <dgm:t>
        <a:bodyPr/>
        <a:lstStyle/>
        <a:p>
          <a:endParaRPr lang="en-US"/>
        </a:p>
      </dgm:t>
    </dgm:pt>
    <dgm:pt modelId="{374D4D4C-1102-488A-84F3-9BAA34B72AB1}">
      <dgm:prSet/>
      <dgm:spPr/>
      <dgm:t>
        <a:bodyPr/>
        <a:lstStyle/>
        <a:p>
          <a:r>
            <a:rPr lang="en-GB" b="0" i="0"/>
            <a:t>High startup costs and reliance on steady customer flow.</a:t>
          </a:r>
          <a:endParaRPr lang="en-US"/>
        </a:p>
      </dgm:t>
    </dgm:pt>
    <dgm:pt modelId="{FF096878-97FE-4A09-AC3C-21EBF6FEF07E}" type="parTrans" cxnId="{6D27EB86-9976-4D85-BB39-E911E1350A9C}">
      <dgm:prSet/>
      <dgm:spPr/>
      <dgm:t>
        <a:bodyPr/>
        <a:lstStyle/>
        <a:p>
          <a:endParaRPr lang="en-US"/>
        </a:p>
      </dgm:t>
    </dgm:pt>
    <dgm:pt modelId="{0ACD867D-FB40-43FE-A36C-305A44340FAB}" type="sibTrans" cxnId="{6D27EB86-9976-4D85-BB39-E911E1350A9C}">
      <dgm:prSet/>
      <dgm:spPr/>
      <dgm:t>
        <a:bodyPr/>
        <a:lstStyle/>
        <a:p>
          <a:endParaRPr lang="en-US"/>
        </a:p>
      </dgm:t>
    </dgm:pt>
    <dgm:pt modelId="{DB8F7ACA-8DF3-41A1-9C8C-43EC1099FAB9}">
      <dgm:prSet/>
      <dgm:spPr/>
      <dgm:t>
        <a:bodyPr/>
        <a:lstStyle/>
        <a:p>
          <a:r>
            <a:rPr lang="en-GB" b="0" i="0"/>
            <a:t>Limited initial customer base as a new entrant.</a:t>
          </a:r>
          <a:endParaRPr lang="en-US"/>
        </a:p>
      </dgm:t>
    </dgm:pt>
    <dgm:pt modelId="{275C3E14-4B96-4895-AF95-B1B55CBBB998}" type="parTrans" cxnId="{867E756C-FC92-4119-9B03-69495FF90058}">
      <dgm:prSet/>
      <dgm:spPr/>
      <dgm:t>
        <a:bodyPr/>
        <a:lstStyle/>
        <a:p>
          <a:endParaRPr lang="en-US"/>
        </a:p>
      </dgm:t>
    </dgm:pt>
    <dgm:pt modelId="{51AE2D21-BB5A-48F8-B87F-AB4169B84C30}" type="sibTrans" cxnId="{867E756C-FC92-4119-9B03-69495FF90058}">
      <dgm:prSet/>
      <dgm:spPr/>
      <dgm:t>
        <a:bodyPr/>
        <a:lstStyle/>
        <a:p>
          <a:endParaRPr lang="en-US"/>
        </a:p>
      </dgm:t>
    </dgm:pt>
    <dgm:pt modelId="{E18CB1C8-72E5-48EB-80C7-EA434284244E}">
      <dgm:prSet/>
      <dgm:spPr/>
      <dgm:t>
        <a:bodyPr/>
        <a:lstStyle/>
        <a:p>
          <a:r>
            <a:rPr lang="en-GB" b="1" i="0"/>
            <a:t>Opportunities:</a:t>
          </a:r>
          <a:endParaRPr lang="en-US"/>
        </a:p>
      </dgm:t>
    </dgm:pt>
    <dgm:pt modelId="{595453EF-47D9-475B-A416-8C7BB497FCC4}" type="parTrans" cxnId="{72BC68E2-BE18-44F9-943A-F3C61760FF8D}">
      <dgm:prSet/>
      <dgm:spPr/>
      <dgm:t>
        <a:bodyPr/>
        <a:lstStyle/>
        <a:p>
          <a:endParaRPr lang="en-US"/>
        </a:p>
      </dgm:t>
    </dgm:pt>
    <dgm:pt modelId="{8B503B77-C167-46D0-A6DD-291A92F2D3A5}" type="sibTrans" cxnId="{72BC68E2-BE18-44F9-943A-F3C61760FF8D}">
      <dgm:prSet/>
      <dgm:spPr/>
      <dgm:t>
        <a:bodyPr/>
        <a:lstStyle/>
        <a:p>
          <a:endParaRPr lang="en-US"/>
        </a:p>
      </dgm:t>
    </dgm:pt>
    <dgm:pt modelId="{873DB737-D9CD-443C-888B-5DF43FED184D}">
      <dgm:prSet/>
      <dgm:spPr/>
      <dgm:t>
        <a:bodyPr/>
        <a:lstStyle/>
        <a:p>
          <a:r>
            <a:rPr lang="en-GB" b="0" i="0"/>
            <a:t>Growing popularity of esports and gaming lounges.</a:t>
          </a:r>
          <a:endParaRPr lang="en-US"/>
        </a:p>
      </dgm:t>
    </dgm:pt>
    <dgm:pt modelId="{95998C98-218B-4695-BC11-3DF674DEAD32}" type="parTrans" cxnId="{EB3B54D3-B17B-46BB-955A-25D9478E8A3B}">
      <dgm:prSet/>
      <dgm:spPr/>
      <dgm:t>
        <a:bodyPr/>
        <a:lstStyle/>
        <a:p>
          <a:endParaRPr lang="en-US"/>
        </a:p>
      </dgm:t>
    </dgm:pt>
    <dgm:pt modelId="{48334A5A-2C91-4B15-8DA6-2AB3E06C6C3D}" type="sibTrans" cxnId="{EB3B54D3-B17B-46BB-955A-25D9478E8A3B}">
      <dgm:prSet/>
      <dgm:spPr/>
      <dgm:t>
        <a:bodyPr/>
        <a:lstStyle/>
        <a:p>
          <a:endParaRPr lang="en-US"/>
        </a:p>
      </dgm:t>
    </dgm:pt>
    <dgm:pt modelId="{A0E6EB4A-F2AE-49E0-98CF-411A43C5EDB9}">
      <dgm:prSet/>
      <dgm:spPr/>
      <dgm:t>
        <a:bodyPr/>
        <a:lstStyle/>
        <a:p>
          <a:r>
            <a:rPr lang="en-GB" b="0" i="0"/>
            <a:t>Potential collaborations with local businesses and influencers.</a:t>
          </a:r>
          <a:endParaRPr lang="en-US"/>
        </a:p>
      </dgm:t>
    </dgm:pt>
    <dgm:pt modelId="{29D7289F-07C3-4A7A-B545-40F534DB071B}" type="parTrans" cxnId="{449486ED-2A8F-4018-84CD-EABF33A9DBC4}">
      <dgm:prSet/>
      <dgm:spPr/>
      <dgm:t>
        <a:bodyPr/>
        <a:lstStyle/>
        <a:p>
          <a:endParaRPr lang="en-US"/>
        </a:p>
      </dgm:t>
    </dgm:pt>
    <dgm:pt modelId="{BCC0C008-D2D1-4859-B347-40B3695E3F08}" type="sibTrans" cxnId="{449486ED-2A8F-4018-84CD-EABF33A9DBC4}">
      <dgm:prSet/>
      <dgm:spPr/>
      <dgm:t>
        <a:bodyPr/>
        <a:lstStyle/>
        <a:p>
          <a:endParaRPr lang="en-US"/>
        </a:p>
      </dgm:t>
    </dgm:pt>
    <dgm:pt modelId="{5FFC7615-EC6B-49FF-AD42-C88B9F08C1B3}">
      <dgm:prSet/>
      <dgm:spPr/>
      <dgm:t>
        <a:bodyPr/>
        <a:lstStyle/>
        <a:p>
          <a:r>
            <a:rPr lang="en-GB" b="1" i="0"/>
            <a:t>Threats:</a:t>
          </a:r>
          <a:endParaRPr lang="en-US"/>
        </a:p>
      </dgm:t>
    </dgm:pt>
    <dgm:pt modelId="{DFD74551-38A5-4A2F-B7CC-21F4C4493D12}" type="parTrans" cxnId="{8B5A51C3-C106-4259-A307-D2AE6BFA7B33}">
      <dgm:prSet/>
      <dgm:spPr/>
      <dgm:t>
        <a:bodyPr/>
        <a:lstStyle/>
        <a:p>
          <a:endParaRPr lang="en-US"/>
        </a:p>
      </dgm:t>
    </dgm:pt>
    <dgm:pt modelId="{8FDD4264-BAC2-42F9-8892-259A5B2F1A4B}" type="sibTrans" cxnId="{8B5A51C3-C106-4259-A307-D2AE6BFA7B33}">
      <dgm:prSet/>
      <dgm:spPr/>
      <dgm:t>
        <a:bodyPr/>
        <a:lstStyle/>
        <a:p>
          <a:endParaRPr lang="en-US"/>
        </a:p>
      </dgm:t>
    </dgm:pt>
    <dgm:pt modelId="{9E5A7216-406F-4C57-8B11-447BA5CE0674}">
      <dgm:prSet/>
      <dgm:spPr/>
      <dgm:t>
        <a:bodyPr/>
        <a:lstStyle/>
        <a:p>
          <a:r>
            <a:rPr lang="en-GB" b="0" i="0"/>
            <a:t>Competition from existing gaming lounges and at-home setups.</a:t>
          </a:r>
          <a:endParaRPr lang="en-US"/>
        </a:p>
      </dgm:t>
    </dgm:pt>
    <dgm:pt modelId="{6737EF75-0B73-4524-83FB-5EB9703ADDA1}" type="parTrans" cxnId="{62BCDD12-9C6A-43E8-ABB4-7D58AA58EFDA}">
      <dgm:prSet/>
      <dgm:spPr/>
      <dgm:t>
        <a:bodyPr/>
        <a:lstStyle/>
        <a:p>
          <a:endParaRPr lang="en-US"/>
        </a:p>
      </dgm:t>
    </dgm:pt>
    <dgm:pt modelId="{81FFB11E-0A9F-4B54-8C34-2CA04FF072B1}" type="sibTrans" cxnId="{62BCDD12-9C6A-43E8-ABB4-7D58AA58EFDA}">
      <dgm:prSet/>
      <dgm:spPr/>
      <dgm:t>
        <a:bodyPr/>
        <a:lstStyle/>
        <a:p>
          <a:endParaRPr lang="en-US"/>
        </a:p>
      </dgm:t>
    </dgm:pt>
    <dgm:pt modelId="{5235A246-D639-4307-B14D-542E82A39DFF}">
      <dgm:prSet/>
      <dgm:spPr/>
      <dgm:t>
        <a:bodyPr/>
        <a:lstStyle/>
        <a:p>
          <a:r>
            <a:rPr lang="en-GB" b="0" i="0"/>
            <a:t>Market volatility and changing consumer preferences.</a:t>
          </a:r>
          <a:endParaRPr lang="en-US"/>
        </a:p>
      </dgm:t>
    </dgm:pt>
    <dgm:pt modelId="{9036476F-C72F-4D78-B55A-7153F3766937}" type="parTrans" cxnId="{B4F96EA3-BE72-45D8-8090-7AA93310712C}">
      <dgm:prSet/>
      <dgm:spPr/>
      <dgm:t>
        <a:bodyPr/>
        <a:lstStyle/>
        <a:p>
          <a:endParaRPr lang="en-US"/>
        </a:p>
      </dgm:t>
    </dgm:pt>
    <dgm:pt modelId="{5999C616-E768-4A40-862A-4F1EB9C7E4AB}" type="sibTrans" cxnId="{B4F96EA3-BE72-45D8-8090-7AA93310712C}">
      <dgm:prSet/>
      <dgm:spPr/>
      <dgm:t>
        <a:bodyPr/>
        <a:lstStyle/>
        <a:p>
          <a:endParaRPr lang="en-US"/>
        </a:p>
      </dgm:t>
    </dgm:pt>
    <dgm:pt modelId="{5BBB2250-53A6-3141-AB94-73117F2E27F2}" type="pres">
      <dgm:prSet presAssocID="{6B550A52-4E38-4CF5-A9AC-FA60BF1EBB4B}" presName="Name0" presStyleCnt="0">
        <dgm:presLayoutVars>
          <dgm:dir/>
          <dgm:animLvl val="lvl"/>
          <dgm:resizeHandles val="exact"/>
        </dgm:presLayoutVars>
      </dgm:prSet>
      <dgm:spPr/>
    </dgm:pt>
    <dgm:pt modelId="{3DA3CB49-E8B8-F84B-AC46-3CAB6772DCDA}" type="pres">
      <dgm:prSet presAssocID="{F1E71825-7DD2-4C42-908E-C8A22A136DA1}" presName="composite" presStyleCnt="0"/>
      <dgm:spPr/>
    </dgm:pt>
    <dgm:pt modelId="{275D2009-4584-374A-9226-B964EBF0A927}" type="pres">
      <dgm:prSet presAssocID="{F1E71825-7DD2-4C42-908E-C8A22A136DA1}" presName="parTx" presStyleLbl="alignNode1" presStyleIdx="0" presStyleCnt="4">
        <dgm:presLayoutVars>
          <dgm:chMax val="0"/>
          <dgm:chPref val="0"/>
        </dgm:presLayoutVars>
      </dgm:prSet>
      <dgm:spPr/>
    </dgm:pt>
    <dgm:pt modelId="{11DD597D-01E8-FE4D-918A-03930466854D}" type="pres">
      <dgm:prSet presAssocID="{F1E71825-7DD2-4C42-908E-C8A22A136DA1}" presName="desTx" presStyleLbl="alignAccFollowNode1" presStyleIdx="0" presStyleCnt="4">
        <dgm:presLayoutVars/>
      </dgm:prSet>
      <dgm:spPr/>
    </dgm:pt>
    <dgm:pt modelId="{D9577861-0DB3-2D4F-9FF7-E1FD023021A4}" type="pres">
      <dgm:prSet presAssocID="{B27BD06B-DB49-4E79-AC5F-9A4C8013647F}" presName="space" presStyleCnt="0"/>
      <dgm:spPr/>
    </dgm:pt>
    <dgm:pt modelId="{4E29FA6B-01CC-B148-A872-D36813140FE2}" type="pres">
      <dgm:prSet presAssocID="{E8D06EB3-7D9A-4D97-B24D-1FFA046E44C1}" presName="composite" presStyleCnt="0"/>
      <dgm:spPr/>
    </dgm:pt>
    <dgm:pt modelId="{D47EC555-CB55-864E-9C1E-05FE00378F9F}" type="pres">
      <dgm:prSet presAssocID="{E8D06EB3-7D9A-4D97-B24D-1FFA046E44C1}" presName="parTx" presStyleLbl="alignNode1" presStyleIdx="1" presStyleCnt="4">
        <dgm:presLayoutVars>
          <dgm:chMax val="0"/>
          <dgm:chPref val="0"/>
        </dgm:presLayoutVars>
      </dgm:prSet>
      <dgm:spPr/>
    </dgm:pt>
    <dgm:pt modelId="{B96DB34D-D87B-CB4E-B951-D07D8015FFC8}" type="pres">
      <dgm:prSet presAssocID="{E8D06EB3-7D9A-4D97-B24D-1FFA046E44C1}" presName="desTx" presStyleLbl="alignAccFollowNode1" presStyleIdx="1" presStyleCnt="4">
        <dgm:presLayoutVars/>
      </dgm:prSet>
      <dgm:spPr/>
    </dgm:pt>
    <dgm:pt modelId="{FCAA9468-1CA1-D446-9172-5FE0D7B476E0}" type="pres">
      <dgm:prSet presAssocID="{A2D53B01-1ED3-4091-A1D7-9A4A1CC5688D}" presName="space" presStyleCnt="0"/>
      <dgm:spPr/>
    </dgm:pt>
    <dgm:pt modelId="{9174F72D-928F-744E-92CF-375203392292}" type="pres">
      <dgm:prSet presAssocID="{E18CB1C8-72E5-48EB-80C7-EA434284244E}" presName="composite" presStyleCnt="0"/>
      <dgm:spPr/>
    </dgm:pt>
    <dgm:pt modelId="{4BB6ADCA-F46A-8248-B0FE-94E462CDE954}" type="pres">
      <dgm:prSet presAssocID="{E18CB1C8-72E5-48EB-80C7-EA434284244E}" presName="parTx" presStyleLbl="alignNode1" presStyleIdx="2" presStyleCnt="4">
        <dgm:presLayoutVars>
          <dgm:chMax val="0"/>
          <dgm:chPref val="0"/>
        </dgm:presLayoutVars>
      </dgm:prSet>
      <dgm:spPr/>
    </dgm:pt>
    <dgm:pt modelId="{C1FB2B0C-3738-FB41-A6F2-C79D781F403E}" type="pres">
      <dgm:prSet presAssocID="{E18CB1C8-72E5-48EB-80C7-EA434284244E}" presName="desTx" presStyleLbl="alignAccFollowNode1" presStyleIdx="2" presStyleCnt="4">
        <dgm:presLayoutVars/>
      </dgm:prSet>
      <dgm:spPr/>
    </dgm:pt>
    <dgm:pt modelId="{B1A551BA-0899-3E47-B422-DD8409357CED}" type="pres">
      <dgm:prSet presAssocID="{8B503B77-C167-46D0-A6DD-291A92F2D3A5}" presName="space" presStyleCnt="0"/>
      <dgm:spPr/>
    </dgm:pt>
    <dgm:pt modelId="{AD8EFEAF-E4A6-C74E-ADC3-9073D302D33F}" type="pres">
      <dgm:prSet presAssocID="{5FFC7615-EC6B-49FF-AD42-C88B9F08C1B3}" presName="composite" presStyleCnt="0"/>
      <dgm:spPr/>
    </dgm:pt>
    <dgm:pt modelId="{5EC2567C-724F-9548-97B5-6010D59050FF}" type="pres">
      <dgm:prSet presAssocID="{5FFC7615-EC6B-49FF-AD42-C88B9F08C1B3}" presName="parTx" presStyleLbl="alignNode1" presStyleIdx="3" presStyleCnt="4">
        <dgm:presLayoutVars>
          <dgm:chMax val="0"/>
          <dgm:chPref val="0"/>
        </dgm:presLayoutVars>
      </dgm:prSet>
      <dgm:spPr/>
    </dgm:pt>
    <dgm:pt modelId="{5C83A230-295E-1D4C-8E42-D386D7D8320F}" type="pres">
      <dgm:prSet presAssocID="{5FFC7615-EC6B-49FF-AD42-C88B9F08C1B3}" presName="desTx" presStyleLbl="alignAccFollowNode1" presStyleIdx="3" presStyleCnt="4">
        <dgm:presLayoutVars/>
      </dgm:prSet>
      <dgm:spPr/>
    </dgm:pt>
  </dgm:ptLst>
  <dgm:cxnLst>
    <dgm:cxn modelId="{627D8409-E5B4-FF42-9640-55EC1E15505A}" type="presOf" srcId="{5FFC7615-EC6B-49FF-AD42-C88B9F08C1B3}" destId="{5EC2567C-724F-9548-97B5-6010D59050FF}" srcOrd="0" destOrd="0" presId="urn:microsoft.com/office/officeart/2016/7/layout/ChevronBlockProcess"/>
    <dgm:cxn modelId="{62BCDD12-9C6A-43E8-ABB4-7D58AA58EFDA}" srcId="{5FFC7615-EC6B-49FF-AD42-C88B9F08C1B3}" destId="{9E5A7216-406F-4C57-8B11-447BA5CE0674}" srcOrd="0" destOrd="0" parTransId="{6737EF75-0B73-4524-83FB-5EB9703ADDA1}" sibTransId="{81FFB11E-0A9F-4B54-8C34-2CA04FF072B1}"/>
    <dgm:cxn modelId="{C39E1B25-457A-D345-AF84-F5378B2D07EF}" type="presOf" srcId="{DB8F7ACA-8DF3-41A1-9C8C-43EC1099FAB9}" destId="{B96DB34D-D87B-CB4E-B951-D07D8015FFC8}" srcOrd="0" destOrd="1" presId="urn:microsoft.com/office/officeart/2016/7/layout/ChevronBlockProcess"/>
    <dgm:cxn modelId="{CD84C725-8CC1-4946-8A6B-6A93550493A9}" type="presOf" srcId="{18042BFF-5A07-46B2-AA1D-1A7D4A6BE870}" destId="{11DD597D-01E8-FE4D-918A-03930466854D}" srcOrd="0" destOrd="1" presId="urn:microsoft.com/office/officeart/2016/7/layout/ChevronBlockProcess"/>
    <dgm:cxn modelId="{87DCEE39-6063-514B-9544-65DA6E7770E3}" type="presOf" srcId="{E18CB1C8-72E5-48EB-80C7-EA434284244E}" destId="{4BB6ADCA-F46A-8248-B0FE-94E462CDE954}" srcOrd="0" destOrd="0" presId="urn:microsoft.com/office/officeart/2016/7/layout/ChevronBlockProcess"/>
    <dgm:cxn modelId="{2B7DC43C-5804-414F-B638-03C7BB96C582}" type="presOf" srcId="{E8D06EB3-7D9A-4D97-B24D-1FFA046E44C1}" destId="{D47EC555-CB55-864E-9C1E-05FE00378F9F}" srcOrd="0" destOrd="0" presId="urn:microsoft.com/office/officeart/2016/7/layout/ChevronBlockProcess"/>
    <dgm:cxn modelId="{8E4DDA42-23A7-2843-A630-FB332B61CF1A}" type="presOf" srcId="{991ED80C-F6F4-48C0-AEAE-BF38184BFC66}" destId="{11DD597D-01E8-FE4D-918A-03930466854D}" srcOrd="0" destOrd="0" presId="urn:microsoft.com/office/officeart/2016/7/layout/ChevronBlockProcess"/>
    <dgm:cxn modelId="{93182B68-7C0A-D14A-9E2B-A8F9B3D9E0BF}" type="presOf" srcId="{F1E71825-7DD2-4C42-908E-C8A22A136DA1}" destId="{275D2009-4584-374A-9226-B964EBF0A927}" srcOrd="0" destOrd="0" presId="urn:microsoft.com/office/officeart/2016/7/layout/ChevronBlockProcess"/>
    <dgm:cxn modelId="{867E756C-FC92-4119-9B03-69495FF90058}" srcId="{E8D06EB3-7D9A-4D97-B24D-1FFA046E44C1}" destId="{DB8F7ACA-8DF3-41A1-9C8C-43EC1099FAB9}" srcOrd="1" destOrd="0" parTransId="{275C3E14-4B96-4895-AF95-B1B55CBBB998}" sibTransId="{51AE2D21-BB5A-48F8-B87F-AB4169B84C30}"/>
    <dgm:cxn modelId="{C21C387B-94F6-479A-A572-7A311EA90C8D}" srcId="{6B550A52-4E38-4CF5-A9AC-FA60BF1EBB4B}" destId="{E8D06EB3-7D9A-4D97-B24D-1FFA046E44C1}" srcOrd="1" destOrd="0" parTransId="{7FA25395-6D82-497E-899F-1AEC34CB5271}" sibTransId="{A2D53B01-1ED3-4091-A1D7-9A4A1CC5688D}"/>
    <dgm:cxn modelId="{0BE9797D-EFB3-5B4F-AE68-9BD064A2059E}" type="presOf" srcId="{6B550A52-4E38-4CF5-A9AC-FA60BF1EBB4B}" destId="{5BBB2250-53A6-3141-AB94-73117F2E27F2}" srcOrd="0" destOrd="0" presId="urn:microsoft.com/office/officeart/2016/7/layout/ChevronBlockProcess"/>
    <dgm:cxn modelId="{6D27EB86-9976-4D85-BB39-E911E1350A9C}" srcId="{E8D06EB3-7D9A-4D97-B24D-1FFA046E44C1}" destId="{374D4D4C-1102-488A-84F3-9BAA34B72AB1}" srcOrd="0" destOrd="0" parTransId="{FF096878-97FE-4A09-AC3C-21EBF6FEF07E}" sibTransId="{0ACD867D-FB40-43FE-A36C-305A44340FAB}"/>
    <dgm:cxn modelId="{DB835789-78BF-4D79-B121-023B51AFA2D8}" srcId="{F1E71825-7DD2-4C42-908E-C8A22A136DA1}" destId="{991ED80C-F6F4-48C0-AEAE-BF38184BFC66}" srcOrd="0" destOrd="0" parTransId="{95F77008-8AD1-4907-917B-D61D6F8BB806}" sibTransId="{348B6357-17D0-4B06-A22A-8296E7C92FD9}"/>
    <dgm:cxn modelId="{C420888D-1973-6542-BC4C-DA4BD27E01CC}" type="presOf" srcId="{A0E6EB4A-F2AE-49E0-98CF-411A43C5EDB9}" destId="{C1FB2B0C-3738-FB41-A6F2-C79D781F403E}" srcOrd="0" destOrd="1" presId="urn:microsoft.com/office/officeart/2016/7/layout/ChevronBlockProcess"/>
    <dgm:cxn modelId="{638F44A3-13D7-C444-AE7C-8E2FBEEABC61}" type="presOf" srcId="{873DB737-D9CD-443C-888B-5DF43FED184D}" destId="{C1FB2B0C-3738-FB41-A6F2-C79D781F403E}" srcOrd="0" destOrd="0" presId="urn:microsoft.com/office/officeart/2016/7/layout/ChevronBlockProcess"/>
    <dgm:cxn modelId="{B4F96EA3-BE72-45D8-8090-7AA93310712C}" srcId="{5FFC7615-EC6B-49FF-AD42-C88B9F08C1B3}" destId="{5235A246-D639-4307-B14D-542E82A39DFF}" srcOrd="1" destOrd="0" parTransId="{9036476F-C72F-4D78-B55A-7153F3766937}" sibTransId="{5999C616-E768-4A40-862A-4F1EB9C7E4AB}"/>
    <dgm:cxn modelId="{76FB30A4-0FCF-1E42-B4C9-4816A2B00100}" type="presOf" srcId="{374D4D4C-1102-488A-84F3-9BAA34B72AB1}" destId="{B96DB34D-D87B-CB4E-B951-D07D8015FFC8}" srcOrd="0" destOrd="0" presId="urn:microsoft.com/office/officeart/2016/7/layout/ChevronBlockProcess"/>
    <dgm:cxn modelId="{0D4498A6-82B7-4CD3-9D5B-7241F2543A5E}" srcId="{F1E71825-7DD2-4C42-908E-C8A22A136DA1}" destId="{18042BFF-5A07-46B2-AA1D-1A7D4A6BE870}" srcOrd="1" destOrd="0" parTransId="{A368E764-35D3-4F21-AED6-8B04906C4E24}" sibTransId="{B2FB384F-58AE-4787-8C9F-8FEB8BA2137B}"/>
    <dgm:cxn modelId="{8B5A51C3-C106-4259-A307-D2AE6BFA7B33}" srcId="{6B550A52-4E38-4CF5-A9AC-FA60BF1EBB4B}" destId="{5FFC7615-EC6B-49FF-AD42-C88B9F08C1B3}" srcOrd="3" destOrd="0" parTransId="{DFD74551-38A5-4A2F-B7CC-21F4C4493D12}" sibTransId="{8FDD4264-BAC2-42F9-8892-259A5B2F1A4B}"/>
    <dgm:cxn modelId="{9703C0CC-8F4C-9148-ADDD-A570040F4FFA}" type="presOf" srcId="{5235A246-D639-4307-B14D-542E82A39DFF}" destId="{5C83A230-295E-1D4C-8E42-D386D7D8320F}" srcOrd="0" destOrd="1" presId="urn:microsoft.com/office/officeart/2016/7/layout/ChevronBlockProcess"/>
    <dgm:cxn modelId="{EB3B54D3-B17B-46BB-955A-25D9478E8A3B}" srcId="{E18CB1C8-72E5-48EB-80C7-EA434284244E}" destId="{873DB737-D9CD-443C-888B-5DF43FED184D}" srcOrd="0" destOrd="0" parTransId="{95998C98-218B-4695-BC11-3DF674DEAD32}" sibTransId="{48334A5A-2C91-4B15-8DA6-2AB3E06C6C3D}"/>
    <dgm:cxn modelId="{378126E1-3064-A343-9FC2-794217FC1067}" type="presOf" srcId="{9E5A7216-406F-4C57-8B11-447BA5CE0674}" destId="{5C83A230-295E-1D4C-8E42-D386D7D8320F}" srcOrd="0" destOrd="0" presId="urn:microsoft.com/office/officeart/2016/7/layout/ChevronBlockProcess"/>
    <dgm:cxn modelId="{72BC68E2-BE18-44F9-943A-F3C61760FF8D}" srcId="{6B550A52-4E38-4CF5-A9AC-FA60BF1EBB4B}" destId="{E18CB1C8-72E5-48EB-80C7-EA434284244E}" srcOrd="2" destOrd="0" parTransId="{595453EF-47D9-475B-A416-8C7BB497FCC4}" sibTransId="{8B503B77-C167-46D0-A6DD-291A92F2D3A5}"/>
    <dgm:cxn modelId="{96A08CE6-5403-493B-A6E0-0CD31DADE305}" srcId="{6B550A52-4E38-4CF5-A9AC-FA60BF1EBB4B}" destId="{F1E71825-7DD2-4C42-908E-C8A22A136DA1}" srcOrd="0" destOrd="0" parTransId="{D315E62D-BBF5-4B05-8F58-3003AE0E0C4E}" sibTransId="{B27BD06B-DB49-4E79-AC5F-9A4C8013647F}"/>
    <dgm:cxn modelId="{449486ED-2A8F-4018-84CD-EABF33A9DBC4}" srcId="{E18CB1C8-72E5-48EB-80C7-EA434284244E}" destId="{A0E6EB4A-F2AE-49E0-98CF-411A43C5EDB9}" srcOrd="1" destOrd="0" parTransId="{29D7289F-07C3-4A7A-B545-40F534DB071B}" sibTransId="{BCC0C008-D2D1-4859-B347-40B3695E3F08}"/>
    <dgm:cxn modelId="{B1311B03-EE40-3A48-BDD1-7B0F7EDD4441}" type="presParOf" srcId="{5BBB2250-53A6-3141-AB94-73117F2E27F2}" destId="{3DA3CB49-E8B8-F84B-AC46-3CAB6772DCDA}" srcOrd="0" destOrd="0" presId="urn:microsoft.com/office/officeart/2016/7/layout/ChevronBlockProcess"/>
    <dgm:cxn modelId="{26418202-B376-F741-88FE-4EFE771793F0}" type="presParOf" srcId="{3DA3CB49-E8B8-F84B-AC46-3CAB6772DCDA}" destId="{275D2009-4584-374A-9226-B964EBF0A927}" srcOrd="0" destOrd="0" presId="urn:microsoft.com/office/officeart/2016/7/layout/ChevronBlockProcess"/>
    <dgm:cxn modelId="{01E8E739-151B-7E4D-929E-E8B2BF17ED21}" type="presParOf" srcId="{3DA3CB49-E8B8-F84B-AC46-3CAB6772DCDA}" destId="{11DD597D-01E8-FE4D-918A-03930466854D}" srcOrd="1" destOrd="0" presId="urn:microsoft.com/office/officeart/2016/7/layout/ChevronBlockProcess"/>
    <dgm:cxn modelId="{CAAFBA38-5EDF-EB47-8E30-53E620585A9F}" type="presParOf" srcId="{5BBB2250-53A6-3141-AB94-73117F2E27F2}" destId="{D9577861-0DB3-2D4F-9FF7-E1FD023021A4}" srcOrd="1" destOrd="0" presId="urn:microsoft.com/office/officeart/2016/7/layout/ChevronBlockProcess"/>
    <dgm:cxn modelId="{DE0C961D-FCF9-F041-A512-041CC1FD566B}" type="presParOf" srcId="{5BBB2250-53A6-3141-AB94-73117F2E27F2}" destId="{4E29FA6B-01CC-B148-A872-D36813140FE2}" srcOrd="2" destOrd="0" presId="urn:microsoft.com/office/officeart/2016/7/layout/ChevronBlockProcess"/>
    <dgm:cxn modelId="{0F0CCB0D-BAA9-3D46-A4AB-BCCB0BF18C46}" type="presParOf" srcId="{4E29FA6B-01CC-B148-A872-D36813140FE2}" destId="{D47EC555-CB55-864E-9C1E-05FE00378F9F}" srcOrd="0" destOrd="0" presId="urn:microsoft.com/office/officeart/2016/7/layout/ChevronBlockProcess"/>
    <dgm:cxn modelId="{8A2E7F7D-C0A3-974B-B8B6-C3D2F1628EE2}" type="presParOf" srcId="{4E29FA6B-01CC-B148-A872-D36813140FE2}" destId="{B96DB34D-D87B-CB4E-B951-D07D8015FFC8}" srcOrd="1" destOrd="0" presId="urn:microsoft.com/office/officeart/2016/7/layout/ChevronBlockProcess"/>
    <dgm:cxn modelId="{6621379E-D558-844D-9C1B-1D37199FD3CF}" type="presParOf" srcId="{5BBB2250-53A6-3141-AB94-73117F2E27F2}" destId="{FCAA9468-1CA1-D446-9172-5FE0D7B476E0}" srcOrd="3" destOrd="0" presId="urn:microsoft.com/office/officeart/2016/7/layout/ChevronBlockProcess"/>
    <dgm:cxn modelId="{693F57F5-A6ED-1D49-95ED-CADFCA1E732D}" type="presParOf" srcId="{5BBB2250-53A6-3141-AB94-73117F2E27F2}" destId="{9174F72D-928F-744E-92CF-375203392292}" srcOrd="4" destOrd="0" presId="urn:microsoft.com/office/officeart/2016/7/layout/ChevronBlockProcess"/>
    <dgm:cxn modelId="{C5703024-8438-3048-B4CB-A09F6EAFE871}" type="presParOf" srcId="{9174F72D-928F-744E-92CF-375203392292}" destId="{4BB6ADCA-F46A-8248-B0FE-94E462CDE954}" srcOrd="0" destOrd="0" presId="urn:microsoft.com/office/officeart/2016/7/layout/ChevronBlockProcess"/>
    <dgm:cxn modelId="{98367909-7464-2849-B1B1-0F03B6620EDB}" type="presParOf" srcId="{9174F72D-928F-744E-92CF-375203392292}" destId="{C1FB2B0C-3738-FB41-A6F2-C79D781F403E}" srcOrd="1" destOrd="0" presId="urn:microsoft.com/office/officeart/2016/7/layout/ChevronBlockProcess"/>
    <dgm:cxn modelId="{F2958F97-4BB9-CC4D-B3A5-13CA0BF870EE}" type="presParOf" srcId="{5BBB2250-53A6-3141-AB94-73117F2E27F2}" destId="{B1A551BA-0899-3E47-B422-DD8409357CED}" srcOrd="5" destOrd="0" presId="urn:microsoft.com/office/officeart/2016/7/layout/ChevronBlockProcess"/>
    <dgm:cxn modelId="{EF612C5F-E24D-704C-940C-FB0004FAD48C}" type="presParOf" srcId="{5BBB2250-53A6-3141-AB94-73117F2E27F2}" destId="{AD8EFEAF-E4A6-C74E-ADC3-9073D302D33F}" srcOrd="6" destOrd="0" presId="urn:microsoft.com/office/officeart/2016/7/layout/ChevronBlockProcess"/>
    <dgm:cxn modelId="{B6E683CF-F854-0A43-A435-C17EE6E150D1}" type="presParOf" srcId="{AD8EFEAF-E4A6-C74E-ADC3-9073D302D33F}" destId="{5EC2567C-724F-9548-97B5-6010D59050FF}" srcOrd="0" destOrd="0" presId="urn:microsoft.com/office/officeart/2016/7/layout/ChevronBlockProcess"/>
    <dgm:cxn modelId="{6059006B-0B62-C54F-8FAB-CB7FA7ABDC09}" type="presParOf" srcId="{AD8EFEAF-E4A6-C74E-ADC3-9073D302D33F}" destId="{5C83A230-295E-1D4C-8E42-D386D7D8320F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524CEF-5423-481F-ADE9-5A6E03DECB3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16E818-01D4-401F-AB2B-A304BF4788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Startup Funding:</a:t>
          </a:r>
          <a:endParaRPr lang="en-US"/>
        </a:p>
      </dgm:t>
    </dgm:pt>
    <dgm:pt modelId="{E681C978-9787-4034-8134-A18046D9E7E5}" type="parTrans" cxnId="{8D360B8C-8D28-4666-AC9F-54BE122354C2}">
      <dgm:prSet/>
      <dgm:spPr/>
      <dgm:t>
        <a:bodyPr/>
        <a:lstStyle/>
        <a:p>
          <a:endParaRPr lang="en-US"/>
        </a:p>
      </dgm:t>
    </dgm:pt>
    <dgm:pt modelId="{64E5ABC8-1616-4AC1-9CE2-804B64FA739D}" type="sibTrans" cxnId="{8D360B8C-8D28-4666-AC9F-54BE122354C2}">
      <dgm:prSet/>
      <dgm:spPr/>
      <dgm:t>
        <a:bodyPr/>
        <a:lstStyle/>
        <a:p>
          <a:endParaRPr lang="en-US"/>
        </a:p>
      </dgm:t>
    </dgm:pt>
    <dgm:pt modelId="{B57A401B-78A8-4547-BA39-44F40D8E29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Total: £25,000 (self-funded or through investment).</a:t>
          </a:r>
          <a:endParaRPr lang="en-US"/>
        </a:p>
      </dgm:t>
    </dgm:pt>
    <dgm:pt modelId="{3A7DD5AF-6F0C-4A07-96E4-75193E0497A9}" type="parTrans" cxnId="{115A1116-D0BE-4508-9D8A-255EF24A3585}">
      <dgm:prSet/>
      <dgm:spPr/>
      <dgm:t>
        <a:bodyPr/>
        <a:lstStyle/>
        <a:p>
          <a:endParaRPr lang="en-US"/>
        </a:p>
      </dgm:t>
    </dgm:pt>
    <dgm:pt modelId="{60FEDA3B-8B7D-4635-839A-38ED47DA9A39}" type="sibTrans" cxnId="{115A1116-D0BE-4508-9D8A-255EF24A3585}">
      <dgm:prSet/>
      <dgm:spPr/>
      <dgm:t>
        <a:bodyPr/>
        <a:lstStyle/>
        <a:p>
          <a:endParaRPr lang="en-US"/>
        </a:p>
      </dgm:t>
    </dgm:pt>
    <dgm:pt modelId="{239BEDE8-BB93-439C-99A5-8441320C61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Monthly Revenue Projections:</a:t>
          </a:r>
          <a:endParaRPr lang="en-US"/>
        </a:p>
      </dgm:t>
    </dgm:pt>
    <dgm:pt modelId="{523CD5AB-2C0B-4DD4-81EC-A40740D00140}" type="parTrans" cxnId="{CC002521-956B-44C8-88F6-51012DF2F051}">
      <dgm:prSet/>
      <dgm:spPr/>
      <dgm:t>
        <a:bodyPr/>
        <a:lstStyle/>
        <a:p>
          <a:endParaRPr lang="en-US"/>
        </a:p>
      </dgm:t>
    </dgm:pt>
    <dgm:pt modelId="{81D01D51-6B74-4BD3-8AFC-95B555A61919}" type="sibTrans" cxnId="{CC002521-956B-44C8-88F6-51012DF2F051}">
      <dgm:prSet/>
      <dgm:spPr/>
      <dgm:t>
        <a:bodyPr/>
        <a:lstStyle/>
        <a:p>
          <a:endParaRPr lang="en-US"/>
        </a:p>
      </dgm:t>
    </dgm:pt>
    <dgm:pt modelId="{E2778A52-8F3B-487E-8472-70DB7514B2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Average daily visitors: 20; Average spend per visitor: £10.</a:t>
          </a:r>
          <a:endParaRPr lang="en-US"/>
        </a:p>
      </dgm:t>
    </dgm:pt>
    <dgm:pt modelId="{42651EF9-704B-4DDA-A512-17C6A53BA309}" type="parTrans" cxnId="{573DDF62-C467-41B2-9BC0-327A2AC0F2C7}">
      <dgm:prSet/>
      <dgm:spPr/>
      <dgm:t>
        <a:bodyPr/>
        <a:lstStyle/>
        <a:p>
          <a:endParaRPr lang="en-US"/>
        </a:p>
      </dgm:t>
    </dgm:pt>
    <dgm:pt modelId="{A55EF81D-7479-4B9B-8F8B-CE3B27D7EFBD}" type="sibTrans" cxnId="{573DDF62-C467-41B2-9BC0-327A2AC0F2C7}">
      <dgm:prSet/>
      <dgm:spPr/>
      <dgm:t>
        <a:bodyPr/>
        <a:lstStyle/>
        <a:p>
          <a:endParaRPr lang="en-US"/>
        </a:p>
      </dgm:t>
    </dgm:pt>
    <dgm:pt modelId="{ECDD2C88-9808-4B88-A7AF-C6C332B4A1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Membership revenue: £1,500/month.</a:t>
          </a:r>
          <a:endParaRPr lang="en-US"/>
        </a:p>
      </dgm:t>
    </dgm:pt>
    <dgm:pt modelId="{05DBF2D7-3378-4D58-A865-01840237D8DE}" type="parTrans" cxnId="{BE2AA194-6301-42A6-80EF-63E78B160D92}">
      <dgm:prSet/>
      <dgm:spPr/>
      <dgm:t>
        <a:bodyPr/>
        <a:lstStyle/>
        <a:p>
          <a:endParaRPr lang="en-US"/>
        </a:p>
      </dgm:t>
    </dgm:pt>
    <dgm:pt modelId="{025E885D-EBA1-4D35-82D9-3C5185C969BB}" type="sibTrans" cxnId="{BE2AA194-6301-42A6-80EF-63E78B160D92}">
      <dgm:prSet/>
      <dgm:spPr/>
      <dgm:t>
        <a:bodyPr/>
        <a:lstStyle/>
        <a:p>
          <a:endParaRPr lang="en-US"/>
        </a:p>
      </dgm:t>
    </dgm:pt>
    <dgm:pt modelId="{E0413E68-D3FB-485E-A382-A29A7EC668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Food and beverage sales: £500/month.</a:t>
          </a:r>
          <a:endParaRPr lang="en-US"/>
        </a:p>
      </dgm:t>
    </dgm:pt>
    <dgm:pt modelId="{18F48D5D-691A-43F7-9625-7838C6CE981A}" type="parTrans" cxnId="{12073376-E066-4C49-9585-C3089940F4FA}">
      <dgm:prSet/>
      <dgm:spPr/>
      <dgm:t>
        <a:bodyPr/>
        <a:lstStyle/>
        <a:p>
          <a:endParaRPr lang="en-US"/>
        </a:p>
      </dgm:t>
    </dgm:pt>
    <dgm:pt modelId="{A1C75314-5949-4355-907A-820A6AF675D6}" type="sibTrans" cxnId="{12073376-E066-4C49-9585-C3089940F4FA}">
      <dgm:prSet/>
      <dgm:spPr/>
      <dgm:t>
        <a:bodyPr/>
        <a:lstStyle/>
        <a:p>
          <a:endParaRPr lang="en-US"/>
        </a:p>
      </dgm:t>
    </dgm:pt>
    <dgm:pt modelId="{E52BAA31-F0FC-4B51-9994-7231DB09F8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Estimated Monthly Expenses:</a:t>
          </a:r>
          <a:endParaRPr lang="en-US" dirty="0"/>
        </a:p>
      </dgm:t>
    </dgm:pt>
    <dgm:pt modelId="{322FCA2E-DDE5-44BF-8D74-162E8EEA8C89}" type="parTrans" cxnId="{D371533E-BEB9-4B90-8821-F783DE33719C}">
      <dgm:prSet/>
      <dgm:spPr/>
      <dgm:t>
        <a:bodyPr/>
        <a:lstStyle/>
        <a:p>
          <a:endParaRPr lang="en-US"/>
        </a:p>
      </dgm:t>
    </dgm:pt>
    <dgm:pt modelId="{6CB28C5F-7EAB-49C5-9B43-A80B4ADBD9E9}" type="sibTrans" cxnId="{D371533E-BEB9-4B90-8821-F783DE33719C}">
      <dgm:prSet/>
      <dgm:spPr/>
      <dgm:t>
        <a:bodyPr/>
        <a:lstStyle/>
        <a:p>
          <a:endParaRPr lang="en-US"/>
        </a:p>
      </dgm:t>
    </dgm:pt>
    <dgm:pt modelId="{EBD85774-0092-4429-9086-9364409088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Rent, staffing, utilities, and equipment maintenance.</a:t>
          </a:r>
          <a:endParaRPr lang="en-US"/>
        </a:p>
      </dgm:t>
    </dgm:pt>
    <dgm:pt modelId="{5F3CA24E-2908-4C7B-80C7-0ABEBFC1319A}" type="parTrans" cxnId="{2D868490-2B7F-445F-A32D-C1BE99EB4470}">
      <dgm:prSet/>
      <dgm:spPr/>
      <dgm:t>
        <a:bodyPr/>
        <a:lstStyle/>
        <a:p>
          <a:endParaRPr lang="en-US"/>
        </a:p>
      </dgm:t>
    </dgm:pt>
    <dgm:pt modelId="{C03C7F2D-6BEE-4490-B1AB-7AEE77FFF8A3}" type="sibTrans" cxnId="{2D868490-2B7F-445F-A32D-C1BE99EB4470}">
      <dgm:prSet/>
      <dgm:spPr/>
      <dgm:t>
        <a:bodyPr/>
        <a:lstStyle/>
        <a:p>
          <a:endParaRPr lang="en-US"/>
        </a:p>
      </dgm:t>
    </dgm:pt>
    <dgm:pt modelId="{058FC846-5C5F-4A0C-8C95-34A2CC8985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Break-even Point:</a:t>
          </a:r>
          <a:endParaRPr lang="en-US"/>
        </a:p>
      </dgm:t>
    </dgm:pt>
    <dgm:pt modelId="{C4A5EFE7-AB49-4EE1-AE69-38C1F8DBB1BD}" type="parTrans" cxnId="{9E59CD5B-07B8-4AC4-B89B-C37DC5BEA7CE}">
      <dgm:prSet/>
      <dgm:spPr/>
      <dgm:t>
        <a:bodyPr/>
        <a:lstStyle/>
        <a:p>
          <a:endParaRPr lang="en-US"/>
        </a:p>
      </dgm:t>
    </dgm:pt>
    <dgm:pt modelId="{843EE850-C67B-4358-990A-7643CBF2B434}" type="sibTrans" cxnId="{9E59CD5B-07B8-4AC4-B89B-C37DC5BEA7CE}">
      <dgm:prSet/>
      <dgm:spPr/>
      <dgm:t>
        <a:bodyPr/>
        <a:lstStyle/>
        <a:p>
          <a:endParaRPr lang="en-US"/>
        </a:p>
      </dgm:t>
    </dgm:pt>
    <dgm:pt modelId="{12440772-1FD3-45E1-839A-1E2093FBF5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Achieved within 8-12 months.</a:t>
          </a:r>
          <a:endParaRPr lang="en-US"/>
        </a:p>
      </dgm:t>
    </dgm:pt>
    <dgm:pt modelId="{E95B785F-CEB8-4FB4-A38A-F599BBAC34E5}" type="parTrans" cxnId="{C6EFA704-B898-449C-A890-C3908291945D}">
      <dgm:prSet/>
      <dgm:spPr/>
      <dgm:t>
        <a:bodyPr/>
        <a:lstStyle/>
        <a:p>
          <a:endParaRPr lang="en-US"/>
        </a:p>
      </dgm:t>
    </dgm:pt>
    <dgm:pt modelId="{0A341ECA-5DF0-4947-9F78-CB9024FFB0A3}" type="sibTrans" cxnId="{C6EFA704-B898-449C-A890-C3908291945D}">
      <dgm:prSet/>
      <dgm:spPr/>
      <dgm:t>
        <a:bodyPr/>
        <a:lstStyle/>
        <a:p>
          <a:endParaRPr lang="en-US"/>
        </a:p>
      </dgm:t>
    </dgm:pt>
    <dgm:pt modelId="{73CBBBD5-5DD2-4E79-9FAA-729F94D4137D}" type="pres">
      <dgm:prSet presAssocID="{01524CEF-5423-481F-ADE9-5A6E03DECB35}" presName="root" presStyleCnt="0">
        <dgm:presLayoutVars>
          <dgm:dir/>
          <dgm:resizeHandles val="exact"/>
        </dgm:presLayoutVars>
      </dgm:prSet>
      <dgm:spPr/>
    </dgm:pt>
    <dgm:pt modelId="{0007CDF9-7535-4F26-B29E-5FB2C804977C}" type="pres">
      <dgm:prSet presAssocID="{B416E818-01D4-401F-AB2B-A304BF47884D}" presName="compNode" presStyleCnt="0"/>
      <dgm:spPr/>
    </dgm:pt>
    <dgm:pt modelId="{C435BBDD-548F-416B-9DA1-FEDBC1B8C83C}" type="pres">
      <dgm:prSet presAssocID="{B416E818-01D4-401F-AB2B-A304BF47884D}" presName="bgRect" presStyleLbl="bgShp" presStyleIdx="0" presStyleCnt="4"/>
      <dgm:spPr/>
    </dgm:pt>
    <dgm:pt modelId="{84FFF058-9F58-4DA5-A36B-2DCB29DEA06B}" type="pres">
      <dgm:prSet presAssocID="{B416E818-01D4-401F-AB2B-A304BF4788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AFE7753-D1A8-4F20-B919-EE3D071D5C8E}" type="pres">
      <dgm:prSet presAssocID="{B416E818-01D4-401F-AB2B-A304BF47884D}" presName="spaceRect" presStyleCnt="0"/>
      <dgm:spPr/>
    </dgm:pt>
    <dgm:pt modelId="{90917890-27E6-44AB-A052-355DB330C003}" type="pres">
      <dgm:prSet presAssocID="{B416E818-01D4-401F-AB2B-A304BF47884D}" presName="parTx" presStyleLbl="revTx" presStyleIdx="0" presStyleCnt="8">
        <dgm:presLayoutVars>
          <dgm:chMax val="0"/>
          <dgm:chPref val="0"/>
        </dgm:presLayoutVars>
      </dgm:prSet>
      <dgm:spPr/>
    </dgm:pt>
    <dgm:pt modelId="{E4558D06-179A-4332-B43E-9DE3500C548A}" type="pres">
      <dgm:prSet presAssocID="{B416E818-01D4-401F-AB2B-A304BF47884D}" presName="desTx" presStyleLbl="revTx" presStyleIdx="1" presStyleCnt="8">
        <dgm:presLayoutVars/>
      </dgm:prSet>
      <dgm:spPr/>
    </dgm:pt>
    <dgm:pt modelId="{46BDEE49-E02E-4985-8FC8-B61A25B2C935}" type="pres">
      <dgm:prSet presAssocID="{64E5ABC8-1616-4AC1-9CE2-804B64FA739D}" presName="sibTrans" presStyleCnt="0"/>
      <dgm:spPr/>
    </dgm:pt>
    <dgm:pt modelId="{1D761B48-017E-4358-B174-ADBCD0E09E30}" type="pres">
      <dgm:prSet presAssocID="{239BEDE8-BB93-439C-99A5-8441320C618F}" presName="compNode" presStyleCnt="0"/>
      <dgm:spPr/>
    </dgm:pt>
    <dgm:pt modelId="{ADBDDB02-0C34-4A82-9F69-3561E24324A8}" type="pres">
      <dgm:prSet presAssocID="{239BEDE8-BB93-439C-99A5-8441320C618F}" presName="bgRect" presStyleLbl="bgShp" presStyleIdx="1" presStyleCnt="4"/>
      <dgm:spPr/>
    </dgm:pt>
    <dgm:pt modelId="{1891C818-7529-4AF0-8FFE-7D47978AF3F0}" type="pres">
      <dgm:prSet presAssocID="{239BEDE8-BB93-439C-99A5-8441320C61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64D11FF-A4D9-48B6-8B45-FA990D44D395}" type="pres">
      <dgm:prSet presAssocID="{239BEDE8-BB93-439C-99A5-8441320C618F}" presName="spaceRect" presStyleCnt="0"/>
      <dgm:spPr/>
    </dgm:pt>
    <dgm:pt modelId="{A34F18F9-1592-41FE-9BDB-AD2D6B06CC8F}" type="pres">
      <dgm:prSet presAssocID="{239BEDE8-BB93-439C-99A5-8441320C618F}" presName="parTx" presStyleLbl="revTx" presStyleIdx="2" presStyleCnt="8">
        <dgm:presLayoutVars>
          <dgm:chMax val="0"/>
          <dgm:chPref val="0"/>
        </dgm:presLayoutVars>
      </dgm:prSet>
      <dgm:spPr/>
    </dgm:pt>
    <dgm:pt modelId="{9CC53665-FB4D-4F64-A85D-71872B62125D}" type="pres">
      <dgm:prSet presAssocID="{239BEDE8-BB93-439C-99A5-8441320C618F}" presName="desTx" presStyleLbl="revTx" presStyleIdx="3" presStyleCnt="8">
        <dgm:presLayoutVars/>
      </dgm:prSet>
      <dgm:spPr/>
    </dgm:pt>
    <dgm:pt modelId="{86016AD7-EB17-402D-B3CB-E6B83057518E}" type="pres">
      <dgm:prSet presAssocID="{81D01D51-6B74-4BD3-8AFC-95B555A61919}" presName="sibTrans" presStyleCnt="0"/>
      <dgm:spPr/>
    </dgm:pt>
    <dgm:pt modelId="{EDBA16E6-2995-4ED2-A81E-C9507943FB8F}" type="pres">
      <dgm:prSet presAssocID="{E52BAA31-F0FC-4B51-9994-7231DB09F863}" presName="compNode" presStyleCnt="0"/>
      <dgm:spPr/>
    </dgm:pt>
    <dgm:pt modelId="{316C1B12-ECB8-4E14-BB0D-EBD82BE5C5EF}" type="pres">
      <dgm:prSet presAssocID="{E52BAA31-F0FC-4B51-9994-7231DB09F863}" presName="bgRect" presStyleLbl="bgShp" presStyleIdx="2" presStyleCnt="4"/>
      <dgm:spPr/>
    </dgm:pt>
    <dgm:pt modelId="{7189B578-5648-4B96-B29B-4E22CBBF97B3}" type="pres">
      <dgm:prSet presAssocID="{E52BAA31-F0FC-4B51-9994-7231DB09F86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D4E422EC-9D84-4D43-8D7B-ABECA0519754}" type="pres">
      <dgm:prSet presAssocID="{E52BAA31-F0FC-4B51-9994-7231DB09F863}" presName="spaceRect" presStyleCnt="0"/>
      <dgm:spPr/>
    </dgm:pt>
    <dgm:pt modelId="{B751C4AB-E999-45F4-B4CB-AE2BFE3D1FB7}" type="pres">
      <dgm:prSet presAssocID="{E52BAA31-F0FC-4B51-9994-7231DB09F863}" presName="parTx" presStyleLbl="revTx" presStyleIdx="4" presStyleCnt="8">
        <dgm:presLayoutVars>
          <dgm:chMax val="0"/>
          <dgm:chPref val="0"/>
        </dgm:presLayoutVars>
      </dgm:prSet>
      <dgm:spPr/>
    </dgm:pt>
    <dgm:pt modelId="{AB9C1DF2-C4CC-4792-B31A-66F8029F2074}" type="pres">
      <dgm:prSet presAssocID="{E52BAA31-F0FC-4B51-9994-7231DB09F863}" presName="desTx" presStyleLbl="revTx" presStyleIdx="5" presStyleCnt="8">
        <dgm:presLayoutVars/>
      </dgm:prSet>
      <dgm:spPr/>
    </dgm:pt>
    <dgm:pt modelId="{4AF66304-AEC9-4081-9D8B-A8A0F1BAD352}" type="pres">
      <dgm:prSet presAssocID="{6CB28C5F-7EAB-49C5-9B43-A80B4ADBD9E9}" presName="sibTrans" presStyleCnt="0"/>
      <dgm:spPr/>
    </dgm:pt>
    <dgm:pt modelId="{814DAA4A-6158-4159-B93A-D5819585863B}" type="pres">
      <dgm:prSet presAssocID="{058FC846-5C5F-4A0C-8C95-34A2CC8985C2}" presName="compNode" presStyleCnt="0"/>
      <dgm:spPr/>
    </dgm:pt>
    <dgm:pt modelId="{EDC34658-3FFD-4A71-A026-1EE31CEE5AD4}" type="pres">
      <dgm:prSet presAssocID="{058FC846-5C5F-4A0C-8C95-34A2CC8985C2}" presName="bgRect" presStyleLbl="bgShp" presStyleIdx="3" presStyleCnt="4"/>
      <dgm:spPr/>
    </dgm:pt>
    <dgm:pt modelId="{C766267D-F2DA-45A1-94E6-FE0EE53F78BB}" type="pres">
      <dgm:prSet presAssocID="{058FC846-5C5F-4A0C-8C95-34A2CC8985C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DDF82F3C-93DD-4539-8162-B785A3CCC5B4}" type="pres">
      <dgm:prSet presAssocID="{058FC846-5C5F-4A0C-8C95-34A2CC8985C2}" presName="spaceRect" presStyleCnt="0"/>
      <dgm:spPr/>
    </dgm:pt>
    <dgm:pt modelId="{62C6FFAD-B7AC-430F-B432-21BAB3786D47}" type="pres">
      <dgm:prSet presAssocID="{058FC846-5C5F-4A0C-8C95-34A2CC8985C2}" presName="parTx" presStyleLbl="revTx" presStyleIdx="6" presStyleCnt="8">
        <dgm:presLayoutVars>
          <dgm:chMax val="0"/>
          <dgm:chPref val="0"/>
        </dgm:presLayoutVars>
      </dgm:prSet>
      <dgm:spPr/>
    </dgm:pt>
    <dgm:pt modelId="{C1594073-4808-4ACF-8B5E-8708F81996C4}" type="pres">
      <dgm:prSet presAssocID="{058FC846-5C5F-4A0C-8C95-34A2CC8985C2}" presName="desTx" presStyleLbl="revTx" presStyleIdx="7" presStyleCnt="8">
        <dgm:presLayoutVars/>
      </dgm:prSet>
      <dgm:spPr/>
    </dgm:pt>
  </dgm:ptLst>
  <dgm:cxnLst>
    <dgm:cxn modelId="{C6EFA704-B898-449C-A890-C3908291945D}" srcId="{058FC846-5C5F-4A0C-8C95-34A2CC8985C2}" destId="{12440772-1FD3-45E1-839A-1E2093FBF5ED}" srcOrd="0" destOrd="0" parTransId="{E95B785F-CEB8-4FB4-A38A-F599BBAC34E5}" sibTransId="{0A341ECA-5DF0-4947-9F78-CB9024FFB0A3}"/>
    <dgm:cxn modelId="{4924420D-9BA1-41BA-B300-3228B068B9CE}" type="presOf" srcId="{B416E818-01D4-401F-AB2B-A304BF47884D}" destId="{90917890-27E6-44AB-A052-355DB330C003}" srcOrd="0" destOrd="0" presId="urn:microsoft.com/office/officeart/2018/2/layout/IconVerticalSolidList"/>
    <dgm:cxn modelId="{115A1116-D0BE-4508-9D8A-255EF24A3585}" srcId="{B416E818-01D4-401F-AB2B-A304BF47884D}" destId="{B57A401B-78A8-4547-BA39-44F40D8E2932}" srcOrd="0" destOrd="0" parTransId="{3A7DD5AF-6F0C-4A07-96E4-75193E0497A9}" sibTransId="{60FEDA3B-8B7D-4635-839A-38ED47DA9A39}"/>
    <dgm:cxn modelId="{CC002521-956B-44C8-88F6-51012DF2F051}" srcId="{01524CEF-5423-481F-ADE9-5A6E03DECB35}" destId="{239BEDE8-BB93-439C-99A5-8441320C618F}" srcOrd="1" destOrd="0" parTransId="{523CD5AB-2C0B-4DD4-81EC-A40740D00140}" sibTransId="{81D01D51-6B74-4BD3-8AFC-95B555A61919}"/>
    <dgm:cxn modelId="{A5725E25-5A99-41CB-A788-A151ED35ACCA}" type="presOf" srcId="{01524CEF-5423-481F-ADE9-5A6E03DECB35}" destId="{73CBBBD5-5DD2-4E79-9FAA-729F94D4137D}" srcOrd="0" destOrd="0" presId="urn:microsoft.com/office/officeart/2018/2/layout/IconVerticalSolidList"/>
    <dgm:cxn modelId="{2A967226-87AF-4E3C-A715-0968F9312894}" type="presOf" srcId="{E0413E68-D3FB-485E-A382-A29A7EC668E9}" destId="{9CC53665-FB4D-4F64-A85D-71872B62125D}" srcOrd="0" destOrd="2" presId="urn:microsoft.com/office/officeart/2018/2/layout/IconVerticalSolidList"/>
    <dgm:cxn modelId="{D371533E-BEB9-4B90-8821-F783DE33719C}" srcId="{01524CEF-5423-481F-ADE9-5A6E03DECB35}" destId="{E52BAA31-F0FC-4B51-9994-7231DB09F863}" srcOrd="2" destOrd="0" parTransId="{322FCA2E-DDE5-44BF-8D74-162E8EEA8C89}" sibTransId="{6CB28C5F-7EAB-49C5-9B43-A80B4ADBD9E9}"/>
    <dgm:cxn modelId="{6BE97D4C-4874-4F01-946F-085A236CBFE2}" type="presOf" srcId="{12440772-1FD3-45E1-839A-1E2093FBF5ED}" destId="{C1594073-4808-4ACF-8B5E-8708F81996C4}" srcOrd="0" destOrd="0" presId="urn:microsoft.com/office/officeart/2018/2/layout/IconVerticalSolidList"/>
    <dgm:cxn modelId="{9E59CD5B-07B8-4AC4-B89B-C37DC5BEA7CE}" srcId="{01524CEF-5423-481F-ADE9-5A6E03DECB35}" destId="{058FC846-5C5F-4A0C-8C95-34A2CC8985C2}" srcOrd="3" destOrd="0" parTransId="{C4A5EFE7-AB49-4EE1-AE69-38C1F8DBB1BD}" sibTransId="{843EE850-C67B-4358-990A-7643CBF2B434}"/>
    <dgm:cxn modelId="{24BF3B5C-8428-43E3-8B59-828D2B138B9C}" type="presOf" srcId="{B57A401B-78A8-4547-BA39-44F40D8E2932}" destId="{E4558D06-179A-4332-B43E-9DE3500C548A}" srcOrd="0" destOrd="0" presId="urn:microsoft.com/office/officeart/2018/2/layout/IconVerticalSolidList"/>
    <dgm:cxn modelId="{573DDF62-C467-41B2-9BC0-327A2AC0F2C7}" srcId="{239BEDE8-BB93-439C-99A5-8441320C618F}" destId="{E2778A52-8F3B-487E-8472-70DB7514B26C}" srcOrd="0" destOrd="0" parTransId="{42651EF9-704B-4DDA-A512-17C6A53BA309}" sibTransId="{A55EF81D-7479-4B9B-8F8B-CE3B27D7EFBD}"/>
    <dgm:cxn modelId="{90A10674-9854-4308-B9A5-CB4B3657F3AA}" type="presOf" srcId="{E2778A52-8F3B-487E-8472-70DB7514B26C}" destId="{9CC53665-FB4D-4F64-A85D-71872B62125D}" srcOrd="0" destOrd="0" presId="urn:microsoft.com/office/officeart/2018/2/layout/IconVerticalSolidList"/>
    <dgm:cxn modelId="{12073376-E066-4C49-9585-C3089940F4FA}" srcId="{239BEDE8-BB93-439C-99A5-8441320C618F}" destId="{E0413E68-D3FB-485E-A382-A29A7EC668E9}" srcOrd="2" destOrd="0" parTransId="{18F48D5D-691A-43F7-9625-7838C6CE981A}" sibTransId="{A1C75314-5949-4355-907A-820A6AF675D6}"/>
    <dgm:cxn modelId="{BF93BF7A-9650-4F04-AF72-41964B6DA7A8}" type="presOf" srcId="{ECDD2C88-9808-4B88-A7AF-C6C332B4A167}" destId="{9CC53665-FB4D-4F64-A85D-71872B62125D}" srcOrd="0" destOrd="1" presId="urn:microsoft.com/office/officeart/2018/2/layout/IconVerticalSolidList"/>
    <dgm:cxn modelId="{8D360B8C-8D28-4666-AC9F-54BE122354C2}" srcId="{01524CEF-5423-481F-ADE9-5A6E03DECB35}" destId="{B416E818-01D4-401F-AB2B-A304BF47884D}" srcOrd="0" destOrd="0" parTransId="{E681C978-9787-4034-8134-A18046D9E7E5}" sibTransId="{64E5ABC8-1616-4AC1-9CE2-804B64FA739D}"/>
    <dgm:cxn modelId="{2D868490-2B7F-445F-A32D-C1BE99EB4470}" srcId="{E52BAA31-F0FC-4B51-9994-7231DB09F863}" destId="{EBD85774-0092-4429-9086-9364409088C9}" srcOrd="0" destOrd="0" parTransId="{5F3CA24E-2908-4C7B-80C7-0ABEBFC1319A}" sibTransId="{C03C7F2D-6BEE-4490-B1AB-7AEE77FFF8A3}"/>
    <dgm:cxn modelId="{BE2AA194-6301-42A6-80EF-63E78B160D92}" srcId="{239BEDE8-BB93-439C-99A5-8441320C618F}" destId="{ECDD2C88-9808-4B88-A7AF-C6C332B4A167}" srcOrd="1" destOrd="0" parTransId="{05DBF2D7-3378-4D58-A865-01840237D8DE}" sibTransId="{025E885D-EBA1-4D35-82D9-3C5185C969BB}"/>
    <dgm:cxn modelId="{F6F6BE94-4453-487B-BE27-4C65387250C0}" type="presOf" srcId="{058FC846-5C5F-4A0C-8C95-34A2CC8985C2}" destId="{62C6FFAD-B7AC-430F-B432-21BAB3786D47}" srcOrd="0" destOrd="0" presId="urn:microsoft.com/office/officeart/2018/2/layout/IconVerticalSolidList"/>
    <dgm:cxn modelId="{EFC59196-719A-4516-B2DF-C19B4AD1FBA0}" type="presOf" srcId="{239BEDE8-BB93-439C-99A5-8441320C618F}" destId="{A34F18F9-1592-41FE-9BDB-AD2D6B06CC8F}" srcOrd="0" destOrd="0" presId="urn:microsoft.com/office/officeart/2018/2/layout/IconVerticalSolidList"/>
    <dgm:cxn modelId="{79EAC1E6-EB4B-482B-A504-D36054F767FC}" type="presOf" srcId="{E52BAA31-F0FC-4B51-9994-7231DB09F863}" destId="{B751C4AB-E999-45F4-B4CB-AE2BFE3D1FB7}" srcOrd="0" destOrd="0" presId="urn:microsoft.com/office/officeart/2018/2/layout/IconVerticalSolidList"/>
    <dgm:cxn modelId="{E3F5AAF7-5115-480D-B50A-6C15064E53B8}" type="presOf" srcId="{EBD85774-0092-4429-9086-9364409088C9}" destId="{AB9C1DF2-C4CC-4792-B31A-66F8029F2074}" srcOrd="0" destOrd="0" presId="urn:microsoft.com/office/officeart/2018/2/layout/IconVerticalSolidList"/>
    <dgm:cxn modelId="{CA48A296-3A36-4077-81D4-78E0642B923F}" type="presParOf" srcId="{73CBBBD5-5DD2-4E79-9FAA-729F94D4137D}" destId="{0007CDF9-7535-4F26-B29E-5FB2C804977C}" srcOrd="0" destOrd="0" presId="urn:microsoft.com/office/officeart/2018/2/layout/IconVerticalSolidList"/>
    <dgm:cxn modelId="{673910FF-8784-4C6C-AB9D-3CF0ABEAC936}" type="presParOf" srcId="{0007CDF9-7535-4F26-B29E-5FB2C804977C}" destId="{C435BBDD-548F-416B-9DA1-FEDBC1B8C83C}" srcOrd="0" destOrd="0" presId="urn:microsoft.com/office/officeart/2018/2/layout/IconVerticalSolidList"/>
    <dgm:cxn modelId="{578A110A-4800-451C-AFF0-DFC44B4B88E7}" type="presParOf" srcId="{0007CDF9-7535-4F26-B29E-5FB2C804977C}" destId="{84FFF058-9F58-4DA5-A36B-2DCB29DEA06B}" srcOrd="1" destOrd="0" presId="urn:microsoft.com/office/officeart/2018/2/layout/IconVerticalSolidList"/>
    <dgm:cxn modelId="{E826CBC8-6CBE-43D0-ABA1-164484729CDA}" type="presParOf" srcId="{0007CDF9-7535-4F26-B29E-5FB2C804977C}" destId="{6AFE7753-D1A8-4F20-B919-EE3D071D5C8E}" srcOrd="2" destOrd="0" presId="urn:microsoft.com/office/officeart/2018/2/layout/IconVerticalSolidList"/>
    <dgm:cxn modelId="{A5209C39-8BED-4F77-A749-6071A8C270F0}" type="presParOf" srcId="{0007CDF9-7535-4F26-B29E-5FB2C804977C}" destId="{90917890-27E6-44AB-A052-355DB330C003}" srcOrd="3" destOrd="0" presId="urn:microsoft.com/office/officeart/2018/2/layout/IconVerticalSolidList"/>
    <dgm:cxn modelId="{17E9C3AA-C817-444C-B6F3-BB2DCAADD382}" type="presParOf" srcId="{0007CDF9-7535-4F26-B29E-5FB2C804977C}" destId="{E4558D06-179A-4332-B43E-9DE3500C548A}" srcOrd="4" destOrd="0" presId="urn:microsoft.com/office/officeart/2018/2/layout/IconVerticalSolidList"/>
    <dgm:cxn modelId="{BFF18E0E-467E-4648-B0F1-E4F6CA36A2A4}" type="presParOf" srcId="{73CBBBD5-5DD2-4E79-9FAA-729F94D4137D}" destId="{46BDEE49-E02E-4985-8FC8-B61A25B2C935}" srcOrd="1" destOrd="0" presId="urn:microsoft.com/office/officeart/2018/2/layout/IconVerticalSolidList"/>
    <dgm:cxn modelId="{AE3370BA-F9BE-4415-AABD-0DE255B4080C}" type="presParOf" srcId="{73CBBBD5-5DD2-4E79-9FAA-729F94D4137D}" destId="{1D761B48-017E-4358-B174-ADBCD0E09E30}" srcOrd="2" destOrd="0" presId="urn:microsoft.com/office/officeart/2018/2/layout/IconVerticalSolidList"/>
    <dgm:cxn modelId="{50DDF829-B1BE-4687-B95A-C7C48C4CD88B}" type="presParOf" srcId="{1D761B48-017E-4358-B174-ADBCD0E09E30}" destId="{ADBDDB02-0C34-4A82-9F69-3561E24324A8}" srcOrd="0" destOrd="0" presId="urn:microsoft.com/office/officeart/2018/2/layout/IconVerticalSolidList"/>
    <dgm:cxn modelId="{E11D7B20-E4F2-4683-B34F-D894968209B1}" type="presParOf" srcId="{1D761B48-017E-4358-B174-ADBCD0E09E30}" destId="{1891C818-7529-4AF0-8FFE-7D47978AF3F0}" srcOrd="1" destOrd="0" presId="urn:microsoft.com/office/officeart/2018/2/layout/IconVerticalSolidList"/>
    <dgm:cxn modelId="{0DC1B2CB-90D9-4401-8A1D-F1FBFB967756}" type="presParOf" srcId="{1D761B48-017E-4358-B174-ADBCD0E09E30}" destId="{B64D11FF-A4D9-48B6-8B45-FA990D44D395}" srcOrd="2" destOrd="0" presId="urn:microsoft.com/office/officeart/2018/2/layout/IconVerticalSolidList"/>
    <dgm:cxn modelId="{18395DAF-5BFD-4462-8276-99EC733609D1}" type="presParOf" srcId="{1D761B48-017E-4358-B174-ADBCD0E09E30}" destId="{A34F18F9-1592-41FE-9BDB-AD2D6B06CC8F}" srcOrd="3" destOrd="0" presId="urn:microsoft.com/office/officeart/2018/2/layout/IconVerticalSolidList"/>
    <dgm:cxn modelId="{CD377280-8DFD-4367-ABDC-5AEE4B5B5CA6}" type="presParOf" srcId="{1D761B48-017E-4358-B174-ADBCD0E09E30}" destId="{9CC53665-FB4D-4F64-A85D-71872B62125D}" srcOrd="4" destOrd="0" presId="urn:microsoft.com/office/officeart/2018/2/layout/IconVerticalSolidList"/>
    <dgm:cxn modelId="{32B7B729-50DE-4A9E-AD26-88DB709A2DB7}" type="presParOf" srcId="{73CBBBD5-5DD2-4E79-9FAA-729F94D4137D}" destId="{86016AD7-EB17-402D-B3CB-E6B83057518E}" srcOrd="3" destOrd="0" presId="urn:microsoft.com/office/officeart/2018/2/layout/IconVerticalSolidList"/>
    <dgm:cxn modelId="{5FEA0286-51B9-4D07-AD52-AEF3BAF89D25}" type="presParOf" srcId="{73CBBBD5-5DD2-4E79-9FAA-729F94D4137D}" destId="{EDBA16E6-2995-4ED2-A81E-C9507943FB8F}" srcOrd="4" destOrd="0" presId="urn:microsoft.com/office/officeart/2018/2/layout/IconVerticalSolidList"/>
    <dgm:cxn modelId="{6D46733D-9FCC-491F-A50F-6D960A2E8308}" type="presParOf" srcId="{EDBA16E6-2995-4ED2-A81E-C9507943FB8F}" destId="{316C1B12-ECB8-4E14-BB0D-EBD82BE5C5EF}" srcOrd="0" destOrd="0" presId="urn:microsoft.com/office/officeart/2018/2/layout/IconVerticalSolidList"/>
    <dgm:cxn modelId="{0EEBB0FB-2F06-4218-B872-59A8C8119F8E}" type="presParOf" srcId="{EDBA16E6-2995-4ED2-A81E-C9507943FB8F}" destId="{7189B578-5648-4B96-B29B-4E22CBBF97B3}" srcOrd="1" destOrd="0" presId="urn:microsoft.com/office/officeart/2018/2/layout/IconVerticalSolidList"/>
    <dgm:cxn modelId="{117273E5-9D00-4AA5-ABCA-D627B5F01FDD}" type="presParOf" srcId="{EDBA16E6-2995-4ED2-A81E-C9507943FB8F}" destId="{D4E422EC-9D84-4D43-8D7B-ABECA0519754}" srcOrd="2" destOrd="0" presId="urn:microsoft.com/office/officeart/2018/2/layout/IconVerticalSolidList"/>
    <dgm:cxn modelId="{54AC4006-9610-440C-9C9B-C4F629317458}" type="presParOf" srcId="{EDBA16E6-2995-4ED2-A81E-C9507943FB8F}" destId="{B751C4AB-E999-45F4-B4CB-AE2BFE3D1FB7}" srcOrd="3" destOrd="0" presId="urn:microsoft.com/office/officeart/2018/2/layout/IconVerticalSolidList"/>
    <dgm:cxn modelId="{1598BA3F-E019-45DE-A9A1-772BDC76F804}" type="presParOf" srcId="{EDBA16E6-2995-4ED2-A81E-C9507943FB8F}" destId="{AB9C1DF2-C4CC-4792-B31A-66F8029F2074}" srcOrd="4" destOrd="0" presId="urn:microsoft.com/office/officeart/2018/2/layout/IconVerticalSolidList"/>
    <dgm:cxn modelId="{C5543E7E-9146-4B82-88C3-CE7B4F998969}" type="presParOf" srcId="{73CBBBD5-5DD2-4E79-9FAA-729F94D4137D}" destId="{4AF66304-AEC9-4081-9D8B-A8A0F1BAD352}" srcOrd="5" destOrd="0" presId="urn:microsoft.com/office/officeart/2018/2/layout/IconVerticalSolidList"/>
    <dgm:cxn modelId="{7BB1CF78-C317-41F4-A891-DD3DAA41D3F4}" type="presParOf" srcId="{73CBBBD5-5DD2-4E79-9FAA-729F94D4137D}" destId="{814DAA4A-6158-4159-B93A-D5819585863B}" srcOrd="6" destOrd="0" presId="urn:microsoft.com/office/officeart/2018/2/layout/IconVerticalSolidList"/>
    <dgm:cxn modelId="{B454645C-BAE5-462E-9461-EC56B93E0169}" type="presParOf" srcId="{814DAA4A-6158-4159-B93A-D5819585863B}" destId="{EDC34658-3FFD-4A71-A026-1EE31CEE5AD4}" srcOrd="0" destOrd="0" presId="urn:microsoft.com/office/officeart/2018/2/layout/IconVerticalSolidList"/>
    <dgm:cxn modelId="{721746AD-82D7-48B5-A31C-139B98F1D95C}" type="presParOf" srcId="{814DAA4A-6158-4159-B93A-D5819585863B}" destId="{C766267D-F2DA-45A1-94E6-FE0EE53F78BB}" srcOrd="1" destOrd="0" presId="urn:microsoft.com/office/officeart/2018/2/layout/IconVerticalSolidList"/>
    <dgm:cxn modelId="{4D3B1376-E701-41E0-A4D9-065E9E100E80}" type="presParOf" srcId="{814DAA4A-6158-4159-B93A-D5819585863B}" destId="{DDF82F3C-93DD-4539-8162-B785A3CCC5B4}" srcOrd="2" destOrd="0" presId="urn:microsoft.com/office/officeart/2018/2/layout/IconVerticalSolidList"/>
    <dgm:cxn modelId="{F3620D0E-DA2E-4672-A3D8-BC8D9F9B9F9D}" type="presParOf" srcId="{814DAA4A-6158-4159-B93A-D5819585863B}" destId="{62C6FFAD-B7AC-430F-B432-21BAB3786D47}" srcOrd="3" destOrd="0" presId="urn:microsoft.com/office/officeart/2018/2/layout/IconVerticalSolidList"/>
    <dgm:cxn modelId="{08EFEE18-9ED7-41F9-B5AA-1B67BB7C365F}" type="presParOf" srcId="{814DAA4A-6158-4159-B93A-D5819585863B}" destId="{C1594073-4808-4ACF-8B5E-8708F81996C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5D2009-4584-374A-9226-B964EBF0A927}">
      <dsp:nvSpPr>
        <dsp:cNvPr id="0" name=""/>
        <dsp:cNvSpPr/>
      </dsp:nvSpPr>
      <dsp:spPr>
        <a:xfrm>
          <a:off x="12110" y="530493"/>
          <a:ext cx="2662239" cy="798671"/>
        </a:xfrm>
        <a:prstGeom prst="chevron">
          <a:avLst>
            <a:gd name="adj" fmla="val 3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Strengths:</a:t>
          </a:r>
          <a:endParaRPr lang="en-US" sz="2200" kern="1200"/>
        </a:p>
      </dsp:txBody>
      <dsp:txXfrm>
        <a:off x="251711" y="530493"/>
        <a:ext cx="2183037" cy="798671"/>
      </dsp:txXfrm>
    </dsp:sp>
    <dsp:sp modelId="{11DD597D-01E8-FE4D-918A-03930466854D}">
      <dsp:nvSpPr>
        <dsp:cNvPr id="0" name=""/>
        <dsp:cNvSpPr/>
      </dsp:nvSpPr>
      <dsp:spPr>
        <a:xfrm>
          <a:off x="12110" y="1329164"/>
          <a:ext cx="2422638" cy="2491680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Niche focus on PS5 gaming and premium customer experience.</a:t>
          </a:r>
          <a:endParaRPr lang="en-US" sz="1600" kern="120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Community engagement through events and tournaments.</a:t>
          </a:r>
          <a:endParaRPr lang="en-US" sz="1600" kern="1200"/>
        </a:p>
      </dsp:txBody>
      <dsp:txXfrm>
        <a:off x="12110" y="1329164"/>
        <a:ext cx="2422638" cy="2491680"/>
      </dsp:txXfrm>
    </dsp:sp>
    <dsp:sp modelId="{D47EC555-CB55-864E-9C1E-05FE00378F9F}">
      <dsp:nvSpPr>
        <dsp:cNvPr id="0" name=""/>
        <dsp:cNvSpPr/>
      </dsp:nvSpPr>
      <dsp:spPr>
        <a:xfrm>
          <a:off x="2621823" y="530493"/>
          <a:ext cx="2662239" cy="798671"/>
        </a:xfrm>
        <a:prstGeom prst="chevron">
          <a:avLst>
            <a:gd name="adj" fmla="val 3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Weaknesses:</a:t>
          </a:r>
          <a:endParaRPr lang="en-US" sz="2200" kern="1200"/>
        </a:p>
      </dsp:txBody>
      <dsp:txXfrm>
        <a:off x="2861424" y="530493"/>
        <a:ext cx="2183037" cy="798671"/>
      </dsp:txXfrm>
    </dsp:sp>
    <dsp:sp modelId="{B96DB34D-D87B-CB4E-B951-D07D8015FFC8}">
      <dsp:nvSpPr>
        <dsp:cNvPr id="0" name=""/>
        <dsp:cNvSpPr/>
      </dsp:nvSpPr>
      <dsp:spPr>
        <a:xfrm>
          <a:off x="2621823" y="1329164"/>
          <a:ext cx="2422638" cy="2491680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High startup costs and reliance on steady customer flow.</a:t>
          </a:r>
          <a:endParaRPr lang="en-US" sz="1600" kern="120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Limited initial customer base as a new entrant.</a:t>
          </a:r>
          <a:endParaRPr lang="en-US" sz="1600" kern="1200"/>
        </a:p>
      </dsp:txBody>
      <dsp:txXfrm>
        <a:off x="2621823" y="1329164"/>
        <a:ext cx="2422638" cy="2491680"/>
      </dsp:txXfrm>
    </dsp:sp>
    <dsp:sp modelId="{4BB6ADCA-F46A-8248-B0FE-94E462CDE954}">
      <dsp:nvSpPr>
        <dsp:cNvPr id="0" name=""/>
        <dsp:cNvSpPr/>
      </dsp:nvSpPr>
      <dsp:spPr>
        <a:xfrm>
          <a:off x="5231536" y="530493"/>
          <a:ext cx="2662239" cy="798671"/>
        </a:xfrm>
        <a:prstGeom prst="chevron">
          <a:avLst>
            <a:gd name="adj" fmla="val 3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Opportunities:</a:t>
          </a:r>
          <a:endParaRPr lang="en-US" sz="2200" kern="1200"/>
        </a:p>
      </dsp:txBody>
      <dsp:txXfrm>
        <a:off x="5471137" y="530493"/>
        <a:ext cx="2183037" cy="798671"/>
      </dsp:txXfrm>
    </dsp:sp>
    <dsp:sp modelId="{C1FB2B0C-3738-FB41-A6F2-C79D781F403E}">
      <dsp:nvSpPr>
        <dsp:cNvPr id="0" name=""/>
        <dsp:cNvSpPr/>
      </dsp:nvSpPr>
      <dsp:spPr>
        <a:xfrm>
          <a:off x="5231536" y="1329164"/>
          <a:ext cx="2422638" cy="2491680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Growing popularity of esports and gaming lounges.</a:t>
          </a:r>
          <a:endParaRPr lang="en-US" sz="1600" kern="120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Potential collaborations with local businesses and influencers.</a:t>
          </a:r>
          <a:endParaRPr lang="en-US" sz="1600" kern="1200"/>
        </a:p>
      </dsp:txBody>
      <dsp:txXfrm>
        <a:off x="5231536" y="1329164"/>
        <a:ext cx="2422638" cy="2491680"/>
      </dsp:txXfrm>
    </dsp:sp>
    <dsp:sp modelId="{5EC2567C-724F-9548-97B5-6010D59050FF}">
      <dsp:nvSpPr>
        <dsp:cNvPr id="0" name=""/>
        <dsp:cNvSpPr/>
      </dsp:nvSpPr>
      <dsp:spPr>
        <a:xfrm>
          <a:off x="7841249" y="530493"/>
          <a:ext cx="2662239" cy="798671"/>
        </a:xfrm>
        <a:prstGeom prst="chevron">
          <a:avLst>
            <a:gd name="adj" fmla="val 3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Threats:</a:t>
          </a:r>
          <a:endParaRPr lang="en-US" sz="2200" kern="1200"/>
        </a:p>
      </dsp:txBody>
      <dsp:txXfrm>
        <a:off x="8080850" y="530493"/>
        <a:ext cx="2183037" cy="798671"/>
      </dsp:txXfrm>
    </dsp:sp>
    <dsp:sp modelId="{5C83A230-295E-1D4C-8E42-D386D7D8320F}">
      <dsp:nvSpPr>
        <dsp:cNvPr id="0" name=""/>
        <dsp:cNvSpPr/>
      </dsp:nvSpPr>
      <dsp:spPr>
        <a:xfrm>
          <a:off x="7841249" y="1329164"/>
          <a:ext cx="2422638" cy="2491680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Competition from existing gaming lounges and at-home setups.</a:t>
          </a:r>
          <a:endParaRPr lang="en-US" sz="1600" kern="120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Market volatility and changing consumer preferences.</a:t>
          </a:r>
          <a:endParaRPr lang="en-US" sz="1600" kern="1200"/>
        </a:p>
      </dsp:txBody>
      <dsp:txXfrm>
        <a:off x="7841249" y="1329164"/>
        <a:ext cx="2422638" cy="24916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35BBDD-548F-416B-9DA1-FEDBC1B8C83C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FFF058-9F58-4DA5-A36B-2DCB29DEA06B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917890-27E6-44AB-A052-355DB330C003}">
      <dsp:nvSpPr>
        <dsp:cNvPr id="0" name=""/>
        <dsp:cNvSpPr/>
      </dsp:nvSpPr>
      <dsp:spPr>
        <a:xfrm>
          <a:off x="1057183" y="1805"/>
          <a:ext cx="473202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Startup Funding:</a:t>
          </a:r>
          <a:endParaRPr lang="en-US" sz="2200" kern="1200"/>
        </a:p>
      </dsp:txBody>
      <dsp:txXfrm>
        <a:off x="1057183" y="1805"/>
        <a:ext cx="4732020" cy="915310"/>
      </dsp:txXfrm>
    </dsp:sp>
    <dsp:sp modelId="{E4558D06-179A-4332-B43E-9DE3500C548A}">
      <dsp:nvSpPr>
        <dsp:cNvPr id="0" name=""/>
        <dsp:cNvSpPr/>
      </dsp:nvSpPr>
      <dsp:spPr>
        <a:xfrm>
          <a:off x="5789203" y="1805"/>
          <a:ext cx="472639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Total: £25,000 (self-funded or through investment).</a:t>
          </a:r>
          <a:endParaRPr lang="en-US" sz="1200" kern="1200"/>
        </a:p>
      </dsp:txBody>
      <dsp:txXfrm>
        <a:off x="5789203" y="1805"/>
        <a:ext cx="4726396" cy="915310"/>
      </dsp:txXfrm>
    </dsp:sp>
    <dsp:sp modelId="{ADBDDB02-0C34-4A82-9F69-3561E24324A8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1C818-7529-4AF0-8FFE-7D47978AF3F0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F18F9-1592-41FE-9BDB-AD2D6B06CC8F}">
      <dsp:nvSpPr>
        <dsp:cNvPr id="0" name=""/>
        <dsp:cNvSpPr/>
      </dsp:nvSpPr>
      <dsp:spPr>
        <a:xfrm>
          <a:off x="1057183" y="1145944"/>
          <a:ext cx="473202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Monthly Revenue Projections:</a:t>
          </a:r>
          <a:endParaRPr lang="en-US" sz="2200" kern="1200"/>
        </a:p>
      </dsp:txBody>
      <dsp:txXfrm>
        <a:off x="1057183" y="1145944"/>
        <a:ext cx="4732020" cy="915310"/>
      </dsp:txXfrm>
    </dsp:sp>
    <dsp:sp modelId="{9CC53665-FB4D-4F64-A85D-71872B62125D}">
      <dsp:nvSpPr>
        <dsp:cNvPr id="0" name=""/>
        <dsp:cNvSpPr/>
      </dsp:nvSpPr>
      <dsp:spPr>
        <a:xfrm>
          <a:off x="5789203" y="1145944"/>
          <a:ext cx="472639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Average daily visitors: 20; Average spend per visitor: £10.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Membership revenue: £1,500/month.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Food and beverage sales: £500/month.</a:t>
          </a:r>
          <a:endParaRPr lang="en-US" sz="1200" kern="1200"/>
        </a:p>
      </dsp:txBody>
      <dsp:txXfrm>
        <a:off x="5789203" y="1145944"/>
        <a:ext cx="4726396" cy="915310"/>
      </dsp:txXfrm>
    </dsp:sp>
    <dsp:sp modelId="{316C1B12-ECB8-4E14-BB0D-EBD82BE5C5EF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89B578-5648-4B96-B29B-4E22CBBF97B3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1C4AB-E999-45F4-B4CB-AE2BFE3D1FB7}">
      <dsp:nvSpPr>
        <dsp:cNvPr id="0" name=""/>
        <dsp:cNvSpPr/>
      </dsp:nvSpPr>
      <dsp:spPr>
        <a:xfrm>
          <a:off x="1057183" y="2290082"/>
          <a:ext cx="473202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/>
            <a:t>Estimated Monthly Expenses:</a:t>
          </a:r>
          <a:endParaRPr lang="en-US" sz="2200" kern="1200" dirty="0"/>
        </a:p>
      </dsp:txBody>
      <dsp:txXfrm>
        <a:off x="1057183" y="2290082"/>
        <a:ext cx="4732020" cy="915310"/>
      </dsp:txXfrm>
    </dsp:sp>
    <dsp:sp modelId="{AB9C1DF2-C4CC-4792-B31A-66F8029F2074}">
      <dsp:nvSpPr>
        <dsp:cNvPr id="0" name=""/>
        <dsp:cNvSpPr/>
      </dsp:nvSpPr>
      <dsp:spPr>
        <a:xfrm>
          <a:off x="5789203" y="2290082"/>
          <a:ext cx="472639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Rent, staffing, utilities, and equipment maintenance.</a:t>
          </a:r>
          <a:endParaRPr lang="en-US" sz="1200" kern="1200"/>
        </a:p>
      </dsp:txBody>
      <dsp:txXfrm>
        <a:off x="5789203" y="2290082"/>
        <a:ext cx="4726396" cy="915310"/>
      </dsp:txXfrm>
    </dsp:sp>
    <dsp:sp modelId="{EDC34658-3FFD-4A71-A026-1EE31CEE5AD4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66267D-F2DA-45A1-94E6-FE0EE53F78BB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6FFAD-B7AC-430F-B432-21BAB3786D47}">
      <dsp:nvSpPr>
        <dsp:cNvPr id="0" name=""/>
        <dsp:cNvSpPr/>
      </dsp:nvSpPr>
      <dsp:spPr>
        <a:xfrm>
          <a:off x="1057183" y="3434221"/>
          <a:ext cx="4732020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Break-even Point:</a:t>
          </a:r>
          <a:endParaRPr lang="en-US" sz="2200" kern="1200"/>
        </a:p>
      </dsp:txBody>
      <dsp:txXfrm>
        <a:off x="1057183" y="3434221"/>
        <a:ext cx="4732020" cy="915310"/>
      </dsp:txXfrm>
    </dsp:sp>
    <dsp:sp modelId="{C1594073-4808-4ACF-8B5E-8708F81996C4}">
      <dsp:nvSpPr>
        <dsp:cNvPr id="0" name=""/>
        <dsp:cNvSpPr/>
      </dsp:nvSpPr>
      <dsp:spPr>
        <a:xfrm>
          <a:off x="5789203" y="3434221"/>
          <a:ext cx="472639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Achieved within 8-12 months.</a:t>
          </a:r>
          <a:endParaRPr lang="en-US" sz="1200" kern="1200"/>
        </a:p>
      </dsp:txBody>
      <dsp:txXfrm>
        <a:off x="5789203" y="3434221"/>
        <a:ext cx="472639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F33956-88C8-4245-8011-16AD1315DD90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E05309-5AF6-B34B-A52A-50E55C1960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404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6671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1536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0026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6901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0541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646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240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6283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4028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016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12/11/24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14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12/11/24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268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ystation.com/" TargetMode="External"/><Relationship Id="rId2" Type="http://schemas.openxmlformats.org/officeDocument/2006/relationships/hyperlink" Target="https://www.statist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D96BF6-F5B8-F0BF-EC1E-850A15FC74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6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40EE1-9EEB-17B9-69BA-175C5B8D42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2"/>
            <a:ext cx="4023360" cy="2802219"/>
          </a:xfrm>
        </p:spPr>
        <p:txBody>
          <a:bodyPr anchor="b">
            <a:normAutofit/>
          </a:bodyPr>
          <a:lstStyle/>
          <a:p>
            <a:r>
              <a:rPr lang="en-US" sz="2600"/>
              <a:t>ENTREPRENUERSHIP</a:t>
            </a:r>
            <a:br>
              <a:rPr lang="en-US" sz="2600"/>
            </a:br>
            <a:br>
              <a:rPr lang="en-US" sz="2600"/>
            </a:br>
            <a:r>
              <a:rPr lang="en-US" sz="2600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C55B89-E22B-B6D0-3240-571DCFAE2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065146"/>
            <a:ext cx="4023359" cy="1208141"/>
          </a:xfrm>
        </p:spPr>
        <p:txBody>
          <a:bodyPr>
            <a:normAutofit fontScale="92500" lnSpcReduction="20000"/>
          </a:bodyPr>
          <a:lstStyle/>
          <a:p>
            <a:r>
              <a:rPr lang="en-US" sz="1900" dirty="0"/>
              <a:t>Created by: Vladimir Stoyanov (2219021)</a:t>
            </a:r>
          </a:p>
          <a:p>
            <a:r>
              <a:rPr lang="en-US" sz="1900" dirty="0"/>
              <a:t>Module code: LCBB5001</a:t>
            </a:r>
          </a:p>
          <a:p>
            <a:r>
              <a:rPr lang="en-US" sz="1900" dirty="0"/>
              <a:t>Lecturer’s name: Dr Said Usman </a:t>
            </a:r>
          </a:p>
        </p:txBody>
      </p:sp>
    </p:spTree>
    <p:extLst>
      <p:ext uri="{BB962C8B-B14F-4D97-AF65-F5344CB8AC3E}">
        <p14:creationId xmlns:p14="http://schemas.microsoft.com/office/powerpoint/2010/main" val="2448154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42BA43-4BD3-4711-B03B-4EFEF38C5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34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A0AEA-0B10-DF2E-D7DC-1147B6011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/>
              <a:t>Overview:</a:t>
            </a:r>
            <a:endParaRPr lang="en-GB" sz="1800"/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The gaming industry is a multi-billion-pound sector with rapid growth.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London-based "PS5 Gaming Hub" aims to capitalize on increasing demand for premium gaming experiences.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/>
              <a:t>Vision: To create a community-centric environment for PlayStation 5 enthusiasts.</a:t>
            </a:r>
          </a:p>
          <a:p>
            <a:endParaRPr lang="en-US" sz="1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36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44D31-03D0-10F6-4B64-3904EA05C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4200"/>
              <a:t>Overview of the Business Idea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ame controller">
            <a:extLst>
              <a:ext uri="{FF2B5EF4-FFF2-40B4-BE49-F238E27FC236}">
                <a16:creationId xmlns:a16="http://schemas.microsoft.com/office/drawing/2014/main" id="{A6D0999A-8768-15C3-8D42-6325CA9073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3DCBA-8397-F1A9-E397-501987AAC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100"/>
              <a:t>Product/Service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0" i="0" u="none" strike="noStrike">
                <a:effectLst/>
              </a:rPr>
              <a:t>Premium gaming stations featuring PS5 consoles and accessories.</a:t>
            </a:r>
          </a:p>
          <a:p>
            <a:r>
              <a:rPr lang="en-GB" sz="1100" b="0" i="0" u="none" strike="noStrike">
                <a:effectLst/>
              </a:rPr>
              <a:t>A cozy lounge area for relaxation and social interaction.</a:t>
            </a:r>
          </a:p>
          <a:p>
            <a:r>
              <a:rPr lang="en-GB" sz="1100" b="0" i="0" u="none" strike="noStrike">
                <a:effectLst/>
              </a:rPr>
              <a:t>A casual café with snacks, beverages, and themed food items.</a:t>
            </a:r>
          </a:p>
          <a:p>
            <a:r>
              <a:rPr lang="en-GB" sz="1100" b="0" i="0" u="none" strike="noStrike">
                <a:effectLst/>
              </a:rPr>
              <a:t>Regular events: gaming tournaments, themed nights, and exclusive game launches.</a:t>
            </a:r>
          </a:p>
          <a:p>
            <a:endParaRPr lang="en-GB" sz="1100" b="0" i="0" u="none" strike="noStrike">
              <a:effectLst/>
            </a:endParaRPr>
          </a:p>
          <a:p>
            <a:pPr marL="0" indent="0">
              <a:buNone/>
            </a:pPr>
            <a:r>
              <a:rPr lang="en-GB" sz="1100" b="0" i="0" u="none" strike="noStrike">
                <a:effectLst/>
              </a:rPr>
              <a:t>Target Audience: </a:t>
            </a:r>
          </a:p>
          <a:p>
            <a:pPr marL="0" indent="0">
              <a:buNone/>
            </a:pPr>
            <a:r>
              <a:rPr lang="en-GB" sz="1100" b="0" i="0" u="none" strike="noStrike">
                <a:effectLst/>
              </a:rPr>
              <a:t>Gamers aged 12-35, primarily tech-savvy individuals.</a:t>
            </a:r>
          </a:p>
          <a:p>
            <a:pPr marL="0" indent="0">
              <a:buNone/>
            </a:pPr>
            <a:endParaRPr lang="en-GB" sz="1100" b="0" i="0" u="none" strike="noStrike">
              <a:effectLst/>
            </a:endParaRPr>
          </a:p>
          <a:p>
            <a:endParaRPr lang="en-GB" sz="1100" b="0" i="0" u="none" strike="noStrike">
              <a:effectLst/>
            </a:endParaRPr>
          </a:p>
          <a:p>
            <a:pPr marL="0" indent="0">
              <a:buNone/>
            </a:pPr>
            <a:br>
              <a:rPr lang="en-GB" sz="1100"/>
            </a:br>
            <a:endParaRPr lang="en-US" sz="11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7885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8A031A-17DC-545F-0BE4-1ED29E85D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4200" dirty="0"/>
              <a:t>Ownership and Legal Format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6D441BC1-9494-75F6-0106-00837E07A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B1D7D-76B1-7872-2B3E-B7F29F41D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Ownership:</a:t>
            </a:r>
          </a:p>
          <a:p>
            <a:r>
              <a:rPr lang="en-GB" sz="1800" b="0" i="0" u="none" strike="noStrike" dirty="0">
                <a:effectLst/>
              </a:rPr>
              <a:t>Sole Proprietorship or Partnership model (as preferred by the founder).</a:t>
            </a:r>
          </a:p>
          <a:p>
            <a:pPr marL="0" indent="0">
              <a:buNone/>
            </a:pPr>
            <a:r>
              <a:rPr lang="en-US" sz="1800" dirty="0"/>
              <a:t> Legal Format</a:t>
            </a:r>
          </a:p>
          <a:p>
            <a:pPr marL="0" indent="0">
              <a:buNone/>
            </a:pPr>
            <a:r>
              <a:rPr lang="en-US" sz="1800" dirty="0"/>
              <a:t> </a:t>
            </a:r>
            <a:r>
              <a:rPr lang="en-GB" sz="1800" b="0" i="0" u="none" strike="noStrike" dirty="0">
                <a:effectLst/>
              </a:rPr>
              <a:t>Limited Company structure to minimize personal liability and facilitate scalability.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5717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2595B-D7D2-C3B1-6796-AFA76C716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US" sz="4200"/>
              <a:t>Managemant of the Company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505BBB0B-B6B9-778D-6512-195B5F8573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16FAF-3CC6-6F3D-8DCF-420594E92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US" sz="1500" dirty="0"/>
              <a:t>Key Roles</a:t>
            </a:r>
          </a:p>
          <a:p>
            <a:r>
              <a:rPr lang="en-GB" sz="1500" b="0" i="0" u="none" strike="noStrike">
                <a:effectLst/>
              </a:rPr>
              <a:t>Manager: Oversees operations and strategy.</a:t>
            </a:r>
          </a:p>
          <a:p>
            <a:r>
              <a:rPr lang="en-GB" sz="1500" b="0" i="0" u="none" strike="noStrike">
                <a:effectLst/>
              </a:rPr>
              <a:t>Gaming Attendants (2): Customer service and station maintenance.</a:t>
            </a:r>
          </a:p>
          <a:p>
            <a:r>
              <a:rPr lang="en-GB" sz="1500" b="0" i="0" u="none" strike="noStrike">
                <a:effectLst/>
              </a:rPr>
              <a:t>Part-time Accountant: Financial management.</a:t>
            </a:r>
          </a:p>
          <a:p>
            <a:endParaRPr lang="en-GB" sz="1500"/>
          </a:p>
          <a:p>
            <a:r>
              <a:rPr lang="en-GB" sz="1500" b="0" i="0" u="none" strike="noStrike">
                <a:effectLst/>
              </a:rPr>
              <a:t>Operational Hours:</a:t>
            </a:r>
          </a:p>
          <a:p>
            <a:r>
              <a:rPr lang="en-GB" sz="1500" b="0" i="0" u="none" strike="noStrike">
                <a:effectLst/>
              </a:rPr>
              <a:t>Opens at 10:00am and closes 1:00am</a:t>
            </a:r>
          </a:p>
          <a:p>
            <a:r>
              <a:rPr lang="en-GB" sz="1500"/>
              <a:t>Training Focus:</a:t>
            </a:r>
          </a:p>
          <a:p>
            <a:r>
              <a:rPr lang="en-GB" sz="1500" b="0" i="0" u="none" strike="noStrike">
                <a:effectLst/>
              </a:rPr>
              <a:t>Staff development for customer engagement and technical support.</a:t>
            </a:r>
          </a:p>
          <a:p>
            <a:endParaRPr lang="en-GB" sz="1500" b="0" i="0" u="none" strike="noStrike">
              <a:effectLst/>
            </a:endParaRPr>
          </a:p>
          <a:p>
            <a:endParaRPr lang="en-US" sz="15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4449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D9AFA-F090-48F1-6A97-B0B0CDB77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SWOT Analysis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50E3EF-BC03-7F71-FAE8-4EA619DE4C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7113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7321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04187-D10A-FCD2-5D53-F7380AB99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Cash Flow Forecast (First 12 Months)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E7487F-D7B4-716E-0205-C4BB4C3FF9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0223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76053C-BF3E-9B0B-DA85-A9C8E7715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560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46FDA-409F-C710-B41B-DB72CACC6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US" sz="1800" dirty="0"/>
              <a:t>Business plan source: Original work</a:t>
            </a:r>
          </a:p>
          <a:p>
            <a:r>
              <a:rPr lang="en-GB" sz="1000" dirty="0"/>
              <a:t>Statista. (2023) </a:t>
            </a:r>
            <a:r>
              <a:rPr lang="en-GB" sz="1000" i="1" dirty="0"/>
              <a:t>Value of the gaming industry worldwide from 2020 to 2023</a:t>
            </a:r>
            <a:r>
              <a:rPr lang="en-GB" sz="1000" dirty="0"/>
              <a:t>. Available at: </a:t>
            </a:r>
            <a:r>
              <a:rPr lang="en-GB" sz="1000" dirty="0">
                <a:hlinkClick r:id="rId2"/>
              </a:rPr>
              <a:t>https://www.statista.com</a:t>
            </a:r>
            <a:r>
              <a:rPr lang="en-GB" sz="1000" dirty="0"/>
              <a:t>(Accessed: 10 December 2024).</a:t>
            </a:r>
          </a:p>
          <a:p>
            <a:r>
              <a:rPr lang="en-GB" sz="1000" dirty="0"/>
              <a:t>Sony Interactive Entertainment. (2023) </a:t>
            </a:r>
            <a:r>
              <a:rPr lang="en-GB" sz="1000" i="1" dirty="0"/>
              <a:t>PlayStation 5 Console Specifications</a:t>
            </a:r>
            <a:r>
              <a:rPr lang="en-GB" sz="1000" dirty="0"/>
              <a:t>. Available at: </a:t>
            </a:r>
            <a:r>
              <a:rPr lang="en-GB" sz="1000" dirty="0">
                <a:hlinkClick r:id="rId3"/>
              </a:rPr>
              <a:t>https://www.playstation.com</a:t>
            </a:r>
            <a:r>
              <a:rPr lang="en-GB" sz="1000" dirty="0"/>
              <a:t>(Accessed: 10 December 2024).</a:t>
            </a:r>
          </a:p>
          <a:p>
            <a:r>
              <a:rPr lang="en-GB" sz="1000" dirty="0"/>
              <a:t>BBC News. (2023) </a:t>
            </a:r>
            <a:r>
              <a:rPr lang="en-GB" sz="1000" i="1" dirty="0"/>
              <a:t>The growing popularity of gaming hubs in urban areas</a:t>
            </a:r>
            <a:r>
              <a:rPr lang="en-GB" sz="1000" dirty="0"/>
              <a:t>. Available at: https://</a:t>
            </a:r>
            <a:r>
              <a:rPr lang="en-GB" sz="1000" dirty="0" err="1"/>
              <a:t>www.bbc.co.uk</a:t>
            </a:r>
            <a:r>
              <a:rPr lang="en-GB" sz="1000"/>
              <a:t>/news(Accessed: 10 December 2024)</a:t>
            </a:r>
          </a:p>
          <a:p>
            <a:endParaRPr lang="en-US" sz="1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34548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478</Words>
  <Application>Microsoft Macintosh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Univers</vt:lpstr>
      <vt:lpstr>GradientVTI</vt:lpstr>
      <vt:lpstr>ENTREPRENUERSHIP  PRESENTATION</vt:lpstr>
      <vt:lpstr>INTRODUCTION</vt:lpstr>
      <vt:lpstr>Overview of the Business Idea</vt:lpstr>
      <vt:lpstr>Ownership and Legal Format</vt:lpstr>
      <vt:lpstr>Managemant of the Company</vt:lpstr>
      <vt:lpstr>SWOT Analysis</vt:lpstr>
      <vt:lpstr>Cash Flow Forecast (First 12 Months)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Vladimir Stoyanov (2219021)</dc:creator>
  <cp:lastModifiedBy>Vladimir Stoyanov (2219021)</cp:lastModifiedBy>
  <cp:revision>1</cp:revision>
  <dcterms:created xsi:type="dcterms:W3CDTF">2024-12-11T09:55:30Z</dcterms:created>
  <dcterms:modified xsi:type="dcterms:W3CDTF">2024-12-11T11:31:14Z</dcterms:modified>
</cp:coreProperties>
</file>