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22"/>
  </p:notesMasterIdLst>
  <p:sldIdLst>
    <p:sldId id="268" r:id="rId5"/>
    <p:sldId id="257" r:id="rId6"/>
    <p:sldId id="258" r:id="rId7"/>
    <p:sldId id="267" r:id="rId8"/>
    <p:sldId id="269" r:id="rId9"/>
    <p:sldId id="293" r:id="rId10"/>
    <p:sldId id="270" r:id="rId11"/>
    <p:sldId id="294" r:id="rId12"/>
    <p:sldId id="283" r:id="rId13"/>
    <p:sldId id="295" r:id="rId14"/>
    <p:sldId id="284" r:id="rId15"/>
    <p:sldId id="285" r:id="rId16"/>
    <p:sldId id="272" r:id="rId17"/>
    <p:sldId id="296" r:id="rId18"/>
    <p:sldId id="273" r:id="rId19"/>
    <p:sldId id="297" r:id="rId20"/>
    <p:sldId id="2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3" d="100"/>
          <a:sy n="73" d="100"/>
        </p:scale>
        <p:origin x="579"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A856B6-A237-4B74-8F40-8D07100BFF85}" type="datetimeFigureOut">
              <a:rPr lang="en-GB" smtClean="0"/>
              <a:t>02/02/2023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76D4D0-C2FC-4D88-9CE3-1AE0765043F8}" type="slidenum">
              <a:rPr lang="en-GB" smtClean="0"/>
              <a:t>‹#›</a:t>
            </a:fld>
            <a:endParaRPr lang="en-GB"/>
          </a:p>
        </p:txBody>
      </p:sp>
    </p:spTree>
    <p:extLst>
      <p:ext uri="{BB962C8B-B14F-4D97-AF65-F5344CB8AC3E}">
        <p14:creationId xmlns:p14="http://schemas.microsoft.com/office/powerpoint/2010/main" val="3985687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Skills for effective ideation.
https://www.polleverywhere.com/free_text_polls/VKN4yLSp7MGUk5GUfeGGT</a:t>
            </a:r>
          </a:p>
        </p:txBody>
      </p:sp>
      <p:sp>
        <p:nvSpPr>
          <p:cNvPr id="4" name="Slide Number Placeholder 3"/>
          <p:cNvSpPr>
            <a:spLocks noGrp="1"/>
          </p:cNvSpPr>
          <p:nvPr>
            <p:ph type="sldNum" sz="quarter" idx="10"/>
          </p:nvPr>
        </p:nvSpPr>
        <p:spPr/>
        <p:txBody>
          <a:bodyPr/>
          <a:lstStyle/>
          <a:p>
            <a:fld id="{2E2C88E0-A33A-4387-B43E-67EC57880554}" type="slidenum">
              <a:rPr lang="en-GB" smtClean="0"/>
              <a:t>11</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108760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2/2/2023</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81554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B2D3E9E-A95C-48F2-B4BF-A71542E0BE9A}" type="datetimeFigureOut">
              <a:rPr lang="en-US" dirty="0"/>
              <a:t>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37837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05022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F12952B5-7A2F-4CC8-B7CE-9234E21C2837}" type="datetimeFigureOut">
              <a:rPr lang="en-US" dirty="0"/>
              <a:t>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98499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E1DA07A-9201-4B4B-BAF2-015AFA30F520}" type="datetimeFigureOut">
              <a:rPr lang="en-US" dirty="0"/>
              <a:t>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68376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67995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87312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dirty="0"/>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02790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2/2/2023</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45905608"/>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F4E5243-F52A-4D37-9694-EB26C6C31910}" type="datetimeFigureOut">
              <a:rPr lang="en-US" dirty="0"/>
              <a:t>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79429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A77B6E1-634A-48DC-9E8B-D894023267EF}" type="datetimeFigureOut">
              <a:rPr lang="en-US" dirty="0"/>
              <a:t>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6882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07749"/>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75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24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6"/>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6"/>
            <a:ext cx="11089640" cy="369741"/>
          </a:xfrm>
          <a:solidFill>
            <a:schemeClr val="accent1"/>
          </a:solidFill>
        </p:spPr>
        <p:txBody>
          <a:bodyPr wrap="none" lIns="180000" tIns="72000" rIns="216000" anchor="ctr">
            <a:noAutofit/>
          </a:bodyPr>
          <a:lstStyle>
            <a:lvl1pPr>
              <a:defRPr sz="21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265579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2/2/2023</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44933357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youtu.be/_r0VX-aU_T8" TargetMode="Externa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chIZ_HKQ0KY" TargetMode="Externa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www.interaction-design.org/literature/article/stage-1-in-the-design-thinking-process-empathise-with-your-users"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interaction-design.org/literature/article/stage-1-in-the-design-thinking-process-empathise-with-your-users"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interaction-design.org/literature/article/stage-2-in-the-design-thinking-process-define-the-problem-and-interpret-the-result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interaction-design.org/literature/article/stage-2-in-the-design-thinking-process-define-the-problem-and-interpret-the-result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hyperlink" Target="https://commons.wikimedia.org/wiki/File:Censored_rubber_stamp.svg" TargetMode="External"/><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interaction-design.org/literature/article/prototyping-learn-eight-common-methods-and-best-practice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interaction-design.org/literature/article/prototyping-learn-eight-common-methods-and-best-practice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interaction-design.org/literature/article/stage-2-in-the-design-thinking-process-define-the-problem-and-interpret-the-results"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interaction-design.org/literature/article/stage-2-in-the-design-thinking-process-define-the-problem-and-interpret-the-results"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interaction-design.org/literature/topics/design-thinking"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5">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5" descr="Light bulb on yellow background with sketched light beams and cord">
            <a:extLst>
              <a:ext uri="{FF2B5EF4-FFF2-40B4-BE49-F238E27FC236}">
                <a16:creationId xmlns:a16="http://schemas.microsoft.com/office/drawing/2014/main" id="{9B983188-ABB0-4960-BDCE-9C991243869B}"/>
              </a:ext>
            </a:extLst>
          </p:cNvPr>
          <p:cNvPicPr>
            <a:picLocks noChangeAspect="1"/>
          </p:cNvPicPr>
          <p:nvPr/>
        </p:nvPicPr>
        <p:blipFill rotWithShape="1">
          <a:blip r:embed="rId2">
            <a:duotone>
              <a:schemeClr val="accent1">
                <a:shade val="45000"/>
                <a:satMod val="135000"/>
              </a:schemeClr>
              <a:prstClr val="white"/>
            </a:duotone>
            <a:alphaModFix amt="25000"/>
          </a:blip>
          <a:srcRect t="8537"/>
          <a:stretch/>
        </p:blipFill>
        <p:spPr>
          <a:xfrm>
            <a:off x="20" y="10"/>
            <a:ext cx="12191980" cy="6857990"/>
          </a:xfrm>
          <a:prstGeom prst="rect">
            <a:avLst/>
          </a:prstGeom>
        </p:spPr>
      </p:pic>
      <p:sp>
        <p:nvSpPr>
          <p:cNvPr id="2" name="Title 1">
            <a:extLst>
              <a:ext uri="{FF2B5EF4-FFF2-40B4-BE49-F238E27FC236}">
                <a16:creationId xmlns:a16="http://schemas.microsoft.com/office/drawing/2014/main" id="{0EC83A95-43A4-41A0-9EF7-D0F63CD80978}"/>
              </a:ext>
            </a:extLst>
          </p:cNvPr>
          <p:cNvSpPr>
            <a:spLocks noGrp="1"/>
          </p:cNvSpPr>
          <p:nvPr>
            <p:ph type="title"/>
          </p:nvPr>
        </p:nvSpPr>
        <p:spPr>
          <a:xfrm>
            <a:off x="352044" y="2176357"/>
            <a:ext cx="11283696" cy="3352800"/>
          </a:xfrm>
        </p:spPr>
        <p:txBody>
          <a:bodyPr vert="horz" lIns="91440" tIns="45720" rIns="91440" bIns="45720" rtlCol="0" anchor="b">
            <a:normAutofit/>
          </a:bodyPr>
          <a:lstStyle/>
          <a:p>
            <a:pPr>
              <a:lnSpc>
                <a:spcPct val="80000"/>
              </a:lnSpc>
            </a:pPr>
            <a:r>
              <a:rPr lang="en-US" sz="8000" kern="1200" spc="-120" baseline="0" dirty="0" err="1">
                <a:solidFill>
                  <a:srgbClr val="FFFFFF"/>
                </a:solidFill>
                <a:latin typeface="+mj-lt"/>
                <a:ea typeface="+mj-ea"/>
                <a:cs typeface="+mj-cs"/>
              </a:rPr>
              <a:t>Uned</a:t>
            </a:r>
            <a:r>
              <a:rPr lang="en-US" sz="8000" kern="1200" spc="-120" baseline="0" dirty="0">
                <a:solidFill>
                  <a:srgbClr val="FFFFFF"/>
                </a:solidFill>
                <a:latin typeface="+mj-lt"/>
                <a:ea typeface="+mj-ea"/>
                <a:cs typeface="+mj-cs"/>
              </a:rPr>
              <a:t> 3: </a:t>
            </a:r>
            <a:r>
              <a:rPr lang="en-US" sz="8000" kern="1200" spc="-120" baseline="0" dirty="0" err="1">
                <a:solidFill>
                  <a:srgbClr val="FFFFFF"/>
                </a:solidFill>
                <a:latin typeface="+mj-lt"/>
                <a:ea typeface="+mj-ea"/>
                <a:cs typeface="+mj-cs"/>
              </a:rPr>
              <a:t>Meddylfryd</a:t>
            </a:r>
            <a:r>
              <a:rPr lang="en-US" sz="8000" kern="1200" spc="-120" baseline="0" dirty="0">
                <a:solidFill>
                  <a:srgbClr val="FFFFFF"/>
                </a:solidFill>
                <a:latin typeface="+mj-lt"/>
                <a:ea typeface="+mj-ea"/>
                <a:cs typeface="+mj-cs"/>
              </a:rPr>
              <a:t> </a:t>
            </a:r>
            <a:r>
              <a:rPr lang="en-US" sz="8000" kern="1200" spc="-120" baseline="0" dirty="0" err="1">
                <a:solidFill>
                  <a:srgbClr val="FFFFFF"/>
                </a:solidFill>
                <a:latin typeface="+mj-lt"/>
                <a:ea typeface="+mj-ea"/>
                <a:cs typeface="+mj-cs"/>
              </a:rPr>
              <a:t>Dylunio</a:t>
            </a:r>
            <a:br>
              <a:rPr lang="en-US" sz="8000" kern="1200" spc="-120" baseline="0" dirty="0">
                <a:solidFill>
                  <a:srgbClr val="FFFFFF"/>
                </a:solidFill>
                <a:latin typeface="+mj-lt"/>
                <a:ea typeface="+mj-ea"/>
                <a:cs typeface="+mj-cs"/>
              </a:rPr>
            </a:br>
            <a:br>
              <a:rPr lang="en-US" sz="8000" kern="1200" spc="-120" baseline="0" dirty="0">
                <a:solidFill>
                  <a:srgbClr val="FFFFFF"/>
                </a:solidFill>
                <a:latin typeface="+mj-lt"/>
                <a:ea typeface="+mj-ea"/>
                <a:cs typeface="+mj-cs"/>
              </a:rPr>
            </a:br>
            <a:r>
              <a:rPr lang="en-US" sz="8000" kern="1200" spc="-120" baseline="0" dirty="0">
                <a:solidFill>
                  <a:srgbClr val="FFFFFF"/>
                </a:solidFill>
                <a:latin typeface="+mj-lt"/>
                <a:ea typeface="+mj-ea"/>
                <a:cs typeface="+mj-cs"/>
              </a:rPr>
              <a:t>Unit 3: Change By Design</a:t>
            </a:r>
          </a:p>
        </p:txBody>
      </p:sp>
    </p:spTree>
    <p:extLst>
      <p:ext uri="{BB962C8B-B14F-4D97-AF65-F5344CB8AC3E}">
        <p14:creationId xmlns:p14="http://schemas.microsoft.com/office/powerpoint/2010/main" val="33352579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CC4A892D-088E-4414-965D-1F8C4212F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20416" y="5090547"/>
            <a:ext cx="11930230" cy="1125190"/>
          </a:xfrm>
        </p:spPr>
        <p:txBody>
          <a:bodyPr vert="horz" lIns="91440" tIns="45720" rIns="91440" bIns="45720" rtlCol="0" anchor="b">
            <a:normAutofit fontScale="90000"/>
          </a:bodyPr>
          <a:lstStyle/>
          <a:p>
            <a:pPr>
              <a:lnSpc>
                <a:spcPct val="80000"/>
              </a:lnSpc>
            </a:pPr>
            <a:r>
              <a:rPr lang="en-US" sz="3600" b="1" dirty="0" err="1"/>
              <a:t>Meddylfryd</a:t>
            </a:r>
            <a:r>
              <a:rPr lang="en-US" sz="3600" b="1" dirty="0"/>
              <a:t> </a:t>
            </a:r>
            <a:r>
              <a:rPr lang="en-US" sz="3600" b="1" dirty="0" err="1"/>
              <a:t>Dylunio</a:t>
            </a:r>
            <a:r>
              <a:rPr lang="en-US" sz="3600" b="1" dirty="0"/>
              <a:t>: </a:t>
            </a:r>
            <a:r>
              <a:rPr lang="en-US" sz="3600" b="1" dirty="0" err="1"/>
              <a:t>Meddwl</a:t>
            </a:r>
            <a:r>
              <a:rPr lang="en-US" sz="3600" b="1" dirty="0"/>
              <a:t> </a:t>
            </a:r>
            <a:r>
              <a:rPr lang="en-US" sz="3600" b="1" dirty="0" err="1"/>
              <a:t>Arloesol</a:t>
            </a:r>
            <a:r>
              <a:rPr lang="en-US" sz="3600" b="1" dirty="0"/>
              <a:t> Newydd </a:t>
            </a:r>
            <a:r>
              <a:rPr lang="en-US" sz="3600" b="1" dirty="0" err="1"/>
              <a:t>ar</a:t>
            </a:r>
            <a:r>
              <a:rPr lang="en-US" sz="3600" b="1" dirty="0"/>
              <a:t> </a:t>
            </a:r>
            <a:r>
              <a:rPr lang="en-US" sz="3600" b="1" dirty="0" err="1"/>
              <a:t>gyfer</a:t>
            </a:r>
            <a:r>
              <a:rPr lang="en-US" sz="3600" b="1" dirty="0"/>
              <a:t> </a:t>
            </a:r>
            <a:r>
              <a:rPr lang="en-US" sz="3600" b="1" dirty="0" err="1"/>
              <a:t>Problemau</a:t>
            </a:r>
            <a:r>
              <a:rPr lang="en-US" sz="3600" b="1" dirty="0"/>
              <a:t> Newydd</a:t>
            </a:r>
            <a:br>
              <a:rPr lang="en-US" sz="3600" b="1" dirty="0"/>
            </a:br>
            <a:r>
              <a:rPr lang="en-US" sz="3600" b="1" dirty="0"/>
              <a:t> </a:t>
            </a:r>
            <a:br>
              <a:rPr lang="en-US" sz="4100" dirty="0"/>
            </a:br>
            <a:r>
              <a:rPr lang="en-US" sz="4100" dirty="0"/>
              <a:t>Design Thinking: New Innovative Thinking for New Problems</a:t>
            </a:r>
          </a:p>
        </p:txBody>
      </p:sp>
      <p:sp>
        <p:nvSpPr>
          <p:cNvPr id="18" name="Rectangle 17">
            <a:extLst>
              <a:ext uri="{FF2B5EF4-FFF2-40B4-BE49-F238E27FC236}">
                <a16:creationId xmlns:a16="http://schemas.microsoft.com/office/drawing/2014/main" id="{472BC85F-BF83-4D6D-A1BC-8EE5822F0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p:cNvPicPr>
            <a:picLocks noChangeAspect="1"/>
          </p:cNvPicPr>
          <p:nvPr/>
        </p:nvPicPr>
        <p:blipFill>
          <a:blip r:embed="rId2"/>
          <a:stretch>
            <a:fillRect/>
          </a:stretch>
        </p:blipFill>
        <p:spPr>
          <a:xfrm>
            <a:off x="1385986" y="643467"/>
            <a:ext cx="9386160" cy="3590205"/>
          </a:xfrm>
          <a:prstGeom prst="rect">
            <a:avLst/>
          </a:prstGeom>
        </p:spPr>
      </p:pic>
      <p:sp>
        <p:nvSpPr>
          <p:cNvPr id="2" name="TextBox 1">
            <a:extLst>
              <a:ext uri="{FF2B5EF4-FFF2-40B4-BE49-F238E27FC236}">
                <a16:creationId xmlns:a16="http://schemas.microsoft.com/office/drawing/2014/main" id="{E08E9189-0FA2-40B6-9FC3-1D8AFB46C784}"/>
              </a:ext>
            </a:extLst>
          </p:cNvPr>
          <p:cNvSpPr txBox="1"/>
          <p:nvPr/>
        </p:nvSpPr>
        <p:spPr>
          <a:xfrm>
            <a:off x="1998010" y="780250"/>
            <a:ext cx="1459005" cy="461665"/>
          </a:xfrm>
          <a:prstGeom prst="rect">
            <a:avLst/>
          </a:prstGeom>
          <a:noFill/>
        </p:spPr>
        <p:txBody>
          <a:bodyPr wrap="square" rtlCol="0">
            <a:spAutoFit/>
          </a:bodyPr>
          <a:lstStyle/>
          <a:p>
            <a:r>
              <a:rPr lang="en-GB" sz="2400" b="1" dirty="0" err="1">
                <a:solidFill>
                  <a:schemeClr val="accent1">
                    <a:lumMod val="75000"/>
                  </a:schemeClr>
                </a:solidFill>
              </a:rPr>
              <a:t>Empathi</a:t>
            </a:r>
            <a:endParaRPr lang="en-GB" b="1" dirty="0">
              <a:solidFill>
                <a:schemeClr val="accent1">
                  <a:lumMod val="75000"/>
                </a:schemeClr>
              </a:solidFill>
            </a:endParaRPr>
          </a:p>
        </p:txBody>
      </p:sp>
      <p:sp>
        <p:nvSpPr>
          <p:cNvPr id="3" name="TextBox 2">
            <a:extLst>
              <a:ext uri="{FF2B5EF4-FFF2-40B4-BE49-F238E27FC236}">
                <a16:creationId xmlns:a16="http://schemas.microsoft.com/office/drawing/2014/main" id="{7E242450-4ECA-42C0-B4AC-50E0DE0E233E}"/>
              </a:ext>
            </a:extLst>
          </p:cNvPr>
          <p:cNvSpPr txBox="1"/>
          <p:nvPr/>
        </p:nvSpPr>
        <p:spPr>
          <a:xfrm>
            <a:off x="3711751" y="766803"/>
            <a:ext cx="1553136" cy="461665"/>
          </a:xfrm>
          <a:prstGeom prst="rect">
            <a:avLst/>
          </a:prstGeom>
          <a:noFill/>
        </p:spPr>
        <p:txBody>
          <a:bodyPr wrap="square" rtlCol="0">
            <a:spAutoFit/>
          </a:bodyPr>
          <a:lstStyle/>
          <a:p>
            <a:r>
              <a:rPr lang="en-GB" sz="2400" b="1" dirty="0" err="1">
                <a:solidFill>
                  <a:schemeClr val="accent1">
                    <a:lumMod val="75000"/>
                  </a:schemeClr>
                </a:solidFill>
              </a:rPr>
              <a:t>Diffinio</a:t>
            </a:r>
            <a:endParaRPr lang="en-GB" sz="2400" b="1" dirty="0">
              <a:solidFill>
                <a:schemeClr val="accent1">
                  <a:lumMod val="75000"/>
                </a:schemeClr>
              </a:solidFill>
            </a:endParaRPr>
          </a:p>
        </p:txBody>
      </p:sp>
      <p:sp>
        <p:nvSpPr>
          <p:cNvPr id="4" name="TextBox 3">
            <a:extLst>
              <a:ext uri="{FF2B5EF4-FFF2-40B4-BE49-F238E27FC236}">
                <a16:creationId xmlns:a16="http://schemas.microsoft.com/office/drawing/2014/main" id="{CF780108-DC00-4DA7-8305-D08889592177}"/>
              </a:ext>
            </a:extLst>
          </p:cNvPr>
          <p:cNvSpPr txBox="1"/>
          <p:nvPr/>
        </p:nvSpPr>
        <p:spPr>
          <a:xfrm>
            <a:off x="5602039" y="766802"/>
            <a:ext cx="1272990" cy="461665"/>
          </a:xfrm>
          <a:prstGeom prst="rect">
            <a:avLst/>
          </a:prstGeom>
          <a:noFill/>
        </p:spPr>
        <p:txBody>
          <a:bodyPr wrap="square" rtlCol="0">
            <a:spAutoFit/>
          </a:bodyPr>
          <a:lstStyle/>
          <a:p>
            <a:r>
              <a:rPr lang="en-GB" sz="2400" b="1" dirty="0" err="1">
                <a:solidFill>
                  <a:schemeClr val="accent1">
                    <a:lumMod val="75000"/>
                  </a:schemeClr>
                </a:solidFill>
              </a:rPr>
              <a:t>Synio</a:t>
            </a:r>
            <a:endParaRPr lang="en-GB" b="1" dirty="0">
              <a:solidFill>
                <a:schemeClr val="accent1">
                  <a:lumMod val="75000"/>
                </a:schemeClr>
              </a:solidFill>
            </a:endParaRPr>
          </a:p>
        </p:txBody>
      </p:sp>
      <p:sp>
        <p:nvSpPr>
          <p:cNvPr id="6" name="TextBox 5">
            <a:extLst>
              <a:ext uri="{FF2B5EF4-FFF2-40B4-BE49-F238E27FC236}">
                <a16:creationId xmlns:a16="http://schemas.microsoft.com/office/drawing/2014/main" id="{78CDA172-D04F-459F-AFB1-2DC70E059383}"/>
              </a:ext>
            </a:extLst>
          </p:cNvPr>
          <p:cNvSpPr txBox="1"/>
          <p:nvPr/>
        </p:nvSpPr>
        <p:spPr>
          <a:xfrm>
            <a:off x="7099184" y="766937"/>
            <a:ext cx="1459005" cy="461665"/>
          </a:xfrm>
          <a:prstGeom prst="rect">
            <a:avLst/>
          </a:prstGeom>
          <a:noFill/>
        </p:spPr>
        <p:txBody>
          <a:bodyPr wrap="square" rtlCol="0">
            <a:spAutoFit/>
          </a:bodyPr>
          <a:lstStyle/>
          <a:p>
            <a:r>
              <a:rPr lang="en-GB" sz="2400" b="1" dirty="0" err="1">
                <a:solidFill>
                  <a:schemeClr val="accent1">
                    <a:lumMod val="75000"/>
                  </a:schemeClr>
                </a:solidFill>
              </a:rPr>
              <a:t>Prototeip</a:t>
            </a:r>
            <a:endParaRPr lang="en-GB" b="1" dirty="0">
              <a:solidFill>
                <a:schemeClr val="accent1">
                  <a:lumMod val="75000"/>
                </a:schemeClr>
              </a:solidFill>
            </a:endParaRPr>
          </a:p>
        </p:txBody>
      </p:sp>
      <p:sp>
        <p:nvSpPr>
          <p:cNvPr id="7" name="TextBox 6">
            <a:extLst>
              <a:ext uri="{FF2B5EF4-FFF2-40B4-BE49-F238E27FC236}">
                <a16:creationId xmlns:a16="http://schemas.microsoft.com/office/drawing/2014/main" id="{0FBF917C-7650-46D7-9FE5-1484973ED347}"/>
              </a:ext>
            </a:extLst>
          </p:cNvPr>
          <p:cNvSpPr txBox="1"/>
          <p:nvPr/>
        </p:nvSpPr>
        <p:spPr>
          <a:xfrm>
            <a:off x="9211235" y="809642"/>
            <a:ext cx="1032821" cy="461665"/>
          </a:xfrm>
          <a:prstGeom prst="rect">
            <a:avLst/>
          </a:prstGeom>
          <a:noFill/>
        </p:spPr>
        <p:txBody>
          <a:bodyPr wrap="square" rtlCol="0">
            <a:spAutoFit/>
          </a:bodyPr>
          <a:lstStyle/>
          <a:p>
            <a:r>
              <a:rPr lang="en-GB" sz="2400" b="1" dirty="0" err="1">
                <a:solidFill>
                  <a:schemeClr val="accent1">
                    <a:lumMod val="75000"/>
                  </a:schemeClr>
                </a:solidFill>
              </a:rPr>
              <a:t>Profi</a:t>
            </a:r>
            <a:endParaRPr lang="en-GB" b="1" dirty="0">
              <a:solidFill>
                <a:schemeClr val="accent1">
                  <a:lumMod val="75000"/>
                </a:schemeClr>
              </a:solidFill>
            </a:endParaRPr>
          </a:p>
        </p:txBody>
      </p:sp>
    </p:spTree>
    <p:extLst>
      <p:ext uri="{BB962C8B-B14F-4D97-AF65-F5344CB8AC3E}">
        <p14:creationId xmlns:p14="http://schemas.microsoft.com/office/powerpoint/2010/main" val="1650504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95261" y="165735"/>
            <a:ext cx="4366260" cy="1920240"/>
          </a:xfrm>
        </p:spPr>
        <p:txBody>
          <a:bodyPr vert="horz" lIns="91440" tIns="45720" rIns="91440" bIns="45720" rtlCol="0" anchor="b">
            <a:normAutofit/>
          </a:bodyPr>
          <a:lstStyle/>
          <a:p>
            <a:r>
              <a:rPr lang="en-US" dirty="0" err="1"/>
              <a:t>Meddylfryd</a:t>
            </a:r>
            <a:r>
              <a:rPr lang="en-US" dirty="0"/>
              <a:t> </a:t>
            </a:r>
            <a:r>
              <a:rPr lang="en-US" dirty="0" err="1"/>
              <a:t>Dylunio</a:t>
            </a:r>
            <a:r>
              <a:rPr lang="en-US" dirty="0"/>
              <a:t> </a:t>
            </a:r>
            <a:br>
              <a:rPr lang="en-US" dirty="0"/>
            </a:br>
            <a:r>
              <a:rPr lang="en-US" dirty="0"/>
              <a:t>Design Thinking</a:t>
            </a:r>
          </a:p>
        </p:txBody>
      </p:sp>
      <p:pic>
        <p:nvPicPr>
          <p:cNvPr id="5" name="Content Placeholder 4">
            <a:hlinkClick r:id="rId2"/>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4182" r="1551"/>
          <a:stretch/>
        </p:blipFill>
        <p:spPr>
          <a:xfrm>
            <a:off x="649851" y="634949"/>
            <a:ext cx="6278529" cy="5588101"/>
          </a:xfrm>
          <a:prstGeom prst="rect">
            <a:avLst/>
          </a:prstGeom>
        </p:spPr>
      </p:pic>
      <p:sp>
        <p:nvSpPr>
          <p:cNvPr id="3" name="Rectangle 2"/>
          <p:cNvSpPr/>
          <p:nvPr/>
        </p:nvSpPr>
        <p:spPr>
          <a:xfrm>
            <a:off x="7726680" y="2526030"/>
            <a:ext cx="4366260" cy="4166235"/>
          </a:xfrm>
          <a:prstGeom prst="rect">
            <a:avLst/>
          </a:prstGeom>
        </p:spPr>
        <p:txBody>
          <a:bodyPr vert="horz" lIns="91440" tIns="45720" rIns="91440" bIns="45720" rtlCol="0" anchor="t">
            <a:normAutofit/>
          </a:bodyPr>
          <a:lstStyle/>
          <a:p>
            <a:pPr>
              <a:lnSpc>
                <a:spcPct val="85000"/>
              </a:lnSpc>
              <a:spcAft>
                <a:spcPts val="600"/>
              </a:spcAft>
            </a:pPr>
            <a:r>
              <a:rPr lang="en-US" sz="2000" dirty="0">
                <a:solidFill>
                  <a:schemeClr val="bg1"/>
                </a:solidFill>
              </a:rPr>
              <a:t>Design Thinking is a useful concept for identifying solutions to problems in a systematic way. Over recent decades, it has become crucial to develop and refine skills which allow us to understand and act on rapid changes in our environment and </a:t>
            </a:r>
            <a:r>
              <a:rPr lang="en-US" sz="2000" dirty="0" err="1">
                <a:solidFill>
                  <a:schemeClr val="bg1"/>
                </a:solidFill>
              </a:rPr>
              <a:t>behaviour</a:t>
            </a:r>
            <a:r>
              <a:rPr lang="en-US" sz="2000" dirty="0">
                <a:solidFill>
                  <a:schemeClr val="bg1"/>
                </a:solidFill>
              </a:rPr>
              <a:t>. The world has become increasingly interconnected and complex, and design thinking offers a means to grapple with all this change in a more human-centric manner. (Interaction Design Foundation, 2020)</a:t>
            </a:r>
            <a:endParaRPr lang="en-US" sz="2000" dirty="0">
              <a:solidFill>
                <a:schemeClr val="bg1"/>
              </a:solidFill>
              <a:cs typeface="Calibri Light"/>
            </a:endParaRPr>
          </a:p>
          <a:p>
            <a:pPr>
              <a:lnSpc>
                <a:spcPct val="85000"/>
              </a:lnSpc>
              <a:spcAft>
                <a:spcPts val="600"/>
              </a:spcAft>
              <a:buFont typeface="Arial" pitchFamily="34" charset="0"/>
              <a:buChar char=" "/>
            </a:pPr>
            <a:endParaRPr lang="en-US" sz="1700" dirty="0">
              <a:solidFill>
                <a:schemeClr val="bg1"/>
              </a:solidFill>
              <a:cs typeface="Calibri Light"/>
            </a:endParaRPr>
          </a:p>
        </p:txBody>
      </p:sp>
      <p:sp>
        <p:nvSpPr>
          <p:cNvPr id="7" name="TextBox 6">
            <a:extLst>
              <a:ext uri="{FF2B5EF4-FFF2-40B4-BE49-F238E27FC236}">
                <a16:creationId xmlns:a16="http://schemas.microsoft.com/office/drawing/2014/main" id="{E2BA1F32-2C7B-4F2A-A19F-34EEE66C9071}"/>
              </a:ext>
            </a:extLst>
          </p:cNvPr>
          <p:cNvSpPr txBox="1"/>
          <p:nvPr/>
        </p:nvSpPr>
        <p:spPr>
          <a:xfrm>
            <a:off x="1354613" y="1502939"/>
            <a:ext cx="6131858" cy="400110"/>
          </a:xfrm>
          <a:prstGeom prst="rect">
            <a:avLst/>
          </a:prstGeom>
          <a:noFill/>
        </p:spPr>
        <p:txBody>
          <a:bodyPr wrap="square">
            <a:spAutoFit/>
          </a:bodyPr>
          <a:lstStyle/>
          <a:p>
            <a:r>
              <a:rPr lang="en-GB" sz="2000" b="1" dirty="0" err="1">
                <a:solidFill>
                  <a:schemeClr val="accent1">
                    <a:lumMod val="75000"/>
                  </a:schemeClr>
                </a:solidFill>
              </a:rPr>
              <a:t>Empathi</a:t>
            </a:r>
            <a:endParaRPr lang="en-GB" dirty="0"/>
          </a:p>
        </p:txBody>
      </p:sp>
      <p:sp>
        <p:nvSpPr>
          <p:cNvPr id="9" name="TextBox 8">
            <a:extLst>
              <a:ext uri="{FF2B5EF4-FFF2-40B4-BE49-F238E27FC236}">
                <a16:creationId xmlns:a16="http://schemas.microsoft.com/office/drawing/2014/main" id="{79035A0B-ED69-486A-85A0-CF53E762BF1F}"/>
              </a:ext>
            </a:extLst>
          </p:cNvPr>
          <p:cNvSpPr txBox="1"/>
          <p:nvPr/>
        </p:nvSpPr>
        <p:spPr>
          <a:xfrm>
            <a:off x="2850777" y="709017"/>
            <a:ext cx="6131858" cy="400110"/>
          </a:xfrm>
          <a:prstGeom prst="rect">
            <a:avLst/>
          </a:prstGeom>
          <a:noFill/>
        </p:spPr>
        <p:txBody>
          <a:bodyPr wrap="square">
            <a:spAutoFit/>
          </a:bodyPr>
          <a:lstStyle/>
          <a:p>
            <a:r>
              <a:rPr lang="en-GB" sz="2000" b="1" dirty="0" err="1">
                <a:solidFill>
                  <a:schemeClr val="accent1">
                    <a:lumMod val="75000"/>
                  </a:schemeClr>
                </a:solidFill>
              </a:rPr>
              <a:t>Diffinio</a:t>
            </a:r>
            <a:endParaRPr lang="en-GB" dirty="0"/>
          </a:p>
        </p:txBody>
      </p:sp>
      <p:sp>
        <p:nvSpPr>
          <p:cNvPr id="11" name="TextBox 10">
            <a:extLst>
              <a:ext uri="{FF2B5EF4-FFF2-40B4-BE49-F238E27FC236}">
                <a16:creationId xmlns:a16="http://schemas.microsoft.com/office/drawing/2014/main" id="{24F5837A-D855-4A94-B23E-74CE2C2E9E09}"/>
              </a:ext>
            </a:extLst>
          </p:cNvPr>
          <p:cNvSpPr txBox="1"/>
          <p:nvPr/>
        </p:nvSpPr>
        <p:spPr>
          <a:xfrm>
            <a:off x="4320429" y="1502939"/>
            <a:ext cx="6131858" cy="400110"/>
          </a:xfrm>
          <a:prstGeom prst="rect">
            <a:avLst/>
          </a:prstGeom>
          <a:noFill/>
        </p:spPr>
        <p:txBody>
          <a:bodyPr wrap="square">
            <a:spAutoFit/>
          </a:bodyPr>
          <a:lstStyle/>
          <a:p>
            <a:r>
              <a:rPr lang="en-GB" sz="2000" b="1" dirty="0" err="1">
                <a:solidFill>
                  <a:schemeClr val="accent1">
                    <a:lumMod val="75000"/>
                  </a:schemeClr>
                </a:solidFill>
              </a:rPr>
              <a:t>Synio</a:t>
            </a:r>
            <a:endParaRPr lang="en-GB" b="1" dirty="0">
              <a:solidFill>
                <a:schemeClr val="accent1">
                  <a:lumMod val="75000"/>
                </a:schemeClr>
              </a:solidFill>
            </a:endParaRPr>
          </a:p>
        </p:txBody>
      </p:sp>
      <p:sp>
        <p:nvSpPr>
          <p:cNvPr id="13" name="TextBox 12">
            <a:extLst>
              <a:ext uri="{FF2B5EF4-FFF2-40B4-BE49-F238E27FC236}">
                <a16:creationId xmlns:a16="http://schemas.microsoft.com/office/drawing/2014/main" id="{7EF25259-B1DD-41B0-8FD5-B4DA5613E5E1}"/>
              </a:ext>
            </a:extLst>
          </p:cNvPr>
          <p:cNvSpPr txBox="1"/>
          <p:nvPr/>
        </p:nvSpPr>
        <p:spPr>
          <a:xfrm>
            <a:off x="4242548" y="4961187"/>
            <a:ext cx="6131858" cy="400110"/>
          </a:xfrm>
          <a:prstGeom prst="rect">
            <a:avLst/>
          </a:prstGeom>
          <a:noFill/>
        </p:spPr>
        <p:txBody>
          <a:bodyPr wrap="square">
            <a:spAutoFit/>
          </a:bodyPr>
          <a:lstStyle/>
          <a:p>
            <a:r>
              <a:rPr lang="en-GB" sz="2000" b="1" dirty="0" err="1">
                <a:solidFill>
                  <a:schemeClr val="accent1">
                    <a:lumMod val="75000"/>
                  </a:schemeClr>
                </a:solidFill>
              </a:rPr>
              <a:t>Prototeip</a:t>
            </a:r>
            <a:endParaRPr lang="en-GB" b="1" dirty="0">
              <a:solidFill>
                <a:schemeClr val="accent1">
                  <a:lumMod val="75000"/>
                </a:schemeClr>
              </a:solidFill>
            </a:endParaRPr>
          </a:p>
        </p:txBody>
      </p:sp>
      <p:sp>
        <p:nvSpPr>
          <p:cNvPr id="15" name="TextBox 14">
            <a:extLst>
              <a:ext uri="{FF2B5EF4-FFF2-40B4-BE49-F238E27FC236}">
                <a16:creationId xmlns:a16="http://schemas.microsoft.com/office/drawing/2014/main" id="{0478E257-E5AD-474B-BE5D-85B1D319923C}"/>
              </a:ext>
            </a:extLst>
          </p:cNvPr>
          <p:cNvSpPr txBox="1"/>
          <p:nvPr/>
        </p:nvSpPr>
        <p:spPr>
          <a:xfrm>
            <a:off x="3028974" y="5826726"/>
            <a:ext cx="6131858" cy="400110"/>
          </a:xfrm>
          <a:prstGeom prst="rect">
            <a:avLst/>
          </a:prstGeom>
          <a:noFill/>
        </p:spPr>
        <p:txBody>
          <a:bodyPr wrap="square">
            <a:spAutoFit/>
          </a:bodyPr>
          <a:lstStyle/>
          <a:p>
            <a:r>
              <a:rPr lang="en-GB" sz="2000" b="1" dirty="0" err="1">
                <a:solidFill>
                  <a:schemeClr val="accent1">
                    <a:lumMod val="75000"/>
                  </a:schemeClr>
                </a:solidFill>
              </a:rPr>
              <a:t>Profi</a:t>
            </a:r>
            <a:endParaRPr lang="en-GB" dirty="0"/>
          </a:p>
        </p:txBody>
      </p:sp>
    </p:spTree>
    <p:extLst>
      <p:ext uri="{BB962C8B-B14F-4D97-AF65-F5344CB8AC3E}">
        <p14:creationId xmlns:p14="http://schemas.microsoft.com/office/powerpoint/2010/main" val="1240020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11">
            <a:extLst>
              <a:ext uri="{FF2B5EF4-FFF2-40B4-BE49-F238E27FC236}">
                <a16:creationId xmlns:a16="http://schemas.microsoft.com/office/drawing/2014/main" id="{EDAFA9A5-03CC-4F94-B964-70682CDB0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36663" y="324697"/>
            <a:ext cx="4402393" cy="3352800"/>
          </a:xfrm>
        </p:spPr>
        <p:txBody>
          <a:bodyPr vert="horz" lIns="91440" tIns="45720" rIns="91440" bIns="45720" rtlCol="0" anchor="b">
            <a:noAutofit/>
          </a:bodyPr>
          <a:lstStyle/>
          <a:p>
            <a:pPr>
              <a:lnSpc>
                <a:spcPct val="80000"/>
              </a:lnSpc>
            </a:pPr>
            <a:r>
              <a:rPr lang="en-US" sz="4800" dirty="0" err="1"/>
              <a:t>Meddylfryd</a:t>
            </a:r>
            <a:r>
              <a:rPr lang="en-US" sz="4800" dirty="0"/>
              <a:t> </a:t>
            </a:r>
            <a:r>
              <a:rPr lang="en-US" sz="4800" dirty="0" err="1"/>
              <a:t>Dylunio</a:t>
            </a:r>
            <a:r>
              <a:rPr lang="en-US" sz="4800" dirty="0"/>
              <a:t> </a:t>
            </a:r>
            <a:r>
              <a:rPr lang="en-US" sz="4800" dirty="0" err="1"/>
              <a:t>ar</a:t>
            </a:r>
            <a:r>
              <a:rPr lang="en-US" sz="4800" dirty="0"/>
              <a:t> </a:t>
            </a:r>
            <a:r>
              <a:rPr lang="en-US" sz="4800" dirty="0" err="1"/>
              <a:t>gyfer</a:t>
            </a:r>
            <a:r>
              <a:rPr lang="en-US" sz="4800" dirty="0"/>
              <a:t> </a:t>
            </a:r>
            <a:r>
              <a:rPr lang="en-US" sz="4800" dirty="0" err="1"/>
              <a:t>Cynaladwyedd</a:t>
            </a:r>
            <a:br>
              <a:rPr lang="en-US" sz="4800" dirty="0"/>
            </a:br>
            <a:r>
              <a:rPr lang="en-US" sz="4800" b="1" dirty="0"/>
              <a:t>Design Thinking for Sustainability</a:t>
            </a:r>
          </a:p>
        </p:txBody>
      </p:sp>
      <p:sp>
        <p:nvSpPr>
          <p:cNvPr id="4" name="Text Placeholder 3"/>
          <p:cNvSpPr>
            <a:spLocks noGrp="1"/>
          </p:cNvSpPr>
          <p:nvPr>
            <p:ph type="body" sz="half" idx="2"/>
          </p:nvPr>
        </p:nvSpPr>
        <p:spPr>
          <a:xfrm>
            <a:off x="667513" y="4206875"/>
            <a:ext cx="3403042" cy="2326427"/>
          </a:xfrm>
        </p:spPr>
        <p:txBody>
          <a:bodyPr vert="horz" lIns="91440" tIns="45720" rIns="91440" bIns="45720" rtlCol="0">
            <a:normAutofit/>
          </a:bodyPr>
          <a:lstStyle/>
          <a:p>
            <a:pPr>
              <a:lnSpc>
                <a:spcPct val="85000"/>
              </a:lnSpc>
              <a:spcBef>
                <a:spcPts val="1300"/>
              </a:spcBef>
            </a:pPr>
            <a:r>
              <a:rPr lang="en-US" sz="2400" dirty="0">
                <a:solidFill>
                  <a:srgbClr val="FFFFFF"/>
                </a:solidFill>
                <a:latin typeface="+mj-lt"/>
              </a:rPr>
              <a:t>Dull </a:t>
            </a:r>
            <a:r>
              <a:rPr lang="en-US" sz="2400" dirty="0" err="1">
                <a:solidFill>
                  <a:srgbClr val="FFFFFF"/>
                </a:solidFill>
                <a:latin typeface="+mj-lt"/>
              </a:rPr>
              <a:t>pobl-ganolog</a:t>
            </a:r>
            <a:r>
              <a:rPr lang="en-US" sz="2400" dirty="0">
                <a:solidFill>
                  <a:srgbClr val="FFFFFF"/>
                </a:solidFill>
                <a:latin typeface="+mj-lt"/>
              </a:rPr>
              <a:t> o </a:t>
            </a:r>
            <a:r>
              <a:rPr lang="en-US" sz="2400" dirty="0" err="1">
                <a:solidFill>
                  <a:srgbClr val="FFFFFF"/>
                </a:solidFill>
                <a:latin typeface="+mj-lt"/>
              </a:rPr>
              <a:t>ddatrys</a:t>
            </a:r>
            <a:r>
              <a:rPr lang="en-US" sz="2400" dirty="0">
                <a:solidFill>
                  <a:srgbClr val="FFFFFF"/>
                </a:solidFill>
                <a:latin typeface="+mj-lt"/>
              </a:rPr>
              <a:t> </a:t>
            </a:r>
            <a:r>
              <a:rPr lang="en-US" sz="2400" dirty="0" err="1">
                <a:solidFill>
                  <a:srgbClr val="FFFFFF"/>
                </a:solidFill>
                <a:latin typeface="+mj-lt"/>
              </a:rPr>
              <a:t>problemau</a:t>
            </a:r>
            <a:r>
              <a:rPr lang="en-US" sz="2400" dirty="0">
                <a:solidFill>
                  <a:srgbClr val="FFFFFF"/>
                </a:solidFill>
                <a:latin typeface="+mj-lt"/>
              </a:rPr>
              <a:t>.</a:t>
            </a:r>
          </a:p>
          <a:p>
            <a:pPr>
              <a:lnSpc>
                <a:spcPct val="85000"/>
              </a:lnSpc>
              <a:spcBef>
                <a:spcPts val="1300"/>
              </a:spcBef>
            </a:pPr>
            <a:r>
              <a:rPr lang="en-US" sz="2400" dirty="0">
                <a:solidFill>
                  <a:srgbClr val="FFFFFF"/>
                </a:solidFill>
                <a:latin typeface="+mj-lt"/>
              </a:rPr>
              <a:t>A human-</a:t>
            </a:r>
            <a:r>
              <a:rPr lang="en-US" sz="2400" dirty="0" err="1">
                <a:solidFill>
                  <a:srgbClr val="FFFFFF"/>
                </a:solidFill>
                <a:latin typeface="+mj-lt"/>
              </a:rPr>
              <a:t>centred</a:t>
            </a:r>
            <a:r>
              <a:rPr lang="en-US" sz="2400" dirty="0">
                <a:solidFill>
                  <a:srgbClr val="FFFFFF"/>
                </a:solidFill>
                <a:latin typeface="+mj-lt"/>
              </a:rPr>
              <a:t> approach to problem-solving.</a:t>
            </a:r>
          </a:p>
        </p:txBody>
      </p:sp>
      <p:sp>
        <p:nvSpPr>
          <p:cNvPr id="9" name="Rectangle 13">
            <a:extLst>
              <a:ext uri="{FF2B5EF4-FFF2-40B4-BE49-F238E27FC236}">
                <a16:creationId xmlns:a16="http://schemas.microsoft.com/office/drawing/2014/main" id="{73B36B60-731F-409B-A240-BBF521AB7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ction Button: Video 10">
            <a:hlinkClick r:id="rId2" highlightClick="1"/>
            <a:extLst>
              <a:ext uri="{FF2B5EF4-FFF2-40B4-BE49-F238E27FC236}">
                <a16:creationId xmlns:a16="http://schemas.microsoft.com/office/drawing/2014/main" id="{DF0750DB-0BFE-487A-8030-58BECF64B4F1}"/>
              </a:ext>
            </a:extLst>
          </p:cNvPr>
          <p:cNvSpPr/>
          <p:nvPr/>
        </p:nvSpPr>
        <p:spPr>
          <a:xfrm>
            <a:off x="7073153" y="2447365"/>
            <a:ext cx="2781424" cy="2156787"/>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9834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4770531" y="0"/>
            <a:ext cx="6562726" cy="1658198"/>
          </a:xfrm>
        </p:spPr>
        <p:txBody>
          <a:bodyPr>
            <a:normAutofit/>
          </a:bodyPr>
          <a:lstStyle/>
          <a:p>
            <a:r>
              <a:rPr lang="en-GB" dirty="0">
                <a:solidFill>
                  <a:srgbClr val="FFC000"/>
                </a:solidFill>
                <a:cs typeface="Calibri Light"/>
              </a:rPr>
              <a:t>Cam 1: </a:t>
            </a:r>
            <a:r>
              <a:rPr lang="en-GB" dirty="0" err="1">
                <a:solidFill>
                  <a:srgbClr val="FFC000"/>
                </a:solidFill>
                <a:cs typeface="Calibri Light"/>
              </a:rPr>
              <a:t>Empathi</a:t>
            </a:r>
            <a:endParaRPr lang="en-GB" dirty="0">
              <a:solidFill>
                <a:srgbClr val="FFC000"/>
              </a:solidFill>
              <a:cs typeface="Calibri Light"/>
            </a:endParaRPr>
          </a:p>
        </p:txBody>
      </p:sp>
      <p:pic>
        <p:nvPicPr>
          <p:cNvPr id="7" name="Picture 8">
            <a:extLst>
              <a:ext uri="{FF2B5EF4-FFF2-40B4-BE49-F238E27FC236}">
                <a16:creationId xmlns:a16="http://schemas.microsoft.com/office/drawing/2014/main" id="{5AF12F46-3A0B-441D-B78D-D18716F9E0E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1048" r="34401" b="-2"/>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4702556" y="1606924"/>
            <a:ext cx="7024623" cy="5091056"/>
          </a:xfrm>
        </p:spPr>
        <p:txBody>
          <a:bodyPr vert="horz" lIns="91440" tIns="45720" rIns="91440" bIns="45720" rtlCol="0">
            <a:normAutofit/>
          </a:bodyPr>
          <a:lstStyle/>
          <a:p>
            <a:r>
              <a:rPr lang="en-GB" sz="1600" b="1" i="1" dirty="0" err="1">
                <a:ea typeface="+mn-lt"/>
                <a:cs typeface="+mn-lt"/>
              </a:rPr>
              <a:t>Ymchwiliwch</a:t>
            </a:r>
            <a:r>
              <a:rPr lang="en-GB" sz="1600" b="1" i="1" dirty="0">
                <a:ea typeface="+mn-lt"/>
                <a:cs typeface="+mn-lt"/>
              </a:rPr>
              <a:t> </a:t>
            </a:r>
            <a:r>
              <a:rPr lang="en-GB" sz="1600" b="1" i="1" dirty="0" err="1">
                <a:ea typeface="+mn-lt"/>
                <a:cs typeface="+mn-lt"/>
              </a:rPr>
              <a:t>i</a:t>
            </a:r>
            <a:r>
              <a:rPr lang="en-GB" sz="1600" b="1" i="1" dirty="0">
                <a:ea typeface="+mn-lt"/>
                <a:cs typeface="+mn-lt"/>
              </a:rPr>
              <a:t> </a:t>
            </a:r>
            <a:r>
              <a:rPr lang="en-GB" sz="1600" b="1" i="1" dirty="0" err="1">
                <a:ea typeface="+mn-lt"/>
                <a:cs typeface="+mn-lt"/>
              </a:rPr>
              <a:t>Anghenion</a:t>
            </a:r>
            <a:r>
              <a:rPr lang="en-GB" sz="1600" b="1" i="1" dirty="0">
                <a:ea typeface="+mn-lt"/>
                <a:cs typeface="+mn-lt"/>
              </a:rPr>
              <a:t> </a:t>
            </a:r>
            <a:r>
              <a:rPr lang="en-GB" sz="1600" b="1" i="1" dirty="0" err="1">
                <a:ea typeface="+mn-lt"/>
                <a:cs typeface="+mn-lt"/>
              </a:rPr>
              <a:t>eich</a:t>
            </a:r>
            <a:r>
              <a:rPr lang="en-GB" sz="1600" b="1" i="1" dirty="0">
                <a:ea typeface="+mn-lt"/>
                <a:cs typeface="+mn-lt"/>
              </a:rPr>
              <a:t> </a:t>
            </a:r>
            <a:r>
              <a:rPr lang="en-GB" sz="1600" b="1" i="1" dirty="0" err="1">
                <a:ea typeface="+mn-lt"/>
                <a:cs typeface="+mn-lt"/>
              </a:rPr>
              <a:t>Defnyddwyr</a:t>
            </a:r>
            <a:endParaRPr lang="en-GB" sz="1600" b="1" i="1" dirty="0">
              <a:ea typeface="+mn-lt"/>
              <a:cs typeface="+mn-lt"/>
            </a:endParaRPr>
          </a:p>
          <a:p>
            <a:r>
              <a:rPr lang="en-GB" sz="1600" dirty="0">
                <a:ea typeface="+mn-lt"/>
                <a:cs typeface="+mn-lt"/>
              </a:rPr>
              <a:t>Mae cam </a:t>
            </a:r>
            <a:r>
              <a:rPr lang="en-GB" sz="1600" dirty="0" err="1">
                <a:ea typeface="+mn-lt"/>
                <a:cs typeface="+mn-lt"/>
              </a:rPr>
              <a:t>cyntaf</a:t>
            </a:r>
            <a:r>
              <a:rPr lang="en-GB" sz="1600" dirty="0">
                <a:ea typeface="+mn-lt"/>
                <a:cs typeface="+mn-lt"/>
              </a:rPr>
              <a:t> y broses </a:t>
            </a:r>
            <a:r>
              <a:rPr lang="en-GB" sz="1600" dirty="0" err="1">
                <a:ea typeface="+mn-lt"/>
                <a:cs typeface="+mn-lt"/>
              </a:rPr>
              <a:t>meddwl</a:t>
            </a:r>
            <a:r>
              <a:rPr lang="en-GB" sz="1600" dirty="0">
                <a:ea typeface="+mn-lt"/>
                <a:cs typeface="+mn-lt"/>
              </a:rPr>
              <a:t> </a:t>
            </a:r>
            <a:r>
              <a:rPr lang="en-GB" sz="1600" dirty="0" err="1">
                <a:ea typeface="+mn-lt"/>
                <a:cs typeface="+mn-lt"/>
              </a:rPr>
              <a:t>dylunio</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eich</a:t>
            </a:r>
            <a:r>
              <a:rPr lang="en-GB" sz="1600" dirty="0">
                <a:ea typeface="+mn-lt"/>
                <a:cs typeface="+mn-lt"/>
              </a:rPr>
              <a:t> </a:t>
            </a:r>
            <a:r>
              <a:rPr lang="en-GB" sz="1600" dirty="0" err="1">
                <a:ea typeface="+mn-lt"/>
                <a:cs typeface="+mn-lt"/>
              </a:rPr>
              <a:t>galluogi</a:t>
            </a:r>
            <a:r>
              <a:rPr lang="en-GB" sz="1600" dirty="0">
                <a:ea typeface="+mn-lt"/>
                <a:cs typeface="+mn-lt"/>
              </a:rPr>
              <a:t> </a:t>
            </a:r>
            <a:r>
              <a:rPr lang="en-GB" sz="1600" dirty="0" err="1">
                <a:ea typeface="+mn-lt"/>
                <a:cs typeface="+mn-lt"/>
              </a:rPr>
              <a:t>i</a:t>
            </a:r>
            <a:r>
              <a:rPr lang="en-GB" sz="1600" dirty="0">
                <a:ea typeface="+mn-lt"/>
                <a:cs typeface="+mn-lt"/>
              </a:rPr>
              <a:t> </a:t>
            </a:r>
            <a:r>
              <a:rPr lang="en-GB" sz="1600" dirty="0" err="1">
                <a:ea typeface="+mn-lt"/>
                <a:cs typeface="+mn-lt"/>
              </a:rPr>
              <a:t>gael</a:t>
            </a:r>
            <a:r>
              <a:rPr lang="en-GB" sz="1600" dirty="0">
                <a:ea typeface="+mn-lt"/>
                <a:cs typeface="+mn-lt"/>
              </a:rPr>
              <a:t> </a:t>
            </a:r>
            <a:r>
              <a:rPr lang="en-GB" sz="1600" dirty="0" err="1">
                <a:ea typeface="+mn-lt"/>
                <a:cs typeface="+mn-lt"/>
              </a:rPr>
              <a:t>dealltwriaeth</a:t>
            </a:r>
            <a:r>
              <a:rPr lang="en-GB" sz="1600" dirty="0">
                <a:ea typeface="+mn-lt"/>
                <a:cs typeface="+mn-lt"/>
              </a:rPr>
              <a:t> </a:t>
            </a:r>
            <a:r>
              <a:rPr lang="en-GB" sz="1600" dirty="0" err="1">
                <a:ea typeface="+mn-lt"/>
                <a:cs typeface="+mn-lt"/>
              </a:rPr>
              <a:t>empathetig</a:t>
            </a:r>
            <a:r>
              <a:rPr lang="en-GB" sz="1600" dirty="0">
                <a:ea typeface="+mn-lt"/>
                <a:cs typeface="+mn-lt"/>
              </a:rPr>
              <a:t> </a:t>
            </a:r>
            <a:r>
              <a:rPr lang="en-GB" sz="1600" dirty="0" err="1">
                <a:ea typeface="+mn-lt"/>
                <a:cs typeface="+mn-lt"/>
              </a:rPr>
              <a:t>o'r</a:t>
            </a:r>
            <a:r>
              <a:rPr lang="en-GB" sz="1600" dirty="0">
                <a:ea typeface="+mn-lt"/>
                <a:cs typeface="+mn-lt"/>
              </a:rPr>
              <a:t> </a:t>
            </a:r>
            <a:r>
              <a:rPr lang="en-GB" sz="1600" dirty="0" err="1">
                <a:ea typeface="+mn-lt"/>
                <a:cs typeface="+mn-lt"/>
              </a:rPr>
              <a:t>broblem</a:t>
            </a:r>
            <a:r>
              <a:rPr lang="en-GB" sz="1600" dirty="0">
                <a:ea typeface="+mn-lt"/>
                <a:cs typeface="+mn-lt"/>
              </a:rPr>
              <a:t> </a:t>
            </a:r>
            <a:r>
              <a:rPr lang="en-GB" sz="1600" dirty="0" err="1">
                <a:ea typeface="+mn-lt"/>
                <a:cs typeface="+mn-lt"/>
              </a:rPr>
              <a:t>rydych</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ceisio'i</a:t>
            </a:r>
            <a:r>
              <a:rPr lang="en-GB" sz="1600" dirty="0">
                <a:ea typeface="+mn-lt"/>
                <a:cs typeface="+mn-lt"/>
              </a:rPr>
              <a:t> </a:t>
            </a:r>
            <a:r>
              <a:rPr lang="en-GB" sz="1600" dirty="0" err="1">
                <a:ea typeface="+mn-lt"/>
                <a:cs typeface="+mn-lt"/>
              </a:rPr>
              <a:t>datrys</a:t>
            </a:r>
            <a:r>
              <a:rPr lang="en-GB" sz="1600" dirty="0">
                <a:ea typeface="+mn-lt"/>
                <a:cs typeface="+mn-lt"/>
              </a:rPr>
              <a:t>, </a:t>
            </a:r>
            <a:r>
              <a:rPr lang="en-GB" sz="1600" dirty="0" err="1">
                <a:ea typeface="+mn-lt"/>
                <a:cs typeface="+mn-lt"/>
              </a:rPr>
              <a:t>fel</a:t>
            </a:r>
            <a:r>
              <a:rPr lang="en-GB" sz="1600" dirty="0">
                <a:ea typeface="+mn-lt"/>
                <a:cs typeface="+mn-lt"/>
              </a:rPr>
              <a:t> </a:t>
            </a:r>
            <a:r>
              <a:rPr lang="en-GB" sz="1600" dirty="0" err="1">
                <a:ea typeface="+mn-lt"/>
                <a:cs typeface="+mn-lt"/>
              </a:rPr>
              <a:t>arfer</a:t>
            </a:r>
            <a:r>
              <a:rPr lang="en-GB" sz="1600" dirty="0">
                <a:ea typeface="+mn-lt"/>
                <a:cs typeface="+mn-lt"/>
              </a:rPr>
              <a:t> </a:t>
            </a:r>
            <a:r>
              <a:rPr lang="en-GB" sz="1600" dirty="0" err="1">
                <a:ea typeface="+mn-lt"/>
                <a:cs typeface="+mn-lt"/>
              </a:rPr>
              <a:t>drwy</a:t>
            </a:r>
            <a:r>
              <a:rPr lang="en-GB" sz="1600" dirty="0">
                <a:ea typeface="+mn-lt"/>
                <a:cs typeface="+mn-lt"/>
              </a:rPr>
              <a:t> </a:t>
            </a:r>
            <a:r>
              <a:rPr lang="en-GB" sz="1600" dirty="0" err="1">
                <a:ea typeface="+mn-lt"/>
                <a:cs typeface="+mn-lt"/>
              </a:rPr>
              <a:t>ymchwil</a:t>
            </a:r>
            <a:r>
              <a:rPr lang="en-GB" sz="1600" dirty="0">
                <a:ea typeface="+mn-lt"/>
                <a:cs typeface="+mn-lt"/>
              </a:rPr>
              <a:t> </a:t>
            </a:r>
            <a:r>
              <a:rPr lang="en-GB" sz="1600" dirty="0" err="1">
                <a:ea typeface="+mn-lt"/>
                <a:cs typeface="+mn-lt"/>
              </a:rPr>
              <a:t>gan</a:t>
            </a:r>
            <a:r>
              <a:rPr lang="en-GB" sz="1600" dirty="0">
                <a:ea typeface="+mn-lt"/>
                <a:cs typeface="+mn-lt"/>
              </a:rPr>
              <a:t> </a:t>
            </a:r>
            <a:r>
              <a:rPr lang="en-GB" sz="1600" dirty="0" err="1">
                <a:ea typeface="+mn-lt"/>
                <a:cs typeface="+mn-lt"/>
              </a:rPr>
              <a:t>ddefnyddwyr</a:t>
            </a:r>
            <a:r>
              <a:rPr lang="en-GB" sz="1600" dirty="0">
                <a:ea typeface="+mn-lt"/>
                <a:cs typeface="+mn-lt"/>
              </a:rPr>
              <a:t>. </a:t>
            </a:r>
          </a:p>
          <a:p>
            <a:r>
              <a:rPr lang="en-GB" sz="1600" dirty="0">
                <a:ea typeface="+mn-lt"/>
                <a:cs typeface="+mn-lt"/>
              </a:rPr>
              <a:t>Mae </a:t>
            </a:r>
            <a:r>
              <a:rPr lang="en-GB" sz="1600" dirty="0" err="1">
                <a:ea typeface="+mn-lt"/>
                <a:cs typeface="+mn-lt"/>
              </a:rPr>
              <a:t>empathi</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hanfodol</a:t>
            </a:r>
            <a:r>
              <a:rPr lang="en-GB" sz="1600" dirty="0">
                <a:ea typeface="+mn-lt"/>
                <a:cs typeface="+mn-lt"/>
              </a:rPr>
              <a:t> </a:t>
            </a:r>
            <a:r>
              <a:rPr lang="en-GB" sz="1600" dirty="0" err="1">
                <a:ea typeface="+mn-lt"/>
                <a:cs typeface="+mn-lt"/>
              </a:rPr>
              <a:t>i</a:t>
            </a:r>
            <a:r>
              <a:rPr lang="en-GB" sz="1600" dirty="0">
                <a:ea typeface="+mn-lt"/>
                <a:cs typeface="+mn-lt"/>
              </a:rPr>
              <a:t> broses </a:t>
            </a:r>
            <a:r>
              <a:rPr lang="en-GB" sz="1600" dirty="0" err="1">
                <a:ea typeface="+mn-lt"/>
                <a:cs typeface="+mn-lt"/>
              </a:rPr>
              <a:t>ddylunio</a:t>
            </a:r>
            <a:r>
              <a:rPr lang="en-GB" sz="1600" dirty="0">
                <a:ea typeface="+mn-lt"/>
                <a:cs typeface="+mn-lt"/>
              </a:rPr>
              <a:t> </a:t>
            </a:r>
            <a:r>
              <a:rPr lang="en-GB" sz="1600" dirty="0" err="1">
                <a:ea typeface="+mn-lt"/>
                <a:cs typeface="+mn-lt"/>
              </a:rPr>
              <a:t>sy'n</a:t>
            </a:r>
            <a:r>
              <a:rPr lang="en-GB" sz="1600" dirty="0">
                <a:ea typeface="+mn-lt"/>
                <a:cs typeface="+mn-lt"/>
              </a:rPr>
              <a:t> </a:t>
            </a:r>
            <a:r>
              <a:rPr lang="en-GB" sz="1600" dirty="0" err="1">
                <a:ea typeface="+mn-lt"/>
                <a:cs typeface="+mn-lt"/>
              </a:rPr>
              <a:t>canolbwyntio</a:t>
            </a:r>
            <a:r>
              <a:rPr lang="en-GB" sz="1600" dirty="0">
                <a:ea typeface="+mn-lt"/>
                <a:cs typeface="+mn-lt"/>
              </a:rPr>
              <a:t> </a:t>
            </a:r>
            <a:r>
              <a:rPr lang="en-GB" sz="1600" dirty="0" err="1">
                <a:ea typeface="+mn-lt"/>
                <a:cs typeface="+mn-lt"/>
              </a:rPr>
              <a:t>ar</a:t>
            </a:r>
            <a:r>
              <a:rPr lang="en-GB" sz="1600" dirty="0">
                <a:ea typeface="+mn-lt"/>
                <a:cs typeface="+mn-lt"/>
              </a:rPr>
              <a:t> </a:t>
            </a:r>
            <a:r>
              <a:rPr lang="en-GB" sz="1600" dirty="0" err="1">
                <a:ea typeface="+mn-lt"/>
                <a:cs typeface="+mn-lt"/>
              </a:rPr>
              <a:t>bobl</a:t>
            </a:r>
            <a:r>
              <a:rPr lang="en-GB" sz="1600" dirty="0">
                <a:ea typeface="+mn-lt"/>
                <a:cs typeface="+mn-lt"/>
              </a:rPr>
              <a:t> </a:t>
            </a:r>
            <a:r>
              <a:rPr lang="en-GB" sz="1600" dirty="0" err="1">
                <a:ea typeface="+mn-lt"/>
                <a:cs typeface="+mn-lt"/>
              </a:rPr>
              <a:t>fel</a:t>
            </a:r>
            <a:r>
              <a:rPr lang="en-GB" sz="1600" dirty="0">
                <a:ea typeface="+mn-lt"/>
                <a:cs typeface="+mn-lt"/>
              </a:rPr>
              <a:t> </a:t>
            </a:r>
            <a:r>
              <a:rPr lang="en-GB" sz="1600" dirty="0" err="1">
                <a:ea typeface="+mn-lt"/>
                <a:cs typeface="+mn-lt"/>
              </a:rPr>
              <a:t>meddwl</a:t>
            </a:r>
            <a:r>
              <a:rPr lang="en-GB" sz="1600" dirty="0">
                <a:ea typeface="+mn-lt"/>
                <a:cs typeface="+mn-lt"/>
              </a:rPr>
              <a:t> </a:t>
            </a:r>
            <a:r>
              <a:rPr lang="en-GB" sz="1600" dirty="0" err="1">
                <a:ea typeface="+mn-lt"/>
                <a:cs typeface="+mn-lt"/>
              </a:rPr>
              <a:t>dylunio</a:t>
            </a:r>
            <a:r>
              <a:rPr lang="en-GB" sz="1600" dirty="0">
                <a:ea typeface="+mn-lt"/>
                <a:cs typeface="+mn-lt"/>
              </a:rPr>
              <a:t> </a:t>
            </a:r>
            <a:r>
              <a:rPr lang="en-GB" sz="1600" dirty="0" err="1">
                <a:ea typeface="+mn-lt"/>
                <a:cs typeface="+mn-lt"/>
              </a:rPr>
              <a:t>gan</a:t>
            </a:r>
            <a:r>
              <a:rPr lang="en-GB" sz="1600" dirty="0">
                <a:ea typeface="+mn-lt"/>
                <a:cs typeface="+mn-lt"/>
              </a:rPr>
              <a:t> </a:t>
            </a:r>
            <a:r>
              <a:rPr lang="en-GB" sz="1600" dirty="0" err="1">
                <a:ea typeface="+mn-lt"/>
                <a:cs typeface="+mn-lt"/>
              </a:rPr>
              <a:t>ei</a:t>
            </a:r>
            <a:r>
              <a:rPr lang="en-GB" sz="1600" dirty="0">
                <a:ea typeface="+mn-lt"/>
                <a:cs typeface="+mn-lt"/>
              </a:rPr>
              <a:t> </a:t>
            </a:r>
            <a:r>
              <a:rPr lang="en-GB" sz="1600" dirty="0" err="1">
                <a:ea typeface="+mn-lt"/>
                <a:cs typeface="+mn-lt"/>
              </a:rPr>
              <a:t>fod</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eich</a:t>
            </a:r>
            <a:r>
              <a:rPr lang="en-GB" sz="1600" dirty="0">
                <a:ea typeface="+mn-lt"/>
                <a:cs typeface="+mn-lt"/>
              </a:rPr>
              <a:t> </a:t>
            </a:r>
            <a:r>
              <a:rPr lang="en-GB" sz="1600" dirty="0" err="1">
                <a:ea typeface="+mn-lt"/>
                <a:cs typeface="+mn-lt"/>
              </a:rPr>
              <a:t>galluogi</a:t>
            </a:r>
            <a:r>
              <a:rPr lang="en-GB" sz="1600" dirty="0">
                <a:ea typeface="+mn-lt"/>
                <a:cs typeface="+mn-lt"/>
              </a:rPr>
              <a:t> </a:t>
            </a:r>
            <a:r>
              <a:rPr lang="en-GB" sz="1600" dirty="0" err="1">
                <a:ea typeface="+mn-lt"/>
                <a:cs typeface="+mn-lt"/>
              </a:rPr>
              <a:t>i</a:t>
            </a:r>
            <a:r>
              <a:rPr lang="en-GB" sz="1600" dirty="0">
                <a:ea typeface="+mn-lt"/>
                <a:cs typeface="+mn-lt"/>
              </a:rPr>
              <a:t> </a:t>
            </a:r>
            <a:r>
              <a:rPr lang="en-GB" sz="1600" dirty="0" err="1">
                <a:ea typeface="+mn-lt"/>
                <a:cs typeface="+mn-lt"/>
              </a:rPr>
              <a:t>neilltuo</a:t>
            </a:r>
            <a:r>
              <a:rPr lang="en-GB" sz="1600" dirty="0">
                <a:ea typeface="+mn-lt"/>
                <a:cs typeface="+mn-lt"/>
              </a:rPr>
              <a:t> </a:t>
            </a:r>
            <a:r>
              <a:rPr lang="en-GB" sz="1600" dirty="0" err="1">
                <a:ea typeface="+mn-lt"/>
                <a:cs typeface="+mn-lt"/>
              </a:rPr>
              <a:t>eich</a:t>
            </a:r>
            <a:r>
              <a:rPr lang="en-GB" sz="1600" dirty="0">
                <a:ea typeface="+mn-lt"/>
                <a:cs typeface="+mn-lt"/>
              </a:rPr>
              <a:t> </a:t>
            </a:r>
            <a:r>
              <a:rPr lang="en-GB" sz="1600" dirty="0" err="1">
                <a:ea typeface="+mn-lt"/>
                <a:cs typeface="+mn-lt"/>
              </a:rPr>
              <a:t>rhagdybiaethau</a:t>
            </a:r>
            <a:r>
              <a:rPr lang="en-GB" sz="1600" dirty="0">
                <a:ea typeface="+mn-lt"/>
                <a:cs typeface="+mn-lt"/>
              </a:rPr>
              <a:t> </a:t>
            </a:r>
            <a:r>
              <a:rPr lang="en-GB" sz="1600" dirty="0" err="1">
                <a:ea typeface="+mn-lt"/>
                <a:cs typeface="+mn-lt"/>
              </a:rPr>
              <a:t>eich</a:t>
            </a:r>
            <a:r>
              <a:rPr lang="en-GB" sz="1600" dirty="0">
                <a:ea typeface="+mn-lt"/>
                <a:cs typeface="+mn-lt"/>
              </a:rPr>
              <a:t> </a:t>
            </a:r>
            <a:r>
              <a:rPr lang="en-GB" sz="1600" dirty="0" err="1">
                <a:ea typeface="+mn-lt"/>
                <a:cs typeface="+mn-lt"/>
              </a:rPr>
              <a:t>hun</a:t>
            </a:r>
            <a:r>
              <a:rPr lang="en-GB" sz="1600" dirty="0">
                <a:ea typeface="+mn-lt"/>
                <a:cs typeface="+mn-lt"/>
              </a:rPr>
              <a:t> am y </a:t>
            </a:r>
            <a:r>
              <a:rPr lang="en-GB" sz="1600" dirty="0" err="1">
                <a:ea typeface="+mn-lt"/>
                <a:cs typeface="+mn-lt"/>
              </a:rPr>
              <a:t>byd</a:t>
            </a:r>
            <a:r>
              <a:rPr lang="en-GB" sz="1600" dirty="0">
                <a:ea typeface="+mn-lt"/>
                <a:cs typeface="+mn-lt"/>
              </a:rPr>
              <a:t> a </a:t>
            </a:r>
            <a:r>
              <a:rPr lang="en-GB" sz="1600" dirty="0" err="1">
                <a:ea typeface="+mn-lt"/>
                <a:cs typeface="+mn-lt"/>
              </a:rPr>
              <a:t>chael</a:t>
            </a:r>
            <a:r>
              <a:rPr lang="en-GB" sz="1600" dirty="0">
                <a:ea typeface="+mn-lt"/>
                <a:cs typeface="+mn-lt"/>
              </a:rPr>
              <a:t> </a:t>
            </a:r>
            <a:r>
              <a:rPr lang="en-GB" sz="1600" dirty="0" err="1">
                <a:ea typeface="+mn-lt"/>
                <a:cs typeface="+mn-lt"/>
              </a:rPr>
              <a:t>cipolwg</a:t>
            </a:r>
            <a:r>
              <a:rPr lang="en-GB" sz="1600" dirty="0">
                <a:ea typeface="+mn-lt"/>
                <a:cs typeface="+mn-lt"/>
              </a:rPr>
              <a:t> go </a:t>
            </a:r>
            <a:r>
              <a:rPr lang="en-GB" sz="1600" dirty="0" err="1">
                <a:ea typeface="+mn-lt"/>
                <a:cs typeface="+mn-lt"/>
              </a:rPr>
              <a:t>iawn</a:t>
            </a:r>
            <a:r>
              <a:rPr lang="en-GB" sz="1600" dirty="0">
                <a:ea typeface="+mn-lt"/>
                <a:cs typeface="+mn-lt"/>
              </a:rPr>
              <a:t> </a:t>
            </a:r>
            <a:r>
              <a:rPr lang="en-GB" sz="1600" dirty="0" err="1">
                <a:ea typeface="+mn-lt"/>
                <a:cs typeface="+mn-lt"/>
              </a:rPr>
              <a:t>ar</a:t>
            </a:r>
            <a:r>
              <a:rPr lang="en-GB" sz="1600" dirty="0">
                <a:ea typeface="+mn-lt"/>
                <a:cs typeface="+mn-lt"/>
              </a:rPr>
              <a:t> </a:t>
            </a:r>
            <a:r>
              <a:rPr lang="en-GB" sz="1600" dirty="0" err="1">
                <a:ea typeface="+mn-lt"/>
                <a:cs typeface="+mn-lt"/>
              </a:rPr>
              <a:t>ddefnyddwyr</a:t>
            </a:r>
            <a:r>
              <a:rPr lang="en-GB" sz="1600" dirty="0">
                <a:ea typeface="+mn-lt"/>
                <a:cs typeface="+mn-lt"/>
              </a:rPr>
              <a:t> </a:t>
            </a:r>
            <a:r>
              <a:rPr lang="en-GB" sz="1600" dirty="0" err="1">
                <a:ea typeface="+mn-lt"/>
                <a:cs typeface="+mn-lt"/>
              </a:rPr>
              <a:t>a'u</a:t>
            </a:r>
            <a:r>
              <a:rPr lang="en-GB" sz="1600" dirty="0">
                <a:ea typeface="+mn-lt"/>
                <a:cs typeface="+mn-lt"/>
              </a:rPr>
              <a:t> </a:t>
            </a:r>
            <a:r>
              <a:rPr lang="en-GB" sz="1600" dirty="0" err="1">
                <a:ea typeface="+mn-lt"/>
                <a:cs typeface="+mn-lt"/>
              </a:rPr>
              <a:t>hanghenion</a:t>
            </a:r>
            <a:r>
              <a:rPr lang="en-GB" sz="1600" dirty="0">
                <a:ea typeface="+mn-lt"/>
                <a:cs typeface="+mn-lt"/>
              </a:rPr>
              <a:t>.</a:t>
            </a:r>
          </a:p>
          <a:p>
            <a:r>
              <a:rPr lang="en-GB" sz="1600" dirty="0">
                <a:ea typeface="+mn-lt"/>
                <a:cs typeface="+mn-lt"/>
              </a:rPr>
              <a:t>Y </a:t>
            </a:r>
            <a:r>
              <a:rPr lang="en-GB" sz="1600" dirty="0" err="1">
                <a:ea typeface="+mn-lt"/>
                <a:cs typeface="+mn-lt"/>
              </a:rPr>
              <a:t>syniad</a:t>
            </a:r>
            <a:r>
              <a:rPr lang="en-GB" sz="1600" dirty="0">
                <a:ea typeface="+mn-lt"/>
                <a:cs typeface="+mn-lt"/>
              </a:rPr>
              <a:t> </a:t>
            </a:r>
            <a:r>
              <a:rPr lang="en-GB" sz="1600" dirty="0" err="1">
                <a:ea typeface="+mn-lt"/>
                <a:cs typeface="+mn-lt"/>
              </a:rPr>
              <a:t>yw</a:t>
            </a:r>
            <a:r>
              <a:rPr lang="en-GB" sz="1600" dirty="0">
                <a:ea typeface="+mn-lt"/>
                <a:cs typeface="+mn-lt"/>
              </a:rPr>
              <a:t> </a:t>
            </a:r>
            <a:r>
              <a:rPr lang="en-GB" sz="1600" dirty="0" err="1">
                <a:ea typeface="+mn-lt"/>
                <a:cs typeface="+mn-lt"/>
              </a:rPr>
              <a:t>cael</a:t>
            </a:r>
            <a:r>
              <a:rPr lang="en-GB" sz="1600" dirty="0">
                <a:ea typeface="+mn-lt"/>
                <a:cs typeface="+mn-lt"/>
              </a:rPr>
              <a:t> </a:t>
            </a:r>
            <a:r>
              <a:rPr lang="en-GB" sz="1600" dirty="0" err="1">
                <a:ea typeface="+mn-lt"/>
                <a:cs typeface="+mn-lt"/>
              </a:rPr>
              <a:t>cipolwg</a:t>
            </a:r>
            <a:r>
              <a:rPr lang="en-GB" sz="1600" dirty="0">
                <a:ea typeface="+mn-lt"/>
                <a:cs typeface="+mn-lt"/>
              </a:rPr>
              <a:t> </a:t>
            </a:r>
            <a:r>
              <a:rPr lang="en-GB" sz="1600" dirty="0" err="1">
                <a:ea typeface="+mn-lt"/>
                <a:cs typeface="+mn-lt"/>
              </a:rPr>
              <a:t>ar</a:t>
            </a:r>
            <a:r>
              <a:rPr lang="en-GB" sz="1600" dirty="0">
                <a:ea typeface="+mn-lt"/>
                <a:cs typeface="+mn-lt"/>
              </a:rPr>
              <a:t> </a:t>
            </a:r>
            <a:r>
              <a:rPr lang="en-GB" sz="1600" dirty="0" err="1">
                <a:ea typeface="+mn-lt"/>
                <a:cs typeface="+mn-lt"/>
              </a:rPr>
              <a:t>yr</a:t>
            </a:r>
            <a:r>
              <a:rPr lang="en-GB" sz="1600" dirty="0">
                <a:ea typeface="+mn-lt"/>
                <a:cs typeface="+mn-lt"/>
              </a:rPr>
              <a:t> </a:t>
            </a:r>
            <a:r>
              <a:rPr lang="en-GB" sz="1600" dirty="0" err="1">
                <a:ea typeface="+mn-lt"/>
                <a:cs typeface="+mn-lt"/>
              </a:rPr>
              <a:t>hyn</a:t>
            </a:r>
            <a:r>
              <a:rPr lang="en-GB" sz="1600" dirty="0">
                <a:ea typeface="+mn-lt"/>
                <a:cs typeface="+mn-lt"/>
              </a:rPr>
              <a:t> </a:t>
            </a:r>
            <a:r>
              <a:rPr lang="en-GB" sz="1600" dirty="0" err="1">
                <a:ea typeface="+mn-lt"/>
                <a:cs typeface="+mn-lt"/>
              </a:rPr>
              <a:t>sydd</a:t>
            </a:r>
            <a:r>
              <a:rPr lang="en-GB" sz="1600" dirty="0">
                <a:ea typeface="+mn-lt"/>
                <a:cs typeface="+mn-lt"/>
              </a:rPr>
              <a:t> </a:t>
            </a:r>
            <a:r>
              <a:rPr lang="en-GB" sz="1600" dirty="0" err="1">
                <a:ea typeface="+mn-lt"/>
                <a:cs typeface="+mn-lt"/>
              </a:rPr>
              <a:t>ei</a:t>
            </a:r>
            <a:r>
              <a:rPr lang="en-GB" sz="1600" dirty="0">
                <a:ea typeface="+mn-lt"/>
                <a:cs typeface="+mn-lt"/>
              </a:rPr>
              <a:t> </a:t>
            </a:r>
            <a:r>
              <a:rPr lang="en-GB" sz="1600" dirty="0" err="1">
                <a:ea typeface="+mn-lt"/>
                <a:cs typeface="+mn-lt"/>
              </a:rPr>
              <a:t>angen</a:t>
            </a:r>
            <a:r>
              <a:rPr lang="en-GB" sz="1600" dirty="0">
                <a:ea typeface="+mn-lt"/>
                <a:cs typeface="+mn-lt"/>
              </a:rPr>
              <a:t> </a:t>
            </a:r>
            <a:r>
              <a:rPr lang="en-GB" sz="1600" dirty="0" err="1">
                <a:ea typeface="+mn-lt"/>
                <a:cs typeface="+mn-lt"/>
              </a:rPr>
              <a:t>arnynt</a:t>
            </a:r>
            <a:r>
              <a:rPr lang="en-GB" sz="1600" dirty="0">
                <a:ea typeface="+mn-lt"/>
                <a:cs typeface="+mn-lt"/>
              </a:rPr>
              <a:t>, </a:t>
            </a:r>
            <a:r>
              <a:rPr lang="en-GB" sz="1600" dirty="0" err="1">
                <a:ea typeface="+mn-lt"/>
                <a:cs typeface="+mn-lt"/>
              </a:rPr>
              <a:t>yr</a:t>
            </a:r>
            <a:r>
              <a:rPr lang="en-GB" sz="1600" dirty="0">
                <a:ea typeface="+mn-lt"/>
                <a:cs typeface="+mn-lt"/>
              </a:rPr>
              <a:t> </a:t>
            </a:r>
            <a:r>
              <a:rPr lang="en-GB" sz="1600" dirty="0" err="1">
                <a:ea typeface="+mn-lt"/>
                <a:cs typeface="+mn-lt"/>
              </a:rPr>
              <a:t>hyn</a:t>
            </a:r>
            <a:r>
              <a:rPr lang="en-GB" sz="1600" dirty="0">
                <a:ea typeface="+mn-lt"/>
                <a:cs typeface="+mn-lt"/>
              </a:rPr>
              <a:t> y </a:t>
            </a:r>
            <a:r>
              <a:rPr lang="en-GB" sz="1600" dirty="0" err="1">
                <a:ea typeface="+mn-lt"/>
                <a:cs typeface="+mn-lt"/>
              </a:rPr>
              <a:t>maent</a:t>
            </a:r>
            <a:r>
              <a:rPr lang="en-GB" sz="1600" dirty="0">
                <a:ea typeface="+mn-lt"/>
                <a:cs typeface="+mn-lt"/>
              </a:rPr>
              <a:t> </a:t>
            </a:r>
            <a:r>
              <a:rPr lang="en-GB" sz="1600" dirty="0" err="1">
                <a:ea typeface="+mn-lt"/>
                <a:cs typeface="+mn-lt"/>
              </a:rPr>
              <a:t>ei</a:t>
            </a:r>
            <a:r>
              <a:rPr lang="en-GB" sz="1600" dirty="0">
                <a:ea typeface="+mn-lt"/>
                <a:cs typeface="+mn-lt"/>
              </a:rPr>
              <a:t> </a:t>
            </a:r>
            <a:r>
              <a:rPr lang="en-GB" sz="1600" dirty="0" err="1">
                <a:ea typeface="+mn-lt"/>
                <a:cs typeface="+mn-lt"/>
              </a:rPr>
              <a:t>eisiau</a:t>
            </a:r>
            <a:r>
              <a:rPr lang="en-GB" sz="1600" dirty="0">
                <a:ea typeface="+mn-lt"/>
                <a:cs typeface="+mn-lt"/>
              </a:rPr>
              <a:t>, </a:t>
            </a:r>
            <a:r>
              <a:rPr lang="en-GB" sz="1600" dirty="0" err="1">
                <a:ea typeface="+mn-lt"/>
                <a:cs typeface="+mn-lt"/>
              </a:rPr>
              <a:t>sut</a:t>
            </a:r>
            <a:r>
              <a:rPr lang="en-GB" sz="1600" dirty="0">
                <a:ea typeface="+mn-lt"/>
                <a:cs typeface="+mn-lt"/>
              </a:rPr>
              <a:t> </a:t>
            </a:r>
            <a:r>
              <a:rPr lang="en-GB" sz="1600" dirty="0" err="1">
                <a:ea typeface="+mn-lt"/>
                <a:cs typeface="+mn-lt"/>
              </a:rPr>
              <a:t>maent</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ymddwyn</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teimlo</a:t>
            </a:r>
            <a:r>
              <a:rPr lang="en-GB" sz="1600" dirty="0">
                <a:ea typeface="+mn-lt"/>
                <a:cs typeface="+mn-lt"/>
              </a:rPr>
              <a:t> ac </a:t>
            </a:r>
            <a:r>
              <a:rPr lang="en-GB" sz="1600" dirty="0" err="1">
                <a:ea typeface="+mn-lt"/>
                <a:cs typeface="+mn-lt"/>
              </a:rPr>
              <a:t>yn</a:t>
            </a:r>
            <a:r>
              <a:rPr lang="en-GB" sz="1600" dirty="0">
                <a:ea typeface="+mn-lt"/>
                <a:cs typeface="+mn-lt"/>
              </a:rPr>
              <a:t> </a:t>
            </a:r>
            <a:r>
              <a:rPr lang="en-GB" sz="1600" dirty="0" err="1">
                <a:ea typeface="+mn-lt"/>
                <a:cs typeface="+mn-lt"/>
              </a:rPr>
              <a:t>meddwl</a:t>
            </a:r>
            <a:r>
              <a:rPr lang="en-GB" sz="1600" dirty="0">
                <a:ea typeface="+mn-lt"/>
                <a:cs typeface="+mn-lt"/>
              </a:rPr>
              <a:t>, a </a:t>
            </a:r>
            <a:r>
              <a:rPr lang="en-GB" sz="1600" dirty="0" err="1">
                <a:ea typeface="+mn-lt"/>
                <a:cs typeface="+mn-lt"/>
              </a:rPr>
              <a:t>pham</a:t>
            </a:r>
            <a:r>
              <a:rPr lang="en-GB" sz="1600" dirty="0">
                <a:ea typeface="+mn-lt"/>
                <a:cs typeface="+mn-lt"/>
              </a:rPr>
              <a:t> </a:t>
            </a:r>
            <a:r>
              <a:rPr lang="en-GB" sz="1600" dirty="0" err="1">
                <a:ea typeface="+mn-lt"/>
                <a:cs typeface="+mn-lt"/>
              </a:rPr>
              <a:t>eu</a:t>
            </a:r>
            <a:r>
              <a:rPr lang="en-GB" sz="1600" dirty="0">
                <a:ea typeface="+mn-lt"/>
                <a:cs typeface="+mn-lt"/>
              </a:rPr>
              <a:t> bod </a:t>
            </a:r>
            <a:r>
              <a:rPr lang="en-GB" sz="1600" dirty="0" err="1">
                <a:ea typeface="+mn-lt"/>
                <a:cs typeface="+mn-lt"/>
              </a:rPr>
              <a:t>yn</a:t>
            </a:r>
            <a:r>
              <a:rPr lang="en-GB" sz="1600" dirty="0">
                <a:ea typeface="+mn-lt"/>
                <a:cs typeface="+mn-lt"/>
              </a:rPr>
              <a:t> </a:t>
            </a:r>
            <a:r>
              <a:rPr lang="en-GB" sz="1600" dirty="0" err="1">
                <a:ea typeface="+mn-lt"/>
                <a:cs typeface="+mn-lt"/>
              </a:rPr>
              <a:t>dangos</a:t>
            </a:r>
            <a:r>
              <a:rPr lang="en-GB" sz="1600" dirty="0">
                <a:ea typeface="+mn-lt"/>
                <a:cs typeface="+mn-lt"/>
              </a:rPr>
              <a:t> </a:t>
            </a:r>
            <a:r>
              <a:rPr lang="en-GB" sz="1600" dirty="0" err="1">
                <a:ea typeface="+mn-lt"/>
                <a:cs typeface="+mn-lt"/>
              </a:rPr>
              <a:t>ymddygiad</a:t>
            </a:r>
            <a:r>
              <a:rPr lang="en-GB" sz="1600" dirty="0">
                <a:ea typeface="+mn-lt"/>
                <a:cs typeface="+mn-lt"/>
              </a:rPr>
              <a:t>, </a:t>
            </a:r>
            <a:r>
              <a:rPr lang="en-GB" sz="1600" dirty="0" err="1">
                <a:ea typeface="+mn-lt"/>
                <a:cs typeface="+mn-lt"/>
              </a:rPr>
              <a:t>teimladau</a:t>
            </a:r>
            <a:r>
              <a:rPr lang="en-GB" sz="1600" dirty="0">
                <a:ea typeface="+mn-lt"/>
                <a:cs typeface="+mn-lt"/>
              </a:rPr>
              <a:t> a </a:t>
            </a:r>
            <a:r>
              <a:rPr lang="en-GB" sz="1600" dirty="0" err="1">
                <a:ea typeface="+mn-lt"/>
                <a:cs typeface="+mn-lt"/>
              </a:rPr>
              <a:t>meddyliau</a:t>
            </a:r>
            <a:r>
              <a:rPr lang="en-GB" sz="1600" dirty="0">
                <a:ea typeface="+mn-lt"/>
                <a:cs typeface="+mn-lt"/>
              </a:rPr>
              <a:t> </a:t>
            </a:r>
            <a:r>
              <a:rPr lang="en-GB" sz="1600" dirty="0" err="1">
                <a:ea typeface="+mn-lt"/>
                <a:cs typeface="+mn-lt"/>
              </a:rPr>
              <a:t>o'r</a:t>
            </a:r>
            <a:r>
              <a:rPr lang="en-GB" sz="1600" dirty="0">
                <a:ea typeface="+mn-lt"/>
                <a:cs typeface="+mn-lt"/>
              </a:rPr>
              <a:t> </a:t>
            </a:r>
            <a:r>
              <a:rPr lang="en-GB" sz="1600" dirty="0" err="1">
                <a:ea typeface="+mn-lt"/>
                <a:cs typeface="+mn-lt"/>
              </a:rPr>
              <a:t>fath</a:t>
            </a:r>
            <a:r>
              <a:rPr lang="en-GB" sz="1600" dirty="0">
                <a:ea typeface="+mn-lt"/>
                <a:cs typeface="+mn-lt"/>
              </a:rPr>
              <a:t> </a:t>
            </a:r>
            <a:r>
              <a:rPr lang="en-GB" sz="1600" dirty="0" err="1">
                <a:ea typeface="+mn-lt"/>
                <a:cs typeface="+mn-lt"/>
              </a:rPr>
              <a:t>wrth</a:t>
            </a:r>
            <a:r>
              <a:rPr lang="en-GB" sz="1600" dirty="0">
                <a:ea typeface="+mn-lt"/>
                <a:cs typeface="+mn-lt"/>
              </a:rPr>
              <a:t> </a:t>
            </a:r>
            <a:r>
              <a:rPr lang="en-GB" sz="1600" dirty="0" err="1">
                <a:ea typeface="+mn-lt"/>
                <a:cs typeface="+mn-lt"/>
              </a:rPr>
              <a:t>ryngweithio</a:t>
            </a:r>
            <a:r>
              <a:rPr lang="en-GB" sz="1600" dirty="0">
                <a:ea typeface="+mn-lt"/>
                <a:cs typeface="+mn-lt"/>
              </a:rPr>
              <a:t> â </a:t>
            </a:r>
            <a:r>
              <a:rPr lang="en-GB" sz="1600" dirty="0" err="1">
                <a:ea typeface="+mn-lt"/>
                <a:cs typeface="+mn-lt"/>
              </a:rPr>
              <a:t>chynhyrchion</a:t>
            </a:r>
            <a:r>
              <a:rPr lang="en-GB" sz="1600" dirty="0">
                <a:ea typeface="+mn-lt"/>
                <a:cs typeface="+mn-lt"/>
              </a:rPr>
              <a:t> </a:t>
            </a:r>
            <a:r>
              <a:rPr lang="en-GB" sz="1600" dirty="0" err="1">
                <a:ea typeface="+mn-lt"/>
                <a:cs typeface="+mn-lt"/>
              </a:rPr>
              <a:t>mewn</a:t>
            </a:r>
            <a:r>
              <a:rPr lang="en-GB" sz="1600" dirty="0">
                <a:ea typeface="+mn-lt"/>
                <a:cs typeface="+mn-lt"/>
              </a:rPr>
              <a:t> </a:t>
            </a:r>
            <a:r>
              <a:rPr lang="en-GB" sz="1600" dirty="0" err="1">
                <a:ea typeface="+mn-lt"/>
                <a:cs typeface="+mn-lt"/>
              </a:rPr>
              <a:t>lleoliad</a:t>
            </a:r>
            <a:r>
              <a:rPr lang="en-GB" sz="1600" dirty="0">
                <a:ea typeface="+mn-lt"/>
                <a:cs typeface="+mn-lt"/>
              </a:rPr>
              <a:t> </a:t>
            </a:r>
            <a:r>
              <a:rPr lang="en-GB" sz="1600" dirty="0" err="1">
                <a:ea typeface="+mn-lt"/>
                <a:cs typeface="+mn-lt"/>
              </a:rPr>
              <a:t>byd</a:t>
            </a:r>
            <a:r>
              <a:rPr lang="en-GB" sz="1600" dirty="0">
                <a:ea typeface="+mn-lt"/>
                <a:cs typeface="+mn-lt"/>
              </a:rPr>
              <a:t> go </a:t>
            </a:r>
            <a:r>
              <a:rPr lang="en-GB" sz="1600" dirty="0" err="1">
                <a:ea typeface="+mn-lt"/>
                <a:cs typeface="+mn-lt"/>
              </a:rPr>
              <a:t>iawn</a:t>
            </a:r>
            <a:r>
              <a:rPr lang="en-GB" sz="1600" dirty="0">
                <a:ea typeface="+mn-lt"/>
                <a:cs typeface="+mn-lt"/>
              </a:rPr>
              <a:t>. </a:t>
            </a:r>
            <a:r>
              <a:rPr lang="en-GB" sz="1600" dirty="0" err="1">
                <a:ea typeface="+mn-lt"/>
                <a:cs typeface="+mn-lt"/>
              </a:rPr>
              <a:t>Dilynwch</a:t>
            </a:r>
            <a:r>
              <a:rPr lang="en-GB" sz="1600" dirty="0">
                <a:ea typeface="+mn-lt"/>
                <a:cs typeface="+mn-lt"/>
              </a:rPr>
              <a:t> y </a:t>
            </a:r>
            <a:r>
              <a:rPr lang="en-GB" sz="1600" dirty="0" err="1">
                <a:ea typeface="+mn-lt"/>
                <a:cs typeface="+mn-lt"/>
              </a:rPr>
              <a:t>ddolen</a:t>
            </a:r>
            <a:r>
              <a:rPr lang="en-GB" sz="1600" dirty="0">
                <a:ea typeface="+mn-lt"/>
                <a:cs typeface="+mn-lt"/>
              </a:rPr>
              <a:t> </a:t>
            </a:r>
            <a:r>
              <a:rPr lang="en-GB" sz="1600" dirty="0" err="1">
                <a:ea typeface="+mn-lt"/>
                <a:cs typeface="+mn-lt"/>
              </a:rPr>
              <a:t>i</a:t>
            </a:r>
            <a:r>
              <a:rPr lang="en-GB" sz="1600" dirty="0">
                <a:ea typeface="+mn-lt"/>
                <a:cs typeface="+mn-lt"/>
              </a:rPr>
              <a:t> </a:t>
            </a:r>
            <a:r>
              <a:rPr lang="en-GB" sz="1600" dirty="0" err="1">
                <a:ea typeface="+mn-lt"/>
                <a:cs typeface="+mn-lt"/>
              </a:rPr>
              <a:t>gael</a:t>
            </a:r>
            <a:r>
              <a:rPr lang="en-GB" sz="1600" dirty="0">
                <a:ea typeface="+mn-lt"/>
                <a:cs typeface="+mn-lt"/>
              </a:rPr>
              <a:t> </a:t>
            </a:r>
            <a:r>
              <a:rPr lang="en-GB" sz="1600" dirty="0" err="1">
                <a:ea typeface="+mn-lt"/>
                <a:cs typeface="+mn-lt"/>
              </a:rPr>
              <a:t>gwybod</a:t>
            </a:r>
            <a:r>
              <a:rPr lang="en-GB" sz="1600" dirty="0">
                <a:ea typeface="+mn-lt"/>
                <a:cs typeface="+mn-lt"/>
              </a:rPr>
              <a:t> </a:t>
            </a:r>
            <a:r>
              <a:rPr lang="en-GB" sz="1600" dirty="0" err="1">
                <a:ea typeface="+mn-lt"/>
                <a:cs typeface="+mn-lt"/>
              </a:rPr>
              <a:t>mwy</a:t>
            </a:r>
            <a:r>
              <a:rPr lang="en-GB" sz="1600" dirty="0">
                <a:ea typeface="+mn-lt"/>
                <a:cs typeface="+mn-lt"/>
              </a:rPr>
              <a:t> am </a:t>
            </a:r>
            <a:r>
              <a:rPr lang="en-GB" sz="1600" dirty="0" err="1">
                <a:ea typeface="+mn-lt"/>
                <a:cs typeface="+mn-lt"/>
              </a:rPr>
              <a:t>sut</a:t>
            </a:r>
            <a:r>
              <a:rPr lang="en-GB" sz="1600" dirty="0">
                <a:ea typeface="+mn-lt"/>
                <a:cs typeface="+mn-lt"/>
              </a:rPr>
              <a:t> </a:t>
            </a:r>
            <a:r>
              <a:rPr lang="en-GB" sz="1600" dirty="0" err="1">
                <a:ea typeface="+mn-lt"/>
                <a:cs typeface="+mn-lt"/>
              </a:rPr>
              <a:t>i</a:t>
            </a:r>
            <a:r>
              <a:rPr lang="en-GB" sz="1600" dirty="0">
                <a:ea typeface="+mn-lt"/>
                <a:cs typeface="+mn-lt"/>
              </a:rPr>
              <a:t> </a:t>
            </a:r>
            <a:r>
              <a:rPr lang="en-GB" sz="1600" dirty="0" err="1">
                <a:ea typeface="+mn-lt"/>
                <a:cs typeface="+mn-lt"/>
              </a:rPr>
              <a:t>weithredu'r</a:t>
            </a:r>
            <a:r>
              <a:rPr lang="en-GB" sz="1600" dirty="0">
                <a:ea typeface="+mn-lt"/>
                <a:cs typeface="+mn-lt"/>
              </a:rPr>
              <a:t> cam </a:t>
            </a:r>
            <a:r>
              <a:rPr lang="en-GB" sz="1600" dirty="0" err="1">
                <a:ea typeface="+mn-lt"/>
                <a:cs typeface="+mn-lt"/>
              </a:rPr>
              <a:t>empathi</a:t>
            </a:r>
            <a:r>
              <a:rPr lang="en-GB" sz="1600" dirty="0">
                <a:ea typeface="+mn-lt"/>
                <a:cs typeface="+mn-lt"/>
              </a:rPr>
              <a:t>: </a:t>
            </a:r>
          </a:p>
          <a:p>
            <a:r>
              <a:rPr lang="en-GB" sz="1600" dirty="0">
                <a:latin typeface="Calibri"/>
                <a:cs typeface="Calibri"/>
                <a:hlinkClick r:id="rId3"/>
              </a:rPr>
              <a:t>https://www.interaction-design.org/literature/article/stage-1-in-the-design-thinking-process-empathise-with-your-users</a:t>
            </a:r>
            <a:r>
              <a:rPr lang="en-GB" sz="1600" dirty="0">
                <a:cs typeface="Calibri Light"/>
              </a:rPr>
              <a:t> </a:t>
            </a:r>
          </a:p>
          <a:p>
            <a:r>
              <a:rPr lang="en-GB" sz="1600" dirty="0">
                <a:ea typeface="+mn-lt"/>
                <a:cs typeface="+mn-lt"/>
              </a:rPr>
              <a:t> </a:t>
            </a:r>
          </a:p>
          <a:p>
            <a:endParaRPr lang="en-GB" sz="1500" b="1" i="1" dirty="0">
              <a:cs typeface="Calibri Light"/>
            </a:endParaRPr>
          </a:p>
        </p:txBody>
      </p:sp>
    </p:spTree>
    <p:extLst>
      <p:ext uri="{BB962C8B-B14F-4D97-AF65-F5344CB8AC3E}">
        <p14:creationId xmlns:p14="http://schemas.microsoft.com/office/powerpoint/2010/main" val="222726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4683125" y="499533"/>
            <a:ext cx="6562726" cy="1658198"/>
          </a:xfrm>
        </p:spPr>
        <p:txBody>
          <a:bodyPr>
            <a:normAutofit/>
          </a:bodyPr>
          <a:lstStyle/>
          <a:p>
            <a:r>
              <a:rPr lang="en-GB" dirty="0">
                <a:solidFill>
                  <a:srgbClr val="FFC000"/>
                </a:solidFill>
                <a:cs typeface="Calibri Light"/>
              </a:rPr>
              <a:t>Stage 1: Empathise</a:t>
            </a:r>
          </a:p>
        </p:txBody>
      </p:sp>
      <p:pic>
        <p:nvPicPr>
          <p:cNvPr id="7" name="Picture 8">
            <a:extLst>
              <a:ext uri="{FF2B5EF4-FFF2-40B4-BE49-F238E27FC236}">
                <a16:creationId xmlns:a16="http://schemas.microsoft.com/office/drawing/2014/main" id="{5AF12F46-3A0B-441D-B78D-D18716F9E0E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1048" r="34401" b="-2"/>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4702557" y="2011680"/>
            <a:ext cx="6428994" cy="4294991"/>
          </a:xfrm>
        </p:spPr>
        <p:txBody>
          <a:bodyPr vert="horz" lIns="91440" tIns="45720" rIns="91440" bIns="45720" rtlCol="0">
            <a:normAutofit/>
          </a:bodyPr>
          <a:lstStyle/>
          <a:p>
            <a:r>
              <a:rPr lang="en-GB" sz="1500" b="1" i="1" dirty="0">
                <a:ea typeface="+mn-lt"/>
                <a:cs typeface="+mn-lt"/>
              </a:rPr>
              <a:t>Research Your Users' Needs</a:t>
            </a:r>
          </a:p>
          <a:p>
            <a:r>
              <a:rPr lang="en-GB" sz="1500" dirty="0">
                <a:ea typeface="+mn-lt"/>
                <a:cs typeface="+mn-lt"/>
              </a:rPr>
              <a:t>The first stage of the design thinking process allows you to gain an empathetic understanding of the problem you’re trying to solve, typically through user research. </a:t>
            </a:r>
          </a:p>
          <a:p>
            <a:r>
              <a:rPr lang="en-GB" sz="1500" dirty="0">
                <a:ea typeface="+mn-lt"/>
                <a:cs typeface="+mn-lt"/>
              </a:rPr>
              <a:t>Empathy is crucial to a human-centred design process like design thinking because it allows you to set aside your own assumptions about the world and gain real insight into users and their needs.</a:t>
            </a:r>
          </a:p>
          <a:p>
            <a:r>
              <a:rPr lang="en-GB" sz="1500" dirty="0">
                <a:ea typeface="+mn-lt"/>
                <a:cs typeface="+mn-lt"/>
              </a:rPr>
              <a:t>The idea is to gain insights into what they need, what they want, how they behave, feel, and think, and why they demonstrate such behaviours, feelings, and thoughts when interacting with products in a real-world setting. Follow the link to find out more about how to action the empathy phase: </a:t>
            </a:r>
          </a:p>
          <a:p>
            <a:r>
              <a:rPr lang="en-GB" sz="1500" dirty="0">
                <a:latin typeface="Calibri"/>
                <a:cs typeface="Calibri"/>
                <a:hlinkClick r:id="rId3"/>
              </a:rPr>
              <a:t>https://www.interaction-design.org/literature/article/stage-1-in-the-design-thinking-process-empathise-with-your-users</a:t>
            </a:r>
            <a:r>
              <a:rPr lang="en-GB" sz="1500" dirty="0">
                <a:latin typeface="Calibri"/>
                <a:cs typeface="Calibri"/>
              </a:rPr>
              <a:t> </a:t>
            </a:r>
            <a:r>
              <a:rPr lang="en-GB" sz="1500" dirty="0">
                <a:cs typeface="Calibri Light"/>
              </a:rPr>
              <a:t> </a:t>
            </a:r>
          </a:p>
          <a:p>
            <a:endParaRPr lang="en-GB" sz="1500" b="1" i="1" dirty="0">
              <a:cs typeface="Calibri Light"/>
            </a:endParaRPr>
          </a:p>
        </p:txBody>
      </p:sp>
    </p:spTree>
    <p:extLst>
      <p:ext uri="{BB962C8B-B14F-4D97-AF65-F5344CB8AC3E}">
        <p14:creationId xmlns:p14="http://schemas.microsoft.com/office/powerpoint/2010/main" val="1364941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657225" y="499533"/>
            <a:ext cx="7115176" cy="1658198"/>
          </a:xfrm>
        </p:spPr>
        <p:txBody>
          <a:bodyPr>
            <a:normAutofit/>
          </a:bodyPr>
          <a:lstStyle/>
          <a:p>
            <a:r>
              <a:rPr lang="en-GB" dirty="0">
                <a:ea typeface="+mj-lt"/>
                <a:cs typeface="+mj-lt"/>
              </a:rPr>
              <a:t>Cam 2: </a:t>
            </a:r>
            <a:r>
              <a:rPr lang="en-GB" dirty="0" err="1">
                <a:ea typeface="+mj-lt"/>
                <a:cs typeface="+mj-lt"/>
              </a:rPr>
              <a:t>Diffinio</a:t>
            </a:r>
            <a:endParaRPr lang="en-GB" dirty="0">
              <a:cs typeface="Calibri Light"/>
            </a:endParaRPr>
          </a:p>
        </p:txBody>
      </p:sp>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676656" y="2011680"/>
            <a:ext cx="6877083" cy="3766185"/>
          </a:xfrm>
        </p:spPr>
        <p:txBody>
          <a:bodyPr vert="horz" lIns="91440" tIns="45720" rIns="91440" bIns="45720" rtlCol="0">
            <a:normAutofit/>
          </a:bodyPr>
          <a:lstStyle/>
          <a:p>
            <a:r>
              <a:rPr lang="en-GB" sz="1900" b="1" i="1" dirty="0" err="1">
                <a:ea typeface="+mn-lt"/>
                <a:cs typeface="+mn-lt"/>
              </a:rPr>
              <a:t>Nodwch</a:t>
            </a:r>
            <a:r>
              <a:rPr lang="en-GB" sz="1900" b="1" i="1" dirty="0">
                <a:ea typeface="+mn-lt"/>
                <a:cs typeface="+mn-lt"/>
              </a:rPr>
              <a:t> </a:t>
            </a:r>
            <a:r>
              <a:rPr lang="en-GB" sz="1900" b="1" i="1" dirty="0" err="1">
                <a:ea typeface="+mn-lt"/>
                <a:cs typeface="+mn-lt"/>
              </a:rPr>
              <a:t>Anghenion</a:t>
            </a:r>
            <a:r>
              <a:rPr lang="en-GB" sz="1900" b="1" i="1" dirty="0">
                <a:ea typeface="+mn-lt"/>
                <a:cs typeface="+mn-lt"/>
              </a:rPr>
              <a:t> a </a:t>
            </a:r>
            <a:r>
              <a:rPr lang="en-GB" sz="1900" b="1" i="1" dirty="0" err="1">
                <a:ea typeface="+mn-lt"/>
                <a:cs typeface="+mn-lt"/>
              </a:rPr>
              <a:t>Phroblemau</a:t>
            </a:r>
            <a:r>
              <a:rPr lang="en-GB" sz="1900" b="1" i="1" dirty="0">
                <a:ea typeface="+mn-lt"/>
                <a:cs typeface="+mn-lt"/>
              </a:rPr>
              <a:t> </a:t>
            </a:r>
            <a:r>
              <a:rPr lang="en-GB" sz="1900" b="1" i="1" dirty="0" err="1">
                <a:ea typeface="+mn-lt"/>
                <a:cs typeface="+mn-lt"/>
              </a:rPr>
              <a:t>eich</a:t>
            </a:r>
            <a:r>
              <a:rPr lang="en-GB" sz="1900" b="1" i="1" dirty="0">
                <a:ea typeface="+mn-lt"/>
                <a:cs typeface="+mn-lt"/>
              </a:rPr>
              <a:t> </a:t>
            </a:r>
            <a:r>
              <a:rPr lang="en-GB" sz="1900" b="1" i="1" dirty="0" err="1">
                <a:ea typeface="+mn-lt"/>
                <a:cs typeface="+mn-lt"/>
              </a:rPr>
              <a:t>Defnyddwyr</a:t>
            </a:r>
            <a:endParaRPr lang="en-GB" sz="1900" b="1" i="1" dirty="0">
              <a:ea typeface="+mn-lt"/>
              <a:cs typeface="+mn-lt"/>
            </a:endParaRPr>
          </a:p>
          <a:p>
            <a:r>
              <a:rPr lang="en-GB" sz="1900" dirty="0" err="1">
                <a:ea typeface="+mn-lt"/>
                <a:cs typeface="+mn-lt"/>
              </a:rPr>
              <a:t>Yn</a:t>
            </a:r>
            <a:r>
              <a:rPr lang="en-GB" sz="1900" dirty="0">
                <a:ea typeface="+mn-lt"/>
                <a:cs typeface="+mn-lt"/>
              </a:rPr>
              <a:t> y cam </a:t>
            </a:r>
            <a:r>
              <a:rPr lang="en-GB" sz="1900" dirty="0" err="1">
                <a:ea typeface="+mn-lt"/>
                <a:cs typeface="+mn-lt"/>
              </a:rPr>
              <a:t>Diffinio</a:t>
            </a:r>
            <a:r>
              <a:rPr lang="en-GB" sz="1900" dirty="0">
                <a:ea typeface="+mn-lt"/>
                <a:cs typeface="+mn-lt"/>
              </a:rPr>
              <a:t>, </a:t>
            </a:r>
            <a:r>
              <a:rPr lang="en-GB" sz="1900" dirty="0" err="1">
                <a:ea typeface="+mn-lt"/>
                <a:cs typeface="+mn-lt"/>
              </a:rPr>
              <a:t>rydych</a:t>
            </a:r>
            <a:r>
              <a:rPr lang="en-GB" sz="1900" dirty="0">
                <a:ea typeface="+mn-lt"/>
                <a:cs typeface="+mn-lt"/>
              </a:rPr>
              <a:t> </a:t>
            </a:r>
            <a:r>
              <a:rPr lang="en-GB" sz="1900" dirty="0" err="1">
                <a:ea typeface="+mn-lt"/>
                <a:cs typeface="+mn-lt"/>
              </a:rPr>
              <a:t>chi'n</a:t>
            </a:r>
            <a:r>
              <a:rPr lang="en-GB" sz="1900" dirty="0">
                <a:ea typeface="+mn-lt"/>
                <a:cs typeface="+mn-lt"/>
              </a:rPr>
              <a:t> </a:t>
            </a:r>
            <a:r>
              <a:rPr lang="en-GB" sz="1900" dirty="0" err="1">
                <a:ea typeface="+mn-lt"/>
                <a:cs typeface="+mn-lt"/>
              </a:rPr>
              <a:t>casglu'r</a:t>
            </a:r>
            <a:r>
              <a:rPr lang="en-GB" sz="1900" dirty="0">
                <a:ea typeface="+mn-lt"/>
                <a:cs typeface="+mn-lt"/>
              </a:rPr>
              <a:t> </a:t>
            </a:r>
            <a:r>
              <a:rPr lang="en-GB" sz="1900" dirty="0" err="1">
                <a:ea typeface="+mn-lt"/>
                <a:cs typeface="+mn-lt"/>
              </a:rPr>
              <a:t>wybodaeth</a:t>
            </a:r>
            <a:r>
              <a:rPr lang="en-GB" sz="1900" dirty="0">
                <a:ea typeface="+mn-lt"/>
                <a:cs typeface="+mn-lt"/>
              </a:rPr>
              <a:t> a </a:t>
            </a:r>
            <a:r>
              <a:rPr lang="en-GB" sz="1900" dirty="0" err="1">
                <a:ea typeface="+mn-lt"/>
                <a:cs typeface="+mn-lt"/>
              </a:rPr>
              <a:t>grëwyd</a:t>
            </a:r>
            <a:r>
              <a:rPr lang="en-GB" sz="1900" dirty="0">
                <a:ea typeface="+mn-lt"/>
                <a:cs typeface="+mn-lt"/>
              </a:rPr>
              <a:t> </a:t>
            </a:r>
            <a:r>
              <a:rPr lang="en-GB" sz="1900" dirty="0" err="1">
                <a:ea typeface="+mn-lt"/>
                <a:cs typeface="+mn-lt"/>
              </a:rPr>
              <a:t>gennych</a:t>
            </a:r>
            <a:r>
              <a:rPr lang="en-GB" sz="1900" dirty="0">
                <a:ea typeface="+mn-lt"/>
                <a:cs typeface="+mn-lt"/>
              </a:rPr>
              <a:t> ac a </a:t>
            </a:r>
            <a:r>
              <a:rPr lang="en-GB" sz="1900" dirty="0" err="1">
                <a:ea typeface="+mn-lt"/>
                <a:cs typeface="+mn-lt"/>
              </a:rPr>
              <a:t>gasglwyd</a:t>
            </a:r>
            <a:r>
              <a:rPr lang="en-GB" sz="1900" dirty="0">
                <a:ea typeface="+mn-lt"/>
                <a:cs typeface="+mn-lt"/>
              </a:rPr>
              <a:t> </a:t>
            </a:r>
            <a:r>
              <a:rPr lang="en-GB" sz="1900" dirty="0" err="1">
                <a:ea typeface="+mn-lt"/>
                <a:cs typeface="+mn-lt"/>
              </a:rPr>
              <a:t>gennych</a:t>
            </a:r>
            <a:r>
              <a:rPr lang="en-GB" sz="1900" dirty="0">
                <a:ea typeface="+mn-lt"/>
                <a:cs typeface="+mn-lt"/>
              </a:rPr>
              <a:t> </a:t>
            </a:r>
            <a:r>
              <a:rPr lang="en-GB" sz="1900" dirty="0" err="1">
                <a:ea typeface="+mn-lt"/>
                <a:cs typeface="+mn-lt"/>
              </a:rPr>
              <a:t>yn</a:t>
            </a:r>
            <a:r>
              <a:rPr lang="en-GB" sz="1900" dirty="0">
                <a:ea typeface="+mn-lt"/>
                <a:cs typeface="+mn-lt"/>
              </a:rPr>
              <a:t> </a:t>
            </a:r>
            <a:r>
              <a:rPr lang="en-GB" sz="1900" dirty="0" err="1">
                <a:ea typeface="+mn-lt"/>
                <a:cs typeface="+mn-lt"/>
              </a:rPr>
              <a:t>ystod</a:t>
            </a:r>
            <a:r>
              <a:rPr lang="en-GB" sz="1900" dirty="0">
                <a:ea typeface="+mn-lt"/>
                <a:cs typeface="+mn-lt"/>
              </a:rPr>
              <a:t> y cam </a:t>
            </a:r>
            <a:r>
              <a:rPr lang="en-GB" sz="1900" dirty="0" err="1">
                <a:ea typeface="+mn-lt"/>
                <a:cs typeface="+mn-lt"/>
              </a:rPr>
              <a:t>Empathi</a:t>
            </a:r>
            <a:r>
              <a:rPr lang="en-GB" sz="1900" dirty="0">
                <a:ea typeface="+mn-lt"/>
                <a:cs typeface="+mn-lt"/>
              </a:rPr>
              <a:t>. </a:t>
            </a:r>
            <a:r>
              <a:rPr lang="en-GB" sz="1900" dirty="0" err="1">
                <a:ea typeface="+mn-lt"/>
                <a:cs typeface="+mn-lt"/>
              </a:rPr>
              <a:t>Rydych</a:t>
            </a:r>
            <a:r>
              <a:rPr lang="en-GB" sz="1900" dirty="0">
                <a:ea typeface="+mn-lt"/>
                <a:cs typeface="+mn-lt"/>
              </a:rPr>
              <a:t> </a:t>
            </a:r>
            <a:r>
              <a:rPr lang="en-GB" sz="1900" dirty="0" err="1">
                <a:ea typeface="+mn-lt"/>
                <a:cs typeface="+mn-lt"/>
              </a:rPr>
              <a:t>yn</a:t>
            </a:r>
            <a:r>
              <a:rPr lang="en-GB" sz="1900" dirty="0">
                <a:ea typeface="+mn-lt"/>
                <a:cs typeface="+mn-lt"/>
              </a:rPr>
              <a:t> </a:t>
            </a:r>
            <a:r>
              <a:rPr lang="en-GB" sz="1900" dirty="0" err="1">
                <a:ea typeface="+mn-lt"/>
                <a:cs typeface="+mn-lt"/>
              </a:rPr>
              <a:t>dadansoddi</a:t>
            </a:r>
            <a:r>
              <a:rPr lang="en-GB" sz="1900" dirty="0">
                <a:ea typeface="+mn-lt"/>
                <a:cs typeface="+mn-lt"/>
              </a:rPr>
              <a:t> </a:t>
            </a:r>
            <a:r>
              <a:rPr lang="en-GB" sz="1900" dirty="0" err="1">
                <a:ea typeface="+mn-lt"/>
                <a:cs typeface="+mn-lt"/>
              </a:rPr>
              <a:t>eich</a:t>
            </a:r>
            <a:r>
              <a:rPr lang="en-GB" sz="1900" dirty="0">
                <a:ea typeface="+mn-lt"/>
                <a:cs typeface="+mn-lt"/>
              </a:rPr>
              <a:t> </a:t>
            </a:r>
            <a:r>
              <a:rPr lang="en-GB" sz="1900" dirty="0" err="1">
                <a:ea typeface="+mn-lt"/>
                <a:cs typeface="+mn-lt"/>
              </a:rPr>
              <a:t>sylwadau</a:t>
            </a:r>
            <a:r>
              <a:rPr lang="en-GB" sz="1900" dirty="0">
                <a:ea typeface="+mn-lt"/>
                <a:cs typeface="+mn-lt"/>
              </a:rPr>
              <a:t> ac </a:t>
            </a:r>
            <a:r>
              <a:rPr lang="en-GB" sz="1900" dirty="0" err="1">
                <a:ea typeface="+mn-lt"/>
                <a:cs typeface="+mn-lt"/>
              </a:rPr>
              <a:t>yn</a:t>
            </a:r>
            <a:r>
              <a:rPr lang="en-GB" sz="1900" dirty="0">
                <a:ea typeface="+mn-lt"/>
                <a:cs typeface="+mn-lt"/>
              </a:rPr>
              <a:t> </a:t>
            </a:r>
            <a:r>
              <a:rPr lang="en-GB" sz="1900" dirty="0" err="1">
                <a:ea typeface="+mn-lt"/>
                <a:cs typeface="+mn-lt"/>
              </a:rPr>
              <a:t>eu</a:t>
            </a:r>
            <a:r>
              <a:rPr lang="en-GB" sz="1900" dirty="0">
                <a:ea typeface="+mn-lt"/>
                <a:cs typeface="+mn-lt"/>
              </a:rPr>
              <a:t> </a:t>
            </a:r>
            <a:r>
              <a:rPr lang="en-GB" sz="1900" dirty="0" err="1">
                <a:ea typeface="+mn-lt"/>
                <a:cs typeface="+mn-lt"/>
              </a:rPr>
              <a:t>syntheseiddio</a:t>
            </a:r>
            <a:r>
              <a:rPr lang="en-GB" sz="1900" dirty="0">
                <a:ea typeface="+mn-lt"/>
                <a:cs typeface="+mn-lt"/>
              </a:rPr>
              <a:t> </a:t>
            </a:r>
            <a:r>
              <a:rPr lang="en-GB" sz="1900" dirty="0" err="1">
                <a:ea typeface="+mn-lt"/>
                <a:cs typeface="+mn-lt"/>
              </a:rPr>
              <a:t>i</a:t>
            </a:r>
            <a:r>
              <a:rPr lang="en-GB" sz="1900" dirty="0">
                <a:ea typeface="+mn-lt"/>
                <a:cs typeface="+mn-lt"/>
              </a:rPr>
              <a:t> </a:t>
            </a:r>
            <a:r>
              <a:rPr lang="en-GB" sz="1900" dirty="0" err="1">
                <a:ea typeface="+mn-lt"/>
                <a:cs typeface="+mn-lt"/>
              </a:rPr>
              <a:t>ddiffinio'r</a:t>
            </a:r>
            <a:r>
              <a:rPr lang="en-GB" sz="1900" dirty="0">
                <a:ea typeface="+mn-lt"/>
                <a:cs typeface="+mn-lt"/>
              </a:rPr>
              <a:t> </a:t>
            </a:r>
            <a:r>
              <a:rPr lang="en-GB" sz="1900" dirty="0" err="1">
                <a:ea typeface="+mn-lt"/>
                <a:cs typeface="+mn-lt"/>
              </a:rPr>
              <a:t>problemau</a:t>
            </a:r>
            <a:r>
              <a:rPr lang="en-GB" sz="1900" dirty="0">
                <a:ea typeface="+mn-lt"/>
                <a:cs typeface="+mn-lt"/>
              </a:rPr>
              <a:t> </a:t>
            </a:r>
            <a:r>
              <a:rPr lang="en-GB" sz="1900" dirty="0" err="1">
                <a:ea typeface="+mn-lt"/>
                <a:cs typeface="+mn-lt"/>
              </a:rPr>
              <a:t>craidd</a:t>
            </a:r>
            <a:r>
              <a:rPr lang="en-GB" sz="1900" dirty="0">
                <a:ea typeface="+mn-lt"/>
                <a:cs typeface="+mn-lt"/>
              </a:rPr>
              <a:t> </a:t>
            </a:r>
            <a:r>
              <a:rPr lang="en-GB" sz="1900" dirty="0" err="1">
                <a:ea typeface="+mn-lt"/>
                <a:cs typeface="+mn-lt"/>
              </a:rPr>
              <a:t>rydych</a:t>
            </a:r>
            <a:r>
              <a:rPr lang="en-GB" sz="1900" dirty="0">
                <a:ea typeface="+mn-lt"/>
                <a:cs typeface="+mn-lt"/>
              </a:rPr>
              <a:t> chi </a:t>
            </a:r>
            <a:r>
              <a:rPr lang="en-GB" sz="1900" dirty="0" err="1">
                <a:ea typeface="+mn-lt"/>
                <a:cs typeface="+mn-lt"/>
              </a:rPr>
              <a:t>a'ch</a:t>
            </a:r>
            <a:r>
              <a:rPr lang="en-GB" sz="1900" dirty="0">
                <a:ea typeface="+mn-lt"/>
                <a:cs typeface="+mn-lt"/>
              </a:rPr>
              <a:t> </a:t>
            </a:r>
            <a:r>
              <a:rPr lang="en-GB" sz="1900" dirty="0" err="1">
                <a:ea typeface="+mn-lt"/>
                <a:cs typeface="+mn-lt"/>
              </a:rPr>
              <a:t>tîm</a:t>
            </a:r>
            <a:r>
              <a:rPr lang="en-GB" sz="1900" dirty="0">
                <a:ea typeface="+mn-lt"/>
                <a:cs typeface="+mn-lt"/>
              </a:rPr>
              <a:t> </a:t>
            </a:r>
            <a:r>
              <a:rPr lang="en-GB" sz="1900" dirty="0" err="1">
                <a:ea typeface="+mn-lt"/>
                <a:cs typeface="+mn-lt"/>
              </a:rPr>
              <a:t>wedi'u</a:t>
            </a:r>
            <a:r>
              <a:rPr lang="en-GB" sz="1900" dirty="0">
                <a:ea typeface="+mn-lt"/>
                <a:cs typeface="+mn-lt"/>
              </a:rPr>
              <a:t> nodi </a:t>
            </a:r>
            <a:r>
              <a:rPr lang="en-GB" sz="1900" dirty="0" err="1">
                <a:ea typeface="+mn-lt"/>
                <a:cs typeface="+mn-lt"/>
              </a:rPr>
              <a:t>hyd</a:t>
            </a:r>
            <a:r>
              <a:rPr lang="en-GB" sz="1900" dirty="0">
                <a:ea typeface="+mn-lt"/>
                <a:cs typeface="+mn-lt"/>
              </a:rPr>
              <a:t> </a:t>
            </a:r>
            <a:r>
              <a:rPr lang="en-GB" sz="1900" dirty="0" err="1">
                <a:ea typeface="+mn-lt"/>
                <a:cs typeface="+mn-lt"/>
              </a:rPr>
              <a:t>yn</a:t>
            </a:r>
            <a:r>
              <a:rPr lang="en-GB" sz="1900" dirty="0">
                <a:ea typeface="+mn-lt"/>
                <a:cs typeface="+mn-lt"/>
              </a:rPr>
              <a:t> </a:t>
            </a:r>
            <a:r>
              <a:rPr lang="en-GB" sz="1900" dirty="0" err="1">
                <a:ea typeface="+mn-lt"/>
                <a:cs typeface="+mn-lt"/>
              </a:rPr>
              <a:t>hyn</a:t>
            </a:r>
            <a:r>
              <a:rPr lang="en-GB" sz="1900" dirty="0">
                <a:ea typeface="+mn-lt"/>
                <a:cs typeface="+mn-lt"/>
              </a:rPr>
              <a:t>. </a:t>
            </a:r>
          </a:p>
          <a:p>
            <a:r>
              <a:rPr lang="en-GB" sz="1900" dirty="0" err="1">
                <a:ea typeface="+mn-lt"/>
                <a:cs typeface="+mn-lt"/>
              </a:rPr>
              <a:t>Dylech</a:t>
            </a:r>
            <a:r>
              <a:rPr lang="en-GB" sz="1900" dirty="0">
                <a:ea typeface="+mn-lt"/>
                <a:cs typeface="+mn-lt"/>
              </a:rPr>
              <a:t> bob </a:t>
            </a:r>
            <a:r>
              <a:rPr lang="en-GB" sz="1900" dirty="0" err="1">
                <a:ea typeface="+mn-lt"/>
                <a:cs typeface="+mn-lt"/>
              </a:rPr>
              <a:t>amser</a:t>
            </a:r>
            <a:r>
              <a:rPr lang="en-GB" sz="1900" dirty="0">
                <a:ea typeface="+mn-lt"/>
                <a:cs typeface="+mn-lt"/>
              </a:rPr>
              <a:t> </a:t>
            </a:r>
            <a:r>
              <a:rPr lang="en-GB" sz="1900" dirty="0" err="1">
                <a:ea typeface="+mn-lt"/>
                <a:cs typeface="+mn-lt"/>
              </a:rPr>
              <a:t>geisio</a:t>
            </a:r>
            <a:r>
              <a:rPr lang="en-GB" sz="1900" dirty="0">
                <a:ea typeface="+mn-lt"/>
                <a:cs typeface="+mn-lt"/>
              </a:rPr>
              <a:t> </a:t>
            </a:r>
            <a:r>
              <a:rPr lang="en-GB" sz="1900" dirty="0" err="1">
                <a:ea typeface="+mn-lt"/>
                <a:cs typeface="+mn-lt"/>
              </a:rPr>
              <a:t>diffinio’r</a:t>
            </a:r>
            <a:r>
              <a:rPr lang="en-GB" sz="1900" dirty="0">
                <a:ea typeface="+mn-lt"/>
                <a:cs typeface="+mn-lt"/>
              </a:rPr>
              <a:t> </a:t>
            </a:r>
            <a:r>
              <a:rPr lang="en-GB" sz="1900" dirty="0" err="1">
                <a:ea typeface="+mn-lt"/>
                <a:cs typeface="+mn-lt"/>
              </a:rPr>
              <a:t>broblem</a:t>
            </a:r>
            <a:r>
              <a:rPr lang="en-GB" sz="1900" dirty="0">
                <a:ea typeface="+mn-lt"/>
                <a:cs typeface="+mn-lt"/>
              </a:rPr>
              <a:t> </a:t>
            </a:r>
            <a:r>
              <a:rPr lang="en-GB" sz="1900" dirty="0" err="1">
                <a:ea typeface="+mn-lt"/>
                <a:cs typeface="+mn-lt"/>
              </a:rPr>
              <a:t>mewn</a:t>
            </a:r>
            <a:r>
              <a:rPr lang="en-GB" sz="1900" dirty="0">
                <a:ea typeface="+mn-lt"/>
                <a:cs typeface="+mn-lt"/>
              </a:rPr>
              <a:t> </a:t>
            </a:r>
            <a:r>
              <a:rPr lang="en-GB" sz="1900" dirty="0" err="1">
                <a:ea typeface="+mn-lt"/>
                <a:cs typeface="+mn-lt"/>
              </a:rPr>
              <a:t>modd</a:t>
            </a:r>
            <a:r>
              <a:rPr lang="en-GB" sz="1900" dirty="0">
                <a:ea typeface="+mn-lt"/>
                <a:cs typeface="+mn-lt"/>
              </a:rPr>
              <a:t> </a:t>
            </a:r>
            <a:r>
              <a:rPr lang="en-GB" sz="1900" dirty="0" err="1">
                <a:ea typeface="+mn-lt"/>
                <a:cs typeface="+mn-lt"/>
              </a:rPr>
              <a:t>sy'n</a:t>
            </a:r>
            <a:r>
              <a:rPr lang="en-GB" sz="1900" dirty="0">
                <a:ea typeface="+mn-lt"/>
                <a:cs typeface="+mn-lt"/>
              </a:rPr>
              <a:t> </a:t>
            </a:r>
            <a:r>
              <a:rPr lang="en-GB" sz="1900" dirty="0" err="1">
                <a:ea typeface="+mn-lt"/>
                <a:cs typeface="+mn-lt"/>
              </a:rPr>
              <a:t>canolbwyntio</a:t>
            </a:r>
            <a:r>
              <a:rPr lang="en-GB" sz="1900" dirty="0">
                <a:ea typeface="+mn-lt"/>
                <a:cs typeface="+mn-lt"/>
              </a:rPr>
              <a:t> </a:t>
            </a:r>
            <a:r>
              <a:rPr lang="en-GB" sz="1900" dirty="0" err="1">
                <a:ea typeface="+mn-lt"/>
                <a:cs typeface="+mn-lt"/>
              </a:rPr>
              <a:t>ar</a:t>
            </a:r>
            <a:r>
              <a:rPr lang="en-GB" sz="1900" dirty="0">
                <a:ea typeface="+mn-lt"/>
                <a:cs typeface="+mn-lt"/>
              </a:rPr>
              <a:t> </a:t>
            </a:r>
            <a:r>
              <a:rPr lang="en-GB" sz="1900" dirty="0" err="1">
                <a:ea typeface="+mn-lt"/>
                <a:cs typeface="+mn-lt"/>
              </a:rPr>
              <a:t>bobl</a:t>
            </a:r>
            <a:r>
              <a:rPr lang="en-GB" sz="1900" dirty="0">
                <a:ea typeface="+mn-lt"/>
                <a:cs typeface="+mn-lt"/>
              </a:rPr>
              <a:t> </a:t>
            </a:r>
            <a:r>
              <a:rPr lang="en-GB" sz="1900" dirty="0" err="1">
                <a:ea typeface="+mn-lt"/>
                <a:cs typeface="+mn-lt"/>
              </a:rPr>
              <a:t>wrth</a:t>
            </a:r>
            <a:r>
              <a:rPr lang="en-GB" sz="1900" dirty="0">
                <a:ea typeface="+mn-lt"/>
                <a:cs typeface="+mn-lt"/>
              </a:rPr>
              <a:t> </a:t>
            </a:r>
            <a:r>
              <a:rPr lang="en-GB" sz="1900" dirty="0" err="1">
                <a:ea typeface="+mn-lt"/>
                <a:cs typeface="+mn-lt"/>
              </a:rPr>
              <a:t>i</a:t>
            </a:r>
            <a:r>
              <a:rPr lang="en-GB" sz="1900" dirty="0">
                <a:ea typeface="+mn-lt"/>
                <a:cs typeface="+mn-lt"/>
              </a:rPr>
              <a:t> chi </a:t>
            </a:r>
            <a:r>
              <a:rPr lang="en-GB" sz="1900" dirty="0" err="1">
                <a:ea typeface="+mn-lt"/>
                <a:cs typeface="+mn-lt"/>
              </a:rPr>
              <a:t>wneud</a:t>
            </a:r>
            <a:r>
              <a:rPr lang="en-GB" sz="1900" dirty="0">
                <a:ea typeface="+mn-lt"/>
                <a:cs typeface="+mn-lt"/>
              </a:rPr>
              <a:t> </a:t>
            </a:r>
            <a:r>
              <a:rPr lang="en-GB" sz="1900" dirty="0" err="1">
                <a:ea typeface="+mn-lt"/>
                <a:cs typeface="+mn-lt"/>
              </a:rPr>
              <a:t>hyn</a:t>
            </a:r>
            <a:r>
              <a:rPr lang="en-GB" sz="1900" dirty="0">
                <a:ea typeface="+mn-lt"/>
                <a:cs typeface="+mn-lt"/>
              </a:rPr>
              <a:t>. </a:t>
            </a:r>
            <a:r>
              <a:rPr lang="en-GB" sz="1900" dirty="0" err="1">
                <a:ea typeface="+mn-lt"/>
                <a:cs typeface="+mn-lt"/>
              </a:rPr>
              <a:t>Dilynwch</a:t>
            </a:r>
            <a:r>
              <a:rPr lang="en-GB" sz="1900" dirty="0">
                <a:ea typeface="+mn-lt"/>
                <a:cs typeface="+mn-lt"/>
              </a:rPr>
              <a:t> y </a:t>
            </a:r>
            <a:r>
              <a:rPr lang="en-GB" sz="1900" dirty="0" err="1">
                <a:ea typeface="+mn-lt"/>
                <a:cs typeface="+mn-lt"/>
              </a:rPr>
              <a:t>ddolen</a:t>
            </a:r>
            <a:r>
              <a:rPr lang="en-GB" sz="1900" dirty="0">
                <a:ea typeface="+mn-lt"/>
                <a:cs typeface="+mn-lt"/>
              </a:rPr>
              <a:t> am </a:t>
            </a:r>
            <a:r>
              <a:rPr lang="en-GB" sz="1900" dirty="0" err="1">
                <a:ea typeface="+mn-lt"/>
                <a:cs typeface="+mn-lt"/>
              </a:rPr>
              <a:t>ragor</a:t>
            </a:r>
            <a:r>
              <a:rPr lang="en-GB" sz="1900" dirty="0">
                <a:ea typeface="+mn-lt"/>
                <a:cs typeface="+mn-lt"/>
              </a:rPr>
              <a:t> o </a:t>
            </a:r>
            <a:r>
              <a:rPr lang="en-GB" sz="1900" dirty="0" err="1">
                <a:ea typeface="+mn-lt"/>
                <a:cs typeface="+mn-lt"/>
              </a:rPr>
              <a:t>wybodaeth</a:t>
            </a:r>
            <a:r>
              <a:rPr lang="en-GB" sz="1900" dirty="0">
                <a:ea typeface="+mn-lt"/>
                <a:cs typeface="+mn-lt"/>
              </a:rPr>
              <a:t> </a:t>
            </a:r>
            <a:r>
              <a:rPr lang="en-GB" sz="1900" dirty="0" err="1">
                <a:ea typeface="+mn-lt"/>
                <a:cs typeface="+mn-lt"/>
              </a:rPr>
              <a:t>ar</a:t>
            </a:r>
            <a:r>
              <a:rPr lang="en-GB" sz="1900" dirty="0">
                <a:ea typeface="+mn-lt"/>
                <a:cs typeface="+mn-lt"/>
              </a:rPr>
              <a:t> </a:t>
            </a:r>
            <a:r>
              <a:rPr lang="en-GB" sz="1900" dirty="0" err="1">
                <a:ea typeface="+mn-lt"/>
                <a:cs typeface="+mn-lt"/>
              </a:rPr>
              <a:t>sut</a:t>
            </a:r>
            <a:r>
              <a:rPr lang="en-GB" sz="1900" dirty="0">
                <a:ea typeface="+mn-lt"/>
                <a:cs typeface="+mn-lt"/>
              </a:rPr>
              <a:t> </a:t>
            </a:r>
            <a:r>
              <a:rPr lang="en-GB" sz="1900" dirty="0" err="1">
                <a:ea typeface="+mn-lt"/>
                <a:cs typeface="+mn-lt"/>
              </a:rPr>
              <a:t>i</a:t>
            </a:r>
            <a:r>
              <a:rPr lang="en-GB" sz="1900" dirty="0">
                <a:ea typeface="+mn-lt"/>
                <a:cs typeface="+mn-lt"/>
              </a:rPr>
              <a:t> </a:t>
            </a:r>
            <a:r>
              <a:rPr lang="en-GB" sz="1900" dirty="0" err="1">
                <a:ea typeface="+mn-lt"/>
                <a:cs typeface="+mn-lt"/>
              </a:rPr>
              <a:t>ysgrifennu</a:t>
            </a:r>
            <a:r>
              <a:rPr lang="en-GB" sz="1900" dirty="0">
                <a:ea typeface="+mn-lt"/>
                <a:cs typeface="+mn-lt"/>
              </a:rPr>
              <a:t> </a:t>
            </a:r>
            <a:r>
              <a:rPr lang="en-GB" sz="1900" dirty="0" err="1">
                <a:ea typeface="+mn-lt"/>
                <a:cs typeface="+mn-lt"/>
              </a:rPr>
              <a:t>datganiad</a:t>
            </a:r>
            <a:r>
              <a:rPr lang="en-GB" sz="1900" dirty="0">
                <a:ea typeface="+mn-lt"/>
                <a:cs typeface="+mn-lt"/>
              </a:rPr>
              <a:t> problem. </a:t>
            </a:r>
          </a:p>
          <a:p>
            <a:r>
              <a:rPr lang="en-GB" sz="1900" dirty="0">
                <a:latin typeface="Calibri"/>
                <a:cs typeface="Calibri"/>
                <a:hlinkClick r:id="rId2"/>
              </a:rPr>
              <a:t>https://www.interaction-design.org/literature/article/stage-2-in-the-design-thinking-process-define-the-problem-and-interpret-the-results</a:t>
            </a:r>
            <a:r>
              <a:rPr lang="en-GB" sz="1900" dirty="0">
                <a:latin typeface="Calibri"/>
                <a:cs typeface="Calibri"/>
              </a:rPr>
              <a:t> </a:t>
            </a:r>
            <a:endParaRPr lang="en-GB" sz="1900" dirty="0">
              <a:cs typeface="Calibri Light"/>
            </a:endParaRPr>
          </a:p>
          <a:p>
            <a:endParaRPr lang="en-GB" sz="1900" dirty="0">
              <a:cs typeface="Calibri Light"/>
            </a:endParaRPr>
          </a:p>
          <a:p>
            <a:endParaRPr lang="en-GB" sz="1900" dirty="0">
              <a:cs typeface="Calibri Light"/>
            </a:endParaRPr>
          </a:p>
        </p:txBody>
      </p:sp>
      <p:pic>
        <p:nvPicPr>
          <p:cNvPr id="10" name="Picture 9" descr="Question mark on green pastel background">
            <a:extLst>
              <a:ext uri="{FF2B5EF4-FFF2-40B4-BE49-F238E27FC236}">
                <a16:creationId xmlns:a16="http://schemas.microsoft.com/office/drawing/2014/main" id="{4103D2CF-108C-43C5-95AC-5D6BEFB191F0}"/>
              </a:ext>
            </a:extLst>
          </p:cNvPr>
          <p:cNvPicPr>
            <a:picLocks noChangeAspect="1"/>
          </p:cNvPicPr>
          <p:nvPr/>
        </p:nvPicPr>
        <p:blipFill rotWithShape="1">
          <a:blip r:embed="rId3"/>
          <a:srcRect l="47632" r="7818" b="-2"/>
          <a:stretch/>
        </p:blipFill>
        <p:spPr>
          <a:xfrm>
            <a:off x="8114537" y="10"/>
            <a:ext cx="4077463" cy="6864408"/>
          </a:xfrm>
          <a:prstGeom prst="rect">
            <a:avLst/>
          </a:prstGeom>
        </p:spPr>
      </p:pic>
    </p:spTree>
    <p:extLst>
      <p:ext uri="{BB962C8B-B14F-4D97-AF65-F5344CB8AC3E}">
        <p14:creationId xmlns:p14="http://schemas.microsoft.com/office/powerpoint/2010/main" val="1164106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657225" y="499533"/>
            <a:ext cx="7115176" cy="1658198"/>
          </a:xfrm>
        </p:spPr>
        <p:txBody>
          <a:bodyPr>
            <a:normAutofit/>
          </a:bodyPr>
          <a:lstStyle/>
          <a:p>
            <a:r>
              <a:rPr lang="en-GB">
                <a:ea typeface="+mj-lt"/>
                <a:cs typeface="+mj-lt"/>
              </a:rPr>
              <a:t>Stage 2: Define</a:t>
            </a:r>
            <a:endParaRPr lang="en-GB">
              <a:cs typeface="Calibri Light"/>
            </a:endParaRPr>
          </a:p>
        </p:txBody>
      </p:sp>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676656" y="2011680"/>
            <a:ext cx="6877083" cy="3766185"/>
          </a:xfrm>
        </p:spPr>
        <p:txBody>
          <a:bodyPr vert="horz" lIns="91440" tIns="45720" rIns="91440" bIns="45720" rtlCol="0">
            <a:normAutofit/>
          </a:bodyPr>
          <a:lstStyle/>
          <a:p>
            <a:r>
              <a:rPr lang="en-GB" sz="1900" b="1" i="1">
                <a:ea typeface="+mn-lt"/>
                <a:cs typeface="+mn-lt"/>
              </a:rPr>
              <a:t>State Your Users' Needs and Problems</a:t>
            </a:r>
            <a:endParaRPr lang="en-GB" sz="1900">
              <a:ea typeface="+mn-lt"/>
              <a:cs typeface="+mn-lt"/>
            </a:endParaRPr>
          </a:p>
          <a:p>
            <a:r>
              <a:rPr lang="en-GB" sz="1900">
                <a:ea typeface="+mn-lt"/>
                <a:cs typeface="+mn-lt"/>
              </a:rPr>
              <a:t>In the Define stage, you accumulate the information you created and gathered during the Empathise stage. You analyse your observations and synthesise them to define the core problems you and your team have identified so far. </a:t>
            </a:r>
            <a:endParaRPr lang="en-US" sz="1900">
              <a:ea typeface="+mn-lt"/>
              <a:cs typeface="+mn-lt"/>
            </a:endParaRPr>
          </a:p>
          <a:p>
            <a:r>
              <a:rPr lang="en-GB" sz="1900">
                <a:ea typeface="+mn-lt"/>
                <a:cs typeface="+mn-lt"/>
              </a:rPr>
              <a:t>You should always seek to define the problem statement in a human-centred manner as you do this. Follow the link for more on how to write a problem statement. </a:t>
            </a:r>
            <a:endParaRPr lang="en-US" sz="1900">
              <a:ea typeface="+mn-lt"/>
              <a:cs typeface="+mn-lt"/>
            </a:endParaRPr>
          </a:p>
          <a:p>
            <a:endParaRPr lang="en-GB" sz="1900">
              <a:ea typeface="+mn-lt"/>
              <a:cs typeface="+mn-lt"/>
            </a:endParaRPr>
          </a:p>
          <a:p>
            <a:r>
              <a:rPr lang="en-GB" sz="1900">
                <a:latin typeface="Calibri"/>
                <a:cs typeface="Calibri"/>
                <a:hlinkClick r:id="rId2"/>
              </a:rPr>
              <a:t>https://www.interaction-design.org/literature/article/stage-2-in-the-design-thinking-process-define-the-problem-and-interpret-the-results</a:t>
            </a:r>
            <a:endParaRPr lang="en-GB" sz="1900">
              <a:cs typeface="Calibri Light"/>
            </a:endParaRPr>
          </a:p>
          <a:p>
            <a:endParaRPr lang="en-GB" sz="1900">
              <a:cs typeface="Calibri Light"/>
            </a:endParaRPr>
          </a:p>
          <a:p>
            <a:endParaRPr lang="en-GB" sz="1900">
              <a:cs typeface="Calibri Light"/>
            </a:endParaRPr>
          </a:p>
        </p:txBody>
      </p:sp>
      <p:pic>
        <p:nvPicPr>
          <p:cNvPr id="10" name="Picture 9" descr="Question mark on green pastel background">
            <a:extLst>
              <a:ext uri="{FF2B5EF4-FFF2-40B4-BE49-F238E27FC236}">
                <a16:creationId xmlns:a16="http://schemas.microsoft.com/office/drawing/2014/main" id="{4103D2CF-108C-43C5-95AC-5D6BEFB191F0}"/>
              </a:ext>
            </a:extLst>
          </p:cNvPr>
          <p:cNvPicPr>
            <a:picLocks noChangeAspect="1"/>
          </p:cNvPicPr>
          <p:nvPr/>
        </p:nvPicPr>
        <p:blipFill rotWithShape="1">
          <a:blip r:embed="rId3"/>
          <a:srcRect l="47632" r="7818" b="-2"/>
          <a:stretch/>
        </p:blipFill>
        <p:spPr>
          <a:xfrm>
            <a:off x="8114537" y="10"/>
            <a:ext cx="4077463" cy="6864408"/>
          </a:xfrm>
          <a:prstGeom prst="rect">
            <a:avLst/>
          </a:prstGeom>
        </p:spPr>
      </p:pic>
    </p:spTree>
    <p:extLst>
      <p:ext uri="{BB962C8B-B14F-4D97-AF65-F5344CB8AC3E}">
        <p14:creationId xmlns:p14="http://schemas.microsoft.com/office/powerpoint/2010/main" val="1750754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mpty speech bubbles">
            <a:extLst>
              <a:ext uri="{FF2B5EF4-FFF2-40B4-BE49-F238E27FC236}">
                <a16:creationId xmlns:a16="http://schemas.microsoft.com/office/drawing/2014/main" id="{B1EB1472-D2E4-45B1-9609-153B0CB178F0}"/>
              </a:ext>
            </a:extLst>
          </p:cNvPr>
          <p:cNvPicPr>
            <a:picLocks noChangeAspect="1"/>
          </p:cNvPicPr>
          <p:nvPr/>
        </p:nvPicPr>
        <p:blipFill rotWithShape="1">
          <a:blip r:embed="rId2"/>
          <a:srcRect l="12095" r="3532" b="-1"/>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5AE51BDD-27DB-4B4D-B793-4D29D021F56C}"/>
              </a:ext>
            </a:extLst>
          </p:cNvPr>
          <p:cNvSpPr>
            <a:spLocks noGrp="1"/>
          </p:cNvSpPr>
          <p:nvPr>
            <p:ph type="title"/>
          </p:nvPr>
        </p:nvSpPr>
        <p:spPr>
          <a:xfrm>
            <a:off x="477980" y="-260667"/>
            <a:ext cx="4023360" cy="3204134"/>
          </a:xfrm>
        </p:spPr>
        <p:txBody>
          <a:bodyPr vert="horz" lIns="91440" tIns="45720" rIns="91440" bIns="45720" rtlCol="0" anchor="b">
            <a:normAutofit/>
          </a:bodyPr>
          <a:lstStyle/>
          <a:p>
            <a:r>
              <a:rPr lang="en-US" sz="4800" dirty="0"/>
              <a:t>Cam 3: </a:t>
            </a:r>
            <a:br>
              <a:rPr lang="en-US" sz="4800" dirty="0"/>
            </a:br>
            <a:r>
              <a:rPr lang="en-US" sz="4800" dirty="0" err="1"/>
              <a:t>Synio</a:t>
            </a:r>
            <a:endParaRPr lang="en-US" sz="4800" dirty="0"/>
          </a:p>
        </p:txBody>
      </p:sp>
      <p:sp>
        <p:nvSpPr>
          <p:cNvPr id="3" name="Content Placeholder 2">
            <a:extLst>
              <a:ext uri="{FF2B5EF4-FFF2-40B4-BE49-F238E27FC236}">
                <a16:creationId xmlns:a16="http://schemas.microsoft.com/office/drawing/2014/main" id="{F44780CD-E9FD-4CCB-B55A-6FC019CB3B81}"/>
              </a:ext>
            </a:extLst>
          </p:cNvPr>
          <p:cNvSpPr>
            <a:spLocks noGrp="1"/>
          </p:cNvSpPr>
          <p:nvPr>
            <p:ph idx="1"/>
          </p:nvPr>
        </p:nvSpPr>
        <p:spPr>
          <a:xfrm>
            <a:off x="477981" y="3429000"/>
            <a:ext cx="3045508" cy="2652063"/>
          </a:xfrm>
        </p:spPr>
        <p:txBody>
          <a:bodyPr vert="horz" lIns="91440" tIns="45720" rIns="91440" bIns="45720" rtlCol="0" anchor="t">
            <a:normAutofit/>
          </a:bodyPr>
          <a:lstStyle/>
          <a:p>
            <a:pPr marL="0" indent="0">
              <a:buNone/>
            </a:pPr>
            <a:r>
              <a:rPr lang="en-US" sz="2800" dirty="0"/>
              <a:t>Beth </a:t>
            </a:r>
            <a:r>
              <a:rPr lang="en-US" sz="2800" dirty="0" err="1"/>
              <a:t>sydd</a:t>
            </a:r>
            <a:r>
              <a:rPr lang="en-US" sz="2800" dirty="0"/>
              <a:t> </a:t>
            </a:r>
            <a:r>
              <a:rPr lang="en-US" sz="2800" dirty="0" err="1"/>
              <a:t>ei</a:t>
            </a:r>
            <a:r>
              <a:rPr lang="en-US" sz="2800" dirty="0"/>
              <a:t> </a:t>
            </a:r>
            <a:r>
              <a:rPr lang="en-US" sz="2800" dirty="0" err="1"/>
              <a:t>angen</a:t>
            </a:r>
            <a:r>
              <a:rPr lang="en-US" sz="2800" dirty="0"/>
              <a:t> </a:t>
            </a:r>
            <a:r>
              <a:rPr lang="en-US" sz="2800" dirty="0" err="1"/>
              <a:t>yn</a:t>
            </a:r>
            <a:r>
              <a:rPr lang="en-US" sz="2800" dirty="0"/>
              <a:t> </a:t>
            </a:r>
            <a:r>
              <a:rPr lang="en-US" sz="2800" dirty="0" err="1"/>
              <a:t>eich</a:t>
            </a:r>
            <a:r>
              <a:rPr lang="en-US" sz="2800" dirty="0"/>
              <a:t> barn chi er </a:t>
            </a:r>
            <a:r>
              <a:rPr lang="en-US" sz="2800" dirty="0" err="1"/>
              <a:t>mwyn</a:t>
            </a:r>
            <a:r>
              <a:rPr lang="en-US" sz="2800" dirty="0"/>
              <a:t> </a:t>
            </a:r>
            <a:r>
              <a:rPr lang="en-US" sz="2800" dirty="0" err="1"/>
              <a:t>cael</a:t>
            </a:r>
            <a:r>
              <a:rPr lang="en-US" sz="2800" dirty="0"/>
              <a:t>  </a:t>
            </a:r>
            <a:r>
              <a:rPr lang="en-US" sz="2800" dirty="0" err="1"/>
              <a:t>syniadau</a:t>
            </a:r>
            <a:r>
              <a:rPr lang="en-US" sz="2800" dirty="0"/>
              <a:t> </a:t>
            </a:r>
            <a:r>
              <a:rPr lang="en-US" sz="2800" dirty="0" err="1"/>
              <a:t>effeithiol</a:t>
            </a:r>
            <a:r>
              <a:rPr lang="en-US" sz="2800" dirty="0"/>
              <a:t>?</a:t>
            </a:r>
          </a:p>
          <a:p>
            <a:pPr marL="0" indent="0">
              <a:buNone/>
            </a:pPr>
            <a:endParaRPr lang="en-US" sz="2000" dirty="0"/>
          </a:p>
        </p:txBody>
      </p:sp>
    </p:spTree>
    <p:extLst>
      <p:ext uri="{BB962C8B-B14F-4D97-AF65-F5344CB8AC3E}">
        <p14:creationId xmlns:p14="http://schemas.microsoft.com/office/powerpoint/2010/main" val="2671721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mpty speech bubbles">
            <a:extLst>
              <a:ext uri="{FF2B5EF4-FFF2-40B4-BE49-F238E27FC236}">
                <a16:creationId xmlns:a16="http://schemas.microsoft.com/office/drawing/2014/main" id="{B1EB1472-D2E4-45B1-9609-153B0CB178F0}"/>
              </a:ext>
            </a:extLst>
          </p:cNvPr>
          <p:cNvPicPr>
            <a:picLocks noChangeAspect="1"/>
          </p:cNvPicPr>
          <p:nvPr/>
        </p:nvPicPr>
        <p:blipFill rotWithShape="1">
          <a:blip r:embed="rId2"/>
          <a:srcRect l="12095" r="3532" b="-1"/>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5AE51BDD-27DB-4B4D-B793-4D29D021F56C}"/>
              </a:ext>
            </a:extLst>
          </p:cNvPr>
          <p:cNvSpPr>
            <a:spLocks noGrp="1"/>
          </p:cNvSpPr>
          <p:nvPr>
            <p:ph type="title"/>
          </p:nvPr>
        </p:nvSpPr>
        <p:spPr>
          <a:xfrm>
            <a:off x="477980" y="174346"/>
            <a:ext cx="4023360" cy="3204134"/>
          </a:xfrm>
        </p:spPr>
        <p:txBody>
          <a:bodyPr vert="horz" lIns="91440" tIns="45720" rIns="91440" bIns="45720" rtlCol="0" anchor="b">
            <a:normAutofit/>
          </a:bodyPr>
          <a:lstStyle/>
          <a:p>
            <a:r>
              <a:rPr lang="en-US" sz="4800" dirty="0"/>
              <a:t>Stage 3: Ideation</a:t>
            </a:r>
          </a:p>
        </p:txBody>
      </p:sp>
      <p:sp>
        <p:nvSpPr>
          <p:cNvPr id="3" name="Content Placeholder 2">
            <a:extLst>
              <a:ext uri="{FF2B5EF4-FFF2-40B4-BE49-F238E27FC236}">
                <a16:creationId xmlns:a16="http://schemas.microsoft.com/office/drawing/2014/main" id="{F44780CD-E9FD-4CCB-B55A-6FC019CB3B81}"/>
              </a:ext>
            </a:extLst>
          </p:cNvPr>
          <p:cNvSpPr>
            <a:spLocks noGrp="1"/>
          </p:cNvSpPr>
          <p:nvPr>
            <p:ph idx="1"/>
          </p:nvPr>
        </p:nvSpPr>
        <p:spPr>
          <a:xfrm>
            <a:off x="477980" y="4155142"/>
            <a:ext cx="2762761" cy="1737663"/>
          </a:xfrm>
        </p:spPr>
        <p:txBody>
          <a:bodyPr vert="horz" lIns="91440" tIns="45720" rIns="91440" bIns="45720" rtlCol="0" anchor="t">
            <a:normAutofit/>
          </a:bodyPr>
          <a:lstStyle/>
          <a:p>
            <a:pPr marL="0" indent="0">
              <a:buNone/>
            </a:pPr>
            <a:r>
              <a:rPr lang="en-US" sz="2000" dirty="0"/>
              <a:t>What  do you think is required for effective ideation?</a:t>
            </a:r>
          </a:p>
        </p:txBody>
      </p:sp>
    </p:spTree>
    <p:extLst>
      <p:ext uri="{BB962C8B-B14F-4D97-AF65-F5344CB8AC3E}">
        <p14:creationId xmlns:p14="http://schemas.microsoft.com/office/powerpoint/2010/main" val="2088202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
        <p:nvSpPr>
          <p:cNvPr id="3" name="TextBox 2">
            <a:extLst>
              <a:ext uri="{FF2B5EF4-FFF2-40B4-BE49-F238E27FC236}">
                <a16:creationId xmlns:a16="http://schemas.microsoft.com/office/drawing/2014/main" id="{5884B1A6-7C90-4D2B-9EA8-9DB92C68F27E}"/>
              </a:ext>
            </a:extLst>
          </p:cNvPr>
          <p:cNvSpPr txBox="1"/>
          <p:nvPr/>
        </p:nvSpPr>
        <p:spPr>
          <a:xfrm>
            <a:off x="3840480" y="914400"/>
            <a:ext cx="5097780" cy="523220"/>
          </a:xfrm>
          <a:prstGeom prst="rect">
            <a:avLst/>
          </a:prstGeom>
          <a:noFill/>
        </p:spPr>
        <p:txBody>
          <a:bodyPr wrap="square" rtlCol="0">
            <a:spAutoFit/>
          </a:bodyPr>
          <a:lstStyle/>
          <a:p>
            <a:r>
              <a:rPr lang="en-GB" sz="2800" b="1" dirty="0" err="1"/>
              <a:t>Sgiliau</a:t>
            </a:r>
            <a:r>
              <a:rPr lang="en-GB" sz="2800" b="1" dirty="0"/>
              <a:t> </a:t>
            </a:r>
            <a:r>
              <a:rPr lang="en-GB" sz="2800" b="1" dirty="0" err="1"/>
              <a:t>ar</a:t>
            </a:r>
            <a:r>
              <a:rPr lang="en-GB" sz="2800" b="1" dirty="0"/>
              <a:t> </a:t>
            </a:r>
            <a:r>
              <a:rPr lang="en-GB" sz="2800" b="1" dirty="0" err="1"/>
              <a:t>gyfer</a:t>
            </a:r>
            <a:r>
              <a:rPr lang="en-GB" sz="2800" b="1" dirty="0"/>
              <a:t> </a:t>
            </a:r>
            <a:r>
              <a:rPr lang="en-GB" sz="2800" b="1" dirty="0" err="1"/>
              <a:t>synio</a:t>
            </a:r>
            <a:r>
              <a:rPr lang="en-GB" sz="2800" b="1" dirty="0"/>
              <a:t> </a:t>
            </a:r>
            <a:r>
              <a:rPr lang="en-GB" sz="2800" b="1" dirty="0" err="1"/>
              <a:t>effeithiol</a:t>
            </a:r>
            <a:endParaRPr lang="en-GB" sz="2800" b="1" dirty="0"/>
          </a:p>
        </p:txBody>
      </p:sp>
    </p:spTree>
    <p:extLst>
      <p:ext uri="{BB962C8B-B14F-4D97-AF65-F5344CB8AC3E}">
        <p14:creationId xmlns:p14="http://schemas.microsoft.com/office/powerpoint/2010/main" val="566676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text, sign&#10;&#10;Description automatically generated">
            <a:extLst>
              <a:ext uri="{FF2B5EF4-FFF2-40B4-BE49-F238E27FC236}">
                <a16:creationId xmlns:a16="http://schemas.microsoft.com/office/drawing/2014/main" id="{E9892227-3128-47BC-A57F-FE69B9E8EB4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36979" y="2384711"/>
            <a:ext cx="2743199" cy="2389077"/>
          </a:xfrm>
          <a:prstGeom prst="rect">
            <a:avLst/>
          </a:prstGeom>
        </p:spPr>
      </p:pic>
      <p:sp>
        <p:nvSpPr>
          <p:cNvPr id="2" name="Title 1">
            <a:extLst>
              <a:ext uri="{FF2B5EF4-FFF2-40B4-BE49-F238E27FC236}">
                <a16:creationId xmlns:a16="http://schemas.microsoft.com/office/drawing/2014/main" id="{E0D48850-2D72-4F3D-BF34-B94E8EFCC4B5}"/>
              </a:ext>
            </a:extLst>
          </p:cNvPr>
          <p:cNvSpPr>
            <a:spLocks noGrp="1"/>
          </p:cNvSpPr>
          <p:nvPr>
            <p:ph type="title"/>
          </p:nvPr>
        </p:nvSpPr>
        <p:spPr>
          <a:xfrm>
            <a:off x="657224" y="499533"/>
            <a:ext cx="10772775" cy="1326981"/>
          </a:xfrm>
        </p:spPr>
        <p:txBody>
          <a:bodyPr>
            <a:normAutofit fontScale="90000"/>
          </a:bodyPr>
          <a:lstStyle/>
          <a:p>
            <a:r>
              <a:rPr lang="en-GB" dirty="0" err="1"/>
              <a:t>Wnaethoch</a:t>
            </a:r>
            <a:r>
              <a:rPr lang="en-GB" dirty="0"/>
              <a:t> chi </a:t>
            </a:r>
            <a:r>
              <a:rPr lang="en-GB" dirty="0" err="1"/>
              <a:t>adnabod</a:t>
            </a:r>
            <a:r>
              <a:rPr lang="en-GB" dirty="0"/>
              <a:t>…</a:t>
            </a:r>
            <a:br>
              <a:rPr lang="en-GB" dirty="0"/>
            </a:br>
            <a:r>
              <a:rPr lang="en-GB" dirty="0">
                <a:solidFill>
                  <a:schemeClr val="tx1"/>
                </a:solidFill>
              </a:rPr>
              <a:t>Did you identify...</a:t>
            </a:r>
          </a:p>
        </p:txBody>
      </p:sp>
      <p:sp>
        <p:nvSpPr>
          <p:cNvPr id="4" name="Content Placeholder 3">
            <a:extLst>
              <a:ext uri="{FF2B5EF4-FFF2-40B4-BE49-F238E27FC236}">
                <a16:creationId xmlns:a16="http://schemas.microsoft.com/office/drawing/2014/main" id="{C4763B10-2F36-46B8-90AC-A39492DACB02}"/>
              </a:ext>
            </a:extLst>
          </p:cNvPr>
          <p:cNvSpPr>
            <a:spLocks noGrp="1"/>
          </p:cNvSpPr>
          <p:nvPr>
            <p:ph sz="half" idx="2"/>
          </p:nvPr>
        </p:nvSpPr>
        <p:spPr>
          <a:xfrm>
            <a:off x="7927631" y="3687011"/>
            <a:ext cx="3761896" cy="3694176"/>
          </a:xfrm>
        </p:spPr>
        <p:txBody>
          <a:bodyPr vert="horz" lIns="91440" tIns="45720" rIns="91440" bIns="45720" rtlCol="0" anchor="t">
            <a:normAutofit/>
          </a:bodyPr>
          <a:lstStyle/>
          <a:p>
            <a:pPr marL="0" indent="0">
              <a:buNone/>
            </a:pPr>
            <a:r>
              <a:rPr lang="en-GB" b="1" dirty="0">
                <a:ea typeface="+mn-lt"/>
                <a:cs typeface="+mn-lt"/>
              </a:rPr>
              <a:t>Idea generation is often stopped by people self-censoring ideas or judging themselves too harshly too early. You need to be willing to keep bringing ideas forward, rather than hanging on for that one genius moment. </a:t>
            </a:r>
            <a:endParaRPr lang="en-US" b="1" dirty="0"/>
          </a:p>
          <a:p>
            <a:endParaRPr lang="en-GB" b="1" dirty="0"/>
          </a:p>
        </p:txBody>
      </p:sp>
      <p:sp>
        <p:nvSpPr>
          <p:cNvPr id="6" name="TextBox 5">
            <a:extLst>
              <a:ext uri="{FF2B5EF4-FFF2-40B4-BE49-F238E27FC236}">
                <a16:creationId xmlns:a16="http://schemas.microsoft.com/office/drawing/2014/main" id="{F5D497FB-2086-41B5-8E5D-C1D6415BB64C}"/>
              </a:ext>
            </a:extLst>
          </p:cNvPr>
          <p:cNvSpPr txBox="1"/>
          <p:nvPr/>
        </p:nvSpPr>
        <p:spPr>
          <a:xfrm>
            <a:off x="5081766" y="2268346"/>
            <a:ext cx="2682362" cy="3816429"/>
          </a:xfrm>
          <a:prstGeom prst="rect">
            <a:avLst/>
          </a:prstGeom>
          <a:noFill/>
        </p:spPr>
        <p:txBody>
          <a:bodyPr wrap="square" rtlCol="0">
            <a:spAutoFit/>
          </a:bodyPr>
          <a:lstStyle/>
          <a:p>
            <a:r>
              <a:rPr lang="en-GB" sz="2800" dirty="0" err="1">
                <a:solidFill>
                  <a:schemeClr val="accent1">
                    <a:lumMod val="75000"/>
                  </a:schemeClr>
                </a:solidFill>
                <a:ea typeface="+mn-lt"/>
                <a:cs typeface="+mn-lt"/>
              </a:rPr>
              <a:t>Empathi</a:t>
            </a:r>
            <a:endParaRPr lang="en-GB" sz="2800" dirty="0">
              <a:solidFill>
                <a:schemeClr val="accent1">
                  <a:lumMod val="75000"/>
                </a:schemeClr>
              </a:solidFill>
              <a:ea typeface="+mn-lt"/>
              <a:cs typeface="+mn-lt"/>
            </a:endParaRPr>
          </a:p>
          <a:p>
            <a:r>
              <a:rPr lang="en-GB" sz="2800" b="1" dirty="0">
                <a:ea typeface="+mn-lt"/>
                <a:cs typeface="+mn-lt"/>
              </a:rPr>
              <a:t>Empathy</a:t>
            </a:r>
          </a:p>
          <a:p>
            <a:r>
              <a:rPr lang="en-GB" sz="2800" dirty="0" err="1">
                <a:solidFill>
                  <a:schemeClr val="accent1">
                    <a:lumMod val="75000"/>
                  </a:schemeClr>
                </a:solidFill>
                <a:ea typeface="+mn-lt"/>
                <a:cs typeface="+mn-lt"/>
              </a:rPr>
              <a:t>Cydweithio</a:t>
            </a:r>
            <a:endParaRPr lang="en-GB" sz="2800" dirty="0">
              <a:solidFill>
                <a:schemeClr val="accent1">
                  <a:lumMod val="75000"/>
                </a:schemeClr>
              </a:solidFill>
              <a:ea typeface="+mn-lt"/>
              <a:cs typeface="+mn-lt"/>
            </a:endParaRPr>
          </a:p>
          <a:p>
            <a:r>
              <a:rPr lang="en-GB" sz="2800" b="1" dirty="0">
                <a:ea typeface="+mn-lt"/>
                <a:cs typeface="+mn-lt"/>
              </a:rPr>
              <a:t>Collaboration</a:t>
            </a:r>
          </a:p>
          <a:p>
            <a:r>
              <a:rPr lang="en-GB" sz="2800" dirty="0" err="1">
                <a:solidFill>
                  <a:schemeClr val="accent1">
                    <a:lumMod val="75000"/>
                  </a:schemeClr>
                </a:solidFill>
                <a:ea typeface="+mn-lt"/>
                <a:cs typeface="+mn-lt"/>
              </a:rPr>
              <a:t>Rhyddid</a:t>
            </a:r>
            <a:endParaRPr lang="en-GB" sz="2800" dirty="0">
              <a:solidFill>
                <a:schemeClr val="accent1">
                  <a:lumMod val="75000"/>
                </a:schemeClr>
              </a:solidFill>
              <a:ea typeface="+mn-lt"/>
              <a:cs typeface="+mn-lt"/>
            </a:endParaRPr>
          </a:p>
          <a:p>
            <a:r>
              <a:rPr lang="en-GB" sz="2800" b="1" dirty="0">
                <a:ea typeface="+mn-lt"/>
                <a:cs typeface="+mn-lt"/>
              </a:rPr>
              <a:t>Freedom</a:t>
            </a:r>
          </a:p>
          <a:p>
            <a:r>
              <a:rPr lang="en-GB" sz="2800" dirty="0" err="1">
                <a:solidFill>
                  <a:schemeClr val="accent1">
                    <a:lumMod val="75000"/>
                  </a:schemeClr>
                </a:solidFill>
                <a:ea typeface="+mn-lt"/>
                <a:cs typeface="+mn-lt"/>
              </a:rPr>
              <a:t>Dewrder</a:t>
            </a:r>
            <a:endParaRPr lang="en-GB" sz="2800" dirty="0">
              <a:solidFill>
                <a:schemeClr val="accent1">
                  <a:lumMod val="75000"/>
                </a:schemeClr>
              </a:solidFill>
              <a:ea typeface="+mn-lt"/>
              <a:cs typeface="+mn-lt"/>
            </a:endParaRPr>
          </a:p>
          <a:p>
            <a:r>
              <a:rPr lang="en-GB" sz="2800" b="1" dirty="0">
                <a:ea typeface="+mn-lt"/>
                <a:cs typeface="+mn-lt"/>
              </a:rPr>
              <a:t>Courage</a:t>
            </a:r>
          </a:p>
          <a:p>
            <a:endParaRPr lang="en-GB" dirty="0"/>
          </a:p>
        </p:txBody>
      </p:sp>
      <p:sp>
        <p:nvSpPr>
          <p:cNvPr id="10" name="Content Placeholder 2">
            <a:extLst>
              <a:ext uri="{FF2B5EF4-FFF2-40B4-BE49-F238E27FC236}">
                <a16:creationId xmlns:a16="http://schemas.microsoft.com/office/drawing/2014/main" id="{C0AE5A96-5F8F-44BB-B450-574F04852C3A}"/>
              </a:ext>
            </a:extLst>
          </p:cNvPr>
          <p:cNvSpPr txBox="1">
            <a:spLocks/>
          </p:cNvSpPr>
          <p:nvPr/>
        </p:nvSpPr>
        <p:spPr>
          <a:xfrm>
            <a:off x="351472" y="1666663"/>
            <a:ext cx="4414838" cy="4897544"/>
          </a:xfrm>
          <a:prstGeom prst="rect">
            <a:avLst/>
          </a:prstGeom>
        </p:spPr>
        <p:txBody>
          <a:bodyPr vert="horz" lIns="91440" tIns="45720" rIns="91440" bIns="45720" rtlCol="0" anchor="t">
            <a:normAutofit/>
          </a:bodyPr>
          <a:lst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0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18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9pPr>
          </a:lstStyle>
          <a:p>
            <a:pPr>
              <a:lnSpc>
                <a:spcPct val="90000"/>
              </a:lnSpc>
            </a:pPr>
            <a:endParaRPr lang="en-GB">
              <a:ea typeface="+mn-lt"/>
              <a:cs typeface="+mn-lt"/>
            </a:endParaRPr>
          </a:p>
          <a:p>
            <a:endParaRPr lang="en-GB" dirty="0"/>
          </a:p>
        </p:txBody>
      </p:sp>
      <p:sp>
        <p:nvSpPr>
          <p:cNvPr id="13" name="TextBox 12">
            <a:extLst>
              <a:ext uri="{FF2B5EF4-FFF2-40B4-BE49-F238E27FC236}">
                <a16:creationId xmlns:a16="http://schemas.microsoft.com/office/drawing/2014/main" id="{90F22868-6BED-42A9-BE56-FC7108058BD8}"/>
              </a:ext>
            </a:extLst>
          </p:cNvPr>
          <p:cNvSpPr txBox="1"/>
          <p:nvPr/>
        </p:nvSpPr>
        <p:spPr>
          <a:xfrm>
            <a:off x="351471" y="2207220"/>
            <a:ext cx="4305124" cy="3539430"/>
          </a:xfrm>
          <a:prstGeom prst="rect">
            <a:avLst/>
          </a:prstGeom>
          <a:noFill/>
        </p:spPr>
        <p:txBody>
          <a:bodyPr wrap="square" rtlCol="0">
            <a:spAutoFit/>
          </a:bodyPr>
          <a:lstStyle/>
          <a:p>
            <a:r>
              <a:rPr lang="en-GB" sz="2800" dirty="0" err="1">
                <a:solidFill>
                  <a:schemeClr val="accent1">
                    <a:lumMod val="75000"/>
                  </a:schemeClr>
                </a:solidFill>
              </a:rPr>
              <a:t>Meddwl</a:t>
            </a:r>
            <a:r>
              <a:rPr lang="en-GB" sz="2800" dirty="0">
                <a:solidFill>
                  <a:schemeClr val="accent1">
                    <a:lumMod val="75000"/>
                  </a:schemeClr>
                </a:solidFill>
              </a:rPr>
              <a:t> </a:t>
            </a:r>
            <a:r>
              <a:rPr lang="en-GB" sz="2800" dirty="0" err="1">
                <a:solidFill>
                  <a:schemeClr val="accent1">
                    <a:lumMod val="75000"/>
                  </a:schemeClr>
                </a:solidFill>
              </a:rPr>
              <a:t>agored</a:t>
            </a:r>
            <a:r>
              <a:rPr lang="en-GB" sz="2800" dirty="0">
                <a:solidFill>
                  <a:schemeClr val="accent1">
                    <a:lumMod val="75000"/>
                  </a:schemeClr>
                </a:solidFill>
              </a:rPr>
              <a:t>, </a:t>
            </a:r>
            <a:r>
              <a:rPr lang="en-GB" sz="2800" dirty="0" err="1">
                <a:solidFill>
                  <a:schemeClr val="accent1">
                    <a:lumMod val="75000"/>
                  </a:schemeClr>
                </a:solidFill>
              </a:rPr>
              <a:t>gwahanol</a:t>
            </a:r>
            <a:endParaRPr lang="en-GB" sz="2800" dirty="0">
              <a:solidFill>
                <a:schemeClr val="accent1">
                  <a:lumMod val="75000"/>
                </a:schemeClr>
              </a:solidFill>
            </a:endParaRPr>
          </a:p>
          <a:p>
            <a:r>
              <a:rPr lang="en-GB" sz="2800" b="1" dirty="0"/>
              <a:t>Open, divergent-thinking</a:t>
            </a:r>
          </a:p>
          <a:p>
            <a:r>
              <a:rPr lang="en-GB" sz="2800" dirty="0" err="1">
                <a:solidFill>
                  <a:schemeClr val="accent1">
                    <a:lumMod val="75000"/>
                  </a:schemeClr>
                </a:solidFill>
              </a:rPr>
              <a:t>Anfeirol</a:t>
            </a:r>
            <a:r>
              <a:rPr lang="en-GB" sz="2800" dirty="0"/>
              <a:t> </a:t>
            </a:r>
          </a:p>
          <a:p>
            <a:r>
              <a:rPr lang="en-GB" sz="2800" b="1" dirty="0"/>
              <a:t>Non-judgemental</a:t>
            </a:r>
          </a:p>
          <a:p>
            <a:r>
              <a:rPr lang="en-GB" sz="2800" dirty="0" err="1">
                <a:solidFill>
                  <a:schemeClr val="accent1">
                    <a:lumMod val="75000"/>
                  </a:schemeClr>
                </a:solidFill>
              </a:rPr>
              <a:t>Ymddiriedaeth</a:t>
            </a:r>
            <a:endParaRPr lang="en-GB" sz="2800" dirty="0">
              <a:solidFill>
                <a:schemeClr val="accent1">
                  <a:lumMod val="75000"/>
                </a:schemeClr>
              </a:solidFill>
            </a:endParaRPr>
          </a:p>
          <a:p>
            <a:r>
              <a:rPr lang="en-GB" sz="2800" b="1" dirty="0"/>
              <a:t>Trust</a:t>
            </a:r>
          </a:p>
          <a:p>
            <a:r>
              <a:rPr lang="en-GB" sz="2800" dirty="0" err="1">
                <a:solidFill>
                  <a:schemeClr val="accent1">
                    <a:lumMod val="75000"/>
                  </a:schemeClr>
                </a:solidFill>
              </a:rPr>
              <a:t>Dychymyg</a:t>
            </a:r>
            <a:endParaRPr lang="en-GB" sz="2800" dirty="0">
              <a:solidFill>
                <a:schemeClr val="accent1">
                  <a:lumMod val="75000"/>
                </a:schemeClr>
              </a:solidFill>
            </a:endParaRPr>
          </a:p>
          <a:p>
            <a:r>
              <a:rPr lang="en-GB" sz="2800" b="1" dirty="0"/>
              <a:t>Imagination</a:t>
            </a:r>
          </a:p>
        </p:txBody>
      </p:sp>
      <p:sp>
        <p:nvSpPr>
          <p:cNvPr id="17" name="TextBox 16">
            <a:extLst>
              <a:ext uri="{FF2B5EF4-FFF2-40B4-BE49-F238E27FC236}">
                <a16:creationId xmlns:a16="http://schemas.microsoft.com/office/drawing/2014/main" id="{CE08BA64-F70C-498F-B928-1B04B6D2BCA9}"/>
              </a:ext>
            </a:extLst>
          </p:cNvPr>
          <p:cNvSpPr txBox="1"/>
          <p:nvPr/>
        </p:nvSpPr>
        <p:spPr>
          <a:xfrm>
            <a:off x="7977865" y="828340"/>
            <a:ext cx="3533886" cy="2554545"/>
          </a:xfrm>
          <a:prstGeom prst="rect">
            <a:avLst/>
          </a:prstGeom>
          <a:noFill/>
        </p:spPr>
        <p:txBody>
          <a:bodyPr wrap="square">
            <a:spAutoFit/>
          </a:bodyPr>
          <a:lstStyle/>
          <a:p>
            <a:r>
              <a:rPr lang="en-GB" sz="2000" dirty="0">
                <a:solidFill>
                  <a:schemeClr val="accent1">
                    <a:lumMod val="75000"/>
                  </a:schemeClr>
                </a:solidFill>
              </a:rPr>
              <a:t>Mae </a:t>
            </a:r>
            <a:r>
              <a:rPr lang="en-GB" sz="2000" dirty="0" err="1">
                <a:solidFill>
                  <a:schemeClr val="accent1">
                    <a:lumMod val="75000"/>
                  </a:schemeClr>
                </a:solidFill>
              </a:rPr>
              <a:t>cynhyrchu</a:t>
            </a:r>
            <a:r>
              <a:rPr lang="en-GB" sz="2000" dirty="0">
                <a:solidFill>
                  <a:schemeClr val="accent1">
                    <a:lumMod val="75000"/>
                  </a:schemeClr>
                </a:solidFill>
              </a:rPr>
              <a:t> </a:t>
            </a:r>
            <a:r>
              <a:rPr lang="en-GB" sz="2000" dirty="0" err="1">
                <a:solidFill>
                  <a:schemeClr val="accent1">
                    <a:lumMod val="75000"/>
                  </a:schemeClr>
                </a:solidFill>
              </a:rPr>
              <a:t>syniadau</a:t>
            </a:r>
            <a:r>
              <a:rPr lang="en-GB" sz="2000" dirty="0">
                <a:solidFill>
                  <a:schemeClr val="accent1">
                    <a:lumMod val="75000"/>
                  </a:schemeClr>
                </a:solidFill>
              </a:rPr>
              <a:t> </a:t>
            </a:r>
            <a:r>
              <a:rPr lang="en-GB" sz="2000" dirty="0" err="1">
                <a:solidFill>
                  <a:schemeClr val="accent1">
                    <a:lumMod val="75000"/>
                  </a:schemeClr>
                </a:solidFill>
              </a:rPr>
              <a:t>yn</a:t>
            </a:r>
            <a:r>
              <a:rPr lang="en-GB" sz="2000" dirty="0">
                <a:solidFill>
                  <a:schemeClr val="accent1">
                    <a:lumMod val="75000"/>
                  </a:schemeClr>
                </a:solidFill>
              </a:rPr>
              <a:t> </a:t>
            </a:r>
            <a:r>
              <a:rPr lang="en-GB" sz="2000" dirty="0" err="1">
                <a:solidFill>
                  <a:schemeClr val="accent1">
                    <a:lumMod val="75000"/>
                  </a:schemeClr>
                </a:solidFill>
              </a:rPr>
              <a:t>aml</a:t>
            </a:r>
            <a:r>
              <a:rPr lang="en-GB" sz="2000" dirty="0">
                <a:solidFill>
                  <a:schemeClr val="accent1">
                    <a:lumMod val="75000"/>
                  </a:schemeClr>
                </a:solidFill>
              </a:rPr>
              <a:t> </a:t>
            </a:r>
            <a:r>
              <a:rPr lang="en-GB" sz="2000" dirty="0" err="1">
                <a:solidFill>
                  <a:schemeClr val="accent1">
                    <a:lumMod val="75000"/>
                  </a:schemeClr>
                </a:solidFill>
              </a:rPr>
              <a:t>yn</a:t>
            </a:r>
            <a:r>
              <a:rPr lang="en-GB" sz="2000" dirty="0">
                <a:solidFill>
                  <a:schemeClr val="accent1">
                    <a:lumMod val="75000"/>
                  </a:schemeClr>
                </a:solidFill>
              </a:rPr>
              <a:t> </a:t>
            </a:r>
            <a:r>
              <a:rPr lang="en-GB" sz="2000" dirty="0" err="1">
                <a:solidFill>
                  <a:schemeClr val="accent1">
                    <a:lumMod val="75000"/>
                  </a:schemeClr>
                </a:solidFill>
              </a:rPr>
              <a:t>cael</a:t>
            </a:r>
            <a:r>
              <a:rPr lang="en-GB" sz="2000" dirty="0">
                <a:solidFill>
                  <a:schemeClr val="accent1">
                    <a:lumMod val="75000"/>
                  </a:schemeClr>
                </a:solidFill>
              </a:rPr>
              <a:t> </a:t>
            </a:r>
            <a:r>
              <a:rPr lang="en-GB" sz="2000" dirty="0" err="1">
                <a:solidFill>
                  <a:schemeClr val="accent1">
                    <a:lumMod val="75000"/>
                  </a:schemeClr>
                </a:solidFill>
              </a:rPr>
              <a:t>ei</a:t>
            </a:r>
            <a:r>
              <a:rPr lang="en-GB" sz="2000" dirty="0">
                <a:solidFill>
                  <a:schemeClr val="accent1">
                    <a:lumMod val="75000"/>
                  </a:schemeClr>
                </a:solidFill>
              </a:rPr>
              <a:t> </a:t>
            </a:r>
            <a:r>
              <a:rPr lang="en-GB" sz="2000" dirty="0" err="1">
                <a:solidFill>
                  <a:schemeClr val="accent1">
                    <a:lumMod val="75000"/>
                  </a:schemeClr>
                </a:solidFill>
              </a:rPr>
              <a:t>atal</a:t>
            </a:r>
            <a:r>
              <a:rPr lang="en-GB" sz="2000" dirty="0">
                <a:solidFill>
                  <a:schemeClr val="accent1">
                    <a:lumMod val="75000"/>
                  </a:schemeClr>
                </a:solidFill>
              </a:rPr>
              <a:t> </a:t>
            </a:r>
            <a:r>
              <a:rPr lang="en-GB" sz="2000" dirty="0" err="1">
                <a:solidFill>
                  <a:schemeClr val="accent1">
                    <a:lumMod val="75000"/>
                  </a:schemeClr>
                </a:solidFill>
              </a:rPr>
              <a:t>gan</a:t>
            </a:r>
            <a:r>
              <a:rPr lang="en-GB" sz="2000" dirty="0">
                <a:solidFill>
                  <a:schemeClr val="accent1">
                    <a:lumMod val="75000"/>
                  </a:schemeClr>
                </a:solidFill>
              </a:rPr>
              <a:t> </a:t>
            </a:r>
            <a:r>
              <a:rPr lang="en-GB" sz="2000" dirty="0" err="1">
                <a:solidFill>
                  <a:schemeClr val="accent1">
                    <a:lumMod val="75000"/>
                  </a:schemeClr>
                </a:solidFill>
              </a:rPr>
              <a:t>bobl</a:t>
            </a:r>
            <a:r>
              <a:rPr lang="en-GB" sz="2000" dirty="0">
                <a:solidFill>
                  <a:schemeClr val="accent1">
                    <a:lumMod val="75000"/>
                  </a:schemeClr>
                </a:solidFill>
              </a:rPr>
              <a:t> </a:t>
            </a:r>
            <a:r>
              <a:rPr lang="en-GB" sz="2000" dirty="0" err="1">
                <a:solidFill>
                  <a:schemeClr val="accent1">
                    <a:lumMod val="75000"/>
                  </a:schemeClr>
                </a:solidFill>
              </a:rPr>
              <a:t>sy'n</a:t>
            </a:r>
            <a:r>
              <a:rPr lang="en-GB" sz="2000" dirty="0">
                <a:solidFill>
                  <a:schemeClr val="accent1">
                    <a:lumMod val="75000"/>
                  </a:schemeClr>
                </a:solidFill>
              </a:rPr>
              <a:t> </a:t>
            </a:r>
            <a:r>
              <a:rPr lang="en-GB" sz="2000" dirty="0" err="1">
                <a:solidFill>
                  <a:schemeClr val="accent1">
                    <a:lumMod val="75000"/>
                  </a:schemeClr>
                </a:solidFill>
              </a:rPr>
              <a:t>hunan-geryddu</a:t>
            </a:r>
            <a:r>
              <a:rPr lang="en-GB" sz="2000" dirty="0">
                <a:solidFill>
                  <a:schemeClr val="accent1">
                    <a:lumMod val="75000"/>
                  </a:schemeClr>
                </a:solidFill>
              </a:rPr>
              <a:t> </a:t>
            </a:r>
            <a:r>
              <a:rPr lang="en-GB" sz="2000" dirty="0" err="1">
                <a:solidFill>
                  <a:schemeClr val="accent1">
                    <a:lumMod val="75000"/>
                  </a:schemeClr>
                </a:solidFill>
              </a:rPr>
              <a:t>syniadau</a:t>
            </a:r>
            <a:r>
              <a:rPr lang="en-GB" sz="2000" dirty="0">
                <a:solidFill>
                  <a:schemeClr val="accent1">
                    <a:lumMod val="75000"/>
                  </a:schemeClr>
                </a:solidFill>
              </a:rPr>
              <a:t> </a:t>
            </a:r>
            <a:r>
              <a:rPr lang="en-GB" sz="2000" dirty="0" err="1">
                <a:solidFill>
                  <a:schemeClr val="accent1">
                    <a:lumMod val="75000"/>
                  </a:schemeClr>
                </a:solidFill>
              </a:rPr>
              <a:t>neu'n</a:t>
            </a:r>
            <a:r>
              <a:rPr lang="en-GB" sz="2000" dirty="0">
                <a:solidFill>
                  <a:schemeClr val="accent1">
                    <a:lumMod val="75000"/>
                  </a:schemeClr>
                </a:solidFill>
              </a:rPr>
              <a:t> </a:t>
            </a:r>
            <a:r>
              <a:rPr lang="en-GB" sz="2000" dirty="0" err="1">
                <a:solidFill>
                  <a:schemeClr val="accent1">
                    <a:lumMod val="75000"/>
                  </a:schemeClr>
                </a:solidFill>
              </a:rPr>
              <a:t>barnu</a:t>
            </a:r>
            <a:r>
              <a:rPr lang="en-GB" sz="2000" dirty="0">
                <a:solidFill>
                  <a:schemeClr val="accent1">
                    <a:lumMod val="75000"/>
                  </a:schemeClr>
                </a:solidFill>
              </a:rPr>
              <a:t> </a:t>
            </a:r>
            <a:r>
              <a:rPr lang="en-GB" sz="2000" dirty="0" err="1">
                <a:solidFill>
                  <a:schemeClr val="accent1">
                    <a:lumMod val="75000"/>
                  </a:schemeClr>
                </a:solidFill>
              </a:rPr>
              <a:t>eu</a:t>
            </a:r>
            <a:r>
              <a:rPr lang="en-GB" sz="2000" dirty="0">
                <a:solidFill>
                  <a:schemeClr val="accent1">
                    <a:lumMod val="75000"/>
                  </a:schemeClr>
                </a:solidFill>
              </a:rPr>
              <a:t> </a:t>
            </a:r>
            <a:r>
              <a:rPr lang="en-GB" sz="2000" dirty="0" err="1">
                <a:solidFill>
                  <a:schemeClr val="accent1">
                    <a:lumMod val="75000"/>
                  </a:schemeClr>
                </a:solidFill>
              </a:rPr>
              <a:t>hunain</a:t>
            </a:r>
            <a:r>
              <a:rPr lang="en-GB" sz="2000" dirty="0">
                <a:solidFill>
                  <a:schemeClr val="accent1">
                    <a:lumMod val="75000"/>
                  </a:schemeClr>
                </a:solidFill>
              </a:rPr>
              <a:t> </a:t>
            </a:r>
            <a:r>
              <a:rPr lang="en-GB" sz="2000" dirty="0" err="1">
                <a:solidFill>
                  <a:schemeClr val="accent1">
                    <a:lumMod val="75000"/>
                  </a:schemeClr>
                </a:solidFill>
              </a:rPr>
              <a:t>yn</a:t>
            </a:r>
            <a:r>
              <a:rPr lang="en-GB" sz="2000" dirty="0">
                <a:solidFill>
                  <a:schemeClr val="accent1">
                    <a:lumMod val="75000"/>
                  </a:schemeClr>
                </a:solidFill>
              </a:rPr>
              <a:t> </a:t>
            </a:r>
            <a:r>
              <a:rPr lang="en-GB" sz="2000" dirty="0" err="1">
                <a:solidFill>
                  <a:schemeClr val="accent1">
                    <a:lumMod val="75000"/>
                  </a:schemeClr>
                </a:solidFill>
              </a:rPr>
              <a:t>rhy</a:t>
            </a:r>
            <a:r>
              <a:rPr lang="en-GB" sz="2000" dirty="0">
                <a:solidFill>
                  <a:schemeClr val="accent1">
                    <a:lumMod val="75000"/>
                  </a:schemeClr>
                </a:solidFill>
              </a:rPr>
              <a:t> </a:t>
            </a:r>
            <a:r>
              <a:rPr lang="en-GB" sz="2000" dirty="0" err="1">
                <a:solidFill>
                  <a:schemeClr val="accent1">
                    <a:lumMod val="75000"/>
                  </a:schemeClr>
                </a:solidFill>
              </a:rPr>
              <a:t>gynnar</a:t>
            </a:r>
            <a:r>
              <a:rPr lang="en-GB" sz="2000" dirty="0">
                <a:solidFill>
                  <a:schemeClr val="accent1">
                    <a:lumMod val="75000"/>
                  </a:schemeClr>
                </a:solidFill>
              </a:rPr>
              <a:t>. Mae </a:t>
            </a:r>
            <a:r>
              <a:rPr lang="en-GB" sz="2000" dirty="0" err="1">
                <a:solidFill>
                  <a:schemeClr val="accent1">
                    <a:lumMod val="75000"/>
                  </a:schemeClr>
                </a:solidFill>
              </a:rPr>
              <a:t>angen</a:t>
            </a:r>
            <a:r>
              <a:rPr lang="en-GB" sz="2000" dirty="0">
                <a:solidFill>
                  <a:schemeClr val="accent1">
                    <a:lumMod val="75000"/>
                  </a:schemeClr>
                </a:solidFill>
              </a:rPr>
              <a:t> </a:t>
            </a:r>
            <a:r>
              <a:rPr lang="en-GB" sz="2000" dirty="0" err="1">
                <a:solidFill>
                  <a:schemeClr val="accent1">
                    <a:lumMod val="75000"/>
                  </a:schemeClr>
                </a:solidFill>
              </a:rPr>
              <a:t>i</a:t>
            </a:r>
            <a:r>
              <a:rPr lang="en-GB" sz="2000" dirty="0">
                <a:solidFill>
                  <a:schemeClr val="accent1">
                    <a:lumMod val="75000"/>
                  </a:schemeClr>
                </a:solidFill>
              </a:rPr>
              <a:t> chi </a:t>
            </a:r>
            <a:r>
              <a:rPr lang="en-GB" sz="2000" dirty="0" err="1">
                <a:solidFill>
                  <a:schemeClr val="accent1">
                    <a:lumMod val="75000"/>
                  </a:schemeClr>
                </a:solidFill>
              </a:rPr>
              <a:t>fod</a:t>
            </a:r>
            <a:r>
              <a:rPr lang="en-GB" sz="2000" dirty="0">
                <a:solidFill>
                  <a:schemeClr val="accent1">
                    <a:lumMod val="75000"/>
                  </a:schemeClr>
                </a:solidFill>
              </a:rPr>
              <a:t> </a:t>
            </a:r>
            <a:r>
              <a:rPr lang="en-GB" sz="2000" dirty="0" err="1">
                <a:solidFill>
                  <a:schemeClr val="accent1">
                    <a:lumMod val="75000"/>
                  </a:schemeClr>
                </a:solidFill>
              </a:rPr>
              <a:t>yn</a:t>
            </a:r>
            <a:r>
              <a:rPr lang="en-GB" sz="2000" dirty="0">
                <a:solidFill>
                  <a:schemeClr val="accent1">
                    <a:lumMod val="75000"/>
                  </a:schemeClr>
                </a:solidFill>
              </a:rPr>
              <a:t> </a:t>
            </a:r>
            <a:r>
              <a:rPr lang="en-GB" sz="2000" dirty="0" err="1">
                <a:solidFill>
                  <a:schemeClr val="accent1">
                    <a:lumMod val="75000"/>
                  </a:schemeClr>
                </a:solidFill>
              </a:rPr>
              <a:t>barod</a:t>
            </a:r>
            <a:r>
              <a:rPr lang="en-GB" sz="2000" dirty="0">
                <a:solidFill>
                  <a:schemeClr val="accent1">
                    <a:lumMod val="75000"/>
                  </a:schemeClr>
                </a:solidFill>
              </a:rPr>
              <a:t> </a:t>
            </a:r>
            <a:r>
              <a:rPr lang="en-GB" sz="2000" dirty="0" err="1">
                <a:solidFill>
                  <a:schemeClr val="accent1">
                    <a:lumMod val="75000"/>
                  </a:schemeClr>
                </a:solidFill>
              </a:rPr>
              <a:t>i</a:t>
            </a:r>
            <a:r>
              <a:rPr lang="en-GB" sz="2000" dirty="0">
                <a:solidFill>
                  <a:schemeClr val="accent1">
                    <a:lumMod val="75000"/>
                  </a:schemeClr>
                </a:solidFill>
              </a:rPr>
              <a:t> </a:t>
            </a:r>
            <a:r>
              <a:rPr lang="en-GB" sz="2000" dirty="0" err="1">
                <a:solidFill>
                  <a:schemeClr val="accent1">
                    <a:lumMod val="75000"/>
                  </a:schemeClr>
                </a:solidFill>
              </a:rPr>
              <a:t>barhau</a:t>
            </a:r>
            <a:r>
              <a:rPr lang="en-GB" sz="2000" dirty="0">
                <a:solidFill>
                  <a:schemeClr val="accent1">
                    <a:lumMod val="75000"/>
                  </a:schemeClr>
                </a:solidFill>
              </a:rPr>
              <a:t> </a:t>
            </a:r>
            <a:r>
              <a:rPr lang="en-GB" sz="2000" dirty="0" err="1">
                <a:solidFill>
                  <a:schemeClr val="accent1">
                    <a:lumMod val="75000"/>
                  </a:schemeClr>
                </a:solidFill>
              </a:rPr>
              <a:t>i</a:t>
            </a:r>
            <a:r>
              <a:rPr lang="en-GB" sz="2000" dirty="0">
                <a:solidFill>
                  <a:schemeClr val="accent1">
                    <a:lumMod val="75000"/>
                  </a:schemeClr>
                </a:solidFill>
              </a:rPr>
              <a:t> </a:t>
            </a:r>
            <a:r>
              <a:rPr lang="en-GB" sz="2000" dirty="0" err="1">
                <a:solidFill>
                  <a:schemeClr val="accent1">
                    <a:lumMod val="75000"/>
                  </a:schemeClr>
                </a:solidFill>
              </a:rPr>
              <a:t>gyflwyno</a:t>
            </a:r>
            <a:r>
              <a:rPr lang="en-GB" sz="2000" dirty="0">
                <a:solidFill>
                  <a:schemeClr val="accent1">
                    <a:lumMod val="75000"/>
                  </a:schemeClr>
                </a:solidFill>
              </a:rPr>
              <a:t> </a:t>
            </a:r>
            <a:r>
              <a:rPr lang="en-GB" sz="2000" dirty="0" err="1">
                <a:solidFill>
                  <a:schemeClr val="accent1">
                    <a:lumMod val="75000"/>
                  </a:schemeClr>
                </a:solidFill>
              </a:rPr>
              <a:t>syniadau</a:t>
            </a:r>
            <a:r>
              <a:rPr lang="en-GB" sz="2000" dirty="0">
                <a:solidFill>
                  <a:schemeClr val="accent1">
                    <a:lumMod val="75000"/>
                  </a:schemeClr>
                </a:solidFill>
              </a:rPr>
              <a:t>, </a:t>
            </a:r>
            <a:r>
              <a:rPr lang="en-GB" sz="2000" dirty="0" err="1">
                <a:solidFill>
                  <a:schemeClr val="accent1">
                    <a:lumMod val="75000"/>
                  </a:schemeClr>
                </a:solidFill>
              </a:rPr>
              <a:t>yn</a:t>
            </a:r>
            <a:r>
              <a:rPr lang="en-GB" sz="2000" dirty="0">
                <a:solidFill>
                  <a:schemeClr val="accent1">
                    <a:lumMod val="75000"/>
                  </a:schemeClr>
                </a:solidFill>
              </a:rPr>
              <a:t> </a:t>
            </a:r>
            <a:r>
              <a:rPr lang="en-GB" sz="2000" dirty="0" err="1">
                <a:solidFill>
                  <a:schemeClr val="accent1">
                    <a:lumMod val="75000"/>
                  </a:schemeClr>
                </a:solidFill>
              </a:rPr>
              <a:t>hytrach</a:t>
            </a:r>
            <a:r>
              <a:rPr lang="en-GB" sz="2000" dirty="0">
                <a:solidFill>
                  <a:schemeClr val="accent1">
                    <a:lumMod val="75000"/>
                  </a:schemeClr>
                </a:solidFill>
              </a:rPr>
              <a:t> </a:t>
            </a:r>
            <a:r>
              <a:rPr lang="en-GB" sz="2000" dirty="0" err="1">
                <a:solidFill>
                  <a:schemeClr val="accent1">
                    <a:lumMod val="75000"/>
                  </a:schemeClr>
                </a:solidFill>
              </a:rPr>
              <a:t>na</a:t>
            </a:r>
            <a:r>
              <a:rPr lang="en-GB" sz="2000" dirty="0">
                <a:solidFill>
                  <a:schemeClr val="accent1">
                    <a:lumMod val="75000"/>
                  </a:schemeClr>
                </a:solidFill>
              </a:rPr>
              <a:t> dal </a:t>
            </a:r>
            <a:r>
              <a:rPr lang="en-GB" sz="2000" dirty="0" err="1">
                <a:solidFill>
                  <a:schemeClr val="accent1">
                    <a:lumMod val="75000"/>
                  </a:schemeClr>
                </a:solidFill>
              </a:rPr>
              <a:t>ati</a:t>
            </a:r>
            <a:r>
              <a:rPr lang="en-GB" sz="2000" dirty="0">
                <a:solidFill>
                  <a:schemeClr val="accent1">
                    <a:lumMod val="75000"/>
                  </a:schemeClr>
                </a:solidFill>
              </a:rPr>
              <a:t> am </a:t>
            </a:r>
            <a:r>
              <a:rPr lang="en-GB" sz="2000" dirty="0" err="1">
                <a:solidFill>
                  <a:schemeClr val="accent1">
                    <a:lumMod val="75000"/>
                  </a:schemeClr>
                </a:solidFill>
              </a:rPr>
              <a:t>yr</a:t>
            </a:r>
            <a:r>
              <a:rPr lang="en-GB" sz="2000" dirty="0">
                <a:solidFill>
                  <a:schemeClr val="accent1">
                    <a:lumMod val="75000"/>
                  </a:schemeClr>
                </a:solidFill>
              </a:rPr>
              <a:t> un foment </a:t>
            </a:r>
            <a:r>
              <a:rPr lang="en-GB" sz="2000" dirty="0" err="1">
                <a:solidFill>
                  <a:schemeClr val="accent1">
                    <a:lumMod val="75000"/>
                  </a:schemeClr>
                </a:solidFill>
              </a:rPr>
              <a:t>athrylithgar</a:t>
            </a:r>
            <a:r>
              <a:rPr lang="en-GB" sz="2000" dirty="0">
                <a:solidFill>
                  <a:schemeClr val="accent1">
                    <a:lumMod val="75000"/>
                  </a:schemeClr>
                </a:solidFill>
              </a:rPr>
              <a:t> </a:t>
            </a:r>
            <a:r>
              <a:rPr lang="en-GB" sz="2000" dirty="0" err="1">
                <a:solidFill>
                  <a:schemeClr val="accent1">
                    <a:lumMod val="75000"/>
                  </a:schemeClr>
                </a:solidFill>
              </a:rPr>
              <a:t>honno</a:t>
            </a:r>
            <a:r>
              <a:rPr lang="en-GB" sz="2000" dirty="0">
                <a:solidFill>
                  <a:schemeClr val="accent1">
                    <a:lumMod val="75000"/>
                  </a:schemeClr>
                </a:solidFill>
              </a:rPr>
              <a:t>. </a:t>
            </a:r>
          </a:p>
        </p:txBody>
      </p:sp>
    </p:spTree>
    <p:extLst>
      <p:ext uri="{BB962C8B-B14F-4D97-AF65-F5344CB8AC3E}">
        <p14:creationId xmlns:p14="http://schemas.microsoft.com/office/powerpoint/2010/main" val="2414919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00087-626A-458D-8A9E-D028413AB022}"/>
              </a:ext>
            </a:extLst>
          </p:cNvPr>
          <p:cNvSpPr>
            <a:spLocks noGrp="1"/>
          </p:cNvSpPr>
          <p:nvPr>
            <p:ph type="title"/>
          </p:nvPr>
        </p:nvSpPr>
        <p:spPr>
          <a:xfrm>
            <a:off x="657225" y="499533"/>
            <a:ext cx="7115176" cy="1658198"/>
          </a:xfrm>
        </p:spPr>
        <p:txBody>
          <a:bodyPr>
            <a:normAutofit/>
          </a:bodyPr>
          <a:lstStyle/>
          <a:p>
            <a:r>
              <a:rPr lang="en-GB" dirty="0">
                <a:solidFill>
                  <a:srgbClr val="E46C4C"/>
                </a:solidFill>
                <a:ea typeface="+mj-lt"/>
                <a:cs typeface="+mj-lt"/>
              </a:rPr>
              <a:t>Cam 4: </a:t>
            </a:r>
            <a:r>
              <a:rPr lang="en-GB" dirty="0" err="1">
                <a:solidFill>
                  <a:srgbClr val="E46C4C"/>
                </a:solidFill>
                <a:ea typeface="+mj-lt"/>
                <a:cs typeface="+mj-lt"/>
              </a:rPr>
              <a:t>Prototeip</a:t>
            </a:r>
            <a:endParaRPr lang="en-GB" dirty="0">
              <a:solidFill>
                <a:srgbClr val="E46C4C"/>
              </a:solidFill>
              <a:ea typeface="+mj-lt"/>
              <a:cs typeface="+mj-lt"/>
            </a:endParaRPr>
          </a:p>
        </p:txBody>
      </p:sp>
      <p:sp>
        <p:nvSpPr>
          <p:cNvPr id="3" name="Content Placeholder 2">
            <a:extLst>
              <a:ext uri="{FF2B5EF4-FFF2-40B4-BE49-F238E27FC236}">
                <a16:creationId xmlns:a16="http://schemas.microsoft.com/office/drawing/2014/main" id="{764EE023-931A-459F-8A37-86C96E67B7EE}"/>
              </a:ext>
            </a:extLst>
          </p:cNvPr>
          <p:cNvSpPr>
            <a:spLocks noGrp="1"/>
          </p:cNvSpPr>
          <p:nvPr>
            <p:ph idx="1"/>
          </p:nvPr>
        </p:nvSpPr>
        <p:spPr>
          <a:xfrm>
            <a:off x="676656" y="2011680"/>
            <a:ext cx="6877083" cy="3766185"/>
          </a:xfrm>
        </p:spPr>
        <p:txBody>
          <a:bodyPr vert="horz" lIns="91440" tIns="45720" rIns="91440" bIns="45720" rtlCol="0">
            <a:normAutofit/>
          </a:bodyPr>
          <a:lstStyle/>
          <a:p>
            <a:r>
              <a:rPr lang="en-GB" sz="2000" b="1" i="1" dirty="0" err="1">
                <a:ea typeface="+mn-lt"/>
                <a:cs typeface="+mn-lt"/>
              </a:rPr>
              <a:t>Dechrau</a:t>
            </a:r>
            <a:r>
              <a:rPr lang="en-GB" sz="2000" b="1" i="1" dirty="0">
                <a:ea typeface="+mn-lt"/>
                <a:cs typeface="+mn-lt"/>
              </a:rPr>
              <a:t> </a:t>
            </a:r>
            <a:r>
              <a:rPr lang="en-GB" sz="2000" b="1" i="1" dirty="0" err="1">
                <a:ea typeface="+mn-lt"/>
                <a:cs typeface="+mn-lt"/>
              </a:rPr>
              <a:t>Creu</a:t>
            </a:r>
            <a:r>
              <a:rPr lang="en-GB" sz="2000" b="1" i="1" dirty="0">
                <a:ea typeface="+mn-lt"/>
                <a:cs typeface="+mn-lt"/>
              </a:rPr>
              <a:t> </a:t>
            </a:r>
            <a:r>
              <a:rPr lang="en-GB" sz="2000" b="1" i="1" dirty="0" err="1">
                <a:ea typeface="+mn-lt"/>
                <a:cs typeface="+mn-lt"/>
              </a:rPr>
              <a:t>Atebion</a:t>
            </a:r>
            <a:endParaRPr lang="en-GB" sz="2000" b="1" i="1" dirty="0">
              <a:ea typeface="+mn-lt"/>
              <a:cs typeface="+mn-lt"/>
            </a:endParaRPr>
          </a:p>
          <a:p>
            <a:r>
              <a:rPr lang="en-GB" sz="2000" dirty="0">
                <a:ea typeface="+mn-lt"/>
                <a:cs typeface="+mn-lt"/>
              </a:rPr>
              <a:t>Mae </a:t>
            </a:r>
            <a:r>
              <a:rPr lang="en-GB" sz="2000" dirty="0" err="1">
                <a:ea typeface="+mn-lt"/>
                <a:cs typeface="+mn-lt"/>
              </a:rPr>
              <a:t>hwn</a:t>
            </a:r>
            <a:r>
              <a:rPr lang="en-GB" sz="2000" dirty="0">
                <a:ea typeface="+mn-lt"/>
                <a:cs typeface="+mn-lt"/>
              </a:rPr>
              <a:t> </a:t>
            </a:r>
            <a:r>
              <a:rPr lang="en-GB" sz="2000" dirty="0" err="1">
                <a:ea typeface="+mn-lt"/>
                <a:cs typeface="+mn-lt"/>
              </a:rPr>
              <a:t>yn</a:t>
            </a:r>
            <a:r>
              <a:rPr lang="en-GB" sz="2000" dirty="0">
                <a:ea typeface="+mn-lt"/>
                <a:cs typeface="+mn-lt"/>
              </a:rPr>
              <a:t> </a:t>
            </a:r>
            <a:r>
              <a:rPr lang="en-GB" sz="2000" dirty="0" err="1">
                <a:ea typeface="+mn-lt"/>
                <a:cs typeface="+mn-lt"/>
              </a:rPr>
              <a:t>gyfnod</a:t>
            </a:r>
            <a:r>
              <a:rPr lang="en-GB" sz="2000" dirty="0">
                <a:ea typeface="+mn-lt"/>
                <a:cs typeface="+mn-lt"/>
              </a:rPr>
              <a:t> </a:t>
            </a:r>
            <a:r>
              <a:rPr lang="en-GB" sz="2000" dirty="0" err="1">
                <a:ea typeface="+mn-lt"/>
                <a:cs typeface="+mn-lt"/>
              </a:rPr>
              <a:t>arbrofol</a:t>
            </a:r>
            <a:r>
              <a:rPr lang="en-GB" sz="2000" dirty="0">
                <a:ea typeface="+mn-lt"/>
                <a:cs typeface="+mn-lt"/>
              </a:rPr>
              <a:t>, </a:t>
            </a:r>
            <a:r>
              <a:rPr lang="en-GB" sz="2000" dirty="0" err="1">
                <a:ea typeface="+mn-lt"/>
                <a:cs typeface="+mn-lt"/>
              </a:rPr>
              <a:t>a'r</a:t>
            </a:r>
            <a:r>
              <a:rPr lang="en-GB" sz="2000" dirty="0">
                <a:ea typeface="+mn-lt"/>
                <a:cs typeface="+mn-lt"/>
              </a:rPr>
              <a:t> nod </a:t>
            </a:r>
            <a:r>
              <a:rPr lang="en-GB" sz="2000" dirty="0" err="1">
                <a:ea typeface="+mn-lt"/>
                <a:cs typeface="+mn-lt"/>
              </a:rPr>
              <a:t>yw</a:t>
            </a:r>
            <a:r>
              <a:rPr lang="en-GB" sz="2000" dirty="0">
                <a:ea typeface="+mn-lt"/>
                <a:cs typeface="+mn-lt"/>
              </a:rPr>
              <a:t> </a:t>
            </a:r>
            <a:r>
              <a:rPr lang="en-GB" sz="2000" dirty="0" err="1">
                <a:ea typeface="+mn-lt"/>
                <a:cs typeface="+mn-lt"/>
              </a:rPr>
              <a:t>nodi'r</a:t>
            </a:r>
            <a:r>
              <a:rPr lang="en-GB" sz="2000" dirty="0">
                <a:ea typeface="+mn-lt"/>
                <a:cs typeface="+mn-lt"/>
              </a:rPr>
              <a:t> </a:t>
            </a:r>
            <a:r>
              <a:rPr lang="en-GB" sz="2000" dirty="0" err="1">
                <a:ea typeface="+mn-lt"/>
                <a:cs typeface="+mn-lt"/>
              </a:rPr>
              <a:t>ateb</a:t>
            </a:r>
            <a:r>
              <a:rPr lang="en-GB" sz="2000" dirty="0">
                <a:ea typeface="+mn-lt"/>
                <a:cs typeface="+mn-lt"/>
              </a:rPr>
              <a:t> </a:t>
            </a:r>
            <a:r>
              <a:rPr lang="en-GB" sz="2000" dirty="0" err="1">
                <a:ea typeface="+mn-lt"/>
                <a:cs typeface="+mn-lt"/>
              </a:rPr>
              <a:t>gorau</a:t>
            </a:r>
            <a:r>
              <a:rPr lang="en-GB" sz="2000" dirty="0">
                <a:ea typeface="+mn-lt"/>
                <a:cs typeface="+mn-lt"/>
              </a:rPr>
              <a:t> </a:t>
            </a:r>
            <a:r>
              <a:rPr lang="en-GB" sz="2000" dirty="0" err="1">
                <a:ea typeface="+mn-lt"/>
                <a:cs typeface="+mn-lt"/>
              </a:rPr>
              <a:t>posibl</a:t>
            </a:r>
            <a:r>
              <a:rPr lang="en-GB" sz="2000" dirty="0">
                <a:ea typeface="+mn-lt"/>
                <a:cs typeface="+mn-lt"/>
              </a:rPr>
              <a:t> </a:t>
            </a:r>
            <a:r>
              <a:rPr lang="en-GB" sz="2000" dirty="0" err="1">
                <a:ea typeface="+mn-lt"/>
                <a:cs typeface="+mn-lt"/>
              </a:rPr>
              <a:t>ar</a:t>
            </a:r>
            <a:r>
              <a:rPr lang="en-GB" sz="2000" dirty="0">
                <a:ea typeface="+mn-lt"/>
                <a:cs typeface="+mn-lt"/>
              </a:rPr>
              <a:t> </a:t>
            </a:r>
            <a:r>
              <a:rPr lang="en-GB" sz="2000" dirty="0" err="1">
                <a:ea typeface="+mn-lt"/>
                <a:cs typeface="+mn-lt"/>
              </a:rPr>
              <a:t>gyfer</a:t>
            </a:r>
            <a:r>
              <a:rPr lang="en-GB" sz="2000" dirty="0">
                <a:ea typeface="+mn-lt"/>
                <a:cs typeface="+mn-lt"/>
              </a:rPr>
              <a:t> </a:t>
            </a:r>
            <a:r>
              <a:rPr lang="en-GB" sz="2000" dirty="0" err="1">
                <a:ea typeface="+mn-lt"/>
                <a:cs typeface="+mn-lt"/>
              </a:rPr>
              <a:t>pob</a:t>
            </a:r>
            <a:r>
              <a:rPr lang="en-GB" sz="2000" dirty="0">
                <a:ea typeface="+mn-lt"/>
                <a:cs typeface="+mn-lt"/>
              </a:rPr>
              <a:t> un </a:t>
            </a:r>
            <a:r>
              <a:rPr lang="en-GB" sz="2000" dirty="0" err="1">
                <a:ea typeface="+mn-lt"/>
                <a:cs typeface="+mn-lt"/>
              </a:rPr>
              <a:t>o'r</a:t>
            </a:r>
            <a:r>
              <a:rPr lang="en-GB" sz="2000" dirty="0">
                <a:ea typeface="+mn-lt"/>
                <a:cs typeface="+mn-lt"/>
              </a:rPr>
              <a:t> </a:t>
            </a:r>
            <a:r>
              <a:rPr lang="en-GB" sz="2000" dirty="0" err="1">
                <a:ea typeface="+mn-lt"/>
                <a:cs typeface="+mn-lt"/>
              </a:rPr>
              <a:t>problemau</a:t>
            </a:r>
            <a:r>
              <a:rPr lang="en-GB" sz="2000" dirty="0">
                <a:ea typeface="+mn-lt"/>
                <a:cs typeface="+mn-lt"/>
              </a:rPr>
              <a:t> a </a:t>
            </a:r>
            <a:r>
              <a:rPr lang="en-GB" sz="2000" dirty="0" err="1">
                <a:ea typeface="+mn-lt"/>
                <a:cs typeface="+mn-lt"/>
              </a:rPr>
              <a:t>nodwyd</a:t>
            </a:r>
            <a:r>
              <a:rPr lang="en-GB" sz="2000" dirty="0">
                <a:ea typeface="+mn-lt"/>
                <a:cs typeface="+mn-lt"/>
              </a:rPr>
              <a:t> </a:t>
            </a:r>
            <a:r>
              <a:rPr lang="en-GB" sz="2000" dirty="0" err="1">
                <a:ea typeface="+mn-lt"/>
                <a:cs typeface="+mn-lt"/>
              </a:rPr>
              <a:t>yn</a:t>
            </a:r>
            <a:r>
              <a:rPr lang="en-GB" sz="2000" dirty="0">
                <a:ea typeface="+mn-lt"/>
                <a:cs typeface="+mn-lt"/>
              </a:rPr>
              <a:t> </a:t>
            </a:r>
            <a:r>
              <a:rPr lang="en-GB" sz="2000" dirty="0" err="1">
                <a:ea typeface="+mn-lt"/>
                <a:cs typeface="+mn-lt"/>
              </a:rPr>
              <a:t>ystod</a:t>
            </a:r>
            <a:r>
              <a:rPr lang="en-GB" sz="2000" dirty="0">
                <a:ea typeface="+mn-lt"/>
                <a:cs typeface="+mn-lt"/>
              </a:rPr>
              <a:t> y tri cham </a:t>
            </a:r>
            <a:r>
              <a:rPr lang="en-GB" sz="2000" dirty="0" err="1">
                <a:ea typeface="+mn-lt"/>
                <a:cs typeface="+mn-lt"/>
              </a:rPr>
              <a:t>cyntaf</a:t>
            </a:r>
            <a:r>
              <a:rPr lang="en-GB" sz="2000" dirty="0">
                <a:ea typeface="+mn-lt"/>
                <a:cs typeface="+mn-lt"/>
              </a:rPr>
              <a:t>. </a:t>
            </a:r>
            <a:r>
              <a:rPr lang="en-GB" sz="2000" dirty="0" err="1">
                <a:ea typeface="+mn-lt"/>
                <a:cs typeface="+mn-lt"/>
              </a:rPr>
              <a:t>Bydd</a:t>
            </a:r>
            <a:r>
              <a:rPr lang="en-GB" sz="2000" dirty="0">
                <a:ea typeface="+mn-lt"/>
                <a:cs typeface="+mn-lt"/>
              </a:rPr>
              <a:t> </a:t>
            </a:r>
            <a:r>
              <a:rPr lang="en-GB" sz="2000" dirty="0" err="1">
                <a:ea typeface="+mn-lt"/>
                <a:cs typeface="+mn-lt"/>
              </a:rPr>
              <a:t>timau</a:t>
            </a:r>
            <a:r>
              <a:rPr lang="en-GB" sz="2000" dirty="0">
                <a:ea typeface="+mn-lt"/>
                <a:cs typeface="+mn-lt"/>
              </a:rPr>
              <a:t> </a:t>
            </a:r>
            <a:r>
              <a:rPr lang="en-GB" sz="2000" dirty="0" err="1">
                <a:ea typeface="+mn-lt"/>
                <a:cs typeface="+mn-lt"/>
              </a:rPr>
              <a:t>dylunio</a:t>
            </a:r>
            <a:r>
              <a:rPr lang="en-GB" sz="2000" dirty="0">
                <a:ea typeface="+mn-lt"/>
                <a:cs typeface="+mn-lt"/>
              </a:rPr>
              <a:t> </a:t>
            </a:r>
            <a:r>
              <a:rPr lang="en-GB" sz="2000" dirty="0" err="1">
                <a:ea typeface="+mn-lt"/>
                <a:cs typeface="+mn-lt"/>
              </a:rPr>
              <a:t>yn</a:t>
            </a:r>
            <a:r>
              <a:rPr lang="en-GB" sz="2000" dirty="0">
                <a:ea typeface="+mn-lt"/>
                <a:cs typeface="+mn-lt"/>
              </a:rPr>
              <a:t> </a:t>
            </a:r>
            <a:r>
              <a:rPr lang="en-GB" sz="2000" dirty="0" err="1">
                <a:ea typeface="+mn-lt"/>
                <a:cs typeface="+mn-lt"/>
              </a:rPr>
              <a:t>cynhyrchu</a:t>
            </a:r>
            <a:r>
              <a:rPr lang="en-GB" sz="2000" dirty="0">
                <a:ea typeface="+mn-lt"/>
                <a:cs typeface="+mn-lt"/>
              </a:rPr>
              <a:t> </a:t>
            </a:r>
            <a:r>
              <a:rPr lang="en-GB" sz="2000" dirty="0" err="1">
                <a:ea typeface="+mn-lt"/>
                <a:cs typeface="+mn-lt"/>
              </a:rPr>
              <a:t>nifer</a:t>
            </a:r>
            <a:r>
              <a:rPr lang="en-GB" sz="2000" dirty="0">
                <a:ea typeface="+mn-lt"/>
                <a:cs typeface="+mn-lt"/>
              </a:rPr>
              <a:t> o </a:t>
            </a:r>
            <a:r>
              <a:rPr lang="en-GB" sz="2000" dirty="0" err="1">
                <a:ea typeface="+mn-lt"/>
                <a:cs typeface="+mn-lt"/>
              </a:rPr>
              <a:t>fersiynau</a:t>
            </a:r>
            <a:r>
              <a:rPr lang="en-GB" sz="2000" dirty="0">
                <a:ea typeface="+mn-lt"/>
                <a:cs typeface="+mn-lt"/>
              </a:rPr>
              <a:t> </a:t>
            </a:r>
            <a:r>
              <a:rPr lang="en-GB" sz="2000" dirty="0" err="1">
                <a:ea typeface="+mn-lt"/>
                <a:cs typeface="+mn-lt"/>
              </a:rPr>
              <a:t>rhad</a:t>
            </a:r>
            <a:r>
              <a:rPr lang="en-GB" sz="2000" dirty="0">
                <a:ea typeface="+mn-lt"/>
                <a:cs typeface="+mn-lt"/>
              </a:rPr>
              <a:t>, </a:t>
            </a:r>
            <a:r>
              <a:rPr lang="en-GB" sz="2000" dirty="0" err="1">
                <a:ea typeface="+mn-lt"/>
                <a:cs typeface="+mn-lt"/>
              </a:rPr>
              <a:t>graddedig</a:t>
            </a:r>
            <a:r>
              <a:rPr lang="en-GB" sz="2000" dirty="0">
                <a:ea typeface="+mn-lt"/>
                <a:cs typeface="+mn-lt"/>
              </a:rPr>
              <a:t> </a:t>
            </a:r>
            <a:r>
              <a:rPr lang="en-GB" sz="2000" dirty="0" err="1">
                <a:ea typeface="+mn-lt"/>
                <a:cs typeface="+mn-lt"/>
              </a:rPr>
              <a:t>o'r</a:t>
            </a:r>
            <a:r>
              <a:rPr lang="en-GB" sz="2000" dirty="0">
                <a:ea typeface="+mn-lt"/>
                <a:cs typeface="+mn-lt"/>
              </a:rPr>
              <a:t> </a:t>
            </a:r>
            <a:r>
              <a:rPr lang="en-GB" sz="2000" dirty="0" err="1">
                <a:ea typeface="+mn-lt"/>
                <a:cs typeface="+mn-lt"/>
              </a:rPr>
              <a:t>cynnyrch</a:t>
            </a:r>
            <a:r>
              <a:rPr lang="en-GB" sz="2000" dirty="0">
                <a:ea typeface="+mn-lt"/>
                <a:cs typeface="+mn-lt"/>
              </a:rPr>
              <a:t> (neu </a:t>
            </a:r>
            <a:r>
              <a:rPr lang="en-GB" sz="2000" dirty="0" err="1">
                <a:ea typeface="+mn-lt"/>
                <a:cs typeface="+mn-lt"/>
              </a:rPr>
              <a:t>nodweddion</a:t>
            </a:r>
            <a:r>
              <a:rPr lang="en-GB" sz="2000" dirty="0">
                <a:ea typeface="+mn-lt"/>
                <a:cs typeface="+mn-lt"/>
              </a:rPr>
              <a:t> </a:t>
            </a:r>
            <a:r>
              <a:rPr lang="en-GB" sz="2000" dirty="0" err="1">
                <a:ea typeface="+mn-lt"/>
                <a:cs typeface="+mn-lt"/>
              </a:rPr>
              <a:t>penodol</a:t>
            </a:r>
            <a:r>
              <a:rPr lang="en-GB" sz="2000" dirty="0">
                <a:ea typeface="+mn-lt"/>
                <a:cs typeface="+mn-lt"/>
              </a:rPr>
              <a:t> a </a:t>
            </a:r>
            <a:r>
              <a:rPr lang="en-GB" sz="2000" dirty="0" err="1">
                <a:ea typeface="+mn-lt"/>
                <a:cs typeface="+mn-lt"/>
              </a:rPr>
              <a:t>ganfuwyd</a:t>
            </a:r>
            <a:r>
              <a:rPr lang="en-GB" sz="2000" dirty="0">
                <a:ea typeface="+mn-lt"/>
                <a:cs typeface="+mn-lt"/>
              </a:rPr>
              <a:t> o </a:t>
            </a:r>
            <a:r>
              <a:rPr lang="en-GB" sz="2000" dirty="0" err="1">
                <a:ea typeface="+mn-lt"/>
                <a:cs typeface="+mn-lt"/>
              </a:rPr>
              <a:t>fewn</a:t>
            </a:r>
            <a:r>
              <a:rPr lang="en-GB" sz="2000" dirty="0">
                <a:ea typeface="+mn-lt"/>
                <a:cs typeface="+mn-lt"/>
              </a:rPr>
              <a:t> y </a:t>
            </a:r>
            <a:r>
              <a:rPr lang="en-GB" sz="2000" dirty="0" err="1">
                <a:ea typeface="+mn-lt"/>
                <a:cs typeface="+mn-lt"/>
              </a:rPr>
              <a:t>cynnyrch</a:t>
            </a:r>
            <a:r>
              <a:rPr lang="en-GB" sz="2000" dirty="0">
                <a:ea typeface="+mn-lt"/>
                <a:cs typeface="+mn-lt"/>
              </a:rPr>
              <a:t>) </a:t>
            </a:r>
            <a:r>
              <a:rPr lang="en-GB" sz="2000" dirty="0" err="1">
                <a:ea typeface="+mn-lt"/>
                <a:cs typeface="+mn-lt"/>
              </a:rPr>
              <a:t>i</a:t>
            </a:r>
            <a:r>
              <a:rPr lang="en-GB" sz="2000" dirty="0">
                <a:ea typeface="+mn-lt"/>
                <a:cs typeface="+mn-lt"/>
              </a:rPr>
              <a:t> </a:t>
            </a:r>
            <a:r>
              <a:rPr lang="en-GB" sz="2000" dirty="0" err="1">
                <a:ea typeface="+mn-lt"/>
                <a:cs typeface="+mn-lt"/>
              </a:rPr>
              <a:t>ymchwilio</a:t>
            </a:r>
            <a:r>
              <a:rPr lang="en-GB" sz="2000" dirty="0">
                <a:ea typeface="+mn-lt"/>
                <a:cs typeface="+mn-lt"/>
              </a:rPr>
              <a:t> </a:t>
            </a:r>
            <a:r>
              <a:rPr lang="en-GB" sz="2000" dirty="0" err="1">
                <a:ea typeface="+mn-lt"/>
                <a:cs typeface="+mn-lt"/>
              </a:rPr>
              <a:t>i'r</a:t>
            </a:r>
            <a:r>
              <a:rPr lang="en-GB" sz="2000" dirty="0">
                <a:ea typeface="+mn-lt"/>
                <a:cs typeface="+mn-lt"/>
              </a:rPr>
              <a:t> </a:t>
            </a:r>
            <a:r>
              <a:rPr lang="en-GB" sz="2000" dirty="0" err="1">
                <a:ea typeface="+mn-lt"/>
                <a:cs typeface="+mn-lt"/>
              </a:rPr>
              <a:t>atebion</a:t>
            </a:r>
            <a:r>
              <a:rPr lang="en-GB" sz="2000" dirty="0">
                <a:ea typeface="+mn-lt"/>
                <a:cs typeface="+mn-lt"/>
              </a:rPr>
              <a:t> </a:t>
            </a:r>
            <a:r>
              <a:rPr lang="en-GB" sz="2000" dirty="0" err="1">
                <a:ea typeface="+mn-lt"/>
                <a:cs typeface="+mn-lt"/>
              </a:rPr>
              <a:t>problemus</a:t>
            </a:r>
            <a:r>
              <a:rPr lang="en-GB" sz="2000" dirty="0">
                <a:ea typeface="+mn-lt"/>
                <a:cs typeface="+mn-lt"/>
              </a:rPr>
              <a:t> a </a:t>
            </a:r>
            <a:r>
              <a:rPr lang="en-GB" sz="2000" dirty="0" err="1">
                <a:ea typeface="+mn-lt"/>
                <a:cs typeface="+mn-lt"/>
              </a:rPr>
              <a:t>gynhyrchwyd</a:t>
            </a:r>
            <a:r>
              <a:rPr lang="en-GB" sz="2000" dirty="0">
                <a:ea typeface="+mn-lt"/>
                <a:cs typeface="+mn-lt"/>
              </a:rPr>
              <a:t> </a:t>
            </a:r>
            <a:r>
              <a:rPr lang="en-GB" sz="2000" dirty="0" err="1">
                <a:ea typeface="+mn-lt"/>
                <a:cs typeface="+mn-lt"/>
              </a:rPr>
              <a:t>yn</a:t>
            </a:r>
            <a:r>
              <a:rPr lang="en-GB" sz="2000" dirty="0">
                <a:ea typeface="+mn-lt"/>
                <a:cs typeface="+mn-lt"/>
              </a:rPr>
              <a:t> y cam </a:t>
            </a:r>
            <a:r>
              <a:rPr lang="en-GB" sz="2000" dirty="0" err="1">
                <a:ea typeface="+mn-lt"/>
                <a:cs typeface="+mn-lt"/>
              </a:rPr>
              <a:t>blaenorol</a:t>
            </a:r>
            <a:r>
              <a:rPr lang="en-GB" sz="2000" dirty="0">
                <a:ea typeface="+mn-lt"/>
                <a:cs typeface="+mn-lt"/>
              </a:rPr>
              <a:t>. </a:t>
            </a:r>
            <a:r>
              <a:rPr lang="en-GB" sz="2000" dirty="0" err="1">
                <a:ea typeface="+mn-lt"/>
                <a:cs typeface="+mn-lt"/>
              </a:rPr>
              <a:t>Gelwir</a:t>
            </a:r>
            <a:r>
              <a:rPr lang="en-GB" sz="2000" dirty="0">
                <a:ea typeface="+mn-lt"/>
                <a:cs typeface="+mn-lt"/>
              </a:rPr>
              <a:t> </a:t>
            </a:r>
            <a:r>
              <a:rPr lang="en-GB" sz="2000" dirty="0" err="1">
                <a:ea typeface="+mn-lt"/>
                <a:cs typeface="+mn-lt"/>
              </a:rPr>
              <a:t>hyn</a:t>
            </a:r>
            <a:r>
              <a:rPr lang="en-GB" sz="2000" dirty="0">
                <a:ea typeface="+mn-lt"/>
                <a:cs typeface="+mn-lt"/>
              </a:rPr>
              <a:t> </a:t>
            </a:r>
            <a:r>
              <a:rPr lang="en-GB" sz="2000" dirty="0" err="1">
                <a:ea typeface="+mn-lt"/>
                <a:cs typeface="+mn-lt"/>
              </a:rPr>
              <a:t>weithiau</a:t>
            </a:r>
            <a:r>
              <a:rPr lang="en-GB" sz="2000" dirty="0">
                <a:ea typeface="+mn-lt"/>
                <a:cs typeface="+mn-lt"/>
              </a:rPr>
              <a:t> </a:t>
            </a:r>
            <a:r>
              <a:rPr lang="en-GB" sz="2000" dirty="0" err="1">
                <a:ea typeface="+mn-lt"/>
                <a:cs typeface="+mn-lt"/>
              </a:rPr>
              <a:t>yn</a:t>
            </a:r>
            <a:r>
              <a:rPr lang="en-GB" sz="2000" dirty="0">
                <a:ea typeface="+mn-lt"/>
                <a:cs typeface="+mn-lt"/>
              </a:rPr>
              <a:t> MVP (minimum viable product)</a:t>
            </a:r>
          </a:p>
          <a:p>
            <a:r>
              <a:rPr lang="en-GB" sz="2000" dirty="0" err="1">
                <a:ea typeface="+mn-lt"/>
                <a:cs typeface="+mn-lt"/>
              </a:rPr>
              <a:t>Dysgwch</a:t>
            </a:r>
            <a:r>
              <a:rPr lang="en-GB" sz="2000" dirty="0">
                <a:ea typeface="+mn-lt"/>
                <a:cs typeface="+mn-lt"/>
              </a:rPr>
              <a:t> am </a:t>
            </a:r>
            <a:r>
              <a:rPr lang="en-GB" sz="2000" dirty="0" err="1">
                <a:ea typeface="+mn-lt"/>
                <a:cs typeface="+mn-lt"/>
              </a:rPr>
              <a:t>ddulliau</a:t>
            </a:r>
            <a:r>
              <a:rPr lang="en-GB" sz="2000" dirty="0">
                <a:ea typeface="+mn-lt"/>
                <a:cs typeface="+mn-lt"/>
              </a:rPr>
              <a:t> </a:t>
            </a:r>
            <a:r>
              <a:rPr lang="en-GB" sz="2000" dirty="0" err="1">
                <a:ea typeface="+mn-lt"/>
                <a:cs typeface="+mn-lt"/>
              </a:rPr>
              <a:t>prototeip</a:t>
            </a:r>
            <a:r>
              <a:rPr lang="en-GB" sz="2000" dirty="0">
                <a:ea typeface="+mn-lt"/>
                <a:cs typeface="+mn-lt"/>
              </a:rPr>
              <a:t> </a:t>
            </a:r>
            <a:r>
              <a:rPr lang="en-GB" sz="2000" dirty="0" err="1">
                <a:ea typeface="+mn-lt"/>
                <a:cs typeface="+mn-lt"/>
              </a:rPr>
              <a:t>cyffredin</a:t>
            </a:r>
            <a:r>
              <a:rPr lang="en-GB" sz="2000" dirty="0">
                <a:ea typeface="+mn-lt"/>
                <a:cs typeface="+mn-lt"/>
              </a:rPr>
              <a:t>: </a:t>
            </a:r>
          </a:p>
          <a:p>
            <a:r>
              <a:rPr lang="en-GB" sz="2000" dirty="0">
                <a:latin typeface="Calibri"/>
                <a:ea typeface="+mn-lt"/>
                <a:cs typeface="Calibri"/>
                <a:hlinkClick r:id="rId2"/>
              </a:rPr>
              <a:t>https://www.interaction-design.org/literature/article/prototyping-learn-eight-common-methods-and-best-practices</a:t>
            </a:r>
            <a:r>
              <a:rPr lang="en-GB" sz="2000" dirty="0">
                <a:latin typeface="Calibri"/>
                <a:ea typeface="+mn-lt"/>
                <a:cs typeface="Calibri"/>
              </a:rPr>
              <a:t> </a:t>
            </a:r>
            <a:endParaRPr lang="en-GB" sz="2000" dirty="0"/>
          </a:p>
        </p:txBody>
      </p:sp>
      <p:pic>
        <p:nvPicPr>
          <p:cNvPr id="4" name="Picture 4" descr="Free stock photo of boat, folding, origami">
            <a:extLst>
              <a:ext uri="{FF2B5EF4-FFF2-40B4-BE49-F238E27FC236}">
                <a16:creationId xmlns:a16="http://schemas.microsoft.com/office/drawing/2014/main" id="{A95B21B1-8817-4249-82F6-782374A8E4D6}"/>
              </a:ext>
            </a:extLst>
          </p:cNvPr>
          <p:cNvPicPr>
            <a:picLocks noChangeAspect="1"/>
          </p:cNvPicPr>
          <p:nvPr/>
        </p:nvPicPr>
        <p:blipFill rotWithShape="1">
          <a:blip r:embed="rId3"/>
          <a:srcRect l="43314" r="18225" b="2"/>
          <a:stretch/>
        </p:blipFill>
        <p:spPr>
          <a:xfrm>
            <a:off x="8114537" y="10"/>
            <a:ext cx="4077463" cy="6864408"/>
          </a:xfrm>
          <a:prstGeom prst="rect">
            <a:avLst/>
          </a:prstGeom>
        </p:spPr>
      </p:pic>
    </p:spTree>
    <p:extLst>
      <p:ext uri="{BB962C8B-B14F-4D97-AF65-F5344CB8AC3E}">
        <p14:creationId xmlns:p14="http://schemas.microsoft.com/office/powerpoint/2010/main" val="30939615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00087-626A-458D-8A9E-D028413AB022}"/>
              </a:ext>
            </a:extLst>
          </p:cNvPr>
          <p:cNvSpPr>
            <a:spLocks noGrp="1"/>
          </p:cNvSpPr>
          <p:nvPr>
            <p:ph type="title"/>
          </p:nvPr>
        </p:nvSpPr>
        <p:spPr>
          <a:xfrm>
            <a:off x="657225" y="499533"/>
            <a:ext cx="7115176" cy="1658198"/>
          </a:xfrm>
        </p:spPr>
        <p:txBody>
          <a:bodyPr>
            <a:normAutofit/>
          </a:bodyPr>
          <a:lstStyle/>
          <a:p>
            <a:r>
              <a:rPr lang="en-GB">
                <a:solidFill>
                  <a:srgbClr val="E46C4C"/>
                </a:solidFill>
                <a:ea typeface="+mj-lt"/>
                <a:cs typeface="+mj-lt"/>
              </a:rPr>
              <a:t>Stage 4: Prototype</a:t>
            </a:r>
          </a:p>
        </p:txBody>
      </p:sp>
      <p:sp>
        <p:nvSpPr>
          <p:cNvPr id="3" name="Content Placeholder 2">
            <a:extLst>
              <a:ext uri="{FF2B5EF4-FFF2-40B4-BE49-F238E27FC236}">
                <a16:creationId xmlns:a16="http://schemas.microsoft.com/office/drawing/2014/main" id="{764EE023-931A-459F-8A37-86C96E67B7EE}"/>
              </a:ext>
            </a:extLst>
          </p:cNvPr>
          <p:cNvSpPr>
            <a:spLocks noGrp="1"/>
          </p:cNvSpPr>
          <p:nvPr>
            <p:ph idx="1"/>
          </p:nvPr>
        </p:nvSpPr>
        <p:spPr>
          <a:xfrm>
            <a:off x="676656" y="2011680"/>
            <a:ext cx="6877083" cy="3766185"/>
          </a:xfrm>
        </p:spPr>
        <p:txBody>
          <a:bodyPr vert="horz" lIns="91440" tIns="45720" rIns="91440" bIns="45720" rtlCol="0">
            <a:normAutofit/>
          </a:bodyPr>
          <a:lstStyle/>
          <a:p>
            <a:r>
              <a:rPr lang="en-GB" sz="2000" b="1" i="1" dirty="0">
                <a:ea typeface="+mn-lt"/>
                <a:cs typeface="+mn-lt"/>
              </a:rPr>
              <a:t>Start to Create Solutions</a:t>
            </a:r>
            <a:endParaRPr lang="en-GB" sz="2000" dirty="0">
              <a:ea typeface="+mn-lt"/>
              <a:cs typeface="+mn-lt"/>
            </a:endParaRPr>
          </a:p>
          <a:p>
            <a:r>
              <a:rPr lang="en-GB" sz="2000" dirty="0">
                <a:ea typeface="+mn-lt"/>
                <a:cs typeface="+mn-lt"/>
              </a:rPr>
              <a:t>This is an experimental phase, and the aim is to identify the best possible solution for each of the problems identified during the first three stages. Design teams will produce a number of inexpensive, scaled-down versions of the product (or specific features found within the product) to investigate the problem solutions generated in the previous stage. This is sometimes called an MVP (minimum viable product)</a:t>
            </a:r>
            <a:endParaRPr lang="en-US" sz="2000" dirty="0">
              <a:ea typeface="+mn-lt"/>
              <a:cs typeface="+mn-lt"/>
            </a:endParaRPr>
          </a:p>
          <a:p>
            <a:r>
              <a:rPr lang="en-GB" sz="2000" dirty="0">
                <a:ea typeface="+mn-lt"/>
                <a:cs typeface="+mn-lt"/>
              </a:rPr>
              <a:t>Learn about common prototype methods:</a:t>
            </a:r>
            <a:r>
              <a:rPr lang="en-GB" sz="2000" dirty="0">
                <a:latin typeface="Calibri Light"/>
                <a:ea typeface="+mn-lt"/>
                <a:cs typeface="Calibri Light"/>
              </a:rPr>
              <a:t> </a:t>
            </a:r>
            <a:r>
              <a:rPr lang="en-GB" sz="2000" dirty="0">
                <a:latin typeface="Calibri"/>
                <a:ea typeface="+mn-lt"/>
                <a:cs typeface="Calibri"/>
                <a:hlinkClick r:id="rId2"/>
              </a:rPr>
              <a:t>https://www.interaction-design.org/literature/article/prototyping-learn-eight-common-methods-and-best-practices</a:t>
            </a:r>
            <a:endParaRPr lang="en-GB" sz="2000" dirty="0"/>
          </a:p>
        </p:txBody>
      </p:sp>
      <p:pic>
        <p:nvPicPr>
          <p:cNvPr id="4" name="Picture 4" descr="Free stock photo of boat, folding, origami">
            <a:extLst>
              <a:ext uri="{FF2B5EF4-FFF2-40B4-BE49-F238E27FC236}">
                <a16:creationId xmlns:a16="http://schemas.microsoft.com/office/drawing/2014/main" id="{A95B21B1-8817-4249-82F6-782374A8E4D6}"/>
              </a:ext>
            </a:extLst>
          </p:cNvPr>
          <p:cNvPicPr>
            <a:picLocks noChangeAspect="1"/>
          </p:cNvPicPr>
          <p:nvPr/>
        </p:nvPicPr>
        <p:blipFill rotWithShape="1">
          <a:blip r:embed="rId3"/>
          <a:srcRect l="43314" r="18225" b="2"/>
          <a:stretch/>
        </p:blipFill>
        <p:spPr>
          <a:xfrm>
            <a:off x="8114537" y="10"/>
            <a:ext cx="4077463" cy="6864408"/>
          </a:xfrm>
          <a:prstGeom prst="rect">
            <a:avLst/>
          </a:prstGeom>
        </p:spPr>
      </p:pic>
    </p:spTree>
    <p:extLst>
      <p:ext uri="{BB962C8B-B14F-4D97-AF65-F5344CB8AC3E}">
        <p14:creationId xmlns:p14="http://schemas.microsoft.com/office/powerpoint/2010/main" val="14700362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EA10-81F3-44D2-9D75-C39122CA4255}"/>
              </a:ext>
            </a:extLst>
          </p:cNvPr>
          <p:cNvSpPr>
            <a:spLocks noGrp="1"/>
          </p:cNvSpPr>
          <p:nvPr>
            <p:ph type="title"/>
          </p:nvPr>
        </p:nvSpPr>
        <p:spPr>
          <a:xfrm>
            <a:off x="4683125" y="499533"/>
            <a:ext cx="6562726" cy="1658198"/>
          </a:xfrm>
        </p:spPr>
        <p:txBody>
          <a:bodyPr>
            <a:normAutofit/>
          </a:bodyPr>
          <a:lstStyle/>
          <a:p>
            <a:r>
              <a:rPr lang="en-GB" dirty="0">
                <a:cs typeface="Calibri Light"/>
              </a:rPr>
              <a:t>Cam 5: </a:t>
            </a:r>
            <a:r>
              <a:rPr lang="en-GB" dirty="0" err="1">
                <a:cs typeface="Calibri Light"/>
              </a:rPr>
              <a:t>Profi</a:t>
            </a:r>
            <a:endParaRPr lang="en-GB" dirty="0">
              <a:cs typeface="Calibri Light"/>
            </a:endParaRPr>
          </a:p>
        </p:txBody>
      </p:sp>
      <p:pic>
        <p:nvPicPr>
          <p:cNvPr id="4" name="Picture 4" descr="Free illustration: Test, Testing, Optical, Magnifier ...">
            <a:extLst>
              <a:ext uri="{FF2B5EF4-FFF2-40B4-BE49-F238E27FC236}">
                <a16:creationId xmlns:a16="http://schemas.microsoft.com/office/drawing/2014/main" id="{A912CD7D-EAD1-49C3-938D-512EF9EAFD61}"/>
              </a:ext>
            </a:extLst>
          </p:cNvPr>
          <p:cNvPicPr>
            <a:picLocks noChangeAspect="1"/>
          </p:cNvPicPr>
          <p:nvPr/>
        </p:nvPicPr>
        <p:blipFill rotWithShape="1">
          <a:blip r:embed="rId2"/>
          <a:srcRect l="15784" r="36696" b="-1"/>
          <a:stretch/>
        </p:blipFill>
        <p:spPr>
          <a:xfrm>
            <a:off x="127766" y="0"/>
            <a:ext cx="4077443" cy="6864418"/>
          </a:xfrm>
          <a:prstGeom prst="rect">
            <a:avLst/>
          </a:prstGeom>
        </p:spPr>
      </p:pic>
      <p:sp>
        <p:nvSpPr>
          <p:cNvPr id="3" name="Content Placeholder 2">
            <a:extLst>
              <a:ext uri="{FF2B5EF4-FFF2-40B4-BE49-F238E27FC236}">
                <a16:creationId xmlns:a16="http://schemas.microsoft.com/office/drawing/2014/main" id="{667CBA70-1DC6-4A83-B5A7-E8447B4EFBD0}"/>
              </a:ext>
            </a:extLst>
          </p:cNvPr>
          <p:cNvSpPr>
            <a:spLocks noGrp="1"/>
          </p:cNvSpPr>
          <p:nvPr>
            <p:ph idx="1"/>
          </p:nvPr>
        </p:nvSpPr>
        <p:spPr>
          <a:xfrm>
            <a:off x="4702557" y="2011680"/>
            <a:ext cx="6428994" cy="4274820"/>
          </a:xfrm>
        </p:spPr>
        <p:txBody>
          <a:bodyPr vert="horz" lIns="91440" tIns="45720" rIns="91440" bIns="45720" rtlCol="0">
            <a:normAutofit/>
          </a:bodyPr>
          <a:lstStyle/>
          <a:p>
            <a:r>
              <a:rPr lang="en-GB" sz="1800" b="1" i="1" dirty="0" err="1">
                <a:ea typeface="+mn-lt"/>
                <a:cs typeface="+mn-lt"/>
              </a:rPr>
              <a:t>Rhowch</a:t>
            </a:r>
            <a:r>
              <a:rPr lang="en-GB" sz="1800" b="1" i="1" dirty="0">
                <a:ea typeface="+mn-lt"/>
                <a:cs typeface="+mn-lt"/>
              </a:rPr>
              <a:t> </a:t>
            </a:r>
            <a:r>
              <a:rPr lang="en-GB" sz="1800" b="1" i="1" dirty="0" err="1">
                <a:ea typeface="+mn-lt"/>
                <a:cs typeface="+mn-lt"/>
              </a:rPr>
              <a:t>gynnig</a:t>
            </a:r>
            <a:r>
              <a:rPr lang="en-GB" sz="1800" b="1" i="1" dirty="0">
                <a:ea typeface="+mn-lt"/>
                <a:cs typeface="+mn-lt"/>
              </a:rPr>
              <a:t> </a:t>
            </a:r>
            <a:r>
              <a:rPr lang="en-GB" sz="1800" b="1" i="1" dirty="0" err="1">
                <a:ea typeface="+mn-lt"/>
                <a:cs typeface="+mn-lt"/>
              </a:rPr>
              <a:t>ar</a:t>
            </a:r>
            <a:r>
              <a:rPr lang="en-GB" sz="1800" b="1" i="1" dirty="0">
                <a:ea typeface="+mn-lt"/>
                <a:cs typeface="+mn-lt"/>
              </a:rPr>
              <a:t> </a:t>
            </a:r>
            <a:r>
              <a:rPr lang="en-GB" sz="1800" b="1" i="1" dirty="0" err="1">
                <a:ea typeface="+mn-lt"/>
                <a:cs typeface="+mn-lt"/>
              </a:rPr>
              <a:t>eich</a:t>
            </a:r>
            <a:r>
              <a:rPr lang="en-GB" sz="1800" b="1" i="1" dirty="0">
                <a:ea typeface="+mn-lt"/>
                <a:cs typeface="+mn-lt"/>
              </a:rPr>
              <a:t> </a:t>
            </a:r>
            <a:r>
              <a:rPr lang="en-GB" sz="1800" b="1" i="1" dirty="0" err="1">
                <a:ea typeface="+mn-lt"/>
                <a:cs typeface="+mn-lt"/>
              </a:rPr>
              <a:t>atebion</a:t>
            </a:r>
            <a:r>
              <a:rPr lang="en-GB" sz="1800" b="1" i="1" dirty="0">
                <a:ea typeface="+mn-lt"/>
                <a:cs typeface="+mn-lt"/>
              </a:rPr>
              <a:t> </a:t>
            </a:r>
          </a:p>
          <a:p>
            <a:r>
              <a:rPr lang="en-GB" sz="1800" dirty="0">
                <a:ea typeface="+mn-lt"/>
                <a:cs typeface="+mn-lt"/>
              </a:rPr>
              <a:t>Mae </a:t>
            </a:r>
            <a:r>
              <a:rPr lang="en-GB" sz="1800" dirty="0" err="1">
                <a:ea typeface="+mn-lt"/>
                <a:cs typeface="+mn-lt"/>
              </a:rPr>
              <a:t>dylunwyr</a:t>
            </a:r>
            <a:r>
              <a:rPr lang="en-GB" sz="1800" dirty="0">
                <a:ea typeface="+mn-lt"/>
                <a:cs typeface="+mn-lt"/>
              </a:rPr>
              <a:t> neu </a:t>
            </a:r>
            <a:r>
              <a:rPr lang="en-GB" sz="1800" dirty="0" err="1">
                <a:ea typeface="+mn-lt"/>
                <a:cs typeface="+mn-lt"/>
              </a:rPr>
              <a:t>werthuswyr</a:t>
            </a:r>
            <a:r>
              <a:rPr lang="en-GB" sz="1800" dirty="0">
                <a:ea typeface="+mn-lt"/>
                <a:cs typeface="+mn-lt"/>
              </a:rPr>
              <a:t> </a:t>
            </a:r>
            <a:r>
              <a:rPr lang="en-GB" sz="1800" dirty="0" err="1">
                <a:ea typeface="+mn-lt"/>
                <a:cs typeface="+mn-lt"/>
              </a:rPr>
              <a:t>yn</a:t>
            </a:r>
            <a:r>
              <a:rPr lang="en-GB" sz="1800" dirty="0">
                <a:ea typeface="+mn-lt"/>
                <a:cs typeface="+mn-lt"/>
              </a:rPr>
              <a:t> </a:t>
            </a:r>
            <a:r>
              <a:rPr lang="en-GB" sz="1800" dirty="0" err="1">
                <a:ea typeface="+mn-lt"/>
                <a:cs typeface="+mn-lt"/>
              </a:rPr>
              <a:t>profi'r</a:t>
            </a:r>
            <a:r>
              <a:rPr lang="en-GB" sz="1800" dirty="0">
                <a:ea typeface="+mn-lt"/>
                <a:cs typeface="+mn-lt"/>
              </a:rPr>
              <a:t> </a:t>
            </a:r>
            <a:r>
              <a:rPr lang="en-GB" sz="1800" dirty="0" err="1">
                <a:ea typeface="+mn-lt"/>
                <a:cs typeface="+mn-lt"/>
              </a:rPr>
              <a:t>cynnyrch</a:t>
            </a:r>
            <a:r>
              <a:rPr lang="en-GB" sz="1800" dirty="0">
                <a:ea typeface="+mn-lt"/>
                <a:cs typeface="+mn-lt"/>
              </a:rPr>
              <a:t> </a:t>
            </a:r>
            <a:r>
              <a:rPr lang="en-GB" sz="1800" dirty="0" err="1">
                <a:ea typeface="+mn-lt"/>
                <a:cs typeface="+mn-lt"/>
              </a:rPr>
              <a:t>cyflawn</a:t>
            </a:r>
            <a:r>
              <a:rPr lang="en-GB" sz="1800" dirty="0">
                <a:ea typeface="+mn-lt"/>
                <a:cs typeface="+mn-lt"/>
              </a:rPr>
              <a:t> </a:t>
            </a:r>
            <a:r>
              <a:rPr lang="en-GB" sz="1800" dirty="0" err="1">
                <a:ea typeface="+mn-lt"/>
                <a:cs typeface="+mn-lt"/>
              </a:rPr>
              <a:t>yn</a:t>
            </a:r>
            <a:r>
              <a:rPr lang="en-GB" sz="1800" dirty="0">
                <a:ea typeface="+mn-lt"/>
                <a:cs typeface="+mn-lt"/>
              </a:rPr>
              <a:t> </a:t>
            </a:r>
            <a:r>
              <a:rPr lang="en-GB" sz="1800" dirty="0" err="1">
                <a:ea typeface="+mn-lt"/>
                <a:cs typeface="+mn-lt"/>
              </a:rPr>
              <a:t>drylwyr</a:t>
            </a:r>
            <a:r>
              <a:rPr lang="en-GB" sz="1800" dirty="0">
                <a:ea typeface="+mn-lt"/>
                <a:cs typeface="+mn-lt"/>
              </a:rPr>
              <a:t> </a:t>
            </a:r>
            <a:r>
              <a:rPr lang="en-GB" sz="1800" dirty="0" err="1">
                <a:ea typeface="+mn-lt"/>
                <a:cs typeface="+mn-lt"/>
              </a:rPr>
              <a:t>gan</a:t>
            </a:r>
            <a:r>
              <a:rPr lang="en-GB" sz="1800" dirty="0">
                <a:ea typeface="+mn-lt"/>
                <a:cs typeface="+mn-lt"/>
              </a:rPr>
              <a:t> </a:t>
            </a:r>
            <a:r>
              <a:rPr lang="en-GB" sz="1800" dirty="0" err="1">
                <a:ea typeface="+mn-lt"/>
                <a:cs typeface="+mn-lt"/>
              </a:rPr>
              <a:t>ddefnyddio'r</a:t>
            </a:r>
            <a:r>
              <a:rPr lang="en-GB" sz="1800" dirty="0">
                <a:ea typeface="+mn-lt"/>
                <a:cs typeface="+mn-lt"/>
              </a:rPr>
              <a:t> </a:t>
            </a:r>
            <a:r>
              <a:rPr lang="en-GB" sz="1800" dirty="0" err="1">
                <a:ea typeface="+mn-lt"/>
                <a:cs typeface="+mn-lt"/>
              </a:rPr>
              <a:t>atebion</a:t>
            </a:r>
            <a:r>
              <a:rPr lang="en-GB" sz="1800" dirty="0">
                <a:ea typeface="+mn-lt"/>
                <a:cs typeface="+mn-lt"/>
              </a:rPr>
              <a:t> </a:t>
            </a:r>
            <a:r>
              <a:rPr lang="en-GB" sz="1800" dirty="0" err="1">
                <a:ea typeface="+mn-lt"/>
                <a:cs typeface="+mn-lt"/>
              </a:rPr>
              <a:t>gorau</a:t>
            </a:r>
            <a:r>
              <a:rPr lang="en-GB" sz="1800" dirty="0">
                <a:ea typeface="+mn-lt"/>
                <a:cs typeface="+mn-lt"/>
              </a:rPr>
              <a:t> a </a:t>
            </a:r>
            <a:r>
              <a:rPr lang="en-GB" sz="1800" dirty="0" err="1">
                <a:ea typeface="+mn-lt"/>
                <a:cs typeface="+mn-lt"/>
              </a:rPr>
              <a:t>nodwyd</a:t>
            </a:r>
            <a:r>
              <a:rPr lang="en-GB" sz="1800" dirty="0">
                <a:ea typeface="+mn-lt"/>
                <a:cs typeface="+mn-lt"/>
              </a:rPr>
              <a:t> </a:t>
            </a:r>
            <a:r>
              <a:rPr lang="en-GB" sz="1800" dirty="0" err="1">
                <a:ea typeface="+mn-lt"/>
                <a:cs typeface="+mn-lt"/>
              </a:rPr>
              <a:t>yn</a:t>
            </a:r>
            <a:r>
              <a:rPr lang="en-GB" sz="1800" dirty="0">
                <a:ea typeface="+mn-lt"/>
                <a:cs typeface="+mn-lt"/>
              </a:rPr>
              <a:t> y </a:t>
            </a:r>
            <a:r>
              <a:rPr lang="en-GB" sz="1800" dirty="0" err="1">
                <a:ea typeface="+mn-lt"/>
                <a:cs typeface="+mn-lt"/>
              </a:rPr>
              <a:t>cyfnod</a:t>
            </a:r>
            <a:r>
              <a:rPr lang="en-GB" sz="1800" dirty="0">
                <a:ea typeface="+mn-lt"/>
                <a:cs typeface="+mn-lt"/>
              </a:rPr>
              <a:t> </a:t>
            </a:r>
            <a:r>
              <a:rPr lang="en-GB" sz="1800" dirty="0" err="1">
                <a:ea typeface="+mn-lt"/>
                <a:cs typeface="+mn-lt"/>
              </a:rPr>
              <a:t>Prototeip</a:t>
            </a:r>
            <a:r>
              <a:rPr lang="en-GB" sz="1800" dirty="0">
                <a:ea typeface="+mn-lt"/>
                <a:cs typeface="+mn-lt"/>
              </a:rPr>
              <a:t>. </a:t>
            </a:r>
            <a:r>
              <a:rPr lang="en-GB" sz="1800" dirty="0" err="1">
                <a:ea typeface="+mn-lt"/>
                <a:cs typeface="+mn-lt"/>
              </a:rPr>
              <a:t>Dyma</a:t>
            </a:r>
            <a:r>
              <a:rPr lang="en-GB" sz="1800" dirty="0">
                <a:ea typeface="+mn-lt"/>
                <a:cs typeface="+mn-lt"/>
              </a:rPr>
              <a:t> gam </a:t>
            </a:r>
            <a:r>
              <a:rPr lang="en-GB" sz="1800" dirty="0" err="1">
                <a:ea typeface="+mn-lt"/>
                <a:cs typeface="+mn-lt"/>
              </a:rPr>
              <a:t>olaf</a:t>
            </a:r>
            <a:r>
              <a:rPr lang="en-GB" sz="1800" dirty="0">
                <a:ea typeface="+mn-lt"/>
                <a:cs typeface="+mn-lt"/>
              </a:rPr>
              <a:t> y model </a:t>
            </a:r>
            <a:r>
              <a:rPr lang="en-GB" sz="1800" dirty="0" err="1">
                <a:ea typeface="+mn-lt"/>
                <a:cs typeface="+mn-lt"/>
              </a:rPr>
              <a:t>ond</a:t>
            </a:r>
            <a:r>
              <a:rPr lang="en-GB" sz="1800" dirty="0">
                <a:ea typeface="+mn-lt"/>
                <a:cs typeface="+mn-lt"/>
              </a:rPr>
              <a:t>, </a:t>
            </a:r>
            <a:r>
              <a:rPr lang="en-GB" sz="1800" dirty="0" err="1">
                <a:ea typeface="+mn-lt"/>
                <a:cs typeface="+mn-lt"/>
              </a:rPr>
              <a:t>mewn</a:t>
            </a:r>
            <a:r>
              <a:rPr lang="en-GB" sz="1800" dirty="0">
                <a:ea typeface="+mn-lt"/>
                <a:cs typeface="+mn-lt"/>
              </a:rPr>
              <a:t> proses </a:t>
            </a:r>
            <a:r>
              <a:rPr lang="en-GB" sz="1800" dirty="0" err="1">
                <a:ea typeface="+mn-lt"/>
                <a:cs typeface="+mn-lt"/>
              </a:rPr>
              <a:t>ailadroddol</a:t>
            </a:r>
            <a:r>
              <a:rPr lang="en-GB" sz="1800" dirty="0">
                <a:ea typeface="+mn-lt"/>
                <a:cs typeface="+mn-lt"/>
              </a:rPr>
              <a:t> </a:t>
            </a:r>
            <a:r>
              <a:rPr lang="en-GB" sz="1800" dirty="0" err="1">
                <a:ea typeface="+mn-lt"/>
                <a:cs typeface="+mn-lt"/>
              </a:rPr>
              <a:t>fel</a:t>
            </a:r>
            <a:r>
              <a:rPr lang="en-GB" sz="1800" dirty="0">
                <a:ea typeface="+mn-lt"/>
                <a:cs typeface="+mn-lt"/>
              </a:rPr>
              <a:t> </a:t>
            </a:r>
            <a:r>
              <a:rPr lang="en-GB" sz="1800" dirty="0" err="1">
                <a:ea typeface="+mn-lt"/>
                <a:cs typeface="+mn-lt"/>
              </a:rPr>
              <a:t>meddwl</a:t>
            </a:r>
            <a:r>
              <a:rPr lang="en-GB" sz="1800" dirty="0">
                <a:ea typeface="+mn-lt"/>
                <a:cs typeface="+mn-lt"/>
              </a:rPr>
              <a:t> </a:t>
            </a:r>
            <a:r>
              <a:rPr lang="en-GB" sz="1800" dirty="0" err="1">
                <a:ea typeface="+mn-lt"/>
                <a:cs typeface="+mn-lt"/>
              </a:rPr>
              <a:t>dylunio</a:t>
            </a:r>
            <a:r>
              <a:rPr lang="en-GB" sz="1800" dirty="0">
                <a:ea typeface="+mn-lt"/>
                <a:cs typeface="+mn-lt"/>
              </a:rPr>
              <a:t>, </a:t>
            </a:r>
            <a:r>
              <a:rPr lang="en-GB" sz="1800" dirty="0" err="1">
                <a:ea typeface="+mn-lt"/>
                <a:cs typeface="+mn-lt"/>
              </a:rPr>
              <a:t>defnyddir</a:t>
            </a:r>
            <a:r>
              <a:rPr lang="en-GB" sz="1800" dirty="0">
                <a:ea typeface="+mn-lt"/>
                <a:cs typeface="+mn-lt"/>
              </a:rPr>
              <a:t> y </a:t>
            </a:r>
            <a:r>
              <a:rPr lang="en-GB" sz="1800" dirty="0" err="1">
                <a:ea typeface="+mn-lt"/>
                <a:cs typeface="+mn-lt"/>
              </a:rPr>
              <a:t>canlyniadau</a:t>
            </a:r>
            <a:r>
              <a:rPr lang="en-GB" sz="1800" dirty="0">
                <a:ea typeface="+mn-lt"/>
                <a:cs typeface="+mn-lt"/>
              </a:rPr>
              <a:t> a </a:t>
            </a:r>
            <a:r>
              <a:rPr lang="en-GB" sz="1800" dirty="0" err="1">
                <a:ea typeface="+mn-lt"/>
                <a:cs typeface="+mn-lt"/>
              </a:rPr>
              <a:t>gynhyrchir</a:t>
            </a:r>
            <a:r>
              <a:rPr lang="en-GB" sz="1800" dirty="0">
                <a:ea typeface="+mn-lt"/>
                <a:cs typeface="+mn-lt"/>
              </a:rPr>
              <a:t> </a:t>
            </a:r>
            <a:r>
              <a:rPr lang="en-GB" sz="1800" dirty="0" err="1">
                <a:ea typeface="+mn-lt"/>
                <a:cs typeface="+mn-lt"/>
              </a:rPr>
              <a:t>yn</a:t>
            </a:r>
            <a:r>
              <a:rPr lang="en-GB" sz="1800" dirty="0">
                <a:ea typeface="+mn-lt"/>
                <a:cs typeface="+mn-lt"/>
              </a:rPr>
              <a:t> </a:t>
            </a:r>
            <a:r>
              <a:rPr lang="en-GB" sz="1800" dirty="0" err="1">
                <a:ea typeface="+mn-lt"/>
                <a:cs typeface="+mn-lt"/>
              </a:rPr>
              <a:t>aml</a:t>
            </a:r>
            <a:r>
              <a:rPr lang="en-GB" sz="1800" dirty="0">
                <a:ea typeface="+mn-lt"/>
                <a:cs typeface="+mn-lt"/>
              </a:rPr>
              <a:t> </a:t>
            </a:r>
            <a:r>
              <a:rPr lang="en-GB" sz="1800" dirty="0" err="1">
                <a:ea typeface="+mn-lt"/>
                <a:cs typeface="+mn-lt"/>
              </a:rPr>
              <a:t>i</a:t>
            </a:r>
            <a:r>
              <a:rPr lang="en-GB" sz="1800" dirty="0">
                <a:ea typeface="+mn-lt"/>
                <a:cs typeface="+mn-lt"/>
              </a:rPr>
              <a:t> </a:t>
            </a:r>
            <a:r>
              <a:rPr lang="en-GB" sz="1800" dirty="0" err="1">
                <a:ea typeface="+mn-lt"/>
                <a:cs typeface="+mn-lt"/>
              </a:rPr>
              <a:t>ailddiffinio</a:t>
            </a:r>
            <a:r>
              <a:rPr lang="en-GB" sz="1800" dirty="0">
                <a:ea typeface="+mn-lt"/>
                <a:cs typeface="+mn-lt"/>
              </a:rPr>
              <a:t> un neu </a:t>
            </a:r>
            <a:r>
              <a:rPr lang="en-GB" sz="1800" dirty="0" err="1">
                <a:ea typeface="+mn-lt"/>
                <a:cs typeface="+mn-lt"/>
              </a:rPr>
              <a:t>fwy</a:t>
            </a:r>
            <a:r>
              <a:rPr lang="en-GB" sz="1800" dirty="0">
                <a:ea typeface="+mn-lt"/>
                <a:cs typeface="+mn-lt"/>
              </a:rPr>
              <a:t> o </a:t>
            </a:r>
            <a:r>
              <a:rPr lang="en-GB" sz="1800" dirty="0" err="1">
                <a:ea typeface="+mn-lt"/>
                <a:cs typeface="+mn-lt"/>
              </a:rPr>
              <a:t>broblemau</a:t>
            </a:r>
            <a:r>
              <a:rPr lang="en-GB" sz="1800" dirty="0">
                <a:ea typeface="+mn-lt"/>
                <a:cs typeface="+mn-lt"/>
              </a:rPr>
              <a:t> </a:t>
            </a:r>
            <a:r>
              <a:rPr lang="en-GB" sz="1800" dirty="0" err="1">
                <a:ea typeface="+mn-lt"/>
                <a:cs typeface="+mn-lt"/>
              </a:rPr>
              <a:t>pellach</a:t>
            </a:r>
            <a:r>
              <a:rPr lang="en-GB" sz="1800" dirty="0">
                <a:ea typeface="+mn-lt"/>
                <a:cs typeface="+mn-lt"/>
              </a:rPr>
              <a:t>. </a:t>
            </a:r>
            <a:r>
              <a:rPr lang="en-GB" sz="1800" dirty="0" err="1">
                <a:ea typeface="+mn-lt"/>
                <a:cs typeface="+mn-lt"/>
              </a:rPr>
              <a:t>Yna</a:t>
            </a:r>
            <a:r>
              <a:rPr lang="en-GB" sz="1800" dirty="0">
                <a:ea typeface="+mn-lt"/>
                <a:cs typeface="+mn-lt"/>
              </a:rPr>
              <a:t> gall </a:t>
            </a:r>
            <a:r>
              <a:rPr lang="en-GB" sz="1800" dirty="0" err="1">
                <a:ea typeface="+mn-lt"/>
                <a:cs typeface="+mn-lt"/>
              </a:rPr>
              <a:t>dylunwyr</a:t>
            </a:r>
            <a:r>
              <a:rPr lang="en-GB" sz="1800" dirty="0">
                <a:ea typeface="+mn-lt"/>
                <a:cs typeface="+mn-lt"/>
              </a:rPr>
              <a:t> </a:t>
            </a:r>
            <a:r>
              <a:rPr lang="en-GB" sz="1800" dirty="0" err="1">
                <a:ea typeface="+mn-lt"/>
                <a:cs typeface="+mn-lt"/>
              </a:rPr>
              <a:t>ddewis</a:t>
            </a:r>
            <a:r>
              <a:rPr lang="en-GB" sz="1800" dirty="0">
                <a:ea typeface="+mn-lt"/>
                <a:cs typeface="+mn-lt"/>
              </a:rPr>
              <a:t> </a:t>
            </a:r>
            <a:r>
              <a:rPr lang="en-GB" sz="1800" dirty="0" err="1">
                <a:ea typeface="+mn-lt"/>
                <a:cs typeface="+mn-lt"/>
              </a:rPr>
              <a:t>dychwelyd</a:t>
            </a:r>
            <a:r>
              <a:rPr lang="en-GB" sz="1800" dirty="0">
                <a:ea typeface="+mn-lt"/>
                <a:cs typeface="+mn-lt"/>
              </a:rPr>
              <a:t> </a:t>
            </a:r>
            <a:r>
              <a:rPr lang="en-GB" sz="1800" dirty="0" err="1">
                <a:ea typeface="+mn-lt"/>
                <a:cs typeface="+mn-lt"/>
              </a:rPr>
              <a:t>i</a:t>
            </a:r>
            <a:r>
              <a:rPr lang="en-GB" sz="1800" dirty="0">
                <a:ea typeface="+mn-lt"/>
                <a:cs typeface="+mn-lt"/>
              </a:rPr>
              <a:t> </a:t>
            </a:r>
            <a:r>
              <a:rPr lang="en-GB" sz="1800" dirty="0" err="1">
                <a:ea typeface="+mn-lt"/>
                <a:cs typeface="+mn-lt"/>
              </a:rPr>
              <a:t>gamau</a:t>
            </a:r>
            <a:r>
              <a:rPr lang="en-GB" sz="1800" dirty="0">
                <a:ea typeface="+mn-lt"/>
                <a:cs typeface="+mn-lt"/>
              </a:rPr>
              <a:t> </a:t>
            </a:r>
            <a:r>
              <a:rPr lang="en-GB" sz="1800" dirty="0" err="1">
                <a:ea typeface="+mn-lt"/>
                <a:cs typeface="+mn-lt"/>
              </a:rPr>
              <a:t>blaenorol</a:t>
            </a:r>
            <a:r>
              <a:rPr lang="en-GB" sz="1800" dirty="0">
                <a:ea typeface="+mn-lt"/>
                <a:cs typeface="+mn-lt"/>
              </a:rPr>
              <a:t> </a:t>
            </a:r>
            <a:r>
              <a:rPr lang="en-GB" sz="1800" dirty="0" err="1">
                <a:ea typeface="+mn-lt"/>
                <a:cs typeface="+mn-lt"/>
              </a:rPr>
              <a:t>yn</a:t>
            </a:r>
            <a:r>
              <a:rPr lang="en-GB" sz="1800" dirty="0">
                <a:ea typeface="+mn-lt"/>
                <a:cs typeface="+mn-lt"/>
              </a:rPr>
              <a:t> y broses </a:t>
            </a:r>
            <a:r>
              <a:rPr lang="en-GB" sz="1800" dirty="0" err="1">
                <a:ea typeface="+mn-lt"/>
                <a:cs typeface="+mn-lt"/>
              </a:rPr>
              <a:t>i</a:t>
            </a:r>
            <a:r>
              <a:rPr lang="en-GB" sz="1800" dirty="0">
                <a:ea typeface="+mn-lt"/>
                <a:cs typeface="+mn-lt"/>
              </a:rPr>
              <a:t> </a:t>
            </a:r>
            <a:r>
              <a:rPr lang="en-GB" sz="1800" dirty="0" err="1">
                <a:ea typeface="+mn-lt"/>
                <a:cs typeface="+mn-lt"/>
              </a:rPr>
              <a:t>wneud</a:t>
            </a:r>
            <a:r>
              <a:rPr lang="en-GB" sz="1800" dirty="0">
                <a:ea typeface="+mn-lt"/>
                <a:cs typeface="+mn-lt"/>
              </a:rPr>
              <a:t> </a:t>
            </a:r>
            <a:r>
              <a:rPr lang="en-GB" sz="1800" dirty="0" err="1">
                <a:ea typeface="+mn-lt"/>
                <a:cs typeface="+mn-lt"/>
              </a:rPr>
              <a:t>newidiadau</a:t>
            </a:r>
            <a:r>
              <a:rPr lang="en-GB" sz="1800" dirty="0">
                <a:ea typeface="+mn-lt"/>
                <a:cs typeface="+mn-lt"/>
              </a:rPr>
              <a:t>, </a:t>
            </a:r>
            <a:r>
              <a:rPr lang="en-GB" sz="1800" dirty="0" err="1">
                <a:ea typeface="+mn-lt"/>
                <a:cs typeface="+mn-lt"/>
              </a:rPr>
              <a:t>addasiadau</a:t>
            </a:r>
            <a:r>
              <a:rPr lang="en-GB" sz="1800" dirty="0">
                <a:ea typeface="+mn-lt"/>
                <a:cs typeface="+mn-lt"/>
              </a:rPr>
              <a:t> a </a:t>
            </a:r>
            <a:r>
              <a:rPr lang="en-GB" sz="1800" dirty="0" err="1">
                <a:ea typeface="+mn-lt"/>
                <a:cs typeface="+mn-lt"/>
              </a:rPr>
              <a:t>mireinio</a:t>
            </a:r>
            <a:r>
              <a:rPr lang="en-GB" sz="1800" dirty="0">
                <a:ea typeface="+mn-lt"/>
                <a:cs typeface="+mn-lt"/>
              </a:rPr>
              <a:t> </a:t>
            </a:r>
            <a:r>
              <a:rPr lang="en-GB" sz="1800" dirty="0" err="1">
                <a:ea typeface="+mn-lt"/>
                <a:cs typeface="+mn-lt"/>
              </a:rPr>
              <a:t>pellach</a:t>
            </a:r>
            <a:r>
              <a:rPr lang="en-GB" sz="1800" dirty="0">
                <a:ea typeface="+mn-lt"/>
                <a:cs typeface="+mn-lt"/>
              </a:rPr>
              <a:t> </a:t>
            </a:r>
            <a:r>
              <a:rPr lang="en-GB" sz="1800" dirty="0" err="1">
                <a:ea typeface="+mn-lt"/>
                <a:cs typeface="+mn-lt"/>
              </a:rPr>
              <a:t>i</a:t>
            </a:r>
            <a:r>
              <a:rPr lang="en-GB" sz="1800" dirty="0">
                <a:ea typeface="+mn-lt"/>
                <a:cs typeface="+mn-lt"/>
              </a:rPr>
              <a:t> </a:t>
            </a:r>
            <a:r>
              <a:rPr lang="en-GB" sz="1800" dirty="0" err="1">
                <a:ea typeface="+mn-lt"/>
                <a:cs typeface="+mn-lt"/>
              </a:rPr>
              <a:t>ddiystyru</a:t>
            </a:r>
            <a:r>
              <a:rPr lang="en-GB" sz="1800" dirty="0">
                <a:ea typeface="+mn-lt"/>
                <a:cs typeface="+mn-lt"/>
              </a:rPr>
              <a:t> </a:t>
            </a:r>
            <a:r>
              <a:rPr lang="en-GB" sz="1800" dirty="0" err="1">
                <a:ea typeface="+mn-lt"/>
                <a:cs typeface="+mn-lt"/>
              </a:rPr>
              <a:t>ateb</a:t>
            </a:r>
            <a:r>
              <a:rPr lang="en-GB" sz="1800" dirty="0">
                <a:ea typeface="+mn-lt"/>
                <a:cs typeface="+mn-lt"/>
              </a:rPr>
              <a:t> </a:t>
            </a:r>
            <a:r>
              <a:rPr lang="en-GB" sz="1800" dirty="0" err="1">
                <a:ea typeface="+mn-lt"/>
                <a:cs typeface="+mn-lt"/>
              </a:rPr>
              <a:t>amgen</a:t>
            </a:r>
            <a:r>
              <a:rPr lang="en-GB" sz="1800" dirty="0">
                <a:ea typeface="+mn-lt"/>
                <a:cs typeface="+mn-lt"/>
              </a:rPr>
              <a:t>.</a:t>
            </a:r>
          </a:p>
          <a:p>
            <a:endParaRPr lang="en-GB" sz="1800" dirty="0">
              <a:ea typeface="+mn-lt"/>
              <a:cs typeface="+mn-lt"/>
            </a:endParaRPr>
          </a:p>
          <a:p>
            <a:r>
              <a:rPr lang="en-GB" sz="1800" dirty="0">
                <a:latin typeface="Calibri"/>
                <a:cs typeface="Calibri"/>
                <a:hlinkClick r:id="rId3"/>
              </a:rPr>
              <a:t>https://www.interaction-design.org/literature/article/stage-5-in-the-design-thinking-process-test</a:t>
            </a:r>
            <a:endParaRPr lang="en-GB" sz="1800" dirty="0">
              <a:cs typeface="Calibri Light"/>
            </a:endParaRPr>
          </a:p>
        </p:txBody>
      </p:sp>
    </p:spTree>
    <p:extLst>
      <p:ext uri="{BB962C8B-B14F-4D97-AF65-F5344CB8AC3E}">
        <p14:creationId xmlns:p14="http://schemas.microsoft.com/office/powerpoint/2010/main" val="1256909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EA10-81F3-44D2-9D75-C39122CA4255}"/>
              </a:ext>
            </a:extLst>
          </p:cNvPr>
          <p:cNvSpPr>
            <a:spLocks noGrp="1"/>
          </p:cNvSpPr>
          <p:nvPr>
            <p:ph type="title"/>
          </p:nvPr>
        </p:nvSpPr>
        <p:spPr>
          <a:xfrm>
            <a:off x="4683125" y="499533"/>
            <a:ext cx="6562726" cy="1658198"/>
          </a:xfrm>
        </p:spPr>
        <p:txBody>
          <a:bodyPr>
            <a:normAutofit/>
          </a:bodyPr>
          <a:lstStyle/>
          <a:p>
            <a:r>
              <a:rPr lang="en-GB">
                <a:cs typeface="Calibri Light"/>
              </a:rPr>
              <a:t>Stage 5: Test</a:t>
            </a:r>
          </a:p>
        </p:txBody>
      </p:sp>
      <p:pic>
        <p:nvPicPr>
          <p:cNvPr id="4" name="Picture 4" descr="Free illustration: Test, Testing, Optical, Magnifier ...">
            <a:extLst>
              <a:ext uri="{FF2B5EF4-FFF2-40B4-BE49-F238E27FC236}">
                <a16:creationId xmlns:a16="http://schemas.microsoft.com/office/drawing/2014/main" id="{A912CD7D-EAD1-49C3-938D-512EF9EAFD61}"/>
              </a:ext>
            </a:extLst>
          </p:cNvPr>
          <p:cNvPicPr>
            <a:picLocks noChangeAspect="1"/>
          </p:cNvPicPr>
          <p:nvPr/>
        </p:nvPicPr>
        <p:blipFill rotWithShape="1">
          <a:blip r:embed="rId2"/>
          <a:srcRect l="15784" r="36696" b="-1"/>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667CBA70-1DC6-4A83-B5A7-E8447B4EFBD0}"/>
              </a:ext>
            </a:extLst>
          </p:cNvPr>
          <p:cNvSpPr>
            <a:spLocks noGrp="1"/>
          </p:cNvSpPr>
          <p:nvPr>
            <p:ph idx="1"/>
          </p:nvPr>
        </p:nvSpPr>
        <p:spPr>
          <a:xfrm>
            <a:off x="4702557" y="2011680"/>
            <a:ext cx="6428994" cy="3766185"/>
          </a:xfrm>
        </p:spPr>
        <p:txBody>
          <a:bodyPr vert="horz" lIns="91440" tIns="45720" rIns="91440" bIns="45720" rtlCol="0">
            <a:normAutofit/>
          </a:bodyPr>
          <a:lstStyle/>
          <a:p>
            <a:r>
              <a:rPr lang="en-GB" sz="1800" b="1" i="1" dirty="0">
                <a:ea typeface="+mn-lt"/>
                <a:cs typeface="+mn-lt"/>
              </a:rPr>
              <a:t>Try Your Solutions Out</a:t>
            </a:r>
          </a:p>
          <a:p>
            <a:r>
              <a:rPr lang="en-GB" sz="1800" dirty="0">
                <a:ea typeface="+mn-lt"/>
                <a:cs typeface="+mn-lt"/>
              </a:rPr>
              <a:t>Designers or evaluators rigorously test the complete product using the best solutions identified in the Prototype phase. This is the final phase of the model but, in an iterative process such as design thinking, the results generated are often used to </a:t>
            </a:r>
            <a:r>
              <a:rPr lang="en-GB" sz="1800" i="1" dirty="0">
                <a:ea typeface="+mn-lt"/>
                <a:cs typeface="+mn-lt"/>
              </a:rPr>
              <a:t>redefine </a:t>
            </a:r>
            <a:r>
              <a:rPr lang="en-GB" sz="1800" dirty="0">
                <a:ea typeface="+mn-lt"/>
                <a:cs typeface="+mn-lt"/>
              </a:rPr>
              <a:t>one or more further problems. Designers can then choose to return to previous stages in the process to make further iterations, alterations and refinements to rule out alternative solution.</a:t>
            </a:r>
            <a:endParaRPr lang="en-GB" sz="1800" b="1" i="1" dirty="0">
              <a:ea typeface="+mn-lt"/>
              <a:cs typeface="+mn-lt"/>
            </a:endParaRPr>
          </a:p>
          <a:p>
            <a:endParaRPr lang="en-GB" sz="1800" dirty="0">
              <a:cs typeface="Calibri Light"/>
            </a:endParaRPr>
          </a:p>
          <a:p>
            <a:r>
              <a:rPr lang="en-GB" sz="1800" dirty="0">
                <a:latin typeface="Calibri"/>
                <a:cs typeface="Calibri"/>
                <a:hlinkClick r:id="rId3"/>
              </a:rPr>
              <a:t>https://www.interaction-design.org/literature/article/stage-5-in-the-design-thinking-process-test</a:t>
            </a:r>
            <a:endParaRPr lang="en-GB" sz="1800" dirty="0">
              <a:cs typeface="Calibri Light"/>
            </a:endParaRPr>
          </a:p>
        </p:txBody>
      </p:sp>
    </p:spTree>
    <p:extLst>
      <p:ext uri="{BB962C8B-B14F-4D97-AF65-F5344CB8AC3E}">
        <p14:creationId xmlns:p14="http://schemas.microsoft.com/office/powerpoint/2010/main" val="3250190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4010828"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4" y="809244"/>
            <a:ext cx="3685032"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1292" y="1031634"/>
            <a:ext cx="3368431" cy="4844777"/>
          </a:xfrm>
        </p:spPr>
        <p:txBody>
          <a:bodyPr vert="horz" lIns="91440" tIns="45720" rIns="91440" bIns="45720" rtlCol="0" anchor="ctr">
            <a:normAutofit/>
          </a:bodyPr>
          <a:lstStyle/>
          <a:p>
            <a:r>
              <a:rPr lang="en-US" sz="5400">
                <a:solidFill>
                  <a:srgbClr val="FFFFFF"/>
                </a:solidFill>
              </a:rPr>
              <a:t>CyfeirnodauReferences</a:t>
            </a:r>
            <a:endParaRPr lang="en-US" sz="5400" dirty="0">
              <a:solidFill>
                <a:srgbClr val="FFFFFF"/>
              </a:solidFill>
            </a:endParaRPr>
          </a:p>
        </p:txBody>
      </p:sp>
      <p:sp>
        <p:nvSpPr>
          <p:cNvPr id="3" name="Vertical Text Placeholder 2"/>
          <p:cNvSpPr>
            <a:spLocks noGrp="1"/>
          </p:cNvSpPr>
          <p:nvPr>
            <p:ph type="body" orient="vert" idx="1"/>
          </p:nvPr>
        </p:nvSpPr>
        <p:spPr>
          <a:xfrm>
            <a:off x="5289791" y="1031634"/>
            <a:ext cx="6140590" cy="4746232"/>
          </a:xfrm>
        </p:spPr>
        <p:txBody>
          <a:bodyPr vert="horz" lIns="91440" tIns="45720" rIns="91440" bIns="45720" rtlCol="0" anchor="ctr">
            <a:normAutofit/>
          </a:bodyPr>
          <a:lstStyle/>
          <a:p>
            <a:r>
              <a:rPr lang="en-US">
                <a:ea typeface="+mn-lt"/>
                <a:cs typeface="+mn-lt"/>
              </a:rPr>
              <a:t>Brown, T. and Katz, B. (2011) Change by design. </a:t>
            </a:r>
            <a:r>
              <a:rPr lang="en-US" i="1">
                <a:ea typeface="+mn-lt"/>
                <a:cs typeface="+mn-lt"/>
              </a:rPr>
              <a:t>Journal of product innovation management</a:t>
            </a:r>
            <a:r>
              <a:rPr lang="en-US">
                <a:ea typeface="+mn-lt"/>
                <a:cs typeface="+mn-lt"/>
              </a:rPr>
              <a:t>, </a:t>
            </a:r>
            <a:r>
              <a:rPr lang="en-US" i="1">
                <a:ea typeface="+mn-lt"/>
                <a:cs typeface="+mn-lt"/>
              </a:rPr>
              <a:t>28</a:t>
            </a:r>
            <a:r>
              <a:rPr lang="en-US">
                <a:ea typeface="+mn-lt"/>
                <a:cs typeface="+mn-lt"/>
              </a:rPr>
              <a:t>(3), pp.381-383.</a:t>
            </a:r>
            <a:endParaRPr lang="en-US" dirty="0"/>
          </a:p>
          <a:p>
            <a:r>
              <a:rPr lang="en-US" dirty="0"/>
              <a:t>Interaction Design Foundation (2019) </a:t>
            </a:r>
            <a:r>
              <a:rPr lang="en-US" i="1" dirty="0"/>
              <a:t>Design Thinking</a:t>
            </a:r>
            <a:r>
              <a:rPr lang="en-US" dirty="0"/>
              <a:t>. Available at: </a:t>
            </a:r>
            <a:r>
              <a:rPr lang="en-US" dirty="0">
                <a:hlinkClick r:id="rId2"/>
              </a:rPr>
              <a:t>https://www.interaction-design.org/literature/topics/design-thinking</a:t>
            </a:r>
            <a:r>
              <a:rPr lang="en-US" dirty="0"/>
              <a:t> (Accessed 30 January  2021).</a:t>
            </a:r>
          </a:p>
          <a:p>
            <a:r>
              <a:rPr lang="en-GB"/>
              <a:t>Surowiecki, J. (2005) </a:t>
            </a:r>
            <a:r>
              <a:rPr lang="en-GB" i="1"/>
              <a:t>The wisdom of crowds</a:t>
            </a:r>
            <a:r>
              <a:rPr lang="en-GB"/>
              <a:t>. Anchor.</a:t>
            </a:r>
            <a:endParaRPr lang="en-US" dirty="0"/>
          </a:p>
          <a:p>
            <a:endParaRPr lang="en-US">
              <a:cs typeface="Calibri Light"/>
            </a:endParaRPr>
          </a:p>
          <a:p>
            <a:endParaRPr lang="en-US" dirty="0"/>
          </a:p>
        </p:txBody>
      </p:sp>
    </p:spTree>
    <p:extLst>
      <p:ext uri="{BB962C8B-B14F-4D97-AF65-F5344CB8AC3E}">
        <p14:creationId xmlns:p14="http://schemas.microsoft.com/office/powerpoint/2010/main" val="23588409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POLL_EMBED_ID" val="73f28206-0a2b-458b-bd63-17df4b61d161"/>
</p:tagLst>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9" ma:contentTypeDescription="Create a new document." ma:contentTypeScope="" ma:versionID="adb1111acec4a9465dfbefb748b5811b">
  <xsd:schema xmlns:xsd="http://www.w3.org/2001/XMLSchema" xmlns:xs="http://www.w3.org/2001/XMLSchema" xmlns:p="http://schemas.microsoft.com/office/2006/metadata/properties" xmlns:ns2="550e0b3d-7eb6-4482-88b2-ccad92eb760b" targetNamespace="http://schemas.microsoft.com/office/2006/metadata/properties" ma:root="true" ma:fieldsID="245cdf5239772e5a7f001fe4f8218d2a"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9AE3590-0965-46C2-A99A-A3971E63823F}">
  <ds:schemaRefs>
    <ds:schemaRef ds:uri="http://purl.org/dc/elements/1.1/"/>
    <ds:schemaRef ds:uri="http://schemas.microsoft.com/office/2006/metadata/properties"/>
    <ds:schemaRef ds:uri="http://purl.org/dc/terms/"/>
    <ds:schemaRef ds:uri="21682d76-7fed-41ad-9dab-ad3c63b4cd86"/>
    <ds:schemaRef ds:uri="http://purl.org/dc/dcmitype/"/>
    <ds:schemaRef ds:uri="http://schemas.microsoft.com/office/infopath/2007/PartnerControl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2.xml><?xml version="1.0" encoding="utf-8"?>
<ds:datastoreItem xmlns:ds="http://schemas.openxmlformats.org/officeDocument/2006/customXml" ds:itemID="{E2E45F78-764B-4AD0-9A0C-CBFB185E57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C23DC6A-77AD-4FB8-B63B-3DD0DCDEC83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1719</TotalTime>
  <Words>1294</Words>
  <Application>Microsoft Office PowerPoint</Application>
  <PresentationFormat>Widescreen</PresentationFormat>
  <Paragraphs>90</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Metropolitan</vt:lpstr>
      <vt:lpstr>Uned 3: Meddylfryd Dylunio  Unit 3: Change By Design</vt:lpstr>
      <vt:lpstr>Meddylfryd Dylunio: Meddwl Arloesol Newydd ar gyfer Problemau Newydd   Design Thinking: New Innovative Thinking for New Problems</vt:lpstr>
      <vt:lpstr>Meddylfryd Dylunio  Design Thinking</vt:lpstr>
      <vt:lpstr>Meddylfryd Dylunio ar gyfer Cynaladwyedd Design Thinking for Sustainability</vt:lpstr>
      <vt:lpstr>Cam 1: Empathi</vt:lpstr>
      <vt:lpstr>Stage 1: Empathise</vt:lpstr>
      <vt:lpstr>Cam 2: Diffinio</vt:lpstr>
      <vt:lpstr>Stage 2: Define</vt:lpstr>
      <vt:lpstr>Cam 3:  Synio</vt:lpstr>
      <vt:lpstr>Stage 3: Ideation</vt:lpstr>
      <vt:lpstr>PowerPoint Presentation</vt:lpstr>
      <vt:lpstr>Wnaethoch chi adnabod… Did you identify...</vt:lpstr>
      <vt:lpstr>Cam 4: Prototeip</vt:lpstr>
      <vt:lpstr>Stage 4: Prototype</vt:lpstr>
      <vt:lpstr>Cam 5: Profi</vt:lpstr>
      <vt:lpstr>Stage 5: Test</vt:lpstr>
      <vt:lpstr>CyfeirnodauReferences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3: Change By Design</dc:title>
  <dc:creator>Julie Hayward</dc:creator>
  <cp:lastModifiedBy>Heike Griffiths</cp:lastModifiedBy>
  <cp:revision>356</cp:revision>
  <dcterms:created xsi:type="dcterms:W3CDTF">2021-03-01T12:15:42Z</dcterms:created>
  <dcterms:modified xsi:type="dcterms:W3CDTF">2023-02-02T14:37:58Z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0x0101004B34EE28F8861145B79E254CABBE25F2</vt:lpwstr>
  </property>
  <property fmtid="{D5CDD505-2E9C-101B-9397-08002B2CF9AE}" pid="3" name="Order">
    <vt:r8>113200</vt:r8>
  </property>
  <property fmtid="{D5CDD505-2E9C-101B-9397-08002B2CF9AE}" pid="4" name="ComplianceAssetId">
    <vt:lpwstr/>
  </property>
</Properties>
</file>