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7" r:id="rId1"/>
  </p:sldMasterIdLst>
  <p:notesMasterIdLst>
    <p:notesMasterId r:id="rId33"/>
  </p:notesMasterIdLst>
  <p:sldIdLst>
    <p:sldId id="256" r:id="rId2"/>
    <p:sldId id="257" r:id="rId3"/>
    <p:sldId id="258" r:id="rId4"/>
    <p:sldId id="284" r:id="rId5"/>
    <p:sldId id="285" r:id="rId6"/>
    <p:sldId id="286" r:id="rId7"/>
    <p:sldId id="259" r:id="rId8"/>
    <p:sldId id="287" r:id="rId9"/>
    <p:sldId id="267" r:id="rId10"/>
    <p:sldId id="268" r:id="rId11"/>
    <p:sldId id="269" r:id="rId12"/>
    <p:sldId id="278" r:id="rId13"/>
    <p:sldId id="271" r:id="rId14"/>
    <p:sldId id="277" r:id="rId15"/>
    <p:sldId id="270" r:id="rId16"/>
    <p:sldId id="274" r:id="rId17"/>
    <p:sldId id="275" r:id="rId18"/>
    <p:sldId id="276" r:id="rId19"/>
    <p:sldId id="263" r:id="rId20"/>
    <p:sldId id="261" r:id="rId21"/>
    <p:sldId id="264" r:id="rId22"/>
    <p:sldId id="265" r:id="rId23"/>
    <p:sldId id="288" r:id="rId24"/>
    <p:sldId id="272" r:id="rId25"/>
    <p:sldId id="262" r:id="rId26"/>
    <p:sldId id="273" r:id="rId27"/>
    <p:sldId id="279" r:id="rId28"/>
    <p:sldId id="280" r:id="rId29"/>
    <p:sldId id="281" r:id="rId30"/>
    <p:sldId id="282" r:id="rId31"/>
    <p:sldId id="283"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4" d="100"/>
          <a:sy n="74" d="100"/>
        </p:scale>
        <p:origin x="1248"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97EC9A-8B08-41C3-B4D1-7CA6DB2664F1}" type="datetimeFigureOut">
              <a:rPr lang="en-GB" smtClean="0"/>
              <a:t>29/04/2020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2D2ECA-C7E6-41ED-A89C-EFE60A059310}" type="slidenum">
              <a:rPr lang="en-GB" smtClean="0"/>
              <a:t>‹#›</a:t>
            </a:fld>
            <a:endParaRPr lang="en-GB"/>
          </a:p>
        </p:txBody>
      </p:sp>
    </p:spTree>
    <p:extLst>
      <p:ext uri="{BB962C8B-B14F-4D97-AF65-F5344CB8AC3E}">
        <p14:creationId xmlns:p14="http://schemas.microsoft.com/office/powerpoint/2010/main" val="320149909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8322CDD-9D6C-4F63-9EC2-648226624108}" type="slidenum">
              <a:rPr lang="en-US" smtClean="0"/>
              <a:t>27</a:t>
            </a:fld>
            <a:endParaRPr lang="en-US"/>
          </a:p>
        </p:txBody>
      </p:sp>
    </p:spTree>
    <p:extLst>
      <p:ext uri="{BB962C8B-B14F-4D97-AF65-F5344CB8AC3E}">
        <p14:creationId xmlns:p14="http://schemas.microsoft.com/office/powerpoint/2010/main" val="1980246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8322CDD-9D6C-4F63-9EC2-648226624108}" type="slidenum">
              <a:rPr lang="en-US" smtClean="0"/>
              <a:t>28</a:t>
            </a:fld>
            <a:endParaRPr lang="en-US"/>
          </a:p>
        </p:txBody>
      </p:sp>
    </p:spTree>
    <p:extLst>
      <p:ext uri="{BB962C8B-B14F-4D97-AF65-F5344CB8AC3E}">
        <p14:creationId xmlns:p14="http://schemas.microsoft.com/office/powerpoint/2010/main" val="35105955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8322CDD-9D6C-4F63-9EC2-648226624108}" type="slidenum">
              <a:rPr lang="en-US" smtClean="0"/>
              <a:t>29</a:t>
            </a:fld>
            <a:endParaRPr lang="en-US"/>
          </a:p>
        </p:txBody>
      </p:sp>
    </p:spTree>
    <p:extLst>
      <p:ext uri="{BB962C8B-B14F-4D97-AF65-F5344CB8AC3E}">
        <p14:creationId xmlns:p14="http://schemas.microsoft.com/office/powerpoint/2010/main" val="9606502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68322CDD-9D6C-4F63-9EC2-648226624108}" type="slidenum">
              <a:rPr lang="en-US" smtClean="0"/>
              <a:t>30</a:t>
            </a:fld>
            <a:endParaRPr lang="en-US"/>
          </a:p>
        </p:txBody>
      </p:sp>
    </p:spTree>
    <p:extLst>
      <p:ext uri="{BB962C8B-B14F-4D97-AF65-F5344CB8AC3E}">
        <p14:creationId xmlns:p14="http://schemas.microsoft.com/office/powerpoint/2010/main" val="19508197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C0F11AC-ED79-489B-AB56-40868A929356}"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F6761A-60D9-4D11-BDEB-AFA01E645AB6}"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237849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C0F11AC-ED79-489B-AB56-40868A929356}"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F6761A-60D9-4D11-BDEB-AFA01E645AB6}" type="slidenum">
              <a:rPr lang="en-GB" smtClean="0"/>
              <a:t>‹#›</a:t>
            </a:fld>
            <a:endParaRPr lang="en-GB"/>
          </a:p>
        </p:txBody>
      </p:sp>
    </p:spTree>
    <p:extLst>
      <p:ext uri="{BB962C8B-B14F-4D97-AF65-F5344CB8AC3E}">
        <p14:creationId xmlns:p14="http://schemas.microsoft.com/office/powerpoint/2010/main" val="23920661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0F11AC-ED79-489B-AB56-40868A929356}"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F6761A-60D9-4D11-BDEB-AFA01E645AB6}"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90748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C0F11AC-ED79-489B-AB56-40868A929356}"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F6761A-60D9-4D11-BDEB-AFA01E645AB6}" type="slidenum">
              <a:rPr lang="en-GB" smtClean="0"/>
              <a:t>‹#›</a:t>
            </a:fld>
            <a:endParaRPr lang="en-GB"/>
          </a:p>
        </p:txBody>
      </p:sp>
    </p:spTree>
    <p:extLst>
      <p:ext uri="{BB962C8B-B14F-4D97-AF65-F5344CB8AC3E}">
        <p14:creationId xmlns:p14="http://schemas.microsoft.com/office/powerpoint/2010/main" val="34254635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C0F11AC-ED79-489B-AB56-40868A929356}" type="datetimeFigureOut">
              <a:rPr lang="en-GB" smtClean="0"/>
              <a:t>29/04/2020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7F6761A-60D9-4D11-BDEB-AFA01E645AB6}" type="slidenum">
              <a:rPr lang="en-GB" smtClean="0"/>
              <a:t>‹#›</a:t>
            </a:fld>
            <a:endParaRPr lang="en-GB"/>
          </a:p>
        </p:txBody>
      </p:sp>
    </p:spTree>
    <p:extLst>
      <p:ext uri="{BB962C8B-B14F-4D97-AF65-F5344CB8AC3E}">
        <p14:creationId xmlns:p14="http://schemas.microsoft.com/office/powerpoint/2010/main" val="701310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C0F11AC-ED79-489B-AB56-40868A929356}" type="datetimeFigureOut">
              <a:rPr lang="en-GB" smtClean="0"/>
              <a:t>29/04/2020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7F6761A-60D9-4D11-BDEB-AFA01E645AB6}" type="slidenum">
              <a:rPr lang="en-GB" smtClean="0"/>
              <a:t>‹#›</a:t>
            </a:fld>
            <a:endParaRPr lang="en-GB"/>
          </a:p>
        </p:txBody>
      </p:sp>
    </p:spTree>
    <p:extLst>
      <p:ext uri="{BB962C8B-B14F-4D97-AF65-F5344CB8AC3E}">
        <p14:creationId xmlns:p14="http://schemas.microsoft.com/office/powerpoint/2010/main" val="3933916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8C0F11AC-ED79-489B-AB56-40868A929356}" type="datetimeFigureOut">
              <a:rPr lang="en-GB" smtClean="0"/>
              <a:t>29/04/2020</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77F6761A-60D9-4D11-BDEB-AFA01E645AB6}" type="slidenum">
              <a:rPr lang="en-GB" smtClean="0"/>
              <a:t>‹#›</a:t>
            </a:fld>
            <a:endParaRPr lang="en-GB"/>
          </a:p>
        </p:txBody>
      </p:sp>
    </p:spTree>
    <p:extLst>
      <p:ext uri="{BB962C8B-B14F-4D97-AF65-F5344CB8AC3E}">
        <p14:creationId xmlns:p14="http://schemas.microsoft.com/office/powerpoint/2010/main" val="2616353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8C0F11AC-ED79-489B-AB56-40868A929356}" type="datetimeFigureOut">
              <a:rPr lang="en-GB" smtClean="0"/>
              <a:t>29/04/2020</a:t>
            </a:fld>
            <a:endParaRPr lang="en-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7F6761A-60D9-4D11-BDEB-AFA01E645AB6}" type="slidenum">
              <a:rPr lang="en-GB" smtClean="0"/>
              <a:t>‹#›</a:t>
            </a:fld>
            <a:endParaRPr lang="en-GB"/>
          </a:p>
        </p:txBody>
      </p:sp>
    </p:spTree>
    <p:extLst>
      <p:ext uri="{BB962C8B-B14F-4D97-AF65-F5344CB8AC3E}">
        <p14:creationId xmlns:p14="http://schemas.microsoft.com/office/powerpoint/2010/main" val="3477328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8C0F11AC-ED79-489B-AB56-40868A929356}" type="datetimeFigureOut">
              <a:rPr lang="en-GB" smtClean="0"/>
              <a:t>29/04/2020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7F6761A-60D9-4D11-BDEB-AFA01E645AB6}" type="slidenum">
              <a:rPr lang="en-GB" smtClean="0"/>
              <a:t>‹#›</a:t>
            </a:fld>
            <a:endParaRPr lang="en-GB"/>
          </a:p>
        </p:txBody>
      </p:sp>
    </p:spTree>
    <p:extLst>
      <p:ext uri="{BB962C8B-B14F-4D97-AF65-F5344CB8AC3E}">
        <p14:creationId xmlns:p14="http://schemas.microsoft.com/office/powerpoint/2010/main" val="37277711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C0F11AC-ED79-489B-AB56-40868A929356}"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F6761A-60D9-4D11-BDEB-AFA01E645AB6}" type="slidenum">
              <a:rPr lang="en-GB" smtClean="0"/>
              <a:t>‹#›</a:t>
            </a:fld>
            <a:endParaRPr lang="en-GB"/>
          </a:p>
        </p:txBody>
      </p:sp>
    </p:spTree>
    <p:extLst>
      <p:ext uri="{BB962C8B-B14F-4D97-AF65-F5344CB8AC3E}">
        <p14:creationId xmlns:p14="http://schemas.microsoft.com/office/powerpoint/2010/main" val="1622715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C0F11AC-ED79-489B-AB56-40868A929356}" type="datetimeFigureOut">
              <a:rPr lang="en-GB" smtClean="0"/>
              <a:t>29/04/2020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7F6761A-60D9-4D11-BDEB-AFA01E645AB6}" type="slidenum">
              <a:rPr lang="en-GB" smtClean="0"/>
              <a:t>‹#›</a:t>
            </a:fld>
            <a:endParaRPr lang="en-GB"/>
          </a:p>
        </p:txBody>
      </p:sp>
    </p:spTree>
    <p:extLst>
      <p:ext uri="{BB962C8B-B14F-4D97-AF65-F5344CB8AC3E}">
        <p14:creationId xmlns:p14="http://schemas.microsoft.com/office/powerpoint/2010/main" val="11424630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8C0F11AC-ED79-489B-AB56-40868A929356}" type="datetimeFigureOut">
              <a:rPr lang="en-GB" smtClean="0"/>
              <a:t>29/04/2020</a:t>
            </a:fld>
            <a:endParaRPr lang="en-GB"/>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77F6761A-60D9-4D11-BDEB-AFA01E645AB6}" type="slidenum">
              <a:rPr lang="en-GB" smtClean="0"/>
              <a:t>‹#›</a:t>
            </a:fld>
            <a:endParaRPr lang="en-GB"/>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19267285"/>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b="1" dirty="0" smtClean="0"/>
              <a:t>Myth and Art</a:t>
            </a:r>
            <a:endParaRPr lang="en-GB" b="1" dirty="0"/>
          </a:p>
        </p:txBody>
      </p:sp>
      <p:sp>
        <p:nvSpPr>
          <p:cNvPr id="3" name="Subtitle 2"/>
          <p:cNvSpPr>
            <a:spLocks noGrp="1"/>
          </p:cNvSpPr>
          <p:nvPr>
            <p:ph type="subTitle" idx="1"/>
          </p:nvPr>
        </p:nvSpPr>
        <p:spPr/>
        <p:txBody>
          <a:bodyPr/>
          <a:lstStyle/>
          <a:p>
            <a:r>
              <a:rPr lang="en-GB" dirty="0" smtClean="0"/>
              <a:t>Introduction to myth</a:t>
            </a:r>
          </a:p>
          <a:p>
            <a:r>
              <a:rPr lang="en-GB" dirty="0" smtClean="0"/>
              <a:t>(HPAH4002)</a:t>
            </a:r>
            <a:endParaRPr lang="en-GB" dirty="0"/>
          </a:p>
        </p:txBody>
      </p:sp>
    </p:spTree>
    <p:extLst>
      <p:ext uri="{BB962C8B-B14F-4D97-AF65-F5344CB8AC3E}">
        <p14:creationId xmlns:p14="http://schemas.microsoft.com/office/powerpoint/2010/main" val="18970297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Purpose of the module</a:t>
            </a:r>
            <a:endParaRPr lang="en-GB" b="1" dirty="0"/>
          </a:p>
        </p:txBody>
      </p:sp>
      <p:sp>
        <p:nvSpPr>
          <p:cNvPr id="3" name="Content Placeholder 2"/>
          <p:cNvSpPr>
            <a:spLocks noGrp="1"/>
          </p:cNvSpPr>
          <p:nvPr>
            <p:ph idx="1"/>
          </p:nvPr>
        </p:nvSpPr>
        <p:spPr>
          <a:xfrm>
            <a:off x="315885" y="2061556"/>
            <a:ext cx="4705002" cy="4247804"/>
          </a:xfrm>
        </p:spPr>
        <p:txBody>
          <a:bodyPr>
            <a:normAutofit/>
          </a:bodyPr>
          <a:lstStyle/>
          <a:p>
            <a:pPr>
              <a:buFont typeface="Arial" panose="020B0604020202020204" pitchFamily="34" charset="0"/>
              <a:buChar char="•"/>
            </a:pPr>
            <a:r>
              <a:rPr lang="en-GB" sz="2400" dirty="0" smtClean="0"/>
              <a:t> To </a:t>
            </a:r>
            <a:r>
              <a:rPr lang="en-GB" sz="2400" dirty="0"/>
              <a:t>acquire </a:t>
            </a:r>
            <a:r>
              <a:rPr lang="en-GB" sz="2400" dirty="0" smtClean="0"/>
              <a:t>a knowledge </a:t>
            </a:r>
            <a:r>
              <a:rPr lang="en-GB" sz="2400" dirty="0"/>
              <a:t>of </a:t>
            </a:r>
            <a:r>
              <a:rPr lang="en-GB" sz="2400" dirty="0" smtClean="0"/>
              <a:t>key Greek and Roman myths and legends. </a:t>
            </a:r>
          </a:p>
          <a:p>
            <a:pPr>
              <a:buFont typeface="Arial" panose="020B0604020202020204" pitchFamily="34" charset="0"/>
              <a:buChar char="•"/>
            </a:pPr>
            <a:endParaRPr lang="en-GB" sz="500" dirty="0"/>
          </a:p>
          <a:p>
            <a:pPr>
              <a:buFont typeface="Arial" panose="020B0604020202020204" pitchFamily="34" charset="0"/>
              <a:buChar char="•"/>
            </a:pPr>
            <a:r>
              <a:rPr lang="en-GB" sz="2400" dirty="0" smtClean="0"/>
              <a:t> To study the </a:t>
            </a:r>
            <a:r>
              <a:rPr lang="en-GB" sz="2400" dirty="0"/>
              <a:t>way that classical mythology has been used in art, politics and </a:t>
            </a:r>
            <a:r>
              <a:rPr lang="en-GB" sz="2400" dirty="0" smtClean="0"/>
              <a:t>media.</a:t>
            </a:r>
          </a:p>
          <a:p>
            <a:pPr>
              <a:buFont typeface="Arial" panose="020B0604020202020204" pitchFamily="34" charset="0"/>
              <a:buChar char="•"/>
            </a:pPr>
            <a:endParaRPr lang="en-GB" sz="500" dirty="0"/>
          </a:p>
          <a:p>
            <a:pPr>
              <a:buFont typeface="Arial" panose="020B0604020202020204" pitchFamily="34" charset="0"/>
              <a:buChar char="•"/>
            </a:pPr>
            <a:r>
              <a:rPr lang="en-GB" sz="2400" dirty="0" smtClean="0"/>
              <a:t> To gain knowledge </a:t>
            </a:r>
            <a:r>
              <a:rPr lang="en-GB" sz="2400" dirty="0"/>
              <a:t>of how mythology and myths may be used to discuss abstract issues like gender, ethnicity, and </a:t>
            </a:r>
            <a:r>
              <a:rPr lang="en-GB" sz="2400" dirty="0" smtClean="0"/>
              <a:t>power.</a:t>
            </a:r>
            <a:endParaRPr lang="en-GB" sz="2400" dirty="0"/>
          </a:p>
          <a:p>
            <a:pPr>
              <a:buFont typeface="Arial" panose="020B0604020202020204" pitchFamily="34" charset="0"/>
              <a:buChar char="•"/>
            </a:pPr>
            <a:endParaRPr lang="en-GB" sz="2400" dirty="0"/>
          </a:p>
        </p:txBody>
      </p:sp>
      <p:pic>
        <p:nvPicPr>
          <p:cNvPr id="4" name="Picture 3"/>
          <p:cNvPicPr>
            <a:picLocks noChangeAspect="1"/>
          </p:cNvPicPr>
          <p:nvPr/>
        </p:nvPicPr>
        <p:blipFill>
          <a:blip r:embed="rId2"/>
          <a:stretch>
            <a:fillRect/>
          </a:stretch>
        </p:blipFill>
        <p:spPr>
          <a:xfrm>
            <a:off x="5120641" y="2260934"/>
            <a:ext cx="3906982" cy="3542772"/>
          </a:xfrm>
          <a:prstGeom prst="rect">
            <a:avLst/>
          </a:prstGeom>
        </p:spPr>
      </p:pic>
      <p:sp>
        <p:nvSpPr>
          <p:cNvPr id="5" name="Rectangle 4"/>
          <p:cNvSpPr/>
          <p:nvPr/>
        </p:nvSpPr>
        <p:spPr>
          <a:xfrm>
            <a:off x="5280064" y="5886019"/>
            <a:ext cx="3554884" cy="307777"/>
          </a:xfrm>
          <a:prstGeom prst="rect">
            <a:avLst/>
          </a:prstGeom>
        </p:spPr>
        <p:txBody>
          <a:bodyPr wrap="none">
            <a:spAutoFit/>
          </a:bodyPr>
          <a:lstStyle/>
          <a:p>
            <a:r>
              <a:rPr lang="en-GB" sz="1400" i="1" dirty="0"/>
              <a:t>Bacchus and Ariadne </a:t>
            </a:r>
            <a:r>
              <a:rPr lang="en-GB" sz="1400" dirty="0"/>
              <a:t>by </a:t>
            </a:r>
            <a:r>
              <a:rPr lang="en-GB" sz="1400" dirty="0" smtClean="0"/>
              <a:t>Titian</a:t>
            </a:r>
            <a:r>
              <a:rPr lang="en-GB" sz="1400" dirty="0"/>
              <a:t>, </a:t>
            </a:r>
            <a:r>
              <a:rPr lang="en-GB" sz="1400" dirty="0" smtClean="0"/>
              <a:t>(c</a:t>
            </a:r>
            <a:r>
              <a:rPr lang="en-GB" sz="1400" dirty="0"/>
              <a:t>. </a:t>
            </a:r>
            <a:r>
              <a:rPr lang="en-GB" sz="1400" dirty="0" smtClean="0"/>
              <a:t>1520–1523)</a:t>
            </a:r>
            <a:endParaRPr lang="en-GB" sz="1400" dirty="0"/>
          </a:p>
        </p:txBody>
      </p:sp>
    </p:spTree>
    <p:extLst>
      <p:ext uri="{BB962C8B-B14F-4D97-AF65-F5344CB8AC3E}">
        <p14:creationId xmlns:p14="http://schemas.microsoft.com/office/powerpoint/2010/main" val="414878008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Structure</a:t>
            </a:r>
            <a:endParaRPr lang="en-GB" b="1" dirty="0"/>
          </a:p>
        </p:txBody>
      </p:sp>
      <p:sp>
        <p:nvSpPr>
          <p:cNvPr id="3" name="Content Placeholder 2"/>
          <p:cNvSpPr>
            <a:spLocks noGrp="1"/>
          </p:cNvSpPr>
          <p:nvPr>
            <p:ph idx="1"/>
          </p:nvPr>
        </p:nvSpPr>
        <p:spPr/>
        <p:txBody>
          <a:bodyPr/>
          <a:lstStyle/>
          <a:p>
            <a:pPr>
              <a:buFont typeface="Arial" panose="020B0604020202020204" pitchFamily="34" charset="0"/>
              <a:buChar char="•"/>
            </a:pPr>
            <a:r>
              <a:rPr lang="en-GB" dirty="0"/>
              <a:t> </a:t>
            </a:r>
            <a:r>
              <a:rPr lang="en-GB" dirty="0" smtClean="0"/>
              <a:t>A mixture of interactive lectures and workshop sessions. </a:t>
            </a:r>
            <a:r>
              <a:rPr lang="en-GB" b="1" dirty="0" smtClean="0"/>
              <a:t>Week 1 </a:t>
            </a:r>
          </a:p>
          <a:p>
            <a:pPr>
              <a:buFont typeface="Arial" panose="020B0604020202020204" pitchFamily="34" charset="0"/>
              <a:buChar char="•"/>
            </a:pP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718896749"/>
              </p:ext>
            </p:extLst>
          </p:nvPr>
        </p:nvGraphicFramePr>
        <p:xfrm>
          <a:off x="423950" y="2410617"/>
          <a:ext cx="8237912" cy="4105404"/>
        </p:xfrm>
        <a:graphic>
          <a:graphicData uri="http://schemas.openxmlformats.org/drawingml/2006/table">
            <a:tbl>
              <a:tblPr firstRow="1" firstCol="1" bandRow="1">
                <a:tableStyleId>{5C22544A-7EE6-4342-B048-85BDC9FD1C3A}</a:tableStyleId>
              </a:tblPr>
              <a:tblGrid>
                <a:gridCol w="1532274">
                  <a:extLst>
                    <a:ext uri="{9D8B030D-6E8A-4147-A177-3AD203B41FA5}">
                      <a16:colId xmlns:a16="http://schemas.microsoft.com/office/drawing/2014/main" xmlns="" val="3987465333"/>
                    </a:ext>
                  </a:extLst>
                </a:gridCol>
                <a:gridCol w="1716841">
                  <a:extLst>
                    <a:ext uri="{9D8B030D-6E8A-4147-A177-3AD203B41FA5}">
                      <a16:colId xmlns:a16="http://schemas.microsoft.com/office/drawing/2014/main" xmlns="" val="695738732"/>
                    </a:ext>
                  </a:extLst>
                </a:gridCol>
                <a:gridCol w="1710445">
                  <a:extLst>
                    <a:ext uri="{9D8B030D-6E8A-4147-A177-3AD203B41FA5}">
                      <a16:colId xmlns:a16="http://schemas.microsoft.com/office/drawing/2014/main" xmlns="" val="4248809222"/>
                    </a:ext>
                  </a:extLst>
                </a:gridCol>
                <a:gridCol w="1717754">
                  <a:extLst>
                    <a:ext uri="{9D8B030D-6E8A-4147-A177-3AD203B41FA5}">
                      <a16:colId xmlns:a16="http://schemas.microsoft.com/office/drawing/2014/main" xmlns="" val="2906572258"/>
                    </a:ext>
                  </a:extLst>
                </a:gridCol>
                <a:gridCol w="1560598">
                  <a:extLst>
                    <a:ext uri="{9D8B030D-6E8A-4147-A177-3AD203B41FA5}">
                      <a16:colId xmlns:a16="http://schemas.microsoft.com/office/drawing/2014/main" xmlns="" val="978386587"/>
                    </a:ext>
                  </a:extLst>
                </a:gridCol>
              </a:tblGrid>
              <a:tr h="592953">
                <a:tc>
                  <a:txBody>
                    <a:bodyPr/>
                    <a:lstStyle/>
                    <a:p>
                      <a:pPr>
                        <a:lnSpc>
                          <a:spcPct val="107000"/>
                        </a:lnSpc>
                        <a:spcAft>
                          <a:spcPts val="80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Session 1</a:t>
                      </a:r>
                    </a:p>
                    <a:p>
                      <a:pPr>
                        <a:lnSpc>
                          <a:spcPct val="107000"/>
                        </a:lnSpc>
                        <a:spcAft>
                          <a:spcPts val="800"/>
                        </a:spcAft>
                      </a:pPr>
                      <a:r>
                        <a:rPr lang="en-GB" sz="1600">
                          <a:effectLst/>
                        </a:rPr>
                        <a:t>Monday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Session 2</a:t>
                      </a:r>
                    </a:p>
                    <a:p>
                      <a:pPr>
                        <a:lnSpc>
                          <a:spcPct val="107000"/>
                        </a:lnSpc>
                        <a:spcAft>
                          <a:spcPts val="800"/>
                        </a:spcAft>
                      </a:pPr>
                      <a:r>
                        <a:rPr lang="en-GB" sz="1600">
                          <a:effectLst/>
                        </a:rPr>
                        <a:t>Tuesday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Session 3</a:t>
                      </a:r>
                    </a:p>
                    <a:p>
                      <a:pPr>
                        <a:lnSpc>
                          <a:spcPct val="107000"/>
                        </a:lnSpc>
                        <a:spcAft>
                          <a:spcPts val="800"/>
                        </a:spcAft>
                      </a:pPr>
                      <a:r>
                        <a:rPr lang="en-GB" sz="1600">
                          <a:effectLst/>
                        </a:rPr>
                        <a:t>Thursday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Session 4</a:t>
                      </a:r>
                    </a:p>
                    <a:p>
                      <a:pPr>
                        <a:lnSpc>
                          <a:spcPct val="107000"/>
                        </a:lnSpc>
                        <a:spcAft>
                          <a:spcPts val="800"/>
                        </a:spcAft>
                      </a:pPr>
                      <a:r>
                        <a:rPr lang="en-GB" sz="1600">
                          <a:effectLst/>
                        </a:rPr>
                        <a:t>Friday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32564136"/>
                  </a:ext>
                </a:extLst>
              </a:tr>
              <a:tr h="694898">
                <a:tc>
                  <a:txBody>
                    <a:bodyPr/>
                    <a:lstStyle/>
                    <a:p>
                      <a:pPr>
                        <a:lnSpc>
                          <a:spcPct val="107000"/>
                        </a:lnSpc>
                        <a:spcAft>
                          <a:spcPts val="800"/>
                        </a:spcAft>
                      </a:pPr>
                      <a:r>
                        <a:rPr lang="en-GB" sz="1600">
                          <a:effectLst/>
                        </a:rPr>
                        <a:t>THEME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a:effectLst/>
                        </a:rPr>
                        <a:t>Introduction to Myth and Art</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a:effectLst/>
                        </a:rPr>
                        <a:t>Birth of the universe and the gods</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a:effectLst/>
                        </a:rPr>
                        <a:t>Monsters and heroes</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a:effectLst/>
                        </a:rPr>
                        <a:t>Mankind and womankind</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131145173"/>
                  </a:ext>
                </a:extLst>
              </a:tr>
              <a:tr h="694898">
                <a:tc>
                  <a:txBody>
                    <a:bodyPr/>
                    <a:lstStyle/>
                    <a:p>
                      <a:pPr>
                        <a:lnSpc>
                          <a:spcPct val="107000"/>
                        </a:lnSpc>
                        <a:spcAft>
                          <a:spcPts val="800"/>
                        </a:spcAft>
                      </a:pPr>
                      <a:r>
                        <a:rPr lang="en-GB" sz="1600">
                          <a:effectLst/>
                        </a:rPr>
                        <a:t>Hour one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Lecture: what is myth</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Lecture: creation and origin myths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Lecture: what makes a monster</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Lecture: the creation of humankind</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621854546"/>
                  </a:ext>
                </a:extLst>
              </a:tr>
              <a:tr h="1063153">
                <a:tc>
                  <a:txBody>
                    <a:bodyPr/>
                    <a:lstStyle/>
                    <a:p>
                      <a:pPr>
                        <a:lnSpc>
                          <a:spcPct val="107000"/>
                        </a:lnSpc>
                        <a:spcAft>
                          <a:spcPts val="800"/>
                        </a:spcAft>
                      </a:pPr>
                      <a:r>
                        <a:rPr lang="en-GB" sz="1600">
                          <a:effectLst/>
                        </a:rPr>
                        <a:t>Hour two</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Workshop: Finding meaning in “myth”</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endParaRPr lang="en-GB" sz="1600" dirty="0">
                        <a:effectLst/>
                      </a:endParaRPr>
                    </a:p>
                    <a:p>
                      <a:pPr>
                        <a:lnSpc>
                          <a:spcPct val="107000"/>
                        </a:lnSpc>
                        <a:spcAft>
                          <a:spcPts val="800"/>
                        </a:spcAft>
                      </a:pPr>
                      <a:r>
                        <a:rPr lang="en-GB" sz="1600" dirty="0">
                          <a:effectLst/>
                        </a:rPr>
                        <a:t>Workshop: Hesiod’s </a:t>
                      </a:r>
                      <a:r>
                        <a:rPr lang="en-GB" sz="1600" i="1" dirty="0">
                          <a:effectLst/>
                        </a:rPr>
                        <a:t>Theogony</a:t>
                      </a: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Workshop: ghosts, witches and </a:t>
                      </a:r>
                      <a:r>
                        <a:rPr lang="en-GB" sz="1600" dirty="0" err="1">
                          <a:effectLst/>
                        </a:rPr>
                        <a:t>empousai</a:t>
                      </a:r>
                      <a:r>
                        <a:rPr lang="en-GB" sz="1600" dirty="0">
                          <a:effectLst/>
                        </a:rPr>
                        <a:t> </a:t>
                      </a:r>
                      <a:endParaRPr lang="en-GB" sz="1600" dirty="0" smtClean="0">
                        <a:effectLst/>
                      </a:endParaRPr>
                    </a:p>
                    <a:p>
                      <a:pPr>
                        <a:lnSpc>
                          <a:spcPct val="107000"/>
                        </a:lnSpc>
                        <a:spcAft>
                          <a:spcPts val="800"/>
                        </a:spcAft>
                      </a:pPr>
                      <a:r>
                        <a:rPr lang="en-GB" sz="1600" dirty="0" smtClean="0">
                          <a:effectLst/>
                          <a:latin typeface="Calibri" panose="020F0502020204030204" pitchFamily="34" charset="0"/>
                          <a:ea typeface="Calibri" panose="020F0502020204030204" pitchFamily="34" charset="0"/>
                          <a:cs typeface="Times New Roman" panose="02020603050405020304" pitchFamily="18" charset="0"/>
                        </a:rPr>
                        <a:t>Quiz 1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Workshop: practising art analysis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4068273910"/>
                  </a:ext>
                </a:extLst>
              </a:tr>
              <a:tr h="694898">
                <a:tc>
                  <a:txBody>
                    <a:bodyPr/>
                    <a:lstStyle/>
                    <a:p>
                      <a:pPr>
                        <a:lnSpc>
                          <a:spcPct val="107000"/>
                        </a:lnSpc>
                        <a:spcAft>
                          <a:spcPts val="800"/>
                        </a:spcAft>
                      </a:pPr>
                      <a:r>
                        <a:rPr lang="en-GB" sz="1600">
                          <a:effectLst/>
                        </a:rPr>
                        <a:t>Hour three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Lecture: using art to understand myth</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Lecture: identifying the gods</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Lecture: what makes a hero</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Lecture: The flood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757667773"/>
                  </a:ext>
                </a:extLst>
              </a:tr>
            </a:tbl>
          </a:graphicData>
        </a:graphic>
      </p:graphicFrame>
    </p:spTree>
    <p:extLst>
      <p:ext uri="{BB962C8B-B14F-4D97-AF65-F5344CB8AC3E}">
        <p14:creationId xmlns:p14="http://schemas.microsoft.com/office/powerpoint/2010/main" val="19233195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Week 2</a:t>
            </a:r>
            <a:endParaRPr lang="en-GB"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87035407"/>
              </p:ext>
            </p:extLst>
          </p:nvPr>
        </p:nvGraphicFramePr>
        <p:xfrm>
          <a:off x="457201" y="2111433"/>
          <a:ext cx="8254536" cy="4373039"/>
        </p:xfrm>
        <a:graphic>
          <a:graphicData uri="http://schemas.openxmlformats.org/drawingml/2006/table">
            <a:tbl>
              <a:tblPr firstRow="1" firstCol="1" bandRow="1">
                <a:tableStyleId>{5C22544A-7EE6-4342-B048-85BDC9FD1C3A}</a:tableStyleId>
              </a:tblPr>
              <a:tblGrid>
                <a:gridCol w="1461675">
                  <a:extLst>
                    <a:ext uri="{9D8B030D-6E8A-4147-A177-3AD203B41FA5}">
                      <a16:colId xmlns:a16="http://schemas.microsoft.com/office/drawing/2014/main" xmlns="" val="1606318336"/>
                    </a:ext>
                  </a:extLst>
                </a:gridCol>
                <a:gridCol w="1642330">
                  <a:extLst>
                    <a:ext uri="{9D8B030D-6E8A-4147-A177-3AD203B41FA5}">
                      <a16:colId xmlns:a16="http://schemas.microsoft.com/office/drawing/2014/main" xmlns="" val="3536077585"/>
                    </a:ext>
                  </a:extLst>
                </a:gridCol>
                <a:gridCol w="1688863">
                  <a:extLst>
                    <a:ext uri="{9D8B030D-6E8A-4147-A177-3AD203B41FA5}">
                      <a16:colId xmlns:a16="http://schemas.microsoft.com/office/drawing/2014/main" xmlns="" val="1633711083"/>
                    </a:ext>
                  </a:extLst>
                </a:gridCol>
                <a:gridCol w="1713498">
                  <a:extLst>
                    <a:ext uri="{9D8B030D-6E8A-4147-A177-3AD203B41FA5}">
                      <a16:colId xmlns:a16="http://schemas.microsoft.com/office/drawing/2014/main" xmlns="" val="3540122490"/>
                    </a:ext>
                  </a:extLst>
                </a:gridCol>
                <a:gridCol w="1748170">
                  <a:extLst>
                    <a:ext uri="{9D8B030D-6E8A-4147-A177-3AD203B41FA5}">
                      <a16:colId xmlns:a16="http://schemas.microsoft.com/office/drawing/2014/main" xmlns="" val="2585757532"/>
                    </a:ext>
                  </a:extLst>
                </a:gridCol>
              </a:tblGrid>
              <a:tr h="705086">
                <a:tc>
                  <a:txBody>
                    <a:bodyPr/>
                    <a:lstStyle/>
                    <a:p>
                      <a:pPr>
                        <a:lnSpc>
                          <a:spcPct val="107000"/>
                        </a:lnSpc>
                        <a:spcAft>
                          <a:spcPts val="80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smtClean="0">
                          <a:solidFill>
                            <a:schemeClr val="tx1"/>
                          </a:solidFill>
                          <a:effectLst/>
                        </a:rPr>
                        <a:t>SPRING</a:t>
                      </a:r>
                      <a:r>
                        <a:rPr lang="en-GB" sz="1600" baseline="0" dirty="0" smtClean="0">
                          <a:solidFill>
                            <a:schemeClr val="tx1"/>
                          </a:solidFill>
                          <a:effectLst/>
                        </a:rPr>
                        <a:t> BANK HOLIDAY</a:t>
                      </a:r>
                      <a:endParaRPr lang="en-GB" sz="1600" dirty="0">
                        <a:solidFill>
                          <a:schemeClr val="tx1"/>
                        </a:solidFill>
                        <a:effectLst/>
                      </a:endParaRPr>
                    </a:p>
                    <a:p>
                      <a:pPr>
                        <a:lnSpc>
                          <a:spcPct val="107000"/>
                        </a:lnSpc>
                        <a:spcAft>
                          <a:spcPts val="800"/>
                        </a:spcAft>
                      </a:pPr>
                      <a:r>
                        <a:rPr lang="en-GB" sz="1600" dirty="0" smtClean="0">
                          <a:solidFill>
                            <a:schemeClr val="tx1"/>
                          </a:solidFill>
                          <a:effectLst/>
                          <a:latin typeface="+mn-lt"/>
                          <a:ea typeface="+mn-ea"/>
                          <a:cs typeface="+mn-cs"/>
                        </a:rPr>
                        <a:t>25</a:t>
                      </a:r>
                      <a:r>
                        <a:rPr lang="en-GB" sz="1600" baseline="30000" dirty="0" smtClean="0">
                          <a:solidFill>
                            <a:schemeClr val="tx1"/>
                          </a:solidFill>
                          <a:effectLst/>
                          <a:latin typeface="+mn-lt"/>
                          <a:ea typeface="+mn-ea"/>
                          <a:cs typeface="+mn-cs"/>
                        </a:rPr>
                        <a:t>th</a:t>
                      </a:r>
                      <a:r>
                        <a:rPr lang="en-GB" sz="1600" baseline="0" dirty="0" smtClean="0">
                          <a:solidFill>
                            <a:schemeClr val="tx1"/>
                          </a:solidFill>
                          <a:effectLst/>
                          <a:latin typeface="+mn-lt"/>
                          <a:ea typeface="+mn-ea"/>
                          <a:cs typeface="+mn-cs"/>
                        </a:rPr>
                        <a:t> May</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Session </a:t>
                      </a:r>
                      <a:r>
                        <a:rPr lang="en-GB" sz="1600" dirty="0" smtClean="0">
                          <a:effectLst/>
                        </a:rPr>
                        <a:t>5</a:t>
                      </a:r>
                      <a:endParaRPr lang="en-GB" sz="1600" dirty="0">
                        <a:effectLst/>
                      </a:endParaRPr>
                    </a:p>
                    <a:p>
                      <a:pPr>
                        <a:lnSpc>
                          <a:spcPct val="107000"/>
                        </a:lnSpc>
                        <a:spcAft>
                          <a:spcPts val="800"/>
                        </a:spcAft>
                      </a:pPr>
                      <a:r>
                        <a:rPr lang="en-GB" sz="1600" dirty="0">
                          <a:effectLst/>
                        </a:rPr>
                        <a:t>Tuesday</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Session </a:t>
                      </a:r>
                      <a:r>
                        <a:rPr lang="en-GB" sz="1600" dirty="0" smtClean="0">
                          <a:effectLst/>
                        </a:rPr>
                        <a:t>6</a:t>
                      </a:r>
                      <a:endParaRPr lang="en-GB" sz="1600" dirty="0">
                        <a:effectLst/>
                      </a:endParaRPr>
                    </a:p>
                    <a:p>
                      <a:pPr>
                        <a:lnSpc>
                          <a:spcPct val="107000"/>
                        </a:lnSpc>
                        <a:spcAft>
                          <a:spcPts val="800"/>
                        </a:spcAft>
                      </a:pPr>
                      <a:r>
                        <a:rPr lang="en-GB" sz="1600" dirty="0">
                          <a:effectLst/>
                        </a:rPr>
                        <a:t>Thursday</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Session </a:t>
                      </a:r>
                      <a:r>
                        <a:rPr lang="en-GB" sz="1600" dirty="0" smtClean="0">
                          <a:effectLst/>
                        </a:rPr>
                        <a:t>7</a:t>
                      </a:r>
                      <a:endParaRPr lang="en-GB" sz="1600" dirty="0">
                        <a:effectLst/>
                      </a:endParaRPr>
                    </a:p>
                    <a:p>
                      <a:pPr>
                        <a:lnSpc>
                          <a:spcPct val="107000"/>
                        </a:lnSpc>
                        <a:spcAft>
                          <a:spcPts val="800"/>
                        </a:spcAft>
                      </a:pPr>
                      <a:r>
                        <a:rPr lang="en-GB" sz="1600" dirty="0">
                          <a:effectLst/>
                        </a:rPr>
                        <a:t>Friday</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533848822"/>
                  </a:ext>
                </a:extLst>
              </a:tr>
              <a:tr h="670554">
                <a:tc>
                  <a:txBody>
                    <a:bodyPr/>
                    <a:lstStyle/>
                    <a:p>
                      <a:pPr>
                        <a:lnSpc>
                          <a:spcPct val="107000"/>
                        </a:lnSpc>
                        <a:spcAft>
                          <a:spcPts val="800"/>
                        </a:spcAft>
                      </a:pPr>
                      <a:r>
                        <a:rPr lang="en-GB" sz="1600" dirty="0">
                          <a:effectLst/>
                        </a:rPr>
                        <a:t>THEME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4">
                  <a:txBody>
                    <a:bodyPr/>
                    <a:lstStyle/>
                    <a:p>
                      <a:endParaRPr lang="en-GB" dirty="0"/>
                    </a:p>
                  </a:txBody>
                  <a:tcPr marL="68580" marR="68580" marT="0" marB="0">
                    <a:solidFill>
                      <a:srgbClr val="FF0000"/>
                    </a:solidFill>
                  </a:tcPr>
                </a:tc>
                <a:tc>
                  <a:txBody>
                    <a:bodyPr/>
                    <a:lstStyle/>
                    <a:p>
                      <a:pPr>
                        <a:lnSpc>
                          <a:spcPct val="107000"/>
                        </a:lnSpc>
                        <a:spcAft>
                          <a:spcPts val="800"/>
                        </a:spcAft>
                      </a:pPr>
                      <a:r>
                        <a:rPr lang="en-GB" sz="1600" b="1" dirty="0">
                          <a:effectLst/>
                        </a:rPr>
                        <a:t>The Underworld </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a:effectLst/>
                        </a:rPr>
                        <a:t>Feed-forward (for assessment 1 - essay)</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a:effectLst/>
                        </a:rPr>
                        <a:t>Feed-forward (for assessment 1 - essay)</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161000553"/>
                  </a:ext>
                </a:extLst>
              </a:tr>
              <a:tr h="799044">
                <a:tc>
                  <a:txBody>
                    <a:bodyPr/>
                    <a:lstStyle/>
                    <a:p>
                      <a:pPr>
                        <a:lnSpc>
                          <a:spcPct val="107000"/>
                        </a:lnSpc>
                        <a:spcAft>
                          <a:spcPts val="800"/>
                        </a:spcAft>
                      </a:pPr>
                      <a:r>
                        <a:rPr lang="en-GB" sz="1600">
                          <a:effectLst/>
                        </a:rPr>
                        <a:t>Hour one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dirty="0"/>
                    </a:p>
                  </a:txBody>
                  <a:tcPr marL="68580" marR="68580" marT="0" marB="0"/>
                </a:tc>
                <a:tc>
                  <a:txBody>
                    <a:bodyPr/>
                    <a:lstStyle/>
                    <a:p>
                      <a:pPr>
                        <a:lnSpc>
                          <a:spcPct val="107000"/>
                        </a:lnSpc>
                        <a:spcAft>
                          <a:spcPts val="800"/>
                        </a:spcAft>
                      </a:pPr>
                      <a:r>
                        <a:rPr lang="en-GB" sz="1600" dirty="0">
                          <a:effectLst/>
                        </a:rPr>
                        <a:t>Lecture: the afterlife and the underworld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a:lnSpc>
                          <a:spcPct val="107000"/>
                        </a:lnSpc>
                        <a:spcAft>
                          <a:spcPts val="800"/>
                        </a:spcAft>
                      </a:pPr>
                      <a:r>
                        <a:rPr lang="en-GB" sz="1600">
                          <a:effectLst/>
                        </a:rPr>
                        <a:t>Individual slots for students to receive feedback on the submission of their first draft of the essay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a:lnSpc>
                          <a:spcPct val="107000"/>
                        </a:lnSpc>
                        <a:spcAft>
                          <a:spcPts val="800"/>
                        </a:spcAft>
                      </a:pPr>
                      <a:r>
                        <a:rPr lang="en-GB" sz="1600">
                          <a:effectLst/>
                        </a:rPr>
                        <a:t>Individual slots for students to receive feedback on the submission of their first draft of the essay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842121539"/>
                  </a:ext>
                </a:extLst>
              </a:tr>
              <a:tr h="1025909">
                <a:tc>
                  <a:txBody>
                    <a:bodyPr/>
                    <a:lstStyle/>
                    <a:p>
                      <a:pPr>
                        <a:lnSpc>
                          <a:spcPct val="107000"/>
                        </a:lnSpc>
                        <a:spcAft>
                          <a:spcPts val="800"/>
                        </a:spcAft>
                      </a:pPr>
                      <a:r>
                        <a:rPr lang="en-GB" sz="1600">
                          <a:effectLst/>
                        </a:rPr>
                        <a:t>Hour two</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dirty="0"/>
                    </a:p>
                  </a:txBody>
                  <a:tcPr marL="68580" marR="68580" marT="0" marB="0"/>
                </a:tc>
                <a:tc>
                  <a:txBody>
                    <a:bodyPr/>
                    <a:lstStyle/>
                    <a:p>
                      <a:pPr>
                        <a:lnSpc>
                          <a:spcPct val="107000"/>
                        </a:lnSpc>
                        <a:spcAft>
                          <a:spcPts val="800"/>
                        </a:spcAft>
                      </a:pPr>
                      <a:r>
                        <a:rPr lang="en-GB" sz="1600" dirty="0" smtClean="0">
                          <a:effectLst/>
                        </a:rPr>
                        <a:t>Workshop: </a:t>
                      </a:r>
                      <a:r>
                        <a:rPr lang="en-GB" sz="1600" i="1" dirty="0" smtClean="0">
                          <a:effectLst/>
                        </a:rPr>
                        <a:t>Homeric Hymn to Demeter </a:t>
                      </a:r>
                      <a:endParaRPr lang="en-GB" sz="1600" i="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xmlns="" val="2113128694"/>
                  </a:ext>
                </a:extLst>
              </a:tr>
              <a:tr h="880956">
                <a:tc>
                  <a:txBody>
                    <a:bodyPr/>
                    <a:lstStyle/>
                    <a:p>
                      <a:pPr>
                        <a:lnSpc>
                          <a:spcPct val="107000"/>
                        </a:lnSpc>
                        <a:spcAft>
                          <a:spcPts val="800"/>
                        </a:spcAft>
                      </a:pPr>
                      <a:r>
                        <a:rPr lang="en-GB" sz="1600">
                          <a:effectLst/>
                        </a:rPr>
                        <a:t>Hour three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dirty="0"/>
                    </a:p>
                  </a:txBody>
                  <a:tcPr marL="68580" marR="68580" marT="0" marB="0"/>
                </a:tc>
                <a:tc>
                  <a:txBody>
                    <a:bodyPr/>
                    <a:lstStyle/>
                    <a:p>
                      <a:pPr>
                        <a:lnSpc>
                          <a:spcPct val="107000"/>
                        </a:lnSpc>
                        <a:spcAft>
                          <a:spcPts val="800"/>
                        </a:spcAft>
                      </a:pPr>
                      <a:r>
                        <a:rPr lang="en-GB" sz="1600" dirty="0">
                          <a:effectLst/>
                        </a:rPr>
                        <a:t>Lecture / workshop: Mystery cults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xmlns="" val="2788156444"/>
                  </a:ext>
                </a:extLst>
              </a:tr>
            </a:tbl>
          </a:graphicData>
        </a:graphic>
      </p:graphicFrame>
    </p:spTree>
    <p:extLst>
      <p:ext uri="{BB962C8B-B14F-4D97-AF65-F5344CB8AC3E}">
        <p14:creationId xmlns:p14="http://schemas.microsoft.com/office/powerpoint/2010/main" val="12889802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Week 3</a:t>
            </a:r>
            <a:endParaRPr lang="en-GB"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723473286"/>
              </p:ext>
            </p:extLst>
          </p:nvPr>
        </p:nvGraphicFramePr>
        <p:xfrm>
          <a:off x="415636" y="1957588"/>
          <a:ext cx="8123057" cy="4791873"/>
        </p:xfrm>
        <a:graphic>
          <a:graphicData uri="http://schemas.openxmlformats.org/drawingml/2006/table">
            <a:tbl>
              <a:tblPr firstRow="1" firstCol="1" bandRow="1">
                <a:tableStyleId>{5C22544A-7EE6-4342-B048-85BDC9FD1C3A}</a:tableStyleId>
              </a:tblPr>
              <a:tblGrid>
                <a:gridCol w="1439290">
                  <a:extLst>
                    <a:ext uri="{9D8B030D-6E8A-4147-A177-3AD203B41FA5}">
                      <a16:colId xmlns:a16="http://schemas.microsoft.com/office/drawing/2014/main" xmlns="" val="3009914595"/>
                    </a:ext>
                  </a:extLst>
                </a:gridCol>
                <a:gridCol w="1615274">
                  <a:extLst>
                    <a:ext uri="{9D8B030D-6E8A-4147-A177-3AD203B41FA5}">
                      <a16:colId xmlns:a16="http://schemas.microsoft.com/office/drawing/2014/main" xmlns="" val="569699534"/>
                    </a:ext>
                  </a:extLst>
                </a:gridCol>
                <a:gridCol w="1661065">
                  <a:extLst>
                    <a:ext uri="{9D8B030D-6E8A-4147-A177-3AD203B41FA5}">
                      <a16:colId xmlns:a16="http://schemas.microsoft.com/office/drawing/2014/main" xmlns="" val="1521667388"/>
                    </a:ext>
                  </a:extLst>
                </a:gridCol>
                <a:gridCol w="1686205">
                  <a:extLst>
                    <a:ext uri="{9D8B030D-6E8A-4147-A177-3AD203B41FA5}">
                      <a16:colId xmlns:a16="http://schemas.microsoft.com/office/drawing/2014/main" xmlns="" val="1695173338"/>
                    </a:ext>
                  </a:extLst>
                </a:gridCol>
                <a:gridCol w="1721223">
                  <a:extLst>
                    <a:ext uri="{9D8B030D-6E8A-4147-A177-3AD203B41FA5}">
                      <a16:colId xmlns:a16="http://schemas.microsoft.com/office/drawing/2014/main" xmlns="" val="1351267045"/>
                    </a:ext>
                  </a:extLst>
                </a:gridCol>
              </a:tblGrid>
              <a:tr h="829808">
                <a:tc>
                  <a:txBody>
                    <a:bodyPr/>
                    <a:lstStyle/>
                    <a:p>
                      <a:pPr>
                        <a:lnSpc>
                          <a:spcPct val="107000"/>
                        </a:lnSpc>
                        <a:spcAft>
                          <a:spcPts val="80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smtClean="0">
                          <a:effectLst/>
                        </a:rPr>
                        <a:t>Session 8</a:t>
                      </a:r>
                    </a:p>
                    <a:p>
                      <a:pPr>
                        <a:lnSpc>
                          <a:spcPct val="107000"/>
                        </a:lnSpc>
                        <a:spcAft>
                          <a:spcPts val="800"/>
                        </a:spcAft>
                      </a:pPr>
                      <a:r>
                        <a:rPr lang="en-GB" sz="1600" dirty="0" smtClean="0">
                          <a:effectLst/>
                          <a:latin typeface="+mn-lt"/>
                          <a:ea typeface="+mn-ea"/>
                          <a:cs typeface="+mn-cs"/>
                        </a:rPr>
                        <a:t>Monday</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Session 9</a:t>
                      </a:r>
                    </a:p>
                    <a:p>
                      <a:pPr>
                        <a:lnSpc>
                          <a:spcPct val="107000"/>
                        </a:lnSpc>
                        <a:spcAft>
                          <a:spcPts val="800"/>
                        </a:spcAft>
                      </a:pPr>
                      <a:r>
                        <a:rPr lang="en-GB" sz="1600" dirty="0">
                          <a:effectLst/>
                        </a:rPr>
                        <a:t>Tuesday</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Session 10</a:t>
                      </a:r>
                    </a:p>
                    <a:p>
                      <a:pPr>
                        <a:lnSpc>
                          <a:spcPct val="107000"/>
                        </a:lnSpc>
                        <a:spcAft>
                          <a:spcPts val="800"/>
                        </a:spcAft>
                      </a:pPr>
                      <a:r>
                        <a:rPr lang="en-GB" sz="1600">
                          <a:effectLst/>
                        </a:rPr>
                        <a:t>Thursday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Session 11</a:t>
                      </a:r>
                    </a:p>
                    <a:p>
                      <a:pPr>
                        <a:lnSpc>
                          <a:spcPct val="107000"/>
                        </a:lnSpc>
                        <a:spcAft>
                          <a:spcPts val="800"/>
                        </a:spcAft>
                      </a:pPr>
                      <a:r>
                        <a:rPr lang="en-GB" sz="1600">
                          <a:effectLst/>
                        </a:rPr>
                        <a:t>Friday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446447249"/>
                  </a:ext>
                </a:extLst>
              </a:tr>
              <a:tr h="805841">
                <a:tc>
                  <a:txBody>
                    <a:bodyPr/>
                    <a:lstStyle/>
                    <a:p>
                      <a:pPr>
                        <a:lnSpc>
                          <a:spcPct val="107000"/>
                        </a:lnSpc>
                        <a:spcAft>
                          <a:spcPts val="800"/>
                        </a:spcAft>
                      </a:pPr>
                      <a:r>
                        <a:rPr lang="en-GB" sz="1600">
                          <a:effectLst/>
                        </a:rPr>
                        <a:t>THEME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a:effectLst/>
                        </a:rPr>
                        <a:t>Minoan and Mycenaean legacies?</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accent2">
                        <a:lumMod val="20000"/>
                        <a:lumOff val="80000"/>
                      </a:schemeClr>
                    </a:solidFill>
                  </a:tcPr>
                </a:tc>
                <a:tc>
                  <a:txBody>
                    <a:bodyPr/>
                    <a:lstStyle/>
                    <a:p>
                      <a:pPr>
                        <a:lnSpc>
                          <a:spcPct val="107000"/>
                        </a:lnSpc>
                        <a:spcAft>
                          <a:spcPts val="800"/>
                        </a:spcAft>
                      </a:pPr>
                      <a:r>
                        <a:rPr lang="en-GB" sz="1600" b="1" dirty="0">
                          <a:effectLst/>
                        </a:rPr>
                        <a:t>Herakles and the Argonauts </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a:effectLst/>
                        </a:rPr>
                        <a:t>The Trojan War</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a:effectLst/>
                        </a:rPr>
                        <a:t>The great journey </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4288429855"/>
                  </a:ext>
                </a:extLst>
              </a:tr>
              <a:tr h="940387">
                <a:tc>
                  <a:txBody>
                    <a:bodyPr/>
                    <a:lstStyle/>
                    <a:p>
                      <a:pPr>
                        <a:lnSpc>
                          <a:spcPct val="107000"/>
                        </a:lnSpc>
                        <a:spcAft>
                          <a:spcPts val="800"/>
                        </a:spcAft>
                      </a:pPr>
                      <a:r>
                        <a:rPr lang="en-GB" sz="1600">
                          <a:effectLst/>
                        </a:rPr>
                        <a:t>Hour one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Lecture: Crete and Greek myth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Lecture: the Argonauts and Medea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Lecture: the Trojan War in art and literature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Lecture: Odysseus</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491095603"/>
                  </a:ext>
                </a:extLst>
              </a:tr>
              <a:tr h="1179049">
                <a:tc>
                  <a:txBody>
                    <a:bodyPr/>
                    <a:lstStyle/>
                    <a:p>
                      <a:pPr>
                        <a:lnSpc>
                          <a:spcPct val="107000"/>
                        </a:lnSpc>
                        <a:spcAft>
                          <a:spcPts val="800"/>
                        </a:spcAft>
                      </a:pPr>
                      <a:r>
                        <a:rPr lang="en-GB" sz="1600">
                          <a:effectLst/>
                        </a:rPr>
                        <a:t>Hour two</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endParaRPr lang="en-GB" sz="1600" dirty="0">
                        <a:effectLst/>
                      </a:endParaRPr>
                    </a:p>
                    <a:p>
                      <a:pPr>
                        <a:lnSpc>
                          <a:spcPct val="107000"/>
                        </a:lnSpc>
                        <a:spcAft>
                          <a:spcPts val="800"/>
                        </a:spcAft>
                      </a:pPr>
                      <a:r>
                        <a:rPr lang="en-GB" sz="1600" dirty="0">
                          <a:effectLst/>
                        </a:rPr>
                        <a:t>Workshop: Plutarch </a:t>
                      </a:r>
                      <a:r>
                        <a:rPr lang="en-GB" sz="1600" i="1" dirty="0">
                          <a:effectLst/>
                        </a:rPr>
                        <a:t>Life of Theseus</a:t>
                      </a:r>
                      <a:endParaRPr lang="en-GB" sz="1600" i="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Quiz </a:t>
                      </a:r>
                      <a:r>
                        <a:rPr lang="en-GB" sz="1600" dirty="0" smtClean="0">
                          <a:effectLst/>
                        </a:rPr>
                        <a:t>2</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Workshop: </a:t>
                      </a:r>
                      <a:r>
                        <a:rPr lang="en-GB" sz="1600" i="1" dirty="0">
                          <a:effectLst/>
                        </a:rPr>
                        <a:t>Iliad</a:t>
                      </a:r>
                      <a:r>
                        <a:rPr lang="en-GB" sz="1600" dirty="0">
                          <a:effectLst/>
                        </a:rPr>
                        <a:t> book 6.</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Workshop: </a:t>
                      </a:r>
                      <a:r>
                        <a:rPr lang="en-GB" sz="1600" dirty="0" smtClean="0">
                          <a:effectLst/>
                        </a:rPr>
                        <a:t>Aeneas</a:t>
                      </a:r>
                      <a:r>
                        <a:rPr lang="en-GB" sz="1600" baseline="0" dirty="0" smtClean="0">
                          <a:effectLst/>
                        </a:rPr>
                        <a:t> in Greek sources</a:t>
                      </a:r>
                      <a:r>
                        <a:rPr lang="en-GB" sz="1600" dirty="0" smtClean="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50454292"/>
                  </a:ext>
                </a:extLst>
              </a:tr>
              <a:tr h="1036788">
                <a:tc>
                  <a:txBody>
                    <a:bodyPr/>
                    <a:lstStyle/>
                    <a:p>
                      <a:pPr>
                        <a:lnSpc>
                          <a:spcPct val="107000"/>
                        </a:lnSpc>
                        <a:spcAft>
                          <a:spcPts val="800"/>
                        </a:spcAft>
                      </a:pPr>
                      <a:r>
                        <a:rPr lang="en-GB" sz="1600">
                          <a:effectLst/>
                        </a:rPr>
                        <a:t>Hour three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Lecture: Theseus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smtClean="0">
                          <a:effectLst/>
                        </a:rPr>
                        <a:t>Lecture/workshop: </a:t>
                      </a:r>
                      <a:r>
                        <a:rPr lang="en-GB" sz="1600" dirty="0">
                          <a:effectLst/>
                        </a:rPr>
                        <a:t>the labours of Herakles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Lecture: Gender in </a:t>
                      </a:r>
                      <a:r>
                        <a:rPr lang="en-GB" sz="1600" i="1" dirty="0">
                          <a:effectLst/>
                        </a:rPr>
                        <a:t>Iliad</a:t>
                      </a:r>
                      <a:r>
                        <a:rPr lang="en-GB" sz="1600" dirty="0">
                          <a:effectLst/>
                        </a:rPr>
                        <a:t> book 6</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Lecture/workshop: Aeneas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716047760"/>
                  </a:ext>
                </a:extLst>
              </a:tr>
            </a:tbl>
          </a:graphicData>
        </a:graphic>
      </p:graphicFrame>
    </p:spTree>
    <p:extLst>
      <p:ext uri="{BB962C8B-B14F-4D97-AF65-F5344CB8AC3E}">
        <p14:creationId xmlns:p14="http://schemas.microsoft.com/office/powerpoint/2010/main" val="29753645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Week 4</a:t>
            </a:r>
            <a:endParaRPr lang="en-GB" b="1"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174837890"/>
              </p:ext>
            </p:extLst>
          </p:nvPr>
        </p:nvGraphicFramePr>
        <p:xfrm>
          <a:off x="324196" y="1936865"/>
          <a:ext cx="8470669" cy="4337399"/>
        </p:xfrm>
        <a:graphic>
          <a:graphicData uri="http://schemas.openxmlformats.org/drawingml/2006/table">
            <a:tbl>
              <a:tblPr firstRow="1" firstCol="1" bandRow="1">
                <a:tableStyleId>{5C22544A-7EE6-4342-B048-85BDC9FD1C3A}</a:tableStyleId>
              </a:tblPr>
              <a:tblGrid>
                <a:gridCol w="1698643">
                  <a:extLst>
                    <a:ext uri="{9D8B030D-6E8A-4147-A177-3AD203B41FA5}">
                      <a16:colId xmlns:a16="http://schemas.microsoft.com/office/drawing/2014/main" xmlns="" val="3205040707"/>
                    </a:ext>
                  </a:extLst>
                </a:gridCol>
                <a:gridCol w="1686430">
                  <a:extLst>
                    <a:ext uri="{9D8B030D-6E8A-4147-A177-3AD203B41FA5}">
                      <a16:colId xmlns:a16="http://schemas.microsoft.com/office/drawing/2014/main" xmlns="" val="4236641263"/>
                    </a:ext>
                  </a:extLst>
                </a:gridCol>
                <a:gridCol w="1693006">
                  <a:extLst>
                    <a:ext uri="{9D8B030D-6E8A-4147-A177-3AD203B41FA5}">
                      <a16:colId xmlns:a16="http://schemas.microsoft.com/office/drawing/2014/main" xmlns="" val="3443440111"/>
                    </a:ext>
                  </a:extLst>
                </a:gridCol>
                <a:gridCol w="1736224">
                  <a:extLst>
                    <a:ext uri="{9D8B030D-6E8A-4147-A177-3AD203B41FA5}">
                      <a16:colId xmlns:a16="http://schemas.microsoft.com/office/drawing/2014/main" xmlns="" val="3227686315"/>
                    </a:ext>
                  </a:extLst>
                </a:gridCol>
                <a:gridCol w="1656366">
                  <a:extLst>
                    <a:ext uri="{9D8B030D-6E8A-4147-A177-3AD203B41FA5}">
                      <a16:colId xmlns:a16="http://schemas.microsoft.com/office/drawing/2014/main" xmlns="" val="580477396"/>
                    </a:ext>
                  </a:extLst>
                </a:gridCol>
              </a:tblGrid>
              <a:tr h="663436">
                <a:tc>
                  <a:txBody>
                    <a:bodyPr/>
                    <a:lstStyle/>
                    <a:p>
                      <a:pPr>
                        <a:lnSpc>
                          <a:spcPct val="107000"/>
                        </a:lnSpc>
                        <a:spcAft>
                          <a:spcPts val="80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Session 12</a:t>
                      </a:r>
                    </a:p>
                    <a:p>
                      <a:pPr>
                        <a:lnSpc>
                          <a:spcPct val="107000"/>
                        </a:lnSpc>
                        <a:spcAft>
                          <a:spcPts val="800"/>
                        </a:spcAft>
                      </a:pPr>
                      <a:r>
                        <a:rPr lang="en-GB" sz="1600">
                          <a:effectLst/>
                        </a:rPr>
                        <a:t>Monday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Session 13</a:t>
                      </a:r>
                    </a:p>
                    <a:p>
                      <a:pPr>
                        <a:lnSpc>
                          <a:spcPct val="107000"/>
                        </a:lnSpc>
                        <a:spcAft>
                          <a:spcPts val="800"/>
                        </a:spcAft>
                      </a:pPr>
                      <a:r>
                        <a:rPr lang="en-GB" sz="1600">
                          <a:effectLst/>
                        </a:rPr>
                        <a:t>Tuesday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Session 14</a:t>
                      </a:r>
                    </a:p>
                    <a:p>
                      <a:pPr>
                        <a:lnSpc>
                          <a:spcPct val="107000"/>
                        </a:lnSpc>
                        <a:spcAft>
                          <a:spcPts val="800"/>
                        </a:spcAft>
                      </a:pPr>
                      <a:r>
                        <a:rPr lang="en-GB" sz="1600">
                          <a:effectLst/>
                        </a:rPr>
                        <a:t>Thursday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a:effectLst/>
                        </a:rPr>
                        <a:t>Session 15</a:t>
                      </a:r>
                    </a:p>
                    <a:p>
                      <a:pPr>
                        <a:lnSpc>
                          <a:spcPct val="107000"/>
                        </a:lnSpc>
                        <a:spcAft>
                          <a:spcPts val="800"/>
                        </a:spcAft>
                      </a:pPr>
                      <a:r>
                        <a:rPr lang="en-GB" sz="1600">
                          <a:effectLst/>
                        </a:rPr>
                        <a:t>Friday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737106673"/>
                  </a:ext>
                </a:extLst>
              </a:tr>
              <a:tr h="777500">
                <a:tc>
                  <a:txBody>
                    <a:bodyPr/>
                    <a:lstStyle/>
                    <a:p>
                      <a:pPr>
                        <a:lnSpc>
                          <a:spcPct val="107000"/>
                        </a:lnSpc>
                        <a:spcAft>
                          <a:spcPts val="800"/>
                        </a:spcAft>
                      </a:pPr>
                      <a:r>
                        <a:rPr lang="en-GB" sz="1600" dirty="0">
                          <a:effectLst/>
                        </a:rPr>
                        <a:t>THEME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a:effectLst/>
                        </a:rPr>
                        <a:t>Metamorphosis</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a:effectLst/>
                        </a:rPr>
                        <a:t>Myth and Reception</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smtClean="0">
                          <a:effectLst/>
                          <a:latin typeface="+mn-lt"/>
                          <a:ea typeface="+mn-ea"/>
                          <a:cs typeface="+mn-cs"/>
                        </a:rPr>
                        <a:t>Jason</a:t>
                      </a:r>
                      <a:r>
                        <a:rPr lang="en-GB" sz="1600" b="1" baseline="0" dirty="0" smtClean="0">
                          <a:effectLst/>
                          <a:latin typeface="+mn-lt"/>
                          <a:ea typeface="+mn-ea"/>
                          <a:cs typeface="+mn-cs"/>
                        </a:rPr>
                        <a:t> and the Argonauts Movie session</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b="1" dirty="0" smtClean="0">
                          <a:effectLst/>
                        </a:rPr>
                        <a:t>Submission of recorded presentations</a:t>
                      </a:r>
                      <a:endParaRPr lang="en-GB" sz="1600" b="1"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1198968449"/>
                  </a:ext>
                </a:extLst>
              </a:tr>
              <a:tr h="1280127">
                <a:tc>
                  <a:txBody>
                    <a:bodyPr/>
                    <a:lstStyle/>
                    <a:p>
                      <a:pPr>
                        <a:lnSpc>
                          <a:spcPct val="107000"/>
                        </a:lnSpc>
                        <a:spcAft>
                          <a:spcPts val="800"/>
                        </a:spcAft>
                      </a:pPr>
                      <a:r>
                        <a:rPr lang="en-GB" sz="1600">
                          <a:effectLst/>
                        </a:rPr>
                        <a:t>Hour one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1600" dirty="0">
                          <a:effectLst/>
                        </a:rPr>
                        <a:t>Lecture: Metamorphosis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a:lnSpc>
                          <a:spcPct val="107000"/>
                        </a:lnSpc>
                        <a:spcAft>
                          <a:spcPts val="800"/>
                        </a:spcAft>
                      </a:pPr>
                      <a:r>
                        <a:rPr lang="en-GB" sz="1600" dirty="0" smtClean="0">
                          <a:effectLst/>
                        </a:rPr>
                        <a:t>Lecture: Myth and its reception</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marL="0" marR="0" lvl="0" indent="0" algn="l" defTabSz="914400" rtl="0" eaLnBrk="1" fontAlgn="auto" latinLnBrk="0" hangingPunct="1">
                        <a:lnSpc>
                          <a:spcPct val="105000"/>
                        </a:lnSpc>
                        <a:spcBef>
                          <a:spcPts val="0"/>
                        </a:spcBef>
                        <a:spcAft>
                          <a:spcPts val="800"/>
                        </a:spcAft>
                        <a:buClrTx/>
                        <a:buSzTx/>
                        <a:buFontTx/>
                        <a:buNone/>
                        <a:tabLst/>
                        <a:defRPr/>
                      </a:pPr>
                      <a:r>
                        <a:rPr lang="en-GB" sz="1600" dirty="0" smtClean="0">
                          <a:effectLst/>
                        </a:rPr>
                        <a:t>Workshop: reception discussion (of the Jason and the Argonauts movie)</a:t>
                      </a:r>
                      <a:endParaRPr lang="en-GB" sz="16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05000"/>
                        </a:lnSpc>
                        <a:spcAft>
                          <a:spcPts val="80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3">
                  <a:txBody>
                    <a:bodyPr/>
                    <a:lstStyle/>
                    <a:p>
                      <a:pPr>
                        <a:lnSpc>
                          <a:spcPct val="107000"/>
                        </a:lnSpc>
                        <a:spcAft>
                          <a:spcPts val="800"/>
                        </a:spcAft>
                      </a:pPr>
                      <a:r>
                        <a:rPr lang="en-GB" sz="1600" dirty="0" smtClean="0">
                          <a:effectLst/>
                        </a:rPr>
                        <a:t>Day on which the 8 minute recorded presentation sessions must be submitted.</a:t>
                      </a:r>
                      <a:r>
                        <a:rPr lang="en-GB" sz="1600" baseline="0" dirty="0" smtClean="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4177968512"/>
                  </a:ext>
                </a:extLst>
              </a:tr>
              <a:tr h="251407">
                <a:tc>
                  <a:txBody>
                    <a:bodyPr/>
                    <a:lstStyle/>
                    <a:p>
                      <a:pPr>
                        <a:lnSpc>
                          <a:spcPct val="107000"/>
                        </a:lnSpc>
                        <a:spcAft>
                          <a:spcPts val="800"/>
                        </a:spcAft>
                      </a:pPr>
                      <a:r>
                        <a:rPr lang="en-GB" sz="1600">
                          <a:effectLst/>
                        </a:rPr>
                        <a:t>Hour two</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a:lnSpc>
                          <a:spcPct val="107000"/>
                        </a:lnSpc>
                        <a:spcAft>
                          <a:spcPts val="800"/>
                        </a:spcAft>
                      </a:pPr>
                      <a:r>
                        <a:rPr lang="en-GB" sz="1600" dirty="0">
                          <a:effectLst/>
                        </a:rPr>
                        <a:t>Quiz </a:t>
                      </a:r>
                      <a:r>
                        <a:rPr lang="en-GB" sz="1600" dirty="0" smtClean="0">
                          <a:effectLst/>
                        </a:rPr>
                        <a:t>3</a:t>
                      </a:r>
                      <a:endParaRPr lang="en-GB" sz="1600" dirty="0">
                        <a:effectLst/>
                      </a:endParaRPr>
                    </a:p>
                    <a:p>
                      <a:pPr>
                        <a:lnSpc>
                          <a:spcPct val="107000"/>
                        </a:lnSpc>
                        <a:spcAft>
                          <a:spcPts val="800"/>
                        </a:spcAft>
                      </a:pPr>
                      <a:r>
                        <a:rPr lang="en-GB" sz="1600" dirty="0">
                          <a:effectLst/>
                        </a:rPr>
                        <a:t> </a:t>
                      </a:r>
                    </a:p>
                  </a:txBody>
                  <a:tcPr marL="68580" marR="68580" marT="0" marB="0"/>
                </a:tc>
                <a:tc vMerge="1">
                  <a:txBody>
                    <a:bodyPr/>
                    <a:lstStyle/>
                    <a:p>
                      <a:pPr>
                        <a:lnSpc>
                          <a:spcPct val="107000"/>
                        </a:lnSpc>
                        <a:spcAft>
                          <a:spcPts val="80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pPr>
                        <a:lnSpc>
                          <a:spcPct val="107000"/>
                        </a:lnSpc>
                        <a:spcAft>
                          <a:spcPts val="80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a:p>
                  </a:txBody>
                  <a:tcPr/>
                </a:tc>
                <a:extLst>
                  <a:ext uri="{0D108BD9-81ED-4DB2-BD59-A6C34878D82A}">
                    <a16:rowId xmlns:a16="http://schemas.microsoft.com/office/drawing/2014/main" xmlns="" val="569365015"/>
                  </a:ext>
                </a:extLst>
              </a:tr>
              <a:tr h="1350149">
                <a:tc>
                  <a:txBody>
                    <a:bodyPr/>
                    <a:lstStyle/>
                    <a:p>
                      <a:pPr>
                        <a:lnSpc>
                          <a:spcPct val="107000"/>
                        </a:lnSpc>
                        <a:spcAft>
                          <a:spcPts val="800"/>
                        </a:spcAft>
                      </a:pPr>
                      <a:r>
                        <a:rPr lang="en-GB" sz="1600" dirty="0">
                          <a:effectLst/>
                        </a:rPr>
                        <a:t>Hour three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vMerge="1">
                  <a:txBody>
                    <a:bodyPr/>
                    <a:lstStyle/>
                    <a:p>
                      <a:endParaRPr lang="en-GB"/>
                    </a:p>
                  </a:txBody>
                  <a:tcPr/>
                </a:tc>
                <a:tc vMerge="1">
                  <a:txBody>
                    <a:bodyPr/>
                    <a:lstStyle/>
                    <a:p>
                      <a:endParaRPr lang="en-GB"/>
                    </a:p>
                  </a:txBody>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xmlns="" val="41819342"/>
                  </a:ext>
                </a:extLst>
              </a:tr>
            </a:tbl>
          </a:graphicData>
        </a:graphic>
      </p:graphicFrame>
    </p:spTree>
    <p:extLst>
      <p:ext uri="{BB962C8B-B14F-4D97-AF65-F5344CB8AC3E}">
        <p14:creationId xmlns:p14="http://schemas.microsoft.com/office/powerpoint/2010/main" val="322845047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Assessments</a:t>
            </a:r>
            <a:endParaRPr lang="en-GB" b="1" dirty="0"/>
          </a:p>
        </p:txBody>
      </p:sp>
      <p:sp>
        <p:nvSpPr>
          <p:cNvPr id="3" name="Content Placeholder 2"/>
          <p:cNvSpPr>
            <a:spLocks noGrp="1"/>
          </p:cNvSpPr>
          <p:nvPr>
            <p:ph idx="1"/>
          </p:nvPr>
        </p:nvSpPr>
        <p:spPr>
          <a:xfrm>
            <a:off x="297180" y="1737361"/>
            <a:ext cx="8595359" cy="4848896"/>
          </a:xfrm>
        </p:spPr>
        <p:txBody>
          <a:bodyPr>
            <a:normAutofit/>
          </a:bodyPr>
          <a:lstStyle/>
          <a:p>
            <a:pPr>
              <a:buFont typeface="Arial" panose="020B0604020202020204" pitchFamily="34" charset="0"/>
              <a:buChar char="•"/>
            </a:pPr>
            <a:r>
              <a:rPr lang="en-GB" sz="1800" dirty="0" smtClean="0"/>
              <a:t> </a:t>
            </a:r>
            <a:r>
              <a:rPr lang="en-GB" b="1" dirty="0" smtClean="0"/>
              <a:t> </a:t>
            </a:r>
            <a:r>
              <a:rPr lang="en-GB" sz="2400" b="1" dirty="0" smtClean="0"/>
              <a:t>Component 1</a:t>
            </a:r>
            <a:r>
              <a:rPr lang="en-GB" sz="2400" dirty="0" smtClean="0"/>
              <a:t>: Essay 2,400 words – worth 60% of your overall grade</a:t>
            </a:r>
          </a:p>
          <a:p>
            <a:pPr lvl="1">
              <a:buFont typeface="Arial" panose="020B0604020202020204" pitchFamily="34" charset="0"/>
              <a:buChar char="•"/>
            </a:pPr>
            <a:r>
              <a:rPr lang="en-GB" dirty="0" smtClean="0"/>
              <a:t>You will be expected to complete your first “proper” draft by the </a:t>
            </a:r>
            <a:r>
              <a:rPr lang="en-GB" dirty="0" smtClean="0"/>
              <a:t>26</a:t>
            </a:r>
            <a:r>
              <a:rPr lang="en-GB" baseline="30000" dirty="0" smtClean="0"/>
              <a:t>th</a:t>
            </a:r>
            <a:r>
              <a:rPr lang="en-GB" dirty="0" smtClean="0"/>
              <a:t> of May (by 3pm), </a:t>
            </a:r>
            <a:r>
              <a:rPr lang="en-GB" dirty="0" smtClean="0"/>
              <a:t>so I can give you “feed-forward” – which can be used to refine your essay (I will also give you an indicator of a likely provisional mark for this first iteration). The feed-forward sessions will be on the Thursday-Friday of Week 2 (check Moodle for specific timeslots). </a:t>
            </a:r>
          </a:p>
          <a:p>
            <a:pPr lvl="1">
              <a:buFont typeface="Arial" panose="020B0604020202020204" pitchFamily="34" charset="0"/>
              <a:buChar char="•"/>
            </a:pPr>
            <a:r>
              <a:rPr lang="en-GB" dirty="0" smtClean="0"/>
              <a:t>The deadline is </a:t>
            </a:r>
            <a:r>
              <a:rPr lang="en-GB" dirty="0" smtClean="0"/>
              <a:t>1</a:t>
            </a:r>
            <a:r>
              <a:rPr lang="en-GB" baseline="30000" dirty="0" smtClean="0"/>
              <a:t>st</a:t>
            </a:r>
            <a:r>
              <a:rPr lang="en-GB" dirty="0" smtClean="0"/>
              <a:t> of June, 23:59.</a:t>
            </a:r>
            <a:endParaRPr lang="en-GB" sz="100" dirty="0"/>
          </a:p>
          <a:p>
            <a:pPr>
              <a:buFont typeface="Arial" panose="020B0604020202020204" pitchFamily="34" charset="0"/>
              <a:buChar char="•"/>
            </a:pPr>
            <a:r>
              <a:rPr lang="en-GB" sz="2400" b="1" dirty="0" smtClean="0"/>
              <a:t> Component 2</a:t>
            </a:r>
            <a:r>
              <a:rPr lang="en-GB" sz="2400" dirty="0" smtClean="0"/>
              <a:t>: </a:t>
            </a:r>
            <a:r>
              <a:rPr lang="en-GB" sz="2400" dirty="0" smtClean="0"/>
              <a:t>recorded presentation </a:t>
            </a:r>
            <a:r>
              <a:rPr lang="en-GB" sz="2400" dirty="0"/>
              <a:t>– 8 minutes in length – worth 40% of your overall grade</a:t>
            </a:r>
          </a:p>
          <a:p>
            <a:pPr lvl="1">
              <a:buFont typeface="Arial" panose="020B0604020202020204" pitchFamily="34" charset="0"/>
              <a:buChar char="•"/>
            </a:pPr>
            <a:r>
              <a:rPr lang="en-GB" dirty="0"/>
              <a:t>Students will be required to create a presentation, using PowerPoint (or some equivalent medium) and record via Microsoft Teams. You should then upload this short video presentation to the assignments folder </a:t>
            </a:r>
            <a:r>
              <a:rPr lang="en-GB" dirty="0" smtClean="0"/>
              <a:t>(check the video </a:t>
            </a:r>
            <a:r>
              <a:rPr lang="en-GB" dirty="0"/>
              <a:t>a</a:t>
            </a:r>
            <a:r>
              <a:rPr lang="en-GB" dirty="0" smtClean="0"/>
              <a:t>nd </a:t>
            </a:r>
            <a:r>
              <a:rPr lang="en-GB" dirty="0"/>
              <a:t>audio quality first prior to submitting). </a:t>
            </a:r>
            <a:r>
              <a:rPr lang="en-GB" dirty="0" smtClean="0"/>
              <a:t>You </a:t>
            </a:r>
            <a:r>
              <a:rPr lang="en-GB" dirty="0"/>
              <a:t>have a certain amount of freedom to pick a topic relating to the module, though you should double-check with the lecturer first if the topic is viable/acceptable.</a:t>
            </a:r>
            <a:endParaRPr lang="en-GB" dirty="0"/>
          </a:p>
          <a:p>
            <a:pPr lvl="1">
              <a:buFont typeface="Arial" panose="020B0604020202020204" pitchFamily="34" charset="0"/>
              <a:buChar char="•"/>
            </a:pPr>
            <a:r>
              <a:rPr lang="en-GB" dirty="0" smtClean="0"/>
              <a:t>The deadline is 12</a:t>
            </a:r>
            <a:r>
              <a:rPr lang="en-GB" baseline="30000" dirty="0" smtClean="0"/>
              <a:t>th</a:t>
            </a:r>
            <a:r>
              <a:rPr lang="en-GB" dirty="0" smtClean="0"/>
              <a:t> of June, 23:59.</a:t>
            </a:r>
            <a:endParaRPr lang="en-GB" dirty="0"/>
          </a:p>
          <a:p>
            <a:pPr>
              <a:buFont typeface="Arial" panose="020B0604020202020204" pitchFamily="34" charset="0"/>
              <a:buChar char="•"/>
            </a:pPr>
            <a:endParaRPr lang="en-GB" dirty="0"/>
          </a:p>
        </p:txBody>
      </p:sp>
    </p:spTree>
    <p:extLst>
      <p:ext uri="{BB962C8B-B14F-4D97-AF65-F5344CB8AC3E}">
        <p14:creationId xmlns:p14="http://schemas.microsoft.com/office/powerpoint/2010/main" val="41152527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37882" y="0"/>
            <a:ext cx="8285430" cy="883227"/>
          </a:xfrm>
        </p:spPr>
        <p:txBody>
          <a:bodyPr/>
          <a:lstStyle/>
          <a:p>
            <a:r>
              <a:rPr lang="en-GB" b="1" dirty="0" smtClean="0"/>
              <a:t>Essay </a:t>
            </a:r>
            <a:r>
              <a:rPr lang="en-GB" b="1" dirty="0" smtClean="0"/>
              <a:t>questions</a:t>
            </a:r>
            <a:endParaRPr lang="en-GB" b="1" dirty="0"/>
          </a:p>
        </p:txBody>
      </p:sp>
      <p:sp>
        <p:nvSpPr>
          <p:cNvPr id="3" name="Content Placeholder 2"/>
          <p:cNvSpPr>
            <a:spLocks noGrp="1"/>
          </p:cNvSpPr>
          <p:nvPr>
            <p:ph idx="4294967295"/>
          </p:nvPr>
        </p:nvSpPr>
        <p:spPr>
          <a:xfrm>
            <a:off x="187325" y="987137"/>
            <a:ext cx="8759248" cy="5382491"/>
          </a:xfrm>
        </p:spPr>
        <p:txBody>
          <a:bodyPr>
            <a:normAutofit fontScale="85000" lnSpcReduction="20000"/>
          </a:bodyPr>
          <a:lstStyle/>
          <a:p>
            <a:r>
              <a:rPr lang="en-GB" b="1" dirty="0"/>
              <a:t>1) Critically consider the socio-political context surrounding Virgil’s representation of Aeneas and what impact this may have had. </a:t>
            </a:r>
          </a:p>
          <a:p>
            <a:pPr lvl="1"/>
            <a:r>
              <a:rPr lang="en-GB" dirty="0"/>
              <a:t>[You may wish to consider earlier existing representations of this figure for contextual purposes and to draw any similarities and contrasts]  </a:t>
            </a:r>
          </a:p>
          <a:p>
            <a:endParaRPr lang="en-GB" sz="200" dirty="0"/>
          </a:p>
          <a:p>
            <a:r>
              <a:rPr lang="en-GB" b="1" dirty="0"/>
              <a:t>2) Define what makes a monster in Graeco-Roman mythology. What are the artistic challenges in representing these monsters? </a:t>
            </a:r>
          </a:p>
          <a:p>
            <a:pPr lvl="1"/>
            <a:r>
              <a:rPr lang="en-GB" dirty="0"/>
              <a:t>[Keep in mind the distinction between mythological monsters and the fabulous creatures and men that appear in paradoxographical literature]  </a:t>
            </a:r>
          </a:p>
          <a:p>
            <a:endParaRPr lang="en-GB" sz="200" dirty="0"/>
          </a:p>
          <a:p>
            <a:r>
              <a:rPr lang="en-GB" b="1" dirty="0"/>
              <a:t>3) Critically consider representations of Herakles’/Hercules’ labours in Graeco-Roman literary and artistic sources.</a:t>
            </a:r>
          </a:p>
          <a:p>
            <a:pPr lvl="1"/>
            <a:r>
              <a:rPr lang="en-GB" dirty="0"/>
              <a:t>[You do not need to try and cover every labour, pick out those that you think you can most easily analyse or are most suited to your discussion] </a:t>
            </a:r>
          </a:p>
          <a:p>
            <a:endParaRPr lang="en-GB" sz="200" dirty="0"/>
          </a:p>
          <a:p>
            <a:r>
              <a:rPr lang="en-GB" b="1" dirty="0"/>
              <a:t>4) Critically examine the literary and artistic representations of chthonic deities in the Graeco-Roman world. </a:t>
            </a:r>
          </a:p>
          <a:p>
            <a:pPr lvl="1"/>
            <a:r>
              <a:rPr lang="en-GB" dirty="0"/>
              <a:t>[You may find it easier to focus on a few case studies, e.g. Persephone, Hecate, Hermes </a:t>
            </a:r>
            <a:r>
              <a:rPr lang="en-GB" dirty="0" err="1"/>
              <a:t>Psychopompos</a:t>
            </a:r>
            <a:r>
              <a:rPr lang="en-GB" dirty="0"/>
              <a:t> etc.] </a:t>
            </a:r>
          </a:p>
          <a:p>
            <a:endParaRPr lang="en-GB" sz="200" dirty="0"/>
          </a:p>
          <a:p>
            <a:r>
              <a:rPr lang="en-GB" b="1" dirty="0"/>
              <a:t>5) Critically examine “</a:t>
            </a:r>
            <a:r>
              <a:rPr lang="en-GB" b="1" dirty="0" err="1"/>
              <a:t>katabasis</a:t>
            </a:r>
            <a:r>
              <a:rPr lang="en-GB" b="1" dirty="0"/>
              <a:t>” myths in Graeco-Roman society, and their literary and artistic representation. </a:t>
            </a:r>
          </a:p>
          <a:p>
            <a:pPr lvl="1"/>
            <a:r>
              <a:rPr lang="en-GB" dirty="0"/>
              <a:t>[You will probably find it easier to focus on a few examples of heroes engaging in a </a:t>
            </a:r>
            <a:r>
              <a:rPr lang="en-GB" dirty="0" err="1"/>
              <a:t>katabasis</a:t>
            </a:r>
            <a:r>
              <a:rPr lang="en-GB" dirty="0"/>
              <a:t>, e.g. Herakles, Orpheus, Odysseus, etc.] </a:t>
            </a:r>
          </a:p>
          <a:p>
            <a:endParaRPr lang="en-GB" dirty="0"/>
          </a:p>
        </p:txBody>
      </p:sp>
    </p:spTree>
    <p:extLst>
      <p:ext uri="{BB962C8B-B14F-4D97-AF65-F5344CB8AC3E}">
        <p14:creationId xmlns:p14="http://schemas.microsoft.com/office/powerpoint/2010/main" val="30687208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0080" y="573578"/>
            <a:ext cx="7697585" cy="520376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txBox="1">
            <a:spLocks/>
          </p:cNvSpPr>
          <p:nvPr/>
        </p:nvSpPr>
        <p:spPr>
          <a:xfrm>
            <a:off x="939338" y="2888488"/>
            <a:ext cx="7543800" cy="1450757"/>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dirty="0" smtClean="0"/>
              <a:t>What do we mean by myth? </a:t>
            </a:r>
            <a:endParaRPr lang="en-GB" b="1" dirty="0"/>
          </a:p>
        </p:txBody>
      </p:sp>
    </p:spTree>
    <p:extLst>
      <p:ext uri="{BB962C8B-B14F-4D97-AF65-F5344CB8AC3E}">
        <p14:creationId xmlns:p14="http://schemas.microsoft.com/office/powerpoint/2010/main" val="380415914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48145" y="286604"/>
            <a:ext cx="8179724" cy="1450757"/>
          </a:xfrm>
        </p:spPr>
        <p:txBody>
          <a:bodyPr/>
          <a:lstStyle/>
          <a:p>
            <a:r>
              <a:rPr lang="en-GB" b="1" dirty="0" smtClean="0"/>
              <a:t>Origin of the term and meaning</a:t>
            </a:r>
            <a:endParaRPr lang="en-GB" b="1" dirty="0"/>
          </a:p>
        </p:txBody>
      </p:sp>
      <p:sp>
        <p:nvSpPr>
          <p:cNvPr id="3" name="Content Placeholder 2"/>
          <p:cNvSpPr>
            <a:spLocks noGrp="1"/>
          </p:cNvSpPr>
          <p:nvPr>
            <p:ph idx="1"/>
          </p:nvPr>
        </p:nvSpPr>
        <p:spPr>
          <a:xfrm>
            <a:off x="822959" y="2028304"/>
            <a:ext cx="7543801" cy="4148051"/>
          </a:xfrm>
        </p:spPr>
        <p:txBody>
          <a:bodyPr>
            <a:normAutofit/>
          </a:bodyPr>
          <a:lstStyle/>
          <a:p>
            <a:pPr>
              <a:buFont typeface="Arial" panose="020B0604020202020204" pitchFamily="34" charset="0"/>
              <a:buChar char="•"/>
            </a:pPr>
            <a:r>
              <a:rPr lang="en-GB" sz="2400" b="1" dirty="0"/>
              <a:t> </a:t>
            </a:r>
            <a:r>
              <a:rPr lang="en-GB" sz="2400" b="1" i="1" dirty="0"/>
              <a:t>Mythos</a:t>
            </a:r>
            <a:r>
              <a:rPr lang="en-GB" sz="2400" b="1" dirty="0"/>
              <a:t> </a:t>
            </a:r>
            <a:r>
              <a:rPr lang="en-GB" sz="2400" b="1" dirty="0" smtClean="0"/>
              <a:t>(</a:t>
            </a:r>
            <a:r>
              <a:rPr lang="el-GR" sz="2400" b="1" dirty="0" smtClean="0"/>
              <a:t>μῦθος</a:t>
            </a:r>
            <a:r>
              <a:rPr lang="en-GB" sz="2400" b="1" dirty="0" smtClean="0"/>
              <a:t>)</a:t>
            </a:r>
            <a:r>
              <a:rPr lang="el-GR" sz="2400" b="1" dirty="0" smtClean="0"/>
              <a:t> </a:t>
            </a:r>
            <a:r>
              <a:rPr lang="en-GB" sz="2400" dirty="0" smtClean="0"/>
              <a:t>– </a:t>
            </a:r>
            <a:r>
              <a:rPr lang="en-GB" sz="2400" dirty="0"/>
              <a:t>originally meaning only something that ‘is delivered by word of mouth’ (LSJ </a:t>
            </a:r>
            <a:r>
              <a:rPr lang="en-GB" sz="2400" dirty="0" err="1"/>
              <a:t>s.v</a:t>
            </a:r>
            <a:r>
              <a:rPr lang="en-GB" sz="2400" dirty="0"/>
              <a:t>. mythos 1), then ranging from ‘speech’, to ‘tale, narrative’, and from Homer’s time onwards, ‘tale, legend’. In the last sense, a degree of untruthfulness may be implied</a:t>
            </a:r>
            <a:r>
              <a:rPr lang="en-GB" sz="2400" dirty="0" smtClean="0"/>
              <a:t>.</a:t>
            </a:r>
          </a:p>
          <a:p>
            <a:pPr>
              <a:buFont typeface="Arial" panose="020B0604020202020204" pitchFamily="34" charset="0"/>
              <a:buChar char="•"/>
            </a:pPr>
            <a:endParaRPr lang="en-GB" sz="100" dirty="0"/>
          </a:p>
          <a:p>
            <a:pPr>
              <a:buFont typeface="Arial" panose="020B0604020202020204" pitchFamily="34" charset="0"/>
              <a:buChar char="•"/>
            </a:pPr>
            <a:r>
              <a:rPr lang="en-GB" sz="2400" dirty="0"/>
              <a:t> ‘mythos’ may thus stand as a counterpoint to ‘</a:t>
            </a:r>
            <a:r>
              <a:rPr lang="en-GB" sz="2400" b="1" dirty="0"/>
              <a:t>logos</a:t>
            </a:r>
            <a:r>
              <a:rPr lang="en-GB" sz="2400" dirty="0"/>
              <a:t>’, literally ‘word’, which in a wider sense can mean ‘tale’ and ‘story’ (the implication is, a story with historical truth</a:t>
            </a:r>
            <a:r>
              <a:rPr lang="en-GB" sz="2400" dirty="0" smtClean="0"/>
              <a:t>).</a:t>
            </a:r>
          </a:p>
          <a:p>
            <a:pPr>
              <a:buFont typeface="Arial" panose="020B0604020202020204" pitchFamily="34" charset="0"/>
              <a:buChar char="•"/>
            </a:pPr>
            <a:endParaRPr lang="en-GB" sz="100" dirty="0"/>
          </a:p>
          <a:p>
            <a:pPr>
              <a:buFont typeface="Arial" panose="020B0604020202020204" pitchFamily="34" charset="0"/>
              <a:buChar char="•"/>
            </a:pPr>
            <a:r>
              <a:rPr lang="en-GB" sz="2400" dirty="0"/>
              <a:t> …but that same word ‘logos’, in the sense of ‘reason’, and ‘account’, also forms the ending of our word ‘mythology’</a:t>
            </a:r>
          </a:p>
          <a:p>
            <a:pPr>
              <a:buFont typeface="Arial" panose="020B0604020202020204" pitchFamily="34" charset="0"/>
              <a:buChar char="•"/>
            </a:pPr>
            <a:endParaRPr lang="en-GB" dirty="0"/>
          </a:p>
          <a:p>
            <a:pPr>
              <a:buFont typeface="Arial" panose="020B0604020202020204" pitchFamily="34" charset="0"/>
              <a:buChar char="•"/>
            </a:pPr>
            <a:endParaRPr lang="en-GB" dirty="0"/>
          </a:p>
          <a:p>
            <a:pPr>
              <a:buFont typeface="Arial" panose="020B0604020202020204" pitchFamily="34" charset="0"/>
              <a:buChar char="•"/>
            </a:pPr>
            <a:endParaRPr lang="en-GB" dirty="0"/>
          </a:p>
        </p:txBody>
      </p:sp>
    </p:spTree>
    <p:extLst>
      <p:ext uri="{BB962C8B-B14F-4D97-AF65-F5344CB8AC3E}">
        <p14:creationId xmlns:p14="http://schemas.microsoft.com/office/powerpoint/2010/main" val="19919830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5018" y="286604"/>
            <a:ext cx="7922028" cy="1450757"/>
          </a:xfrm>
        </p:spPr>
        <p:txBody>
          <a:bodyPr/>
          <a:lstStyle/>
          <a:p>
            <a:r>
              <a:rPr lang="en-GB" b="1" dirty="0" smtClean="0"/>
              <a:t>Modern Academic classifications </a:t>
            </a:r>
            <a:endParaRPr lang="en-GB" b="1" dirty="0"/>
          </a:p>
        </p:txBody>
      </p:sp>
      <p:sp>
        <p:nvSpPr>
          <p:cNvPr id="3" name="Content Placeholder 2"/>
          <p:cNvSpPr>
            <a:spLocks noGrp="1"/>
          </p:cNvSpPr>
          <p:nvPr>
            <p:ph idx="1"/>
          </p:nvPr>
        </p:nvSpPr>
        <p:spPr>
          <a:xfrm>
            <a:off x="207818" y="1845733"/>
            <a:ext cx="8753301" cy="4521816"/>
          </a:xfrm>
        </p:spPr>
        <p:txBody>
          <a:bodyPr>
            <a:normAutofit fontScale="92500" lnSpcReduction="10000"/>
          </a:bodyPr>
          <a:lstStyle/>
          <a:p>
            <a:r>
              <a:rPr lang="en-GB" b="1" dirty="0" smtClean="0"/>
              <a:t>Narrower:</a:t>
            </a:r>
          </a:p>
          <a:p>
            <a:pPr>
              <a:buFont typeface="Arial" panose="020B0604020202020204" pitchFamily="34" charset="0"/>
              <a:buChar char="•"/>
            </a:pPr>
            <a:r>
              <a:rPr lang="en-GB" dirty="0"/>
              <a:t> Myths are </a:t>
            </a:r>
            <a:r>
              <a:rPr lang="en-GB" b="1" dirty="0"/>
              <a:t>stories about the relations between humans and gods </a:t>
            </a:r>
            <a:r>
              <a:rPr lang="en-GB" dirty="0"/>
              <a:t>(</a:t>
            </a:r>
            <a:r>
              <a:rPr lang="en-GB" dirty="0" err="1"/>
              <a:t>Morford</a:t>
            </a:r>
            <a:r>
              <a:rPr lang="en-GB" dirty="0"/>
              <a:t> &amp; </a:t>
            </a:r>
            <a:r>
              <a:rPr lang="en-GB" dirty="0" err="1" smtClean="0"/>
              <a:t>Lenardon</a:t>
            </a:r>
            <a:r>
              <a:rPr lang="en-GB" dirty="0" smtClean="0"/>
              <a:t>, 2003).</a:t>
            </a:r>
          </a:p>
          <a:p>
            <a:endParaRPr lang="en-GB" sz="100" dirty="0"/>
          </a:p>
          <a:p>
            <a:r>
              <a:rPr lang="en-GB" b="1" dirty="0" smtClean="0"/>
              <a:t>Broader: </a:t>
            </a:r>
          </a:p>
          <a:p>
            <a:pPr>
              <a:buFont typeface="Arial" panose="020B0604020202020204" pitchFamily="34" charset="0"/>
              <a:buChar char="•"/>
            </a:pPr>
            <a:r>
              <a:rPr lang="en-GB" dirty="0" smtClean="0"/>
              <a:t> [</a:t>
            </a:r>
            <a:r>
              <a:rPr lang="en-GB" dirty="0"/>
              <a:t>Myth is] ‘a narrative which is considered socially important, and is told in such a way as to allow the entire </a:t>
            </a:r>
            <a:r>
              <a:rPr lang="en-GB" b="1" dirty="0"/>
              <a:t>social collective to share a sense of this importance</a:t>
            </a:r>
            <a:r>
              <a:rPr lang="en-GB" dirty="0"/>
              <a:t>’ (</a:t>
            </a:r>
            <a:r>
              <a:rPr lang="en-GB" dirty="0" err="1" smtClean="0"/>
              <a:t>Csapo</a:t>
            </a:r>
            <a:r>
              <a:rPr lang="en-GB" dirty="0" smtClean="0"/>
              <a:t>, 2005, p. 9).</a:t>
            </a:r>
          </a:p>
          <a:p>
            <a:pPr>
              <a:buFont typeface="Arial" panose="020B0604020202020204" pitchFamily="34" charset="0"/>
              <a:buChar char="•"/>
            </a:pPr>
            <a:r>
              <a:rPr lang="en-GB" dirty="0"/>
              <a:t> </a:t>
            </a:r>
            <a:r>
              <a:rPr lang="en-GB" dirty="0" smtClean="0"/>
              <a:t>‘We </a:t>
            </a:r>
            <a:r>
              <a:rPr lang="en-GB" dirty="0"/>
              <a:t>have chosen to define a Greek myth as </a:t>
            </a:r>
            <a:r>
              <a:rPr lang="en-GB" b="1" dirty="0"/>
              <a:t>a tale </a:t>
            </a:r>
            <a:r>
              <a:rPr lang="en-GB" dirty="0"/>
              <a:t>rooted in Greek culture </a:t>
            </a:r>
            <a:r>
              <a:rPr lang="en-GB" b="1" dirty="0"/>
              <a:t>that recounts a sequence of events chosen by the maker of the tale to accommodate his own medium and purpose </a:t>
            </a:r>
            <a:r>
              <a:rPr lang="en-GB" dirty="0"/>
              <a:t>and to achieve particular effects in his audience</a:t>
            </a:r>
            <a:r>
              <a:rPr lang="en-GB" dirty="0" smtClean="0"/>
              <a:t>.’ </a:t>
            </a:r>
            <a:r>
              <a:rPr lang="en-GB" dirty="0"/>
              <a:t>(Tyrell &amp; Brown, 1991, </a:t>
            </a:r>
            <a:r>
              <a:rPr lang="en-GB" dirty="0" smtClean="0"/>
              <a:t>p. 6).</a:t>
            </a:r>
          </a:p>
          <a:p>
            <a:pPr>
              <a:buFont typeface="Arial" panose="020B0604020202020204" pitchFamily="34" charset="0"/>
              <a:buChar char="•"/>
            </a:pPr>
            <a:r>
              <a:rPr lang="en-GB" dirty="0"/>
              <a:t> ‘The specific character of myth seems to lie neither in the structure nor in the content of the tale, but in the use to which it is put; … </a:t>
            </a:r>
            <a:r>
              <a:rPr lang="en-GB" b="1" dirty="0"/>
              <a:t>myth is a traditional tale with secondary, partial reference to something of collective importance</a:t>
            </a:r>
            <a:r>
              <a:rPr lang="en-GB" dirty="0"/>
              <a:t>’. (</a:t>
            </a:r>
            <a:r>
              <a:rPr lang="en-GB" dirty="0" err="1" smtClean="0"/>
              <a:t>Burkert</a:t>
            </a:r>
            <a:r>
              <a:rPr lang="en-GB" dirty="0" smtClean="0"/>
              <a:t>, 1982, p</a:t>
            </a:r>
            <a:r>
              <a:rPr lang="en-GB" dirty="0"/>
              <a:t>. 22-23</a:t>
            </a:r>
            <a:r>
              <a:rPr lang="en-GB" dirty="0" smtClean="0"/>
              <a:t>).</a:t>
            </a:r>
            <a:endParaRPr lang="en-GB" dirty="0"/>
          </a:p>
          <a:p>
            <a:pPr>
              <a:buFont typeface="Arial" panose="020B0604020202020204" pitchFamily="34" charset="0"/>
              <a:buChar char="•"/>
            </a:pPr>
            <a:endParaRPr lang="en-GB" dirty="0" smtClean="0"/>
          </a:p>
          <a:p>
            <a:pPr>
              <a:buFont typeface="Arial" panose="020B0604020202020204" pitchFamily="34" charset="0"/>
              <a:buChar char="•"/>
            </a:pPr>
            <a:endParaRPr lang="en-GB" i="1" dirty="0"/>
          </a:p>
          <a:p>
            <a:pPr>
              <a:buFont typeface="Arial" panose="020B0604020202020204" pitchFamily="34" charset="0"/>
              <a:buChar char="•"/>
            </a:pPr>
            <a:endParaRPr lang="en-GB" dirty="0"/>
          </a:p>
        </p:txBody>
      </p:sp>
    </p:spTree>
    <p:extLst>
      <p:ext uri="{BB962C8B-B14F-4D97-AF65-F5344CB8AC3E}">
        <p14:creationId xmlns:p14="http://schemas.microsoft.com/office/powerpoint/2010/main" val="342178679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891" y="632085"/>
            <a:ext cx="7467600" cy="1011222"/>
          </a:xfrm>
        </p:spPr>
        <p:txBody>
          <a:bodyPr/>
          <a:lstStyle/>
          <a:p>
            <a:r>
              <a:rPr lang="en-GB" b="1" dirty="0" smtClean="0"/>
              <a:t>Three layers to myth</a:t>
            </a:r>
            <a:endParaRPr lang="en-GB" b="1" dirty="0"/>
          </a:p>
        </p:txBody>
      </p:sp>
      <p:sp>
        <p:nvSpPr>
          <p:cNvPr id="3" name="Content Placeholder 2"/>
          <p:cNvSpPr>
            <a:spLocks noGrp="1"/>
          </p:cNvSpPr>
          <p:nvPr>
            <p:ph sz="quarter" idx="1"/>
          </p:nvPr>
        </p:nvSpPr>
        <p:spPr>
          <a:xfrm>
            <a:off x="457199" y="1870364"/>
            <a:ext cx="8337665" cy="4603588"/>
          </a:xfrm>
        </p:spPr>
        <p:txBody>
          <a:bodyPr>
            <a:noAutofit/>
          </a:bodyPr>
          <a:lstStyle/>
          <a:p>
            <a:pPr>
              <a:buFont typeface="Arial" panose="020B0604020202020204" pitchFamily="34" charset="0"/>
              <a:buChar char="•"/>
            </a:pPr>
            <a:r>
              <a:rPr lang="en-GB" sz="2400" b="1" dirty="0" smtClean="0"/>
              <a:t> Classical myth in general </a:t>
            </a:r>
            <a:r>
              <a:rPr lang="en-GB" sz="2400" dirty="0" smtClean="0"/>
              <a:t>– a specific event or character will be part of a much larger nexus: Kerberos the guard dog of Hades features not only in Herakles’ story, but in Aeneas’, and Orpheus’, etc.</a:t>
            </a:r>
          </a:p>
          <a:p>
            <a:pPr>
              <a:buFont typeface="Arial" panose="020B0604020202020204" pitchFamily="34" charset="0"/>
              <a:buChar char="•"/>
            </a:pPr>
            <a:endParaRPr lang="en-GB" sz="100" dirty="0" smtClean="0"/>
          </a:p>
          <a:p>
            <a:pPr>
              <a:buFont typeface="Arial" panose="020B0604020202020204" pitchFamily="34" charset="0"/>
              <a:buChar char="•"/>
            </a:pPr>
            <a:r>
              <a:rPr lang="en-GB" sz="2400" b="1" dirty="0" smtClean="0"/>
              <a:t> The collection of stories about our character/event</a:t>
            </a:r>
            <a:r>
              <a:rPr lang="en-GB" sz="2400" dirty="0" smtClean="0"/>
              <a:t> – ‘the myth of X’, a multifaceted and often contradictory network of stories from different periods and places.</a:t>
            </a:r>
          </a:p>
          <a:p>
            <a:pPr>
              <a:buFont typeface="Arial" panose="020B0604020202020204" pitchFamily="34" charset="0"/>
              <a:buChar char="•"/>
            </a:pPr>
            <a:endParaRPr lang="en-GB" sz="100" dirty="0" smtClean="0"/>
          </a:p>
          <a:p>
            <a:pPr>
              <a:buFont typeface="Arial" panose="020B0604020202020204" pitchFamily="34" charset="0"/>
              <a:buChar char="•"/>
            </a:pPr>
            <a:r>
              <a:rPr lang="en-GB" sz="2400" b="1" dirty="0" smtClean="0"/>
              <a:t> Specific instantiations </a:t>
            </a:r>
            <a:r>
              <a:rPr lang="en-GB" sz="2400" dirty="0" smtClean="0"/>
              <a:t>– individual </a:t>
            </a:r>
            <a:r>
              <a:rPr lang="en-GB" sz="2400" dirty="0" err="1" smtClean="0"/>
              <a:t>tellings</a:t>
            </a:r>
            <a:r>
              <a:rPr lang="en-GB" sz="2400" dirty="0" smtClean="0"/>
              <a:t> of mythological stories or parts of stories (that particular vase painting of Kerberos, that particular text section on Daphne, </a:t>
            </a:r>
            <a:r>
              <a:rPr lang="en-GB" sz="2400" dirty="0" err="1" smtClean="0"/>
              <a:t>etc</a:t>
            </a:r>
            <a:r>
              <a:rPr lang="en-GB" sz="2400" dirty="0" smtClean="0"/>
              <a:t>).</a:t>
            </a:r>
            <a:endParaRPr lang="en-GB" sz="2400" b="1" dirty="0" smtClean="0"/>
          </a:p>
          <a:p>
            <a:endParaRPr lang="en-GB" sz="2400" dirty="0" smtClean="0"/>
          </a:p>
          <a:p>
            <a:endParaRPr lang="en-GB" sz="2400" dirty="0"/>
          </a:p>
        </p:txBody>
      </p:sp>
    </p:spTree>
    <p:extLst>
      <p:ext uri="{BB962C8B-B14F-4D97-AF65-F5344CB8AC3E}">
        <p14:creationId xmlns:p14="http://schemas.microsoft.com/office/powerpoint/2010/main" val="26592320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Myths, legends and folktales </a:t>
            </a:r>
            <a:endParaRPr lang="en-GB" b="1" dirty="0"/>
          </a:p>
        </p:txBody>
      </p:sp>
      <p:sp>
        <p:nvSpPr>
          <p:cNvPr id="3" name="Content Placeholder 2"/>
          <p:cNvSpPr>
            <a:spLocks noGrp="1"/>
          </p:cNvSpPr>
          <p:nvPr>
            <p:ph idx="1"/>
          </p:nvPr>
        </p:nvSpPr>
        <p:spPr>
          <a:xfrm>
            <a:off x="432261" y="1845733"/>
            <a:ext cx="8262851" cy="4870951"/>
          </a:xfrm>
        </p:spPr>
        <p:txBody>
          <a:bodyPr>
            <a:normAutofit/>
          </a:bodyPr>
          <a:lstStyle/>
          <a:p>
            <a:pPr>
              <a:buFont typeface="Arial" panose="020B0604020202020204" pitchFamily="34" charset="0"/>
              <a:buChar char="•"/>
            </a:pPr>
            <a:r>
              <a:rPr lang="en-GB" dirty="0"/>
              <a:t> </a:t>
            </a:r>
            <a:r>
              <a:rPr lang="en-GB" sz="2100" dirty="0"/>
              <a:t>Some scholars differentiate different types of narratives into these three </a:t>
            </a:r>
            <a:r>
              <a:rPr lang="en-GB" sz="2100" dirty="0" smtClean="0"/>
              <a:t>categories. Divisions</a:t>
            </a:r>
            <a:r>
              <a:rPr lang="en-GB" sz="2100" dirty="0"/>
              <a:t>:</a:t>
            </a:r>
          </a:p>
          <a:p>
            <a:pPr lvl="1">
              <a:buFont typeface="Arial" panose="020B0604020202020204" pitchFamily="34" charset="0"/>
              <a:buChar char="•"/>
            </a:pPr>
            <a:r>
              <a:rPr lang="en-GB" sz="1400" dirty="0" smtClean="0"/>
              <a:t> </a:t>
            </a:r>
            <a:r>
              <a:rPr lang="en-GB" sz="1600" dirty="0" smtClean="0"/>
              <a:t>Whether </a:t>
            </a:r>
            <a:r>
              <a:rPr lang="en-GB" sz="1600" dirty="0"/>
              <a:t>the story is thought true or not by the people telling/hearing it.</a:t>
            </a:r>
          </a:p>
          <a:p>
            <a:pPr lvl="1">
              <a:buFont typeface="Arial" panose="020B0604020202020204" pitchFamily="34" charset="0"/>
              <a:buChar char="•"/>
            </a:pPr>
            <a:r>
              <a:rPr lang="en-GB" sz="1600" dirty="0" smtClean="0"/>
              <a:t> What </a:t>
            </a:r>
            <a:r>
              <a:rPr lang="en-GB" sz="1600" dirty="0"/>
              <a:t>type of world the story is set in (fantastical or like the world of the audience)</a:t>
            </a:r>
          </a:p>
          <a:p>
            <a:pPr>
              <a:buFont typeface="Arial" panose="020B0604020202020204" pitchFamily="34" charset="0"/>
              <a:buChar char="•"/>
            </a:pPr>
            <a:endParaRPr lang="en-GB" sz="100" dirty="0" smtClean="0"/>
          </a:p>
          <a:p>
            <a:pPr>
              <a:buFont typeface="Arial" panose="020B0604020202020204" pitchFamily="34" charset="0"/>
              <a:buChar char="•"/>
            </a:pPr>
            <a:r>
              <a:rPr lang="en-GB" dirty="0" smtClean="0"/>
              <a:t> </a:t>
            </a:r>
            <a:r>
              <a:rPr lang="en-GB" sz="2100" dirty="0" err="1" smtClean="0"/>
              <a:t>Morford</a:t>
            </a:r>
            <a:r>
              <a:rPr lang="en-GB" sz="2100" dirty="0" smtClean="0"/>
              <a:t> </a:t>
            </a:r>
            <a:r>
              <a:rPr lang="en-GB" sz="2100" dirty="0"/>
              <a:t>and </a:t>
            </a:r>
            <a:r>
              <a:rPr lang="en-GB" sz="2100" dirty="0" err="1" smtClean="0"/>
              <a:t>Lenardon</a:t>
            </a:r>
            <a:r>
              <a:rPr lang="en-GB" sz="2100" dirty="0" smtClean="0"/>
              <a:t> (2014, 9</a:t>
            </a:r>
            <a:r>
              <a:rPr lang="en-GB" sz="2100" baseline="30000" dirty="0" smtClean="0"/>
              <a:t>th</a:t>
            </a:r>
            <a:r>
              <a:rPr lang="en-GB" sz="2100" dirty="0" smtClean="0"/>
              <a:t> ed.) </a:t>
            </a:r>
            <a:r>
              <a:rPr lang="en-GB" sz="2100" dirty="0"/>
              <a:t>distinguish between myths and </a:t>
            </a:r>
            <a:r>
              <a:rPr lang="en-GB" sz="2100" dirty="0" smtClean="0"/>
              <a:t>legends/sagas.</a:t>
            </a:r>
          </a:p>
          <a:p>
            <a:pPr lvl="1">
              <a:buFont typeface="Arial" panose="020B0604020202020204" pitchFamily="34" charset="0"/>
              <a:buChar char="•"/>
            </a:pPr>
            <a:r>
              <a:rPr lang="en-GB" dirty="0"/>
              <a:t> </a:t>
            </a:r>
            <a:r>
              <a:rPr lang="en-GB" sz="1600" dirty="0"/>
              <a:t>Similarly (</a:t>
            </a:r>
            <a:r>
              <a:rPr lang="en-GB" sz="1600" dirty="0" err="1" smtClean="0"/>
              <a:t>Csapo</a:t>
            </a:r>
            <a:r>
              <a:rPr lang="en-GB" sz="1600" dirty="0" smtClean="0"/>
              <a:t>, 2004, </a:t>
            </a:r>
            <a:r>
              <a:rPr lang="en-GB" sz="1600" i="1" dirty="0"/>
              <a:t>Theories of </a:t>
            </a:r>
            <a:r>
              <a:rPr lang="en-GB" sz="1600" i="1" dirty="0" smtClean="0"/>
              <a:t>Mythology</a:t>
            </a:r>
            <a:r>
              <a:rPr lang="en-GB" sz="1600" dirty="0" smtClean="0"/>
              <a:t>, p</a:t>
            </a:r>
            <a:r>
              <a:rPr lang="en-GB" sz="1600" dirty="0"/>
              <a:t>. </a:t>
            </a:r>
            <a:r>
              <a:rPr lang="en-GB" sz="1600" dirty="0" smtClean="0"/>
              <a:t>9), ‘</a:t>
            </a:r>
            <a:r>
              <a:rPr lang="en-GB" sz="1600" dirty="0"/>
              <a:t>Myth might more usefully be defined as a narrative which is considered socially important, and is told in such a way as to allow the entire social collective to share a sense of this importance; legend is less important or important for only part of that society; folktale is even less important</a:t>
            </a:r>
            <a:r>
              <a:rPr lang="en-GB" sz="1600" dirty="0" smtClean="0"/>
              <a:t>.’</a:t>
            </a:r>
          </a:p>
          <a:p>
            <a:pPr lvl="1">
              <a:buFont typeface="Arial" panose="020B0604020202020204" pitchFamily="34" charset="0"/>
              <a:buChar char="•"/>
            </a:pPr>
            <a:endParaRPr lang="en-GB" sz="100" dirty="0"/>
          </a:p>
          <a:p>
            <a:pPr>
              <a:buFont typeface="Arial" panose="020B0604020202020204" pitchFamily="34" charset="0"/>
              <a:buChar char="•"/>
            </a:pPr>
            <a:r>
              <a:rPr lang="en-GB" sz="2100" dirty="0" smtClean="0"/>
              <a:t> Legend </a:t>
            </a:r>
            <a:r>
              <a:rPr lang="en-GB" sz="2100" dirty="0"/>
              <a:t>and saga have, according to </a:t>
            </a:r>
            <a:r>
              <a:rPr lang="en-GB" sz="2100" dirty="0" err="1"/>
              <a:t>Morford</a:t>
            </a:r>
            <a:r>
              <a:rPr lang="en-GB" sz="2100" dirty="0"/>
              <a:t> and </a:t>
            </a:r>
            <a:r>
              <a:rPr lang="en-GB" sz="2100" dirty="0" err="1" smtClean="0"/>
              <a:t>Lenardon</a:t>
            </a:r>
            <a:r>
              <a:rPr lang="en-GB" sz="2100" dirty="0" smtClean="0"/>
              <a:t>, some </a:t>
            </a:r>
            <a:r>
              <a:rPr lang="en-GB" sz="2100" dirty="0"/>
              <a:t>basis in fact, some </a:t>
            </a:r>
            <a:r>
              <a:rPr lang="en-GB" sz="2100" dirty="0" smtClean="0"/>
              <a:t>relation (albeit </a:t>
            </a:r>
            <a:r>
              <a:rPr lang="en-GB" sz="2100" dirty="0"/>
              <a:t>vague) to history. Most local legends </a:t>
            </a:r>
            <a:r>
              <a:rPr lang="en-GB" sz="2100" dirty="0" smtClean="0"/>
              <a:t>and </a:t>
            </a:r>
            <a:r>
              <a:rPr lang="en-GB" sz="2100" dirty="0"/>
              <a:t>tales of heroes worshipped in a particular region fall in this category: Theseus for Attica, Herakles for Argos, etc.</a:t>
            </a:r>
          </a:p>
          <a:p>
            <a:pPr>
              <a:buFont typeface="Arial" panose="020B0604020202020204" pitchFamily="34" charset="0"/>
              <a:buChar char="•"/>
            </a:pPr>
            <a:endParaRPr lang="en-GB" dirty="0"/>
          </a:p>
          <a:p>
            <a:pPr lvl="1">
              <a:buFont typeface="Arial" panose="020B0604020202020204" pitchFamily="34" charset="0"/>
              <a:buChar char="•"/>
            </a:pPr>
            <a:endParaRPr lang="en-GB" dirty="0"/>
          </a:p>
        </p:txBody>
      </p:sp>
    </p:spTree>
    <p:extLst>
      <p:ext uri="{BB962C8B-B14F-4D97-AF65-F5344CB8AC3E}">
        <p14:creationId xmlns:p14="http://schemas.microsoft.com/office/powerpoint/2010/main" val="24004140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0080" y="573578"/>
            <a:ext cx="7697585" cy="520376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txBox="1">
            <a:spLocks/>
          </p:cNvSpPr>
          <p:nvPr/>
        </p:nvSpPr>
        <p:spPr>
          <a:xfrm>
            <a:off x="473825" y="2888488"/>
            <a:ext cx="8009313" cy="1450757"/>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GB" b="1" dirty="0" smtClean="0"/>
              <a:t>Moderns and “myth” </a:t>
            </a:r>
            <a:endParaRPr lang="en-GB" b="1" dirty="0"/>
          </a:p>
        </p:txBody>
      </p:sp>
    </p:spTree>
    <p:extLst>
      <p:ext uri="{BB962C8B-B14F-4D97-AF65-F5344CB8AC3E}">
        <p14:creationId xmlns:p14="http://schemas.microsoft.com/office/powerpoint/2010/main" val="7108449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Myths not just “Ancient”</a:t>
            </a:r>
            <a:endParaRPr lang="en-GB" b="1" dirty="0"/>
          </a:p>
        </p:txBody>
      </p:sp>
      <p:pic>
        <p:nvPicPr>
          <p:cNvPr id="4" name="Content Placeholder 3"/>
          <p:cNvPicPr>
            <a:picLocks noGrp="1" noChangeAspect="1"/>
          </p:cNvPicPr>
          <p:nvPr>
            <p:ph idx="1"/>
          </p:nvPr>
        </p:nvPicPr>
        <p:blipFill>
          <a:blip r:embed="rId2"/>
          <a:stretch>
            <a:fillRect/>
          </a:stretch>
        </p:blipFill>
        <p:spPr>
          <a:xfrm>
            <a:off x="309114" y="1910140"/>
            <a:ext cx="4048095" cy="2871465"/>
          </a:xfrm>
          <a:prstGeom prst="rect">
            <a:avLst/>
          </a:prstGeom>
        </p:spPr>
      </p:pic>
      <p:sp>
        <p:nvSpPr>
          <p:cNvPr id="5" name="Content Placeholder 2"/>
          <p:cNvSpPr txBox="1">
            <a:spLocks/>
          </p:cNvSpPr>
          <p:nvPr/>
        </p:nvSpPr>
        <p:spPr>
          <a:xfrm>
            <a:off x="209363" y="4954385"/>
            <a:ext cx="5135722" cy="1338348"/>
          </a:xfrm>
          <a:prstGeom prst="rect">
            <a:avLst/>
          </a:prstGeom>
        </p:spPr>
        <p:txBody>
          <a:bodyPr vert="horz" lIns="0" tIns="45720" rIns="0" bIns="45720" rtlCol="0">
            <a:normAutofit fontScale="77500" lnSpcReduction="2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GB" dirty="0" smtClean="0"/>
              <a:t> Expression of social anxieties and mores.</a:t>
            </a:r>
          </a:p>
          <a:p>
            <a:pPr>
              <a:buFont typeface="Arial" panose="020B0604020202020204" pitchFamily="34" charset="0"/>
              <a:buChar char="•"/>
            </a:pPr>
            <a:r>
              <a:rPr lang="en-GB" dirty="0" smtClean="0"/>
              <a:t> Social commentary (potentially critical).</a:t>
            </a:r>
          </a:p>
          <a:p>
            <a:pPr>
              <a:buFont typeface="Arial" panose="020B0604020202020204" pitchFamily="34" charset="0"/>
              <a:buChar char="•"/>
            </a:pPr>
            <a:r>
              <a:rPr lang="en-GB" dirty="0" smtClean="0"/>
              <a:t> Reaffirmation of social values / ideals.</a:t>
            </a:r>
          </a:p>
          <a:p>
            <a:pPr>
              <a:buFont typeface="Arial" panose="020B0604020202020204" pitchFamily="34" charset="0"/>
              <a:buChar char="•"/>
            </a:pPr>
            <a:r>
              <a:rPr lang="en-GB" dirty="0" smtClean="0"/>
              <a:t> May or may not be based on some “historical” event(s).</a:t>
            </a:r>
            <a:endParaRPr lang="en-GB" dirty="0"/>
          </a:p>
        </p:txBody>
      </p:sp>
      <p:pic>
        <p:nvPicPr>
          <p:cNvPr id="7" name="Picture 6"/>
          <p:cNvPicPr>
            <a:picLocks noChangeAspect="1"/>
          </p:cNvPicPr>
          <p:nvPr/>
        </p:nvPicPr>
        <p:blipFill>
          <a:blip r:embed="rId3"/>
          <a:stretch>
            <a:fillRect/>
          </a:stretch>
        </p:blipFill>
        <p:spPr>
          <a:xfrm>
            <a:off x="5133419" y="2082799"/>
            <a:ext cx="3111934" cy="4149245"/>
          </a:xfrm>
          <a:prstGeom prst="rect">
            <a:avLst/>
          </a:prstGeom>
        </p:spPr>
      </p:pic>
      <p:pic>
        <p:nvPicPr>
          <p:cNvPr id="8" name="Picture 7"/>
          <p:cNvPicPr>
            <a:picLocks noChangeAspect="1"/>
          </p:cNvPicPr>
          <p:nvPr/>
        </p:nvPicPr>
        <p:blipFill>
          <a:blip r:embed="rId4"/>
          <a:stretch>
            <a:fillRect/>
          </a:stretch>
        </p:blipFill>
        <p:spPr>
          <a:xfrm>
            <a:off x="5759952" y="1854237"/>
            <a:ext cx="3111934" cy="4438496"/>
          </a:xfrm>
          <a:prstGeom prst="rect">
            <a:avLst/>
          </a:prstGeom>
        </p:spPr>
      </p:pic>
    </p:spTree>
    <p:extLst>
      <p:ext uri="{BB962C8B-B14F-4D97-AF65-F5344CB8AC3E}">
        <p14:creationId xmlns:p14="http://schemas.microsoft.com/office/powerpoint/2010/main" val="561748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Vampires</a:t>
            </a:r>
            <a:endParaRPr lang="en-GB" b="1" dirty="0"/>
          </a:p>
        </p:txBody>
      </p:sp>
      <p:sp>
        <p:nvSpPr>
          <p:cNvPr id="3" name="Content Placeholder 2"/>
          <p:cNvSpPr>
            <a:spLocks noGrp="1"/>
          </p:cNvSpPr>
          <p:nvPr>
            <p:ph idx="1"/>
          </p:nvPr>
        </p:nvSpPr>
        <p:spPr/>
        <p:txBody>
          <a:bodyPr/>
          <a:lstStyle/>
          <a:p>
            <a:pPr>
              <a:buFont typeface="Arial" panose="020B0604020202020204" pitchFamily="34" charset="0"/>
              <a:buChar char="•"/>
            </a:pPr>
            <a:r>
              <a:rPr lang="en-GB" dirty="0" smtClean="0"/>
              <a:t> Vampires </a:t>
            </a:r>
            <a:r>
              <a:rPr lang="en-GB" dirty="0"/>
              <a:t>are consistently associated with overt and excessive sexuality. </a:t>
            </a:r>
          </a:p>
          <a:p>
            <a:pPr>
              <a:buFont typeface="Arial" panose="020B0604020202020204" pitchFamily="34" charset="0"/>
              <a:buChar char="•"/>
            </a:pPr>
            <a:r>
              <a:rPr lang="en-GB" dirty="0" smtClean="0"/>
              <a:t> Frequently </a:t>
            </a:r>
            <a:r>
              <a:rPr lang="en-GB" dirty="0"/>
              <a:t>have the dynamic of an ancient male vampire and a young, beautiful woman. </a:t>
            </a:r>
          </a:p>
          <a:p>
            <a:pPr>
              <a:buFont typeface="Arial" panose="020B0604020202020204" pitchFamily="34" charset="0"/>
              <a:buChar char="•"/>
            </a:pPr>
            <a:r>
              <a:rPr lang="en-GB" dirty="0" smtClean="0"/>
              <a:t> Exploring </a:t>
            </a:r>
            <a:r>
              <a:rPr lang="en-GB" dirty="0"/>
              <a:t>the anxiety about young women’s developing sexuality. </a:t>
            </a:r>
          </a:p>
          <a:p>
            <a:endParaRPr lang="en-GB" dirty="0"/>
          </a:p>
        </p:txBody>
      </p:sp>
      <p:pic>
        <p:nvPicPr>
          <p:cNvPr id="4" name="Picture 3"/>
          <p:cNvPicPr>
            <a:picLocks noChangeAspect="1"/>
          </p:cNvPicPr>
          <p:nvPr/>
        </p:nvPicPr>
        <p:blipFill>
          <a:blip r:embed="rId2"/>
          <a:stretch>
            <a:fillRect/>
          </a:stretch>
        </p:blipFill>
        <p:spPr>
          <a:xfrm>
            <a:off x="387803" y="3857414"/>
            <a:ext cx="2865368" cy="2237426"/>
          </a:xfrm>
          <a:prstGeom prst="rect">
            <a:avLst/>
          </a:prstGeom>
        </p:spPr>
      </p:pic>
      <p:pic>
        <p:nvPicPr>
          <p:cNvPr id="5" name="Picture 4"/>
          <p:cNvPicPr>
            <a:picLocks noChangeAspect="1"/>
          </p:cNvPicPr>
          <p:nvPr/>
        </p:nvPicPr>
        <p:blipFill>
          <a:blip r:embed="rId3"/>
          <a:stretch>
            <a:fillRect/>
          </a:stretch>
        </p:blipFill>
        <p:spPr>
          <a:xfrm>
            <a:off x="3400571" y="3857414"/>
            <a:ext cx="3356139" cy="2237426"/>
          </a:xfrm>
          <a:prstGeom prst="rect">
            <a:avLst/>
          </a:prstGeom>
        </p:spPr>
      </p:pic>
      <p:pic>
        <p:nvPicPr>
          <p:cNvPr id="6" name="Picture 5"/>
          <p:cNvPicPr>
            <a:picLocks noChangeAspect="1"/>
          </p:cNvPicPr>
          <p:nvPr/>
        </p:nvPicPr>
        <p:blipFill>
          <a:blip r:embed="rId4"/>
          <a:stretch>
            <a:fillRect/>
          </a:stretch>
        </p:blipFill>
        <p:spPr>
          <a:xfrm>
            <a:off x="5839832" y="3760423"/>
            <a:ext cx="3133616" cy="2359356"/>
          </a:xfrm>
          <a:prstGeom prst="rect">
            <a:avLst/>
          </a:prstGeom>
        </p:spPr>
      </p:pic>
      <p:pic>
        <p:nvPicPr>
          <p:cNvPr id="7" name="Picture 6"/>
          <p:cNvPicPr>
            <a:picLocks noChangeAspect="1"/>
          </p:cNvPicPr>
          <p:nvPr/>
        </p:nvPicPr>
        <p:blipFill>
          <a:blip r:embed="rId5"/>
          <a:stretch>
            <a:fillRect/>
          </a:stretch>
        </p:blipFill>
        <p:spPr>
          <a:xfrm>
            <a:off x="1677218" y="3781207"/>
            <a:ext cx="3151905" cy="2389839"/>
          </a:xfrm>
          <a:prstGeom prst="rect">
            <a:avLst/>
          </a:prstGeom>
        </p:spPr>
      </p:pic>
    </p:spTree>
    <p:extLst>
      <p:ext uri="{BB962C8B-B14F-4D97-AF65-F5344CB8AC3E}">
        <p14:creationId xmlns:p14="http://schemas.microsoft.com/office/powerpoint/2010/main" val="3382571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1)">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80">
                                          <p:stCondLst>
                                            <p:cond delay="0"/>
                                          </p:stCondLst>
                                        </p:cTn>
                                        <p:tgtEl>
                                          <p:spTgt spid="6"/>
                                        </p:tgtEl>
                                      </p:cBhvr>
                                    </p:animEffect>
                                    <p:anim calcmode="lin" valueType="num">
                                      <p:cBhvr>
                                        <p:cTn id="20"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5" dur="26">
                                          <p:stCondLst>
                                            <p:cond delay="650"/>
                                          </p:stCondLst>
                                        </p:cTn>
                                        <p:tgtEl>
                                          <p:spTgt spid="6"/>
                                        </p:tgtEl>
                                      </p:cBhvr>
                                      <p:to x="100000" y="60000"/>
                                    </p:animScale>
                                    <p:animScale>
                                      <p:cBhvr>
                                        <p:cTn id="26" dur="166" decel="50000">
                                          <p:stCondLst>
                                            <p:cond delay="676"/>
                                          </p:stCondLst>
                                        </p:cTn>
                                        <p:tgtEl>
                                          <p:spTgt spid="6"/>
                                        </p:tgtEl>
                                      </p:cBhvr>
                                      <p:to x="100000" y="100000"/>
                                    </p:animScale>
                                    <p:animScale>
                                      <p:cBhvr>
                                        <p:cTn id="27" dur="26">
                                          <p:stCondLst>
                                            <p:cond delay="1312"/>
                                          </p:stCondLst>
                                        </p:cTn>
                                        <p:tgtEl>
                                          <p:spTgt spid="6"/>
                                        </p:tgtEl>
                                      </p:cBhvr>
                                      <p:to x="100000" y="80000"/>
                                    </p:animScale>
                                    <p:animScale>
                                      <p:cBhvr>
                                        <p:cTn id="28" dur="166" decel="50000">
                                          <p:stCondLst>
                                            <p:cond delay="1338"/>
                                          </p:stCondLst>
                                        </p:cTn>
                                        <p:tgtEl>
                                          <p:spTgt spid="6"/>
                                        </p:tgtEl>
                                      </p:cBhvr>
                                      <p:to x="100000" y="100000"/>
                                    </p:animScale>
                                    <p:animScale>
                                      <p:cBhvr>
                                        <p:cTn id="29" dur="26">
                                          <p:stCondLst>
                                            <p:cond delay="1642"/>
                                          </p:stCondLst>
                                        </p:cTn>
                                        <p:tgtEl>
                                          <p:spTgt spid="6"/>
                                        </p:tgtEl>
                                      </p:cBhvr>
                                      <p:to x="100000" y="90000"/>
                                    </p:animScale>
                                    <p:animScale>
                                      <p:cBhvr>
                                        <p:cTn id="30" dur="166" decel="50000">
                                          <p:stCondLst>
                                            <p:cond delay="1668"/>
                                          </p:stCondLst>
                                        </p:cTn>
                                        <p:tgtEl>
                                          <p:spTgt spid="6"/>
                                        </p:tgtEl>
                                      </p:cBhvr>
                                      <p:to x="100000" y="100000"/>
                                    </p:animScale>
                                    <p:animScale>
                                      <p:cBhvr>
                                        <p:cTn id="31" dur="26">
                                          <p:stCondLst>
                                            <p:cond delay="1808"/>
                                          </p:stCondLst>
                                        </p:cTn>
                                        <p:tgtEl>
                                          <p:spTgt spid="6"/>
                                        </p:tgtEl>
                                      </p:cBhvr>
                                      <p:to x="100000" y="95000"/>
                                    </p:animScale>
                                    <p:animScale>
                                      <p:cBhvr>
                                        <p:cTn id="32" dur="166" decel="50000">
                                          <p:stCondLst>
                                            <p:cond delay="1834"/>
                                          </p:stCondLst>
                                        </p:cTn>
                                        <p:tgtEl>
                                          <p:spTgt spid="6"/>
                                        </p:tgtEl>
                                      </p:cBhvr>
                                      <p:to x="100000" y="100000"/>
                                    </p:animScale>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Zombies</a:t>
            </a:r>
            <a:endParaRPr lang="en-GB" b="1" dirty="0"/>
          </a:p>
        </p:txBody>
      </p:sp>
      <p:sp>
        <p:nvSpPr>
          <p:cNvPr id="3" name="Content Placeholder 2"/>
          <p:cNvSpPr>
            <a:spLocks noGrp="1"/>
          </p:cNvSpPr>
          <p:nvPr>
            <p:ph idx="1"/>
          </p:nvPr>
        </p:nvSpPr>
        <p:spPr>
          <a:xfrm>
            <a:off x="822959" y="1820796"/>
            <a:ext cx="7543801" cy="4023360"/>
          </a:xfrm>
        </p:spPr>
        <p:txBody>
          <a:bodyPr/>
          <a:lstStyle/>
          <a:p>
            <a:pPr>
              <a:buFont typeface="Arial" panose="020B0604020202020204" pitchFamily="34" charset="0"/>
              <a:buChar char="•"/>
            </a:pPr>
            <a:r>
              <a:rPr lang="en-GB" dirty="0" smtClean="0"/>
              <a:t> Have </a:t>
            </a:r>
            <a:r>
              <a:rPr lang="en-GB" dirty="0"/>
              <a:t>frequently appeared in various media since the 1950s. </a:t>
            </a:r>
          </a:p>
          <a:p>
            <a:pPr>
              <a:buFont typeface="Arial" panose="020B0604020202020204" pitchFamily="34" charset="0"/>
              <a:buChar char="•"/>
            </a:pPr>
            <a:r>
              <a:rPr lang="en-GB" dirty="0" smtClean="0"/>
              <a:t> With </a:t>
            </a:r>
            <a:r>
              <a:rPr lang="en-GB" dirty="0"/>
              <a:t>the characteristics of a large, mindless, consuming crowd, they can be used to explore various social issues</a:t>
            </a:r>
            <a:r>
              <a:rPr lang="en-GB" dirty="0" smtClean="0"/>
              <a:t>.</a:t>
            </a:r>
          </a:p>
          <a:p>
            <a:pPr>
              <a:buFont typeface="Arial" panose="020B0604020202020204" pitchFamily="34" charset="0"/>
              <a:buChar char="•"/>
            </a:pPr>
            <a:r>
              <a:rPr lang="en-GB" dirty="0" smtClean="0"/>
              <a:t> Zombies </a:t>
            </a:r>
            <a:r>
              <a:rPr lang="en-GB" dirty="0"/>
              <a:t>are consistently associated with mindless consumption. </a:t>
            </a:r>
          </a:p>
          <a:p>
            <a:pPr lvl="1">
              <a:buFont typeface="Arial" panose="020B0604020202020204" pitchFamily="34" charset="0"/>
              <a:buChar char="•"/>
            </a:pPr>
            <a:r>
              <a:rPr lang="en-GB" dirty="0" smtClean="0"/>
              <a:t> e.g</a:t>
            </a:r>
            <a:r>
              <a:rPr lang="en-GB" dirty="0"/>
              <a:t>. consumerist culture in Dawn of the Dead, and watching reality TV in Dead Set.</a:t>
            </a:r>
          </a:p>
          <a:p>
            <a:pPr>
              <a:buFont typeface="Arial" panose="020B0604020202020204" pitchFamily="34" charset="0"/>
              <a:buChar char="•"/>
            </a:pPr>
            <a:endParaRPr lang="en-GB" dirty="0"/>
          </a:p>
          <a:p>
            <a:pPr>
              <a:buFont typeface="Arial" panose="020B0604020202020204" pitchFamily="34" charset="0"/>
              <a:buChar char="•"/>
            </a:pPr>
            <a:endParaRPr lang="en-GB" dirty="0"/>
          </a:p>
        </p:txBody>
      </p:sp>
      <p:pic>
        <p:nvPicPr>
          <p:cNvPr id="5" name="Picture 4"/>
          <p:cNvPicPr>
            <a:picLocks noChangeAspect="1"/>
          </p:cNvPicPr>
          <p:nvPr/>
        </p:nvPicPr>
        <p:blipFill>
          <a:blip r:embed="rId2"/>
          <a:stretch>
            <a:fillRect/>
          </a:stretch>
        </p:blipFill>
        <p:spPr>
          <a:xfrm>
            <a:off x="745442" y="4158033"/>
            <a:ext cx="3107797" cy="2076974"/>
          </a:xfrm>
          <a:prstGeom prst="rect">
            <a:avLst/>
          </a:prstGeom>
        </p:spPr>
      </p:pic>
      <p:pic>
        <p:nvPicPr>
          <p:cNvPr id="6" name="Picture 5"/>
          <p:cNvPicPr>
            <a:picLocks noChangeAspect="1"/>
          </p:cNvPicPr>
          <p:nvPr/>
        </p:nvPicPr>
        <p:blipFill>
          <a:blip r:embed="rId3"/>
          <a:stretch>
            <a:fillRect/>
          </a:stretch>
        </p:blipFill>
        <p:spPr>
          <a:xfrm>
            <a:off x="4655127" y="3894403"/>
            <a:ext cx="4174486" cy="2258740"/>
          </a:xfrm>
          <a:prstGeom prst="rect">
            <a:avLst/>
          </a:prstGeom>
        </p:spPr>
      </p:pic>
      <p:pic>
        <p:nvPicPr>
          <p:cNvPr id="7" name="Picture 6"/>
          <p:cNvPicPr>
            <a:picLocks noChangeAspect="1"/>
          </p:cNvPicPr>
          <p:nvPr/>
        </p:nvPicPr>
        <p:blipFill>
          <a:blip r:embed="rId4"/>
          <a:stretch>
            <a:fillRect/>
          </a:stretch>
        </p:blipFill>
        <p:spPr>
          <a:xfrm>
            <a:off x="2083680" y="3906482"/>
            <a:ext cx="2263876" cy="2978985"/>
          </a:xfrm>
          <a:prstGeom prst="rect">
            <a:avLst/>
          </a:prstGeom>
        </p:spPr>
      </p:pic>
      <p:pic>
        <p:nvPicPr>
          <p:cNvPr id="8" name="Picture 7"/>
          <p:cNvPicPr>
            <a:picLocks noChangeAspect="1"/>
          </p:cNvPicPr>
          <p:nvPr/>
        </p:nvPicPr>
        <p:blipFill>
          <a:blip r:embed="rId5"/>
          <a:stretch>
            <a:fillRect/>
          </a:stretch>
        </p:blipFill>
        <p:spPr>
          <a:xfrm>
            <a:off x="-44378" y="4640830"/>
            <a:ext cx="2582599" cy="1454877"/>
          </a:xfrm>
          <a:prstGeom prst="rect">
            <a:avLst/>
          </a:prstGeom>
        </p:spPr>
      </p:pic>
      <p:pic>
        <p:nvPicPr>
          <p:cNvPr id="9" name="Picture 8"/>
          <p:cNvPicPr>
            <a:picLocks noChangeAspect="1"/>
          </p:cNvPicPr>
          <p:nvPr/>
        </p:nvPicPr>
        <p:blipFill>
          <a:blip r:embed="rId6"/>
          <a:stretch>
            <a:fillRect/>
          </a:stretch>
        </p:blipFill>
        <p:spPr>
          <a:xfrm>
            <a:off x="4802712" y="3983297"/>
            <a:ext cx="3879316" cy="2426445"/>
          </a:xfrm>
          <a:prstGeom prst="rect">
            <a:avLst/>
          </a:prstGeom>
        </p:spPr>
      </p:pic>
    </p:spTree>
    <p:extLst>
      <p:ext uri="{BB962C8B-B14F-4D97-AF65-F5344CB8AC3E}">
        <p14:creationId xmlns:p14="http://schemas.microsoft.com/office/powerpoint/2010/main" val="304756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par>
                                <p:cTn id="18" presetID="16" presetClass="entr" presetSubtype="21"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par>
                                <p:cTn id="21" presetID="16" presetClass="entr" presetSubtype="2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barn(inVertical)">
                                      <p:cBhvr>
                                        <p:cTn id="2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Mythic cycles</a:t>
            </a:r>
            <a:endParaRPr lang="en-GB" b="1" dirty="0"/>
          </a:p>
        </p:txBody>
      </p:sp>
      <p:sp>
        <p:nvSpPr>
          <p:cNvPr id="3" name="Content Placeholder 2"/>
          <p:cNvSpPr>
            <a:spLocks noGrp="1"/>
          </p:cNvSpPr>
          <p:nvPr>
            <p:ph idx="1"/>
          </p:nvPr>
        </p:nvSpPr>
        <p:spPr>
          <a:xfrm>
            <a:off x="332509" y="1845734"/>
            <a:ext cx="4430685" cy="4413750"/>
          </a:xfrm>
        </p:spPr>
        <p:txBody>
          <a:bodyPr/>
          <a:lstStyle/>
          <a:p>
            <a:pPr>
              <a:buFont typeface="Arial" panose="020B0604020202020204" pitchFamily="34" charset="0"/>
              <a:buChar char="•"/>
            </a:pPr>
            <a:r>
              <a:rPr lang="en-GB" dirty="0" smtClean="0"/>
              <a:t> Collection </a:t>
            </a:r>
            <a:r>
              <a:rPr lang="en-GB" dirty="0"/>
              <a:t>of myths revolving around the same </a:t>
            </a:r>
            <a:r>
              <a:rPr lang="en-GB" dirty="0" smtClean="0"/>
              <a:t>topic.</a:t>
            </a:r>
            <a:endParaRPr lang="en-GB" dirty="0"/>
          </a:p>
          <a:p>
            <a:pPr>
              <a:buFont typeface="Arial" panose="020B0604020202020204" pitchFamily="34" charset="0"/>
              <a:buChar char="•"/>
            </a:pPr>
            <a:r>
              <a:rPr lang="en-GB" dirty="0" smtClean="0"/>
              <a:t> Different </a:t>
            </a:r>
            <a:r>
              <a:rPr lang="en-GB" dirty="0"/>
              <a:t>authors/creators, but working on interconnected </a:t>
            </a:r>
            <a:r>
              <a:rPr lang="en-GB" dirty="0" smtClean="0"/>
              <a:t>material.</a:t>
            </a:r>
          </a:p>
          <a:p>
            <a:pPr>
              <a:buFont typeface="Arial" panose="020B0604020202020204" pitchFamily="34" charset="0"/>
              <a:buChar char="•"/>
            </a:pPr>
            <a:r>
              <a:rPr lang="en-GB" dirty="0"/>
              <a:t> </a:t>
            </a:r>
            <a:r>
              <a:rPr lang="en-GB" dirty="0" smtClean="0"/>
              <a:t>Heroes “assembling” – consider Jason and </a:t>
            </a:r>
            <a:r>
              <a:rPr lang="en-GB" dirty="0"/>
              <a:t>the </a:t>
            </a:r>
            <a:r>
              <a:rPr lang="en-GB" dirty="0" smtClean="0"/>
              <a:t>Argonauts, including figures such as: </a:t>
            </a:r>
          </a:p>
          <a:p>
            <a:pPr lvl="1">
              <a:buFont typeface="Arial" panose="020B0604020202020204" pitchFamily="34" charset="0"/>
              <a:buChar char="•"/>
            </a:pPr>
            <a:r>
              <a:rPr lang="en-GB" dirty="0" smtClean="0"/>
              <a:t>Herakles</a:t>
            </a:r>
          </a:p>
          <a:p>
            <a:pPr lvl="1">
              <a:buFont typeface="Arial" panose="020B0604020202020204" pitchFamily="34" charset="0"/>
              <a:buChar char="•"/>
            </a:pPr>
            <a:r>
              <a:rPr lang="en-GB" dirty="0" err="1" smtClean="0"/>
              <a:t>Orpheaus</a:t>
            </a:r>
            <a:r>
              <a:rPr lang="en-GB" dirty="0" smtClean="0"/>
              <a:t> </a:t>
            </a:r>
          </a:p>
          <a:p>
            <a:pPr lvl="1">
              <a:buFont typeface="Arial" panose="020B0604020202020204" pitchFamily="34" charset="0"/>
              <a:buChar char="•"/>
            </a:pPr>
            <a:r>
              <a:rPr lang="en-GB" dirty="0" smtClean="0"/>
              <a:t>Castor </a:t>
            </a:r>
          </a:p>
          <a:p>
            <a:pPr lvl="1">
              <a:buFont typeface="Arial" panose="020B0604020202020204" pitchFamily="34" charset="0"/>
              <a:buChar char="•"/>
            </a:pPr>
            <a:r>
              <a:rPr lang="en-GB" dirty="0" err="1" smtClean="0"/>
              <a:t>Meleager</a:t>
            </a:r>
            <a:r>
              <a:rPr lang="en-GB" dirty="0" smtClean="0"/>
              <a:t> </a:t>
            </a:r>
          </a:p>
          <a:p>
            <a:pPr lvl="1">
              <a:buFont typeface="Arial" panose="020B0604020202020204" pitchFamily="34" charset="0"/>
              <a:buChar char="•"/>
            </a:pPr>
            <a:r>
              <a:rPr lang="en-GB" dirty="0" smtClean="0"/>
              <a:t>Nestor </a:t>
            </a:r>
          </a:p>
          <a:p>
            <a:pPr lvl="1">
              <a:buFont typeface="Arial" panose="020B0604020202020204" pitchFamily="34" charset="0"/>
              <a:buChar char="•"/>
            </a:pPr>
            <a:r>
              <a:rPr lang="en-GB" dirty="0" smtClean="0"/>
              <a:t>Peleus </a:t>
            </a:r>
          </a:p>
          <a:p>
            <a:pPr>
              <a:buFont typeface="Arial" panose="020B0604020202020204" pitchFamily="34" charset="0"/>
              <a:buChar char="•"/>
            </a:pPr>
            <a:endParaRPr lang="en-GB" dirty="0"/>
          </a:p>
        </p:txBody>
      </p:sp>
      <p:pic>
        <p:nvPicPr>
          <p:cNvPr id="4" name="Picture 3"/>
          <p:cNvPicPr>
            <a:picLocks noChangeAspect="1"/>
          </p:cNvPicPr>
          <p:nvPr/>
        </p:nvPicPr>
        <p:blipFill>
          <a:blip r:embed="rId2"/>
          <a:stretch>
            <a:fillRect/>
          </a:stretch>
        </p:blipFill>
        <p:spPr>
          <a:xfrm>
            <a:off x="5666339" y="1921286"/>
            <a:ext cx="2995523" cy="4014001"/>
          </a:xfrm>
          <a:prstGeom prst="rect">
            <a:avLst/>
          </a:prstGeom>
        </p:spPr>
      </p:pic>
      <p:sp>
        <p:nvSpPr>
          <p:cNvPr id="5" name="Rectangle 4"/>
          <p:cNvSpPr/>
          <p:nvPr/>
        </p:nvSpPr>
        <p:spPr>
          <a:xfrm>
            <a:off x="5666339" y="5935287"/>
            <a:ext cx="2995523" cy="430887"/>
          </a:xfrm>
          <a:prstGeom prst="rect">
            <a:avLst/>
          </a:prstGeom>
        </p:spPr>
        <p:txBody>
          <a:bodyPr wrap="square">
            <a:spAutoFit/>
          </a:bodyPr>
          <a:lstStyle/>
          <a:p>
            <a:r>
              <a:rPr lang="en-GB" sz="1100" dirty="0"/>
              <a:t>Jason and the Argonauts. detail from an Athenian red figure clay vase c.425-375 BC</a:t>
            </a:r>
          </a:p>
        </p:txBody>
      </p:sp>
      <p:pic>
        <p:nvPicPr>
          <p:cNvPr id="6" name="Picture 5"/>
          <p:cNvPicPr>
            <a:picLocks noChangeAspect="1"/>
          </p:cNvPicPr>
          <p:nvPr/>
        </p:nvPicPr>
        <p:blipFill rotWithShape="1">
          <a:blip r:embed="rId3"/>
          <a:srcRect l="3001" t="1105" r="7784" b="7410"/>
          <a:stretch/>
        </p:blipFill>
        <p:spPr>
          <a:xfrm>
            <a:off x="5422952" y="1330036"/>
            <a:ext cx="3552952" cy="5389647"/>
          </a:xfrm>
          <a:prstGeom prst="rect">
            <a:avLst/>
          </a:prstGeom>
        </p:spPr>
      </p:pic>
    </p:spTree>
    <p:extLst>
      <p:ext uri="{BB962C8B-B14F-4D97-AF65-F5344CB8AC3E}">
        <p14:creationId xmlns:p14="http://schemas.microsoft.com/office/powerpoint/2010/main" val="741944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0080" y="573578"/>
            <a:ext cx="7697585" cy="520376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txBox="1">
            <a:spLocks/>
          </p:cNvSpPr>
          <p:nvPr/>
        </p:nvSpPr>
        <p:spPr>
          <a:xfrm>
            <a:off x="939338" y="2888488"/>
            <a:ext cx="7543800" cy="1450757"/>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dirty="0" smtClean="0"/>
              <a:t>Analysing myths and legends </a:t>
            </a:r>
            <a:endParaRPr lang="en-GB" b="1" dirty="0"/>
          </a:p>
        </p:txBody>
      </p:sp>
    </p:spTree>
    <p:extLst>
      <p:ext uri="{BB962C8B-B14F-4D97-AF65-F5344CB8AC3E}">
        <p14:creationId xmlns:p14="http://schemas.microsoft.com/office/powerpoint/2010/main" val="53675210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Ancients analysing their myths</a:t>
            </a:r>
            <a:endParaRPr lang="en-GB" b="1" dirty="0"/>
          </a:p>
        </p:txBody>
      </p:sp>
      <p:sp>
        <p:nvSpPr>
          <p:cNvPr id="3" name="Content Placeholder 2"/>
          <p:cNvSpPr>
            <a:spLocks noGrp="1"/>
          </p:cNvSpPr>
          <p:nvPr>
            <p:ph idx="1"/>
          </p:nvPr>
        </p:nvSpPr>
        <p:spPr>
          <a:xfrm>
            <a:off x="473825" y="1845735"/>
            <a:ext cx="8271164" cy="1969808"/>
          </a:xfrm>
        </p:spPr>
        <p:txBody>
          <a:bodyPr>
            <a:normAutofit fontScale="92500"/>
          </a:bodyPr>
          <a:lstStyle/>
          <a:p>
            <a:pPr>
              <a:buFont typeface="Arial" panose="020B0604020202020204" pitchFamily="34" charset="0"/>
              <a:buChar char="•"/>
            </a:pPr>
            <a:r>
              <a:rPr lang="en-GB" dirty="0" smtClean="0"/>
              <a:t> Not a uniquely modern phenomenon – </a:t>
            </a:r>
            <a:r>
              <a:rPr lang="en-GB" dirty="0"/>
              <a:t>ancient authors </a:t>
            </a:r>
            <a:r>
              <a:rPr lang="en-GB" dirty="0" smtClean="0"/>
              <a:t>also analysed their own myths and stories.</a:t>
            </a:r>
          </a:p>
          <a:p>
            <a:pPr lvl="1">
              <a:buFont typeface="Arial" panose="020B0604020202020204" pitchFamily="34" charset="0"/>
              <a:buChar char="•"/>
            </a:pPr>
            <a:r>
              <a:rPr lang="en-GB" dirty="0" smtClean="0"/>
              <a:t>Rationalisation </a:t>
            </a:r>
          </a:p>
          <a:p>
            <a:pPr lvl="1">
              <a:buFont typeface="Arial" panose="020B0604020202020204" pitchFamily="34" charset="0"/>
              <a:buChar char="•"/>
            </a:pPr>
            <a:r>
              <a:rPr lang="en-GB" dirty="0" smtClean="0"/>
              <a:t>Origination </a:t>
            </a:r>
          </a:p>
          <a:p>
            <a:pPr lvl="1">
              <a:buFont typeface="Arial" panose="020B0604020202020204" pitchFamily="34" charset="0"/>
              <a:buChar char="•"/>
            </a:pPr>
            <a:r>
              <a:rPr lang="en-GB" dirty="0" smtClean="0"/>
              <a:t>Reporting of variation / “correcting” </a:t>
            </a:r>
            <a:r>
              <a:rPr lang="en-GB" dirty="0"/>
              <a:t>/ </a:t>
            </a:r>
            <a:r>
              <a:rPr lang="en-GB" dirty="0" smtClean="0"/>
              <a:t>differentiations (e.g</a:t>
            </a:r>
            <a:r>
              <a:rPr lang="en-GB" dirty="0"/>
              <a:t>. location, time period, context</a:t>
            </a:r>
            <a:r>
              <a:rPr lang="en-GB" dirty="0" smtClean="0"/>
              <a:t>)</a:t>
            </a:r>
          </a:p>
          <a:p>
            <a:pPr lvl="1">
              <a:buFont typeface="Arial" panose="020B0604020202020204" pitchFamily="34" charset="0"/>
              <a:buChar char="•"/>
            </a:pPr>
            <a:r>
              <a:rPr lang="en-GB" dirty="0" smtClean="0"/>
              <a:t>Reinterpretation / “reinvention” (lack of dogmatic fix narrative) </a:t>
            </a:r>
          </a:p>
          <a:p>
            <a:pPr>
              <a:buFont typeface="Arial" panose="020B0604020202020204" pitchFamily="34" charset="0"/>
              <a:buChar char="•"/>
            </a:pPr>
            <a:endParaRPr lang="en-GB" dirty="0"/>
          </a:p>
          <a:p>
            <a:pPr>
              <a:buFont typeface="Arial" panose="020B0604020202020204" pitchFamily="34" charset="0"/>
              <a:buChar char="•"/>
            </a:pPr>
            <a:endParaRPr lang="en-GB" dirty="0"/>
          </a:p>
        </p:txBody>
      </p:sp>
      <p:sp>
        <p:nvSpPr>
          <p:cNvPr id="4" name="Rectangle 3"/>
          <p:cNvSpPr/>
          <p:nvPr/>
        </p:nvSpPr>
        <p:spPr>
          <a:xfrm>
            <a:off x="116377" y="3815543"/>
            <a:ext cx="8944495" cy="2631490"/>
          </a:xfrm>
          <a:prstGeom prst="rect">
            <a:avLst/>
          </a:prstGeom>
        </p:spPr>
        <p:txBody>
          <a:bodyPr wrap="square">
            <a:spAutoFit/>
          </a:bodyPr>
          <a:lstStyle/>
          <a:p>
            <a:r>
              <a:rPr lang="en-GB" sz="1650" dirty="0" smtClean="0"/>
              <a:t>“[The priests] </a:t>
            </a:r>
            <a:r>
              <a:rPr lang="en-GB" sz="1650" dirty="0"/>
              <a:t>told me that this was the story of Helen: — After carrying off Helen from Sparta, </a:t>
            </a:r>
            <a:r>
              <a:rPr lang="en-GB" sz="1650" dirty="0" err="1"/>
              <a:t>Alexandrus</a:t>
            </a:r>
            <a:r>
              <a:rPr lang="en-GB" sz="1650" dirty="0"/>
              <a:t> [Paris] sailed away for his own country; violent winds caught him in the Aegean, and drove him into the Egyptian sea; whence (the wind not abating) he came to Egypt, to the mouth of the Nile called the Canopic mouth, and to the Salting-places. Now there was on the coast (and still is) a temple of Heracles… Hearing this, </a:t>
            </a:r>
            <a:r>
              <a:rPr lang="en-GB" sz="1650" dirty="0" err="1"/>
              <a:t>Thonis</a:t>
            </a:r>
            <a:r>
              <a:rPr lang="en-GB" sz="1650" dirty="0"/>
              <a:t> seized </a:t>
            </a:r>
            <a:r>
              <a:rPr lang="en-GB" sz="1650" dirty="0" err="1"/>
              <a:t>Alexandrus</a:t>
            </a:r>
            <a:r>
              <a:rPr lang="en-GB" sz="1650" dirty="0"/>
              <a:t> [Paris] and held his ships there, and presently brought him with Helen and all the wealth, and the suppliants therewith, to Memphis. All having come thither, Proteus asked </a:t>
            </a:r>
            <a:r>
              <a:rPr lang="en-GB" sz="1650" dirty="0" err="1"/>
              <a:t>Alexandrus</a:t>
            </a:r>
            <a:r>
              <a:rPr lang="en-GB" sz="1650" dirty="0"/>
              <a:t> who he was and whence he sailed… </a:t>
            </a:r>
            <a:r>
              <a:rPr lang="en-GB" sz="1650" dirty="0" smtClean="0"/>
              <a:t>[According to the priests this] was </a:t>
            </a:r>
            <a:r>
              <a:rPr lang="en-GB" sz="1650" dirty="0"/>
              <a:t>the manner of Helen's coming to Proteus. And, to my thinking, Homer too knew this story; but seeing that it suited not so well with epic poetry as the tale of which he made use, he rejected </a:t>
            </a:r>
            <a:r>
              <a:rPr lang="en-GB" sz="1650" dirty="0" smtClean="0"/>
              <a:t>it...” </a:t>
            </a:r>
            <a:r>
              <a:rPr lang="en-GB" sz="1650" dirty="0"/>
              <a:t>– </a:t>
            </a:r>
            <a:r>
              <a:rPr lang="en-GB" sz="1650" b="1" dirty="0"/>
              <a:t>Herodotus 2.113-16</a:t>
            </a:r>
            <a:r>
              <a:rPr lang="en-GB" sz="1650" dirty="0"/>
              <a:t>.</a:t>
            </a:r>
          </a:p>
        </p:txBody>
      </p:sp>
    </p:spTree>
    <p:extLst>
      <p:ext uri="{BB962C8B-B14F-4D97-AF65-F5344CB8AC3E}">
        <p14:creationId xmlns:p14="http://schemas.microsoft.com/office/powerpoint/2010/main" val="163812358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Aetiological explanations </a:t>
            </a:r>
            <a:endParaRPr lang="en-GB" b="1" dirty="0"/>
          </a:p>
        </p:txBody>
      </p:sp>
      <p:sp>
        <p:nvSpPr>
          <p:cNvPr id="3" name="Content Placeholder 2"/>
          <p:cNvSpPr>
            <a:spLocks noGrp="1"/>
          </p:cNvSpPr>
          <p:nvPr>
            <p:ph idx="1"/>
          </p:nvPr>
        </p:nvSpPr>
        <p:spPr>
          <a:xfrm>
            <a:off x="232757" y="1845734"/>
            <a:ext cx="4289367" cy="4023360"/>
          </a:xfrm>
        </p:spPr>
        <p:txBody>
          <a:bodyPr/>
          <a:lstStyle/>
          <a:p>
            <a:pPr>
              <a:buFont typeface="Arial" panose="020B0604020202020204" pitchFamily="34" charset="0"/>
              <a:buChar char="•"/>
            </a:pPr>
            <a:r>
              <a:rPr lang="en-GB" dirty="0"/>
              <a:t> </a:t>
            </a:r>
            <a:r>
              <a:rPr lang="en-GB" dirty="0" smtClean="0"/>
              <a:t>Myths as an explanation for the origination of </a:t>
            </a:r>
            <a:r>
              <a:rPr lang="en-GB" dirty="0"/>
              <a:t>some </a:t>
            </a:r>
            <a:r>
              <a:rPr lang="en-GB" dirty="0" smtClean="0"/>
              <a:t>tradition, </a:t>
            </a:r>
            <a:r>
              <a:rPr lang="en-GB" dirty="0"/>
              <a:t>social </a:t>
            </a:r>
            <a:r>
              <a:rPr lang="en-GB" dirty="0" smtClean="0"/>
              <a:t>structure, practices and skills (e.g. farming techniques). </a:t>
            </a:r>
          </a:p>
          <a:p>
            <a:pPr>
              <a:buFont typeface="Arial" panose="020B0604020202020204" pitchFamily="34" charset="0"/>
              <a:buChar char="•"/>
            </a:pPr>
            <a:endParaRPr lang="en-GB" dirty="0"/>
          </a:p>
          <a:p>
            <a:pPr>
              <a:buFont typeface="Arial" panose="020B0604020202020204" pitchFamily="34" charset="0"/>
              <a:buChar char="•"/>
            </a:pPr>
            <a:endParaRPr lang="en-GB" dirty="0"/>
          </a:p>
        </p:txBody>
      </p:sp>
      <p:sp>
        <p:nvSpPr>
          <p:cNvPr id="4" name="Rectangle 3"/>
          <p:cNvSpPr/>
          <p:nvPr/>
        </p:nvSpPr>
        <p:spPr>
          <a:xfrm>
            <a:off x="114300" y="3300397"/>
            <a:ext cx="4407824" cy="2862322"/>
          </a:xfrm>
          <a:prstGeom prst="rect">
            <a:avLst/>
          </a:prstGeom>
        </p:spPr>
        <p:txBody>
          <a:bodyPr wrap="square">
            <a:spAutoFit/>
          </a:bodyPr>
          <a:lstStyle/>
          <a:p>
            <a:r>
              <a:rPr lang="en-GB" dirty="0" smtClean="0"/>
              <a:t>“Demeter </a:t>
            </a:r>
            <a:r>
              <a:rPr lang="en-GB" dirty="0"/>
              <a:t>was the first to gather grain, to find methods for its preparation and storage, and to teach how to cultivate it. Earlier, it had grown randomly among the other vegetation and was unknown to </a:t>
            </a:r>
            <a:r>
              <a:rPr lang="en-GB" dirty="0" smtClean="0"/>
              <a:t>humanity…  after </a:t>
            </a:r>
            <a:r>
              <a:rPr lang="en-GB" dirty="0"/>
              <a:t>Persephone was found, Demeter reconciled with Zeus and gave the seed-grain to </a:t>
            </a:r>
            <a:r>
              <a:rPr lang="en-GB" dirty="0" err="1"/>
              <a:t>Triptolemos</a:t>
            </a:r>
            <a:r>
              <a:rPr lang="en-GB" dirty="0"/>
              <a:t>. She instructed him to share the gift with all men and teach them about the production of grain</a:t>
            </a:r>
            <a:r>
              <a:rPr lang="en-GB" dirty="0" smtClean="0"/>
              <a:t>.” </a:t>
            </a:r>
            <a:r>
              <a:rPr lang="en-GB" b="1" dirty="0" err="1" smtClean="0"/>
              <a:t>Diod</a:t>
            </a:r>
            <a:r>
              <a:rPr lang="en-GB" b="1" dirty="0" smtClean="0"/>
              <a:t>. Sic. 5.68</a:t>
            </a:r>
            <a:r>
              <a:rPr lang="en-GB" dirty="0" smtClean="0"/>
              <a:t>. </a:t>
            </a:r>
            <a:endParaRPr lang="en-GB" dirty="0"/>
          </a:p>
        </p:txBody>
      </p:sp>
      <p:pic>
        <p:nvPicPr>
          <p:cNvPr id="5" name="Picture 4"/>
          <p:cNvPicPr>
            <a:picLocks noChangeAspect="1"/>
          </p:cNvPicPr>
          <p:nvPr/>
        </p:nvPicPr>
        <p:blipFill>
          <a:blip r:embed="rId2"/>
          <a:stretch>
            <a:fillRect/>
          </a:stretch>
        </p:blipFill>
        <p:spPr>
          <a:xfrm>
            <a:off x="4745937" y="1978429"/>
            <a:ext cx="4085642" cy="3328814"/>
          </a:xfrm>
          <a:prstGeom prst="rect">
            <a:avLst/>
          </a:prstGeom>
        </p:spPr>
      </p:pic>
      <p:cxnSp>
        <p:nvCxnSpPr>
          <p:cNvPr id="7" name="Straight Arrow Connector 6"/>
          <p:cNvCxnSpPr/>
          <p:nvPr/>
        </p:nvCxnSpPr>
        <p:spPr>
          <a:xfrm flipV="1">
            <a:off x="5444836" y="4206241"/>
            <a:ext cx="8314" cy="134207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V="1">
            <a:off x="6885710" y="4370915"/>
            <a:ext cx="16626" cy="1205344"/>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flipV="1">
            <a:off x="8140932" y="4154071"/>
            <a:ext cx="22166" cy="139424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p:cNvSpPr/>
          <p:nvPr/>
        </p:nvSpPr>
        <p:spPr>
          <a:xfrm>
            <a:off x="7567615" y="5576259"/>
            <a:ext cx="1322221" cy="369332"/>
          </a:xfrm>
          <a:prstGeom prst="rect">
            <a:avLst/>
          </a:prstGeom>
        </p:spPr>
        <p:txBody>
          <a:bodyPr wrap="none">
            <a:spAutoFit/>
          </a:bodyPr>
          <a:lstStyle/>
          <a:p>
            <a:r>
              <a:rPr lang="en-GB" b="1" dirty="0" err="1">
                <a:solidFill>
                  <a:srgbClr val="FF0000"/>
                </a:solidFill>
              </a:rPr>
              <a:t>Triptolemos</a:t>
            </a:r>
            <a:endParaRPr lang="en-GB" b="1" dirty="0">
              <a:solidFill>
                <a:srgbClr val="FF0000"/>
              </a:solidFill>
            </a:endParaRPr>
          </a:p>
        </p:txBody>
      </p:sp>
      <p:sp>
        <p:nvSpPr>
          <p:cNvPr id="14" name="Rectangle 13"/>
          <p:cNvSpPr/>
          <p:nvPr/>
        </p:nvSpPr>
        <p:spPr>
          <a:xfrm>
            <a:off x="6545797" y="5576259"/>
            <a:ext cx="1021818" cy="369332"/>
          </a:xfrm>
          <a:prstGeom prst="rect">
            <a:avLst/>
          </a:prstGeom>
        </p:spPr>
        <p:txBody>
          <a:bodyPr wrap="none">
            <a:spAutoFit/>
          </a:bodyPr>
          <a:lstStyle/>
          <a:p>
            <a:r>
              <a:rPr lang="en-GB" b="1" dirty="0">
                <a:solidFill>
                  <a:srgbClr val="FF0000"/>
                </a:solidFill>
              </a:rPr>
              <a:t>Demeter</a:t>
            </a:r>
          </a:p>
        </p:txBody>
      </p:sp>
      <p:sp>
        <p:nvSpPr>
          <p:cNvPr id="15" name="Rectangle 14"/>
          <p:cNvSpPr/>
          <p:nvPr/>
        </p:nvSpPr>
        <p:spPr>
          <a:xfrm>
            <a:off x="4640581" y="5576259"/>
            <a:ext cx="2005677" cy="369332"/>
          </a:xfrm>
          <a:prstGeom prst="rect">
            <a:avLst/>
          </a:prstGeom>
        </p:spPr>
        <p:txBody>
          <a:bodyPr wrap="none">
            <a:spAutoFit/>
          </a:bodyPr>
          <a:lstStyle/>
          <a:p>
            <a:r>
              <a:rPr lang="en-GB" b="1" dirty="0">
                <a:solidFill>
                  <a:srgbClr val="FF0000"/>
                </a:solidFill>
              </a:rPr>
              <a:t>Kore (Persephone) </a:t>
            </a:r>
          </a:p>
        </p:txBody>
      </p:sp>
      <p:sp>
        <p:nvSpPr>
          <p:cNvPr id="18" name="Rectangle 17"/>
          <p:cNvSpPr/>
          <p:nvPr/>
        </p:nvSpPr>
        <p:spPr>
          <a:xfrm>
            <a:off x="4594860" y="5973539"/>
            <a:ext cx="4572000" cy="338554"/>
          </a:xfrm>
          <a:prstGeom prst="rect">
            <a:avLst/>
          </a:prstGeom>
        </p:spPr>
        <p:txBody>
          <a:bodyPr>
            <a:spAutoFit/>
          </a:bodyPr>
          <a:lstStyle/>
          <a:p>
            <a:r>
              <a:rPr lang="en-GB" sz="1600" dirty="0"/>
              <a:t>Campania, </a:t>
            </a:r>
            <a:r>
              <a:rPr lang="en-GB" sz="1600" i="1" dirty="0"/>
              <a:t>circa</a:t>
            </a:r>
            <a:r>
              <a:rPr lang="en-GB" sz="1600" dirty="0"/>
              <a:t> 1st c. BC - at the Louvre Museum </a:t>
            </a:r>
          </a:p>
        </p:txBody>
      </p:sp>
    </p:spTree>
    <p:extLst>
      <p:ext uri="{BB962C8B-B14F-4D97-AF65-F5344CB8AC3E}">
        <p14:creationId xmlns:p14="http://schemas.microsoft.com/office/powerpoint/2010/main" val="16067507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Euhemerism</a:t>
            </a:r>
          </a:p>
        </p:txBody>
      </p:sp>
      <p:sp>
        <p:nvSpPr>
          <p:cNvPr id="3" name="Content Placeholder 2"/>
          <p:cNvSpPr>
            <a:spLocks noGrp="1"/>
          </p:cNvSpPr>
          <p:nvPr>
            <p:ph idx="1"/>
          </p:nvPr>
        </p:nvSpPr>
        <p:spPr/>
        <p:txBody>
          <a:bodyPr/>
          <a:lstStyle/>
          <a:p>
            <a:pPr>
              <a:buFont typeface="Arial" panose="020B0604020202020204" pitchFamily="34" charset="0"/>
              <a:buChar char="•"/>
            </a:pPr>
            <a:r>
              <a:rPr lang="en-GB" dirty="0" smtClean="0"/>
              <a:t> Myths have some kernel </a:t>
            </a:r>
            <a:r>
              <a:rPr lang="en-GB" dirty="0"/>
              <a:t>of </a:t>
            </a:r>
            <a:r>
              <a:rPr lang="en-GB" dirty="0" smtClean="0"/>
              <a:t>truth to them. Historical events or fact </a:t>
            </a:r>
            <a:r>
              <a:rPr lang="en-GB" dirty="0"/>
              <a:t>at the heart of the story, which </a:t>
            </a:r>
            <a:r>
              <a:rPr lang="en-GB" dirty="0" smtClean="0"/>
              <a:t>receive elaboration </a:t>
            </a:r>
            <a:r>
              <a:rPr lang="en-GB" dirty="0"/>
              <a:t>over time.</a:t>
            </a:r>
          </a:p>
          <a:p>
            <a:pPr>
              <a:buFont typeface="Arial" panose="020B0604020202020204" pitchFamily="34" charset="0"/>
              <a:buChar char="•"/>
            </a:pPr>
            <a:r>
              <a:rPr lang="en-GB" dirty="0" smtClean="0"/>
              <a:t> Euhemeristic </a:t>
            </a:r>
            <a:r>
              <a:rPr lang="en-GB" dirty="0"/>
              <a:t>authors:</a:t>
            </a:r>
          </a:p>
          <a:p>
            <a:pPr lvl="1">
              <a:buFont typeface="Arial" panose="020B0604020202020204" pitchFamily="34" charset="0"/>
              <a:buChar char="•"/>
            </a:pPr>
            <a:r>
              <a:rPr lang="en-GB" dirty="0"/>
              <a:t>Xenophanes</a:t>
            </a:r>
          </a:p>
          <a:p>
            <a:pPr lvl="1">
              <a:buFont typeface="Arial" panose="020B0604020202020204" pitchFamily="34" charset="0"/>
              <a:buChar char="•"/>
            </a:pPr>
            <a:r>
              <a:rPr lang="en-GB" dirty="0" smtClean="0"/>
              <a:t>Herodotus</a:t>
            </a:r>
            <a:endParaRPr lang="en-GB" dirty="0"/>
          </a:p>
          <a:p>
            <a:pPr lvl="1">
              <a:buFont typeface="Arial" panose="020B0604020202020204" pitchFamily="34" charset="0"/>
              <a:buChar char="•"/>
            </a:pPr>
            <a:r>
              <a:rPr lang="en-GB" dirty="0" smtClean="0"/>
              <a:t>Palaephatus</a:t>
            </a:r>
            <a:endParaRPr lang="en-GB" dirty="0"/>
          </a:p>
          <a:p>
            <a:pPr lvl="1">
              <a:buFont typeface="Arial" panose="020B0604020202020204" pitchFamily="34" charset="0"/>
              <a:buChar char="•"/>
            </a:pPr>
            <a:r>
              <a:rPr lang="en-GB" dirty="0" err="1" smtClean="0"/>
              <a:t>Euhemerus</a:t>
            </a:r>
            <a:r>
              <a:rPr lang="en-GB" dirty="0" smtClean="0"/>
              <a:t> (Hellenistic era author, fragments of his work survive in </a:t>
            </a:r>
            <a:r>
              <a:rPr lang="en-GB" dirty="0" err="1" smtClean="0"/>
              <a:t>Diodorus</a:t>
            </a:r>
            <a:r>
              <a:rPr lang="en-GB" dirty="0" smtClean="0"/>
              <a:t> </a:t>
            </a:r>
            <a:r>
              <a:rPr lang="en-GB" dirty="0" err="1" smtClean="0"/>
              <a:t>Siculus</a:t>
            </a:r>
            <a:r>
              <a:rPr lang="en-GB" dirty="0"/>
              <a:t>’ </a:t>
            </a:r>
            <a:r>
              <a:rPr lang="en-GB" i="1" dirty="0"/>
              <a:t>Bibliotheca </a:t>
            </a:r>
            <a:r>
              <a:rPr lang="en-GB" i="1" dirty="0" err="1"/>
              <a:t>historica</a:t>
            </a:r>
            <a:r>
              <a:rPr lang="en-GB" dirty="0"/>
              <a:t>)</a:t>
            </a:r>
          </a:p>
          <a:p>
            <a:pPr>
              <a:buFont typeface="Arial" panose="020B0604020202020204" pitchFamily="34" charset="0"/>
              <a:buChar char="•"/>
            </a:pPr>
            <a:endParaRPr lang="en-GB" dirty="0"/>
          </a:p>
          <a:p>
            <a:endParaRPr lang="en-GB" dirty="0"/>
          </a:p>
        </p:txBody>
      </p:sp>
      <p:sp>
        <p:nvSpPr>
          <p:cNvPr id="4" name="Rectangle 3"/>
          <p:cNvSpPr/>
          <p:nvPr/>
        </p:nvSpPr>
        <p:spPr>
          <a:xfrm>
            <a:off x="191193" y="4572382"/>
            <a:ext cx="8819803" cy="1754326"/>
          </a:xfrm>
          <a:prstGeom prst="rect">
            <a:avLst/>
          </a:prstGeom>
        </p:spPr>
        <p:txBody>
          <a:bodyPr wrap="square">
            <a:spAutoFit/>
          </a:bodyPr>
          <a:lstStyle/>
          <a:p>
            <a:r>
              <a:rPr lang="en-GB" dirty="0"/>
              <a:t>According to the myth which the priests give, the gods had their origin in Crete, and were led by Zeus to </a:t>
            </a:r>
            <a:r>
              <a:rPr lang="en-GB" dirty="0" err="1"/>
              <a:t>Panchaea</a:t>
            </a:r>
            <a:r>
              <a:rPr lang="en-GB" dirty="0"/>
              <a:t> at the time when he sojourned among men and was king of the inhabited earth. In proof of this they cite their language, pointing out that most of the things they have about them still retain their Cretan </a:t>
            </a:r>
            <a:r>
              <a:rPr lang="en-GB" dirty="0" smtClean="0"/>
              <a:t>names… </a:t>
            </a:r>
            <a:r>
              <a:rPr lang="en-GB" dirty="0"/>
              <a:t>And it has been their practice, in corroboration of these claims, to point to inscriptions which, they said, were made by Zeus during the time he still sojourned among men and founded the temple</a:t>
            </a:r>
            <a:r>
              <a:rPr lang="en-GB" dirty="0" smtClean="0"/>
              <a:t>. </a:t>
            </a:r>
            <a:r>
              <a:rPr lang="en-GB" b="1" dirty="0" err="1" smtClean="0"/>
              <a:t>Diod</a:t>
            </a:r>
            <a:r>
              <a:rPr lang="en-GB" b="1" dirty="0" smtClean="0"/>
              <a:t>. Sic. 5.46.3</a:t>
            </a:r>
            <a:r>
              <a:rPr lang="en-GB" dirty="0" smtClean="0"/>
              <a:t>.</a:t>
            </a:r>
            <a:endParaRPr lang="en-GB" dirty="0"/>
          </a:p>
        </p:txBody>
      </p:sp>
    </p:spTree>
    <p:extLst>
      <p:ext uri="{BB962C8B-B14F-4D97-AF65-F5344CB8AC3E}">
        <p14:creationId xmlns:p14="http://schemas.microsoft.com/office/powerpoint/2010/main" val="36193903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76643" y="509447"/>
            <a:ext cx="7544397" cy="1938992"/>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srgbClr val="000000"/>
                </a:solidFill>
                <a:effectLst/>
                <a:uLnTx/>
                <a:uFillTx/>
                <a:latin typeface="Calibri" panose="020F0502020204030204"/>
                <a:ea typeface="+mn-ea"/>
                <a:cs typeface="+mn-cs"/>
              </a:rPr>
              <a:t>Palaephatus </a:t>
            </a:r>
            <a:r>
              <a:rPr kumimoji="0" lang="en-GB" sz="4000" b="1" i="1" u="none" strike="noStrike" kern="1200" cap="none" spc="0" normalizeH="0" baseline="0" noProof="0" dirty="0">
                <a:ln>
                  <a:noFill/>
                </a:ln>
                <a:solidFill>
                  <a:srgbClr val="000000"/>
                </a:solidFill>
                <a:effectLst/>
                <a:uLnTx/>
                <a:uFillTx/>
                <a:latin typeface="Calibri" panose="020F0502020204030204"/>
                <a:ea typeface="+mn-ea"/>
                <a:cs typeface="+mn-cs"/>
              </a:rPr>
              <a:t>On Unbelievable </a:t>
            </a:r>
            <a:r>
              <a:rPr kumimoji="0" lang="en-GB" sz="4000" b="1" i="1" u="none" strike="noStrike" kern="1200" cap="none" spc="0" normalizeH="0" baseline="0" noProof="0" dirty="0" smtClean="0">
                <a:ln>
                  <a:noFill/>
                </a:ln>
                <a:solidFill>
                  <a:srgbClr val="000000"/>
                </a:solidFill>
                <a:effectLst/>
                <a:uLnTx/>
                <a:uFillTx/>
                <a:latin typeface="Calibri" panose="020F0502020204030204"/>
                <a:ea typeface="+mn-ea"/>
                <a:cs typeface="+mn-cs"/>
              </a:rPr>
              <a:t>Things </a:t>
            </a:r>
            <a:r>
              <a:rPr kumimoji="0" lang="en-GB" sz="4000" b="1" i="0" u="none" strike="noStrike" kern="1200" cap="none" spc="0" normalizeH="0" baseline="0" noProof="0" dirty="0" smtClean="0">
                <a:ln>
                  <a:noFill/>
                </a:ln>
                <a:solidFill>
                  <a:srgbClr val="000000"/>
                </a:solidFill>
                <a:effectLst/>
                <a:uLnTx/>
                <a:uFillTx/>
                <a:latin typeface="Calibri" panose="020F0502020204030204"/>
                <a:ea typeface="+mn-ea"/>
                <a:cs typeface="+mn-cs"/>
              </a:rPr>
              <a:t>(circa 4</a:t>
            </a:r>
            <a:r>
              <a:rPr kumimoji="0" lang="en-GB" sz="4000" b="1" i="0" u="none" strike="noStrike" kern="1200" cap="none" spc="0" normalizeH="0" baseline="30000" noProof="0" dirty="0" smtClean="0">
                <a:ln>
                  <a:noFill/>
                </a:ln>
                <a:solidFill>
                  <a:srgbClr val="000000"/>
                </a:solidFill>
                <a:effectLst/>
                <a:uLnTx/>
                <a:uFillTx/>
                <a:latin typeface="Calibri" panose="020F0502020204030204"/>
                <a:ea typeface="+mn-ea"/>
                <a:cs typeface="+mn-cs"/>
              </a:rPr>
              <a:t>th</a:t>
            </a:r>
            <a:r>
              <a:rPr kumimoji="0" lang="en-GB" sz="4000" b="1" i="0" u="none" strike="noStrike" kern="1200" cap="none" spc="0" normalizeH="0" baseline="0" noProof="0" dirty="0" smtClean="0">
                <a:ln>
                  <a:noFill/>
                </a:ln>
                <a:solidFill>
                  <a:srgbClr val="000000"/>
                </a:solidFill>
                <a:effectLst/>
                <a:uLnTx/>
                <a:uFillTx/>
                <a:latin typeface="Calibri" panose="020F0502020204030204"/>
                <a:ea typeface="+mn-ea"/>
                <a:cs typeface="+mn-cs"/>
              </a:rPr>
              <a:t> or 3</a:t>
            </a:r>
            <a:r>
              <a:rPr kumimoji="0" lang="en-GB" sz="4000" b="1" i="0" u="none" strike="noStrike" kern="1200" cap="none" spc="0" normalizeH="0" baseline="30000" noProof="0" dirty="0" smtClean="0">
                <a:ln>
                  <a:noFill/>
                </a:ln>
                <a:solidFill>
                  <a:srgbClr val="000000"/>
                </a:solidFill>
                <a:effectLst/>
                <a:uLnTx/>
                <a:uFillTx/>
                <a:latin typeface="Calibri" panose="020F0502020204030204"/>
                <a:ea typeface="+mn-ea"/>
                <a:cs typeface="+mn-cs"/>
              </a:rPr>
              <a:t>rd</a:t>
            </a:r>
            <a:r>
              <a:rPr kumimoji="0" lang="en-GB" sz="4000" b="1" i="0" u="none" strike="noStrike" kern="1200" cap="none" spc="0" normalizeH="0" baseline="0" noProof="0" dirty="0" smtClean="0">
                <a:ln>
                  <a:noFill/>
                </a:ln>
                <a:solidFill>
                  <a:srgbClr val="000000"/>
                </a:solidFill>
                <a:effectLst/>
                <a:uLnTx/>
                <a:uFillTx/>
                <a:latin typeface="Calibri" panose="020F0502020204030204"/>
                <a:ea typeface="+mn-ea"/>
                <a:cs typeface="+mn-cs"/>
              </a:rPr>
              <a:t> c. BC) </a:t>
            </a:r>
            <a:endParaRPr kumimoji="0" lang="en-GB" sz="4000" b="1" i="0" u="none" strike="noStrike" kern="1200" cap="none" spc="0" normalizeH="0" baseline="0" noProof="0" dirty="0">
              <a:ln>
                <a:noFill/>
              </a:ln>
              <a:solidFill>
                <a:srgbClr val="000000"/>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smtClean="0">
                <a:ln>
                  <a:noFill/>
                </a:ln>
                <a:solidFill>
                  <a:srgbClr val="000000"/>
                </a:solidFill>
                <a:effectLst/>
                <a:uLnTx/>
                <a:uFillTx/>
                <a:latin typeface="Calibri" panose="020F0502020204030204"/>
                <a:ea typeface="+mn-ea"/>
                <a:cs typeface="+mn-cs"/>
              </a:rPr>
              <a:t> </a:t>
            </a:r>
            <a:endParaRPr kumimoji="0" lang="en-GB" sz="4000" b="1" i="0" u="none" strike="noStrike" kern="1200" cap="none" spc="0" normalizeH="0" baseline="0" noProof="0" dirty="0">
              <a:ln>
                <a:noFill/>
              </a:ln>
              <a:solidFill>
                <a:srgbClr val="000000"/>
              </a:solidFill>
              <a:effectLst/>
              <a:uLnTx/>
              <a:uFillTx/>
              <a:latin typeface="Calibri" panose="020F0502020204030204"/>
              <a:ea typeface="+mn-ea"/>
              <a:cs typeface="+mn-cs"/>
            </a:endParaRPr>
          </a:p>
        </p:txBody>
      </p:sp>
      <p:sp>
        <p:nvSpPr>
          <p:cNvPr id="3" name="Rectangle 2"/>
          <p:cNvSpPr/>
          <p:nvPr/>
        </p:nvSpPr>
        <p:spPr>
          <a:xfrm>
            <a:off x="324196" y="2081244"/>
            <a:ext cx="6026728" cy="4093428"/>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0000"/>
                </a:solidFill>
                <a:effectLst/>
                <a:uLnTx/>
                <a:uFillTx/>
                <a:latin typeface="Calibri" panose="020F0502020204030204"/>
                <a:ea typeface="+mn-ea"/>
                <a:cs typeface="+mn-cs"/>
              </a:rPr>
              <a:t>Prologue</a:t>
            </a:r>
            <a:r>
              <a:rPr kumimoji="0" lang="en-GB" sz="2000" b="0" i="0" u="none" strike="noStrike" kern="1200" cap="none" spc="0" normalizeH="0" baseline="0" noProof="0" dirty="0">
                <a:ln>
                  <a:noFill/>
                </a:ln>
                <a:solidFill>
                  <a:srgbClr val="000000"/>
                </a:solidFill>
                <a:effectLst/>
                <a:uLnTx/>
                <a:uFillTx/>
                <a:latin typeface="Calibri" panose="020F0502020204030204"/>
                <a:ea typeface="+mn-ea"/>
                <a:cs typeface="+mn-cs"/>
              </a:rPr>
              <a:t>: I have written this work about unbelievable things </a:t>
            </a:r>
            <a:r>
              <a:rPr kumimoji="0" lang="en-GB" sz="2000" b="1" i="0" u="none" strike="noStrike" kern="1200" cap="none" spc="0" normalizeH="0" baseline="0" noProof="0" dirty="0">
                <a:ln>
                  <a:noFill/>
                </a:ln>
                <a:solidFill>
                  <a:srgbClr val="000000"/>
                </a:solidFill>
                <a:effectLst/>
                <a:uLnTx/>
                <a:uFillTx/>
                <a:latin typeface="Calibri" panose="020F0502020204030204"/>
                <a:ea typeface="+mn-ea"/>
                <a:cs typeface="+mn-cs"/>
              </a:rPr>
              <a:t>because gullible people, unacquainted with wisdom and scientific knowledge, believe everything they are told</a:t>
            </a:r>
            <a:r>
              <a:rPr kumimoji="0" lang="en-GB" sz="2000" b="0" i="0" u="none" strike="noStrike" kern="1200" cap="none" spc="0" normalizeH="0" baseline="0" noProof="0" dirty="0">
                <a:ln>
                  <a:noFill/>
                </a:ln>
                <a:solidFill>
                  <a:srgbClr val="000000"/>
                </a:solidFill>
                <a:effectLst/>
                <a:uLnTx/>
                <a:uFillTx/>
                <a:latin typeface="Calibri" panose="020F0502020204030204"/>
                <a:ea typeface="+mn-ea"/>
                <a:cs typeface="+mn-cs"/>
              </a:rPr>
              <a:t>, while </a:t>
            </a:r>
            <a:r>
              <a:rPr kumimoji="0" lang="en-GB" sz="2000" b="1" i="0" u="none" strike="noStrike" kern="1200" cap="none" spc="0" normalizeH="0" baseline="0" noProof="0" dirty="0">
                <a:ln>
                  <a:noFill/>
                </a:ln>
                <a:solidFill>
                  <a:srgbClr val="000000"/>
                </a:solidFill>
                <a:effectLst/>
                <a:uLnTx/>
                <a:uFillTx/>
                <a:latin typeface="Calibri" panose="020F0502020204030204"/>
                <a:ea typeface="+mn-ea"/>
                <a:cs typeface="+mn-cs"/>
              </a:rPr>
              <a:t>those who are naturally more intelligent and analytical disbelieve that any of these things happened at all</a:t>
            </a:r>
            <a:r>
              <a:rPr kumimoji="0" lang="en-GB" sz="2000" b="0" i="0" u="none" strike="noStrike" kern="1200" cap="none" spc="0" normalizeH="0" baseline="0" noProof="0" dirty="0">
                <a:ln>
                  <a:noFill/>
                </a:ln>
                <a:solidFill>
                  <a:srgbClr val="000000"/>
                </a:solidFill>
                <a:effectLst/>
                <a:uLnTx/>
                <a:uFillTx/>
                <a:latin typeface="Calibri" panose="020F0502020204030204"/>
                <a:ea typeface="+mn-ea"/>
                <a:cs typeface="+mn-cs"/>
              </a:rPr>
              <a:t>. I think that all stories happened since names do not appear in isolation without any story behind them. </a:t>
            </a:r>
            <a:r>
              <a:rPr kumimoji="0" lang="en-GB" sz="2000" b="1" i="0" u="none" strike="noStrike" kern="1200" cap="none" spc="0" normalizeH="0" baseline="0" noProof="0" dirty="0">
                <a:ln>
                  <a:noFill/>
                </a:ln>
                <a:solidFill>
                  <a:srgbClr val="000000"/>
                </a:solidFill>
                <a:effectLst/>
                <a:uLnTx/>
                <a:uFillTx/>
                <a:latin typeface="Calibri" panose="020F0502020204030204"/>
                <a:ea typeface="+mn-ea"/>
                <a:cs typeface="+mn-cs"/>
              </a:rPr>
              <a:t>No, first there was the reality, then accordingly the story about it</a:t>
            </a:r>
            <a:r>
              <a:rPr kumimoji="0" lang="en-GB" sz="2000" b="0" i="0" u="none" strike="noStrike" kern="1200" cap="none" spc="0" normalizeH="0" baseline="0" noProof="0" dirty="0">
                <a:ln>
                  <a:noFill/>
                </a:ln>
                <a:solidFill>
                  <a:srgbClr val="000000"/>
                </a:solidFill>
                <a:effectLst/>
                <a:uLnTx/>
                <a:uFillTx/>
                <a:latin typeface="Calibri" panose="020F0502020204030204"/>
                <a:ea typeface="+mn-ea"/>
                <a:cs typeface="+mn-cs"/>
              </a:rPr>
              <a:t>. Whatever physical shapes and forms are said to have actually existed in the past but that do not exist now – such things never existed, for anything that has ever come into existence at any time both exists now and will exist in future… </a:t>
            </a:r>
          </a:p>
        </p:txBody>
      </p:sp>
      <p:pic>
        <p:nvPicPr>
          <p:cNvPr id="4" name="Picture 3"/>
          <p:cNvPicPr>
            <a:picLocks noChangeAspect="1"/>
          </p:cNvPicPr>
          <p:nvPr/>
        </p:nvPicPr>
        <p:blipFill rotWithShape="1">
          <a:blip r:embed="rId2"/>
          <a:srcRect l="27507" t="3861" r="5464" b="5496"/>
          <a:stretch/>
        </p:blipFill>
        <p:spPr>
          <a:xfrm>
            <a:off x="6600306" y="2021112"/>
            <a:ext cx="2269374" cy="4097056"/>
          </a:xfrm>
          <a:prstGeom prst="rect">
            <a:avLst/>
          </a:prstGeom>
        </p:spPr>
      </p:pic>
    </p:spTree>
    <p:extLst>
      <p:ext uri="{BB962C8B-B14F-4D97-AF65-F5344CB8AC3E}">
        <p14:creationId xmlns:p14="http://schemas.microsoft.com/office/powerpoint/2010/main" val="311018209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‘Dismissal’?</a:t>
            </a:r>
            <a:endParaRPr lang="en-GB" b="1" dirty="0"/>
          </a:p>
        </p:txBody>
      </p:sp>
      <p:sp>
        <p:nvSpPr>
          <p:cNvPr id="3" name="Content Placeholder 2"/>
          <p:cNvSpPr>
            <a:spLocks noGrp="1"/>
          </p:cNvSpPr>
          <p:nvPr>
            <p:ph idx="1"/>
          </p:nvPr>
        </p:nvSpPr>
        <p:spPr>
          <a:xfrm>
            <a:off x="249382" y="1961804"/>
            <a:ext cx="8720051" cy="4389120"/>
          </a:xfrm>
        </p:spPr>
        <p:txBody>
          <a:bodyPr>
            <a:normAutofit fontScale="92500" lnSpcReduction="20000"/>
          </a:bodyPr>
          <a:lstStyle/>
          <a:p>
            <a:pPr>
              <a:buFont typeface="Arial" panose="020B0604020202020204" pitchFamily="34" charset="0"/>
              <a:buChar char="•"/>
            </a:pPr>
            <a:r>
              <a:rPr lang="en-GB" dirty="0" smtClean="0"/>
              <a:t> Where </a:t>
            </a:r>
            <a:r>
              <a:rPr lang="en-GB" dirty="0"/>
              <a:t>myths all just all nonsense – and dangerous nonsense – that lead people astray, and away from the true nature of reality/god. </a:t>
            </a:r>
          </a:p>
          <a:p>
            <a:endParaRPr lang="en-GB" sz="100" dirty="0" smtClean="0"/>
          </a:p>
          <a:p>
            <a:r>
              <a:rPr lang="en-GB" b="1" dirty="0" smtClean="0"/>
              <a:t>Plato</a:t>
            </a:r>
            <a:r>
              <a:rPr lang="en-GB" dirty="0" smtClean="0"/>
              <a:t> (</a:t>
            </a:r>
            <a:r>
              <a:rPr lang="en-GB" i="1" dirty="0" err="1" smtClean="0"/>
              <a:t>logoi</a:t>
            </a:r>
            <a:r>
              <a:rPr lang="en-GB" i="1" dirty="0" smtClean="0"/>
              <a:t> </a:t>
            </a:r>
            <a:r>
              <a:rPr lang="en-GB" dirty="0" smtClean="0"/>
              <a:t>versus </a:t>
            </a:r>
            <a:r>
              <a:rPr lang="en-GB" i="1" dirty="0" smtClean="0"/>
              <a:t>mythoi</a:t>
            </a:r>
            <a:r>
              <a:rPr lang="en-GB" dirty="0" smtClean="0"/>
              <a:t>)</a:t>
            </a:r>
          </a:p>
          <a:p>
            <a:r>
              <a:rPr lang="en-GB" b="1" dirty="0" smtClean="0"/>
              <a:t>Lucretius</a:t>
            </a:r>
          </a:p>
          <a:p>
            <a:pPr lvl="1"/>
            <a:r>
              <a:rPr lang="en-GB" dirty="0" smtClean="0"/>
              <a:t>Believes </a:t>
            </a:r>
            <a:r>
              <a:rPr lang="en-GB" dirty="0"/>
              <a:t>that the gods exist, but have nothing to do with human life. They are perfect and blessed and distant</a:t>
            </a:r>
            <a:r>
              <a:rPr lang="en-GB" dirty="0" smtClean="0"/>
              <a:t>.</a:t>
            </a:r>
          </a:p>
          <a:p>
            <a:r>
              <a:rPr lang="en-GB" b="1" dirty="0" smtClean="0"/>
              <a:t>Theophrastus</a:t>
            </a:r>
          </a:p>
          <a:p>
            <a:pPr lvl="1"/>
            <a:r>
              <a:rPr lang="en-GB" dirty="0"/>
              <a:t>Wrote On Characters which gives sketches of 30 different ‘personality types’. The ‘Superstitious man’ is a caricature of all the different things people with different superstitions might hold. </a:t>
            </a:r>
          </a:p>
          <a:p>
            <a:r>
              <a:rPr lang="en-GB" b="1" dirty="0" smtClean="0"/>
              <a:t>Xenophanes</a:t>
            </a:r>
          </a:p>
          <a:p>
            <a:pPr lvl="1"/>
            <a:r>
              <a:rPr lang="en-GB" dirty="0" smtClean="0"/>
              <a:t>‘</a:t>
            </a:r>
            <a:r>
              <a:rPr lang="en-GB" dirty="0"/>
              <a:t>But if oxen and horses and lions had </a:t>
            </a:r>
            <a:r>
              <a:rPr lang="en-GB" dirty="0" smtClean="0"/>
              <a:t>hands and </a:t>
            </a:r>
            <a:r>
              <a:rPr lang="en-GB" dirty="0"/>
              <a:t>so could draw and make works of art like </a:t>
            </a:r>
            <a:r>
              <a:rPr lang="en-GB" dirty="0" smtClean="0"/>
              <a:t>men, horses </a:t>
            </a:r>
            <a:r>
              <a:rPr lang="en-GB" dirty="0"/>
              <a:t>would draw pictures of gods like </a:t>
            </a:r>
            <a:r>
              <a:rPr lang="en-GB" dirty="0" smtClean="0"/>
              <a:t>horses, and </a:t>
            </a:r>
            <a:r>
              <a:rPr lang="en-GB" dirty="0"/>
              <a:t>oxen like oxen, and they would make their </a:t>
            </a:r>
            <a:r>
              <a:rPr lang="en-GB" dirty="0" smtClean="0"/>
              <a:t>bodies In </a:t>
            </a:r>
            <a:r>
              <a:rPr lang="en-GB" dirty="0"/>
              <a:t>accordance with the form that they </a:t>
            </a:r>
            <a:r>
              <a:rPr lang="en-GB" dirty="0" smtClean="0"/>
              <a:t>themselves severally </a:t>
            </a:r>
            <a:r>
              <a:rPr lang="en-GB" dirty="0"/>
              <a:t>possess.’ </a:t>
            </a:r>
            <a:endParaRPr lang="en-GB" dirty="0" smtClean="0"/>
          </a:p>
          <a:p>
            <a:endParaRPr lang="en-GB" sz="100" dirty="0" smtClean="0"/>
          </a:p>
          <a:p>
            <a:pPr>
              <a:buFont typeface="Arial" panose="020B0604020202020204" pitchFamily="34" charset="0"/>
              <a:buChar char="•"/>
            </a:pPr>
            <a:r>
              <a:rPr lang="en-GB" dirty="0"/>
              <a:t> </a:t>
            </a:r>
            <a:r>
              <a:rPr lang="en-GB" dirty="0" smtClean="0"/>
              <a:t>Frequently comes from philosophers/philosophical schools.</a:t>
            </a:r>
          </a:p>
          <a:p>
            <a:endParaRPr lang="en-GB" dirty="0" smtClean="0"/>
          </a:p>
          <a:p>
            <a:endParaRPr lang="en-GB" dirty="0"/>
          </a:p>
        </p:txBody>
      </p:sp>
    </p:spTree>
    <p:extLst>
      <p:ext uri="{BB962C8B-B14F-4D97-AF65-F5344CB8AC3E}">
        <p14:creationId xmlns:p14="http://schemas.microsoft.com/office/powerpoint/2010/main" val="27483751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Reinvention of Myth </a:t>
            </a:r>
            <a:endParaRPr lang="en-GB" b="1" dirty="0"/>
          </a:p>
        </p:txBody>
      </p:sp>
      <p:sp>
        <p:nvSpPr>
          <p:cNvPr id="4" name="Rectangle 3"/>
          <p:cNvSpPr/>
          <p:nvPr/>
        </p:nvSpPr>
        <p:spPr>
          <a:xfrm>
            <a:off x="133005" y="1876380"/>
            <a:ext cx="8919556" cy="4431983"/>
          </a:xfrm>
          <a:prstGeom prst="rect">
            <a:avLst/>
          </a:prstGeom>
        </p:spPr>
        <p:txBody>
          <a:bodyPr wrap="square">
            <a:spAutoFit/>
          </a:bodyPr>
          <a:lstStyle/>
          <a:p>
            <a:r>
              <a:rPr lang="en-GB" sz="2200" dirty="0" smtClean="0"/>
              <a:t>‘For </a:t>
            </a:r>
            <a:r>
              <a:rPr lang="en-GB" sz="2200" dirty="0"/>
              <a:t>here was Minos, a man who exceeded all men in cruelty, and who enslaved with his navies the inhabitants of continent and islands alike, and yet they honour him by placing in his hand a sceptre of justice and give him a throne in Hades to be umpire of spirits; while at the same time they deny food and drink to Tantalus, merely because he was a good man and inclined to share with his friends the immortality bestowed upon them by the Gods. And some of them hang stones over him, and rain insults of a terrible kind upon this divine and good man; and I would much rather that they had represented him as swimming in a lake of nectar, for he regaled men with that drink humanely and ungrudgingly."</a:t>
            </a:r>
          </a:p>
          <a:p>
            <a:endParaRPr lang="en-GB" dirty="0"/>
          </a:p>
          <a:p>
            <a:r>
              <a:rPr lang="en-GB" sz="2200" dirty="0"/>
              <a:t>And as he spoke he pointed out a statue which stood upon his left hand, on which was inscribed the name "Tantalus</a:t>
            </a:r>
            <a:r>
              <a:rPr lang="en-GB" sz="2200" dirty="0" smtClean="0"/>
              <a:t>".’ – </a:t>
            </a:r>
            <a:r>
              <a:rPr lang="en-GB" sz="2200" b="1" dirty="0" err="1" smtClean="0"/>
              <a:t>Philostratus</a:t>
            </a:r>
            <a:r>
              <a:rPr lang="en-GB" sz="2200" b="1" dirty="0" smtClean="0"/>
              <a:t> </a:t>
            </a:r>
            <a:r>
              <a:rPr lang="en-GB" sz="2200" b="1" i="1" dirty="0" smtClean="0"/>
              <a:t>Vita </a:t>
            </a:r>
            <a:r>
              <a:rPr lang="en-GB" sz="2200" b="1" i="1" dirty="0" err="1" smtClean="0"/>
              <a:t>Apollonii</a:t>
            </a:r>
            <a:r>
              <a:rPr lang="en-GB" sz="2200" b="1" i="1" dirty="0" smtClean="0"/>
              <a:t> </a:t>
            </a:r>
            <a:r>
              <a:rPr lang="en-GB" sz="2200" b="1" dirty="0" smtClean="0"/>
              <a:t>3.25</a:t>
            </a:r>
            <a:r>
              <a:rPr lang="en-GB" sz="2200" dirty="0" smtClean="0"/>
              <a:t>.</a:t>
            </a:r>
            <a:r>
              <a:rPr lang="en-GB" sz="2200" i="1" dirty="0" smtClean="0"/>
              <a:t> </a:t>
            </a:r>
            <a:endParaRPr lang="en-GB" sz="2200" dirty="0"/>
          </a:p>
        </p:txBody>
      </p:sp>
    </p:spTree>
    <p:extLst>
      <p:ext uri="{BB962C8B-B14F-4D97-AF65-F5344CB8AC3E}">
        <p14:creationId xmlns:p14="http://schemas.microsoft.com/office/powerpoint/2010/main" val="115329695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0080" y="573578"/>
            <a:ext cx="7697585" cy="520376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itle 1"/>
          <p:cNvSpPr txBox="1">
            <a:spLocks/>
          </p:cNvSpPr>
          <p:nvPr/>
        </p:nvSpPr>
        <p:spPr>
          <a:xfrm>
            <a:off x="939338" y="2888488"/>
            <a:ext cx="7543800" cy="1450757"/>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dirty="0" smtClean="0"/>
              <a:t>Modern approaches to myth</a:t>
            </a:r>
            <a:endParaRPr lang="en-GB" b="1" dirty="0"/>
          </a:p>
        </p:txBody>
      </p:sp>
    </p:spTree>
    <p:extLst>
      <p:ext uri="{BB962C8B-B14F-4D97-AF65-F5344CB8AC3E}">
        <p14:creationId xmlns:p14="http://schemas.microsoft.com/office/powerpoint/2010/main" val="34489201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5"/>
            <a:ext cx="7543800" cy="1384254"/>
          </a:xfrm>
        </p:spPr>
        <p:txBody>
          <a:bodyPr/>
          <a:lstStyle/>
          <a:p>
            <a:r>
              <a:rPr lang="en-GB" b="1" dirty="0" smtClean="0"/>
              <a:t>Comparative Approach</a:t>
            </a:r>
            <a:endParaRPr lang="en-GB" b="1" dirty="0"/>
          </a:p>
        </p:txBody>
      </p:sp>
      <p:sp>
        <p:nvSpPr>
          <p:cNvPr id="3" name="Content Placeholder 2"/>
          <p:cNvSpPr>
            <a:spLocks noGrp="1"/>
          </p:cNvSpPr>
          <p:nvPr>
            <p:ph idx="1"/>
          </p:nvPr>
        </p:nvSpPr>
        <p:spPr>
          <a:xfrm>
            <a:off x="423949" y="2226468"/>
            <a:ext cx="5877098" cy="3966513"/>
          </a:xfrm>
        </p:spPr>
        <p:txBody>
          <a:bodyPr/>
          <a:lstStyle/>
          <a:p>
            <a:r>
              <a:rPr lang="en-GB" dirty="0" smtClean="0"/>
              <a:t>Scholar using a comparative approach examine similar narratives which appear in different cultures.</a:t>
            </a:r>
          </a:p>
          <a:p>
            <a:pPr lvl="1"/>
            <a:r>
              <a:rPr lang="en-GB" dirty="0" smtClean="0"/>
              <a:t>Campbell’s </a:t>
            </a:r>
            <a:r>
              <a:rPr lang="en-GB" i="1" dirty="0" smtClean="0"/>
              <a:t>The Hero With a Thousand Faces</a:t>
            </a:r>
            <a:r>
              <a:rPr lang="en-GB" dirty="0"/>
              <a:t> </a:t>
            </a:r>
            <a:r>
              <a:rPr lang="en-GB" dirty="0" smtClean="0"/>
              <a:t>is a famous example. </a:t>
            </a:r>
          </a:p>
          <a:p>
            <a:pPr lvl="1"/>
            <a:endParaRPr lang="en-GB" sz="100" dirty="0" smtClean="0"/>
          </a:p>
          <a:p>
            <a:r>
              <a:rPr lang="en-GB" dirty="0" smtClean="0"/>
              <a:t>This approach is frequently associated with attempting to find the ‘original’ version of the myth.</a:t>
            </a:r>
          </a:p>
          <a:p>
            <a:endParaRPr lang="en-GB" sz="100" dirty="0" smtClean="0"/>
          </a:p>
          <a:p>
            <a:r>
              <a:rPr lang="en-GB" dirty="0" smtClean="0"/>
              <a:t>Problems:</a:t>
            </a:r>
          </a:p>
          <a:p>
            <a:pPr lvl="1"/>
            <a:r>
              <a:rPr lang="en-GB" dirty="0" smtClean="0"/>
              <a:t>Emphasising similarities strips away cultural context</a:t>
            </a:r>
          </a:p>
          <a:p>
            <a:pPr lvl="1"/>
            <a:r>
              <a:rPr lang="en-GB" dirty="0" smtClean="0"/>
              <a:t>Flawed idea about the transmission of information</a:t>
            </a:r>
            <a:endParaRPr lang="en-GB" dirty="0"/>
          </a:p>
        </p:txBody>
      </p:sp>
      <p:pic>
        <p:nvPicPr>
          <p:cNvPr id="5" name="Picture 4"/>
          <p:cNvPicPr>
            <a:picLocks noChangeAspect="1"/>
          </p:cNvPicPr>
          <p:nvPr/>
        </p:nvPicPr>
        <p:blipFill>
          <a:blip r:embed="rId3"/>
          <a:stretch>
            <a:fillRect/>
          </a:stretch>
        </p:blipFill>
        <p:spPr>
          <a:xfrm>
            <a:off x="6600825" y="2226468"/>
            <a:ext cx="2286001" cy="3518594"/>
          </a:xfrm>
          <a:prstGeom prst="rect">
            <a:avLst/>
          </a:prstGeom>
        </p:spPr>
      </p:pic>
    </p:spTree>
    <p:extLst>
      <p:ext uri="{BB962C8B-B14F-4D97-AF65-F5344CB8AC3E}">
        <p14:creationId xmlns:p14="http://schemas.microsoft.com/office/powerpoint/2010/main" val="24823581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4"/>
            <a:ext cx="7543800" cy="1375941"/>
          </a:xfrm>
        </p:spPr>
        <p:txBody>
          <a:bodyPr/>
          <a:lstStyle/>
          <a:p>
            <a:r>
              <a:rPr lang="en-GB" b="1" dirty="0" err="1" smtClean="0"/>
              <a:t>Structuralist</a:t>
            </a:r>
            <a:r>
              <a:rPr lang="en-GB" b="1" dirty="0" smtClean="0"/>
              <a:t> Approach</a:t>
            </a:r>
            <a:endParaRPr lang="en-GB" b="1" dirty="0"/>
          </a:p>
        </p:txBody>
      </p:sp>
      <p:sp>
        <p:nvSpPr>
          <p:cNvPr id="3" name="Content Placeholder 2"/>
          <p:cNvSpPr>
            <a:spLocks noGrp="1"/>
          </p:cNvSpPr>
          <p:nvPr>
            <p:ph idx="1"/>
          </p:nvPr>
        </p:nvSpPr>
        <p:spPr>
          <a:xfrm>
            <a:off x="216131" y="1971674"/>
            <a:ext cx="6350924" cy="4345997"/>
          </a:xfrm>
        </p:spPr>
        <p:txBody>
          <a:bodyPr>
            <a:normAutofit fontScale="92500"/>
          </a:bodyPr>
          <a:lstStyle/>
          <a:p>
            <a:pPr>
              <a:buFont typeface="Arial" panose="020B0604020202020204" pitchFamily="34" charset="0"/>
              <a:buChar char="•"/>
            </a:pPr>
            <a:r>
              <a:rPr lang="en-GB" dirty="0" smtClean="0"/>
              <a:t> Structuralism is an approach that developed out of linguistics.</a:t>
            </a:r>
          </a:p>
          <a:p>
            <a:pPr lvl="1"/>
            <a:r>
              <a:rPr lang="en-GB" dirty="0" smtClean="0"/>
              <a:t>Particularly associated with Claude Lévi-Strauss and Roland Barthes.</a:t>
            </a:r>
          </a:p>
          <a:p>
            <a:pPr lvl="1"/>
            <a:endParaRPr lang="en-GB" sz="100" dirty="0" smtClean="0"/>
          </a:p>
          <a:p>
            <a:pPr>
              <a:buFont typeface="Arial" panose="020B0604020202020204" pitchFamily="34" charset="0"/>
              <a:buChar char="•"/>
            </a:pPr>
            <a:r>
              <a:rPr lang="en-GB" dirty="0" smtClean="0"/>
              <a:t> Has many elements, but focuses on how you can only understand things by examining the structures in which they exist.</a:t>
            </a:r>
          </a:p>
          <a:p>
            <a:pPr lvl="1"/>
            <a:r>
              <a:rPr lang="en-GB" dirty="0" err="1" smtClean="0"/>
              <a:t>Structuralists</a:t>
            </a:r>
            <a:r>
              <a:rPr lang="en-GB" dirty="0" smtClean="0"/>
              <a:t> often examine lots of versions of a myth/similar myths</a:t>
            </a:r>
          </a:p>
          <a:p>
            <a:pPr lvl="1"/>
            <a:r>
              <a:rPr lang="en-GB" dirty="0" smtClean="0"/>
              <a:t>Can connect to comparative approaches.</a:t>
            </a:r>
          </a:p>
          <a:p>
            <a:pPr lvl="1"/>
            <a:endParaRPr lang="en-GB" sz="100" dirty="0" smtClean="0"/>
          </a:p>
          <a:p>
            <a:pPr>
              <a:buFont typeface="Arial" panose="020B0604020202020204" pitchFamily="34" charset="0"/>
              <a:buChar char="•"/>
            </a:pPr>
            <a:r>
              <a:rPr lang="en-GB" dirty="0" smtClean="0"/>
              <a:t> Focus on binary pairs (e.g. good/bad, black/white, male/female) and breaking down narratives into blocks (mythemes).</a:t>
            </a:r>
          </a:p>
          <a:p>
            <a:pPr lvl="1">
              <a:buFont typeface="Arial" panose="020B0604020202020204" pitchFamily="34" charset="0"/>
              <a:buChar char="•"/>
            </a:pPr>
            <a:r>
              <a:rPr lang="en-GB" dirty="0"/>
              <a:t>The mytheme: “parent kills child” recurs in many myths: Medea killing her children to avenge herself on the faithless Jason, Herakles killing his children in madness, </a:t>
            </a:r>
            <a:r>
              <a:rPr lang="en-GB" dirty="0" smtClean="0"/>
              <a:t>etc.</a:t>
            </a:r>
            <a:endParaRPr lang="en-GB" dirty="0"/>
          </a:p>
          <a:p>
            <a:pPr lvl="1">
              <a:buFont typeface="Arial" panose="020B0604020202020204" pitchFamily="34" charset="0"/>
              <a:buChar char="•"/>
            </a:pPr>
            <a:endParaRPr lang="en-GB" dirty="0" smtClean="0"/>
          </a:p>
          <a:p>
            <a:pPr lvl="1"/>
            <a:endParaRPr lang="en-GB" dirty="0"/>
          </a:p>
        </p:txBody>
      </p:sp>
      <p:pic>
        <p:nvPicPr>
          <p:cNvPr id="4" name="Picture 3"/>
          <p:cNvPicPr>
            <a:picLocks noChangeAspect="1"/>
          </p:cNvPicPr>
          <p:nvPr/>
        </p:nvPicPr>
        <p:blipFill>
          <a:blip r:embed="rId3"/>
          <a:stretch>
            <a:fillRect/>
          </a:stretch>
        </p:blipFill>
        <p:spPr>
          <a:xfrm>
            <a:off x="6635697" y="2344189"/>
            <a:ext cx="2400064" cy="3815831"/>
          </a:xfrm>
          <a:prstGeom prst="rect">
            <a:avLst/>
          </a:prstGeom>
        </p:spPr>
      </p:pic>
    </p:spTree>
    <p:extLst>
      <p:ext uri="{BB962C8B-B14F-4D97-AF65-F5344CB8AC3E}">
        <p14:creationId xmlns:p14="http://schemas.microsoft.com/office/powerpoint/2010/main" val="15357652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598516"/>
            <a:ext cx="7886700" cy="1064029"/>
          </a:xfrm>
        </p:spPr>
        <p:txBody>
          <a:bodyPr/>
          <a:lstStyle/>
          <a:p>
            <a:r>
              <a:rPr lang="en-GB" b="1" dirty="0" err="1" smtClean="0"/>
              <a:t>Ritualist</a:t>
            </a:r>
            <a:r>
              <a:rPr lang="en-GB" b="1" dirty="0" smtClean="0"/>
              <a:t> Approac</a:t>
            </a:r>
            <a:r>
              <a:rPr lang="en-GB" b="1" dirty="0"/>
              <a:t>h</a:t>
            </a:r>
          </a:p>
        </p:txBody>
      </p:sp>
      <p:sp>
        <p:nvSpPr>
          <p:cNvPr id="3" name="Content Placeholder 2"/>
          <p:cNvSpPr>
            <a:spLocks noGrp="1"/>
          </p:cNvSpPr>
          <p:nvPr>
            <p:ph idx="1"/>
          </p:nvPr>
        </p:nvSpPr>
        <p:spPr>
          <a:xfrm>
            <a:off x="399011" y="1885949"/>
            <a:ext cx="5162204" cy="4340283"/>
          </a:xfrm>
        </p:spPr>
        <p:txBody>
          <a:bodyPr>
            <a:normAutofit/>
          </a:bodyPr>
          <a:lstStyle/>
          <a:p>
            <a:pPr>
              <a:buFont typeface="Arial" panose="020B0604020202020204" pitchFamily="34" charset="0"/>
              <a:buChar char="•"/>
            </a:pPr>
            <a:r>
              <a:rPr lang="en-GB" dirty="0" smtClean="0"/>
              <a:t> Ritualist scholars argue that myths can be explained by connecting them to rituals.</a:t>
            </a:r>
          </a:p>
          <a:p>
            <a:pPr lvl="1"/>
            <a:r>
              <a:rPr lang="en-GB" dirty="0" smtClean="0"/>
              <a:t>This approach is particularly associated with a group of Cambridge scholars, especially Jane Harrison.</a:t>
            </a:r>
          </a:p>
          <a:p>
            <a:pPr lvl="1"/>
            <a:endParaRPr lang="en-GB" sz="100" dirty="0" smtClean="0"/>
          </a:p>
          <a:p>
            <a:pPr>
              <a:buFont typeface="Arial" panose="020B0604020202020204" pitchFamily="34" charset="0"/>
              <a:buChar char="•"/>
            </a:pPr>
            <a:r>
              <a:rPr lang="en-GB" dirty="0" smtClean="0"/>
              <a:t> Ritualist explanation of myth:</a:t>
            </a:r>
          </a:p>
          <a:p>
            <a:pPr lvl="1"/>
            <a:r>
              <a:rPr lang="en-GB" dirty="0" smtClean="0"/>
              <a:t>People participate in a ritual for a particular reason.</a:t>
            </a:r>
          </a:p>
          <a:p>
            <a:pPr lvl="1"/>
            <a:r>
              <a:rPr lang="en-GB" dirty="0" smtClean="0"/>
              <a:t>This original reason is forgotten. </a:t>
            </a:r>
          </a:p>
          <a:p>
            <a:pPr lvl="1"/>
            <a:r>
              <a:rPr lang="en-GB" dirty="0" smtClean="0"/>
              <a:t>A myth is constructed to explain the continuation of the ritual.</a:t>
            </a:r>
          </a:p>
          <a:p>
            <a:pPr marL="342900" lvl="1" indent="0">
              <a:buNone/>
            </a:pPr>
            <a:endParaRPr lang="en-GB" sz="100" dirty="0" smtClean="0"/>
          </a:p>
          <a:p>
            <a:pPr>
              <a:buFont typeface="Arial" panose="020B0604020202020204" pitchFamily="34" charset="0"/>
              <a:buChar char="•"/>
            </a:pPr>
            <a:r>
              <a:rPr lang="en-GB" dirty="0" smtClean="0"/>
              <a:t> This reasoning fits with some aetiological myths, but does not convincingly explain all myths. </a:t>
            </a:r>
            <a:endParaRPr lang="en-GB" dirty="0"/>
          </a:p>
        </p:txBody>
      </p:sp>
      <p:sp>
        <p:nvSpPr>
          <p:cNvPr id="4" name="Rectangle 3"/>
          <p:cNvSpPr/>
          <p:nvPr/>
        </p:nvSpPr>
        <p:spPr>
          <a:xfrm>
            <a:off x="5636029" y="1885949"/>
            <a:ext cx="3333404" cy="4401205"/>
          </a:xfrm>
          <a:prstGeom prst="rect">
            <a:avLst/>
          </a:prstGeom>
        </p:spPr>
        <p:txBody>
          <a:bodyPr wrap="square">
            <a:spAutoFit/>
          </a:bodyPr>
          <a:lstStyle/>
          <a:p>
            <a:r>
              <a:rPr lang="en-GB" sz="2000" dirty="0"/>
              <a:t>“…it is a general belief that without a certain form of prayer it would be useless to immolate a victim, and that, with such an informality, the gods would be consulted to little purpose. And then besides, there are different forms of address to the deities, one form for entreating, another form for averting their ire, and another for </a:t>
            </a:r>
            <a:r>
              <a:rPr lang="en-GB" sz="2000" dirty="0" smtClean="0"/>
              <a:t>commendation.” </a:t>
            </a:r>
            <a:r>
              <a:rPr lang="en-GB" sz="2000" dirty="0"/>
              <a:t>– </a:t>
            </a:r>
            <a:r>
              <a:rPr lang="en-GB" sz="2000" b="1" dirty="0"/>
              <a:t>Pliny </a:t>
            </a:r>
            <a:r>
              <a:rPr lang="en-GB" sz="2000" b="1" i="1" dirty="0"/>
              <a:t>NH</a:t>
            </a:r>
            <a:r>
              <a:rPr lang="en-GB" sz="2000" b="1" dirty="0"/>
              <a:t> 28.10-11</a:t>
            </a:r>
            <a:r>
              <a:rPr lang="en-GB" sz="2000" dirty="0"/>
              <a:t>.</a:t>
            </a:r>
          </a:p>
        </p:txBody>
      </p:sp>
    </p:spTree>
    <p:extLst>
      <p:ext uri="{BB962C8B-B14F-4D97-AF65-F5344CB8AC3E}">
        <p14:creationId xmlns:p14="http://schemas.microsoft.com/office/powerpoint/2010/main" val="31931231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4"/>
            <a:ext cx="7543800" cy="1367629"/>
          </a:xfrm>
        </p:spPr>
        <p:txBody>
          <a:bodyPr/>
          <a:lstStyle/>
          <a:p>
            <a:r>
              <a:rPr lang="en-GB" b="1" dirty="0" smtClean="0"/>
              <a:t>Psychoanalytic Approach</a:t>
            </a:r>
            <a:endParaRPr lang="en-GB" b="1" dirty="0"/>
          </a:p>
        </p:txBody>
      </p:sp>
      <p:sp>
        <p:nvSpPr>
          <p:cNvPr id="3" name="Content Placeholder 2"/>
          <p:cNvSpPr>
            <a:spLocks noGrp="1"/>
          </p:cNvSpPr>
          <p:nvPr>
            <p:ph idx="1"/>
          </p:nvPr>
        </p:nvSpPr>
        <p:spPr>
          <a:xfrm>
            <a:off x="415636" y="1911926"/>
            <a:ext cx="4912824" cy="4721630"/>
          </a:xfrm>
        </p:spPr>
        <p:txBody>
          <a:bodyPr>
            <a:normAutofit/>
          </a:bodyPr>
          <a:lstStyle/>
          <a:p>
            <a:r>
              <a:rPr lang="en-GB" dirty="0" smtClean="0"/>
              <a:t>Based on theories from psychoanalysis. </a:t>
            </a:r>
          </a:p>
          <a:p>
            <a:pPr lvl="1"/>
            <a:r>
              <a:rPr lang="en-GB" dirty="0" smtClean="0"/>
              <a:t>The work of Freud and Jung are particularly influential.</a:t>
            </a:r>
          </a:p>
          <a:p>
            <a:pPr lvl="2"/>
            <a:r>
              <a:rPr lang="en-GB" dirty="0" smtClean="0"/>
              <a:t>Freud looked </a:t>
            </a:r>
            <a:r>
              <a:rPr lang="en-GB" dirty="0"/>
              <a:t>at ancient myths as metaphors of the human </a:t>
            </a:r>
            <a:r>
              <a:rPr lang="en-GB" dirty="0" smtClean="0"/>
              <a:t>condition. He </a:t>
            </a:r>
            <a:r>
              <a:rPr lang="en-GB" dirty="0"/>
              <a:t>used ancient myths to illustrate inherently human phenomena and </a:t>
            </a:r>
            <a:r>
              <a:rPr lang="en-GB" dirty="0" smtClean="0"/>
              <a:t>experiences.</a:t>
            </a:r>
          </a:p>
          <a:p>
            <a:pPr lvl="2"/>
            <a:r>
              <a:rPr lang="en-GB" dirty="0"/>
              <a:t>Jung claimed that myths (from the Classical world, or elsewhere, and again stripped of detail) contain images common to all humans, so-called archetypes. Myths are a way of making them visible, and aid us in dealing with our </a:t>
            </a:r>
            <a:r>
              <a:rPr lang="en-GB" dirty="0" smtClean="0"/>
              <a:t>experiences.</a:t>
            </a:r>
          </a:p>
          <a:p>
            <a:pPr lvl="1"/>
            <a:endParaRPr lang="en-GB" sz="100" dirty="0" smtClean="0"/>
          </a:p>
          <a:p>
            <a:r>
              <a:rPr lang="en-GB" dirty="0" smtClean="0"/>
              <a:t>Follows the idea that myths can be treated like dreams of a society.</a:t>
            </a:r>
          </a:p>
          <a:p>
            <a:pPr lvl="1"/>
            <a:r>
              <a:rPr lang="en-GB" dirty="0" smtClean="0"/>
              <a:t>And therefore that the same theories about the conflict between the conscious and unconscious mind of individuals can be applied to myths. </a:t>
            </a:r>
          </a:p>
          <a:p>
            <a:endParaRPr lang="en-GB" dirty="0"/>
          </a:p>
        </p:txBody>
      </p:sp>
      <p:pic>
        <p:nvPicPr>
          <p:cNvPr id="4" name="Picture 3"/>
          <p:cNvPicPr>
            <a:picLocks noChangeAspect="1"/>
          </p:cNvPicPr>
          <p:nvPr/>
        </p:nvPicPr>
        <p:blipFill>
          <a:blip r:embed="rId3"/>
          <a:stretch>
            <a:fillRect/>
          </a:stretch>
        </p:blipFill>
        <p:spPr>
          <a:xfrm>
            <a:off x="5748867" y="1911926"/>
            <a:ext cx="3172712" cy="4315042"/>
          </a:xfrm>
          <a:prstGeom prst="rect">
            <a:avLst/>
          </a:prstGeom>
        </p:spPr>
      </p:pic>
    </p:spTree>
    <p:extLst>
      <p:ext uri="{BB962C8B-B14F-4D97-AF65-F5344CB8AC3E}">
        <p14:creationId xmlns:p14="http://schemas.microsoft.com/office/powerpoint/2010/main" val="357265170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Bibliography</a:t>
            </a:r>
            <a:endParaRPr lang="en-GB" b="1" dirty="0"/>
          </a:p>
        </p:txBody>
      </p:sp>
      <p:sp>
        <p:nvSpPr>
          <p:cNvPr id="3" name="Content Placeholder 2"/>
          <p:cNvSpPr>
            <a:spLocks noGrp="1"/>
          </p:cNvSpPr>
          <p:nvPr>
            <p:ph idx="1"/>
          </p:nvPr>
        </p:nvSpPr>
        <p:spPr>
          <a:xfrm>
            <a:off x="648393" y="2006599"/>
            <a:ext cx="8079971" cy="4178069"/>
          </a:xfrm>
        </p:spPr>
        <p:txBody>
          <a:bodyPr>
            <a:normAutofit/>
          </a:bodyPr>
          <a:lstStyle/>
          <a:p>
            <a:pPr>
              <a:buFont typeface="Arial" panose="020B0604020202020204" pitchFamily="34" charset="0"/>
              <a:buChar char="•"/>
            </a:pPr>
            <a:r>
              <a:rPr lang="en-GB" sz="2400" dirty="0"/>
              <a:t> </a:t>
            </a:r>
            <a:r>
              <a:rPr lang="en-GB" sz="2400" dirty="0" smtClean="0"/>
              <a:t>Barry, P. (1995) </a:t>
            </a:r>
            <a:r>
              <a:rPr lang="en-GB" sz="2400" i="1" dirty="0"/>
              <a:t>Beginning Theory. An Introduction to Literary and Cultural </a:t>
            </a:r>
            <a:r>
              <a:rPr lang="en-GB" sz="2400" i="1" dirty="0" smtClean="0"/>
              <a:t>Theory</a:t>
            </a:r>
            <a:r>
              <a:rPr lang="en-GB" sz="2400" dirty="0" smtClean="0"/>
              <a:t>. Manchester.</a:t>
            </a:r>
          </a:p>
          <a:p>
            <a:pPr>
              <a:buFont typeface="Arial" panose="020B0604020202020204" pitchFamily="34" charset="0"/>
              <a:buChar char="•"/>
            </a:pPr>
            <a:endParaRPr lang="en-GB" sz="100" dirty="0"/>
          </a:p>
          <a:p>
            <a:pPr>
              <a:buFont typeface="Arial" panose="020B0604020202020204" pitchFamily="34" charset="0"/>
              <a:buChar char="•"/>
            </a:pPr>
            <a:r>
              <a:rPr lang="en-GB" dirty="0"/>
              <a:t> </a:t>
            </a:r>
            <a:r>
              <a:rPr lang="en-GB" sz="2400" dirty="0" smtClean="0"/>
              <a:t>Levi-Strauss, C. (1978) </a:t>
            </a:r>
            <a:r>
              <a:rPr lang="en-GB" sz="2400" i="1" dirty="0" smtClean="0"/>
              <a:t>Myth and Meaning</a:t>
            </a:r>
            <a:r>
              <a:rPr lang="en-GB" sz="2400" dirty="0" smtClean="0"/>
              <a:t>. Toronto. </a:t>
            </a:r>
          </a:p>
          <a:p>
            <a:pPr>
              <a:buFont typeface="Arial" panose="020B0604020202020204" pitchFamily="34" charset="0"/>
              <a:buChar char="•"/>
            </a:pPr>
            <a:endParaRPr lang="en-GB" sz="100" dirty="0"/>
          </a:p>
          <a:p>
            <a:pPr>
              <a:buFont typeface="Arial" panose="020B0604020202020204" pitchFamily="34" charset="0"/>
              <a:buChar char="•"/>
            </a:pPr>
            <a:r>
              <a:rPr lang="en-GB" dirty="0"/>
              <a:t> </a:t>
            </a:r>
            <a:r>
              <a:rPr lang="en-GB" sz="2400" dirty="0" err="1" smtClean="0"/>
              <a:t>Morford</a:t>
            </a:r>
            <a:r>
              <a:rPr lang="en-GB" sz="2400" dirty="0" smtClean="0"/>
              <a:t>, M. P. O. and </a:t>
            </a:r>
            <a:r>
              <a:rPr lang="en-GB" sz="2400" dirty="0" err="1" smtClean="0"/>
              <a:t>Lenardon</a:t>
            </a:r>
            <a:r>
              <a:rPr lang="en-GB" sz="2400" dirty="0" smtClean="0"/>
              <a:t>, R. J. (2003) </a:t>
            </a:r>
            <a:r>
              <a:rPr lang="en-GB" sz="2400" i="1" dirty="0" smtClean="0"/>
              <a:t>Classical Mythology</a:t>
            </a:r>
            <a:r>
              <a:rPr lang="en-GB" sz="2400" dirty="0" smtClean="0"/>
              <a:t>, 7</a:t>
            </a:r>
            <a:r>
              <a:rPr lang="en-GB" sz="2400" baseline="30000" dirty="0" smtClean="0"/>
              <a:t>th</a:t>
            </a:r>
            <a:r>
              <a:rPr lang="en-GB" sz="2400" dirty="0" smtClean="0"/>
              <a:t> ed. Oxford. </a:t>
            </a:r>
          </a:p>
          <a:p>
            <a:pPr>
              <a:buFont typeface="Arial" panose="020B0604020202020204" pitchFamily="34" charset="0"/>
              <a:buChar char="•"/>
            </a:pPr>
            <a:endParaRPr lang="en-GB" sz="100" dirty="0"/>
          </a:p>
          <a:p>
            <a:pPr>
              <a:buFont typeface="Arial" panose="020B0604020202020204" pitchFamily="34" charset="0"/>
              <a:buChar char="•"/>
            </a:pPr>
            <a:r>
              <a:rPr lang="en-GB" sz="2200" dirty="0" smtClean="0"/>
              <a:t> </a:t>
            </a:r>
            <a:r>
              <a:rPr lang="en-GB" sz="2200" dirty="0" err="1" smtClean="0"/>
              <a:t>Morford</a:t>
            </a:r>
            <a:r>
              <a:rPr lang="en-GB" sz="2200" dirty="0"/>
              <a:t>, M. P. O., </a:t>
            </a:r>
            <a:r>
              <a:rPr lang="en-GB" sz="2200" dirty="0" err="1"/>
              <a:t>Lenardon</a:t>
            </a:r>
            <a:r>
              <a:rPr lang="en-GB" sz="2200" dirty="0"/>
              <a:t>, R. J. and Sham, M. (2015)</a:t>
            </a:r>
            <a:r>
              <a:rPr lang="en-GB" sz="2200" i="1" dirty="0"/>
              <a:t> Classical Mythology</a:t>
            </a:r>
            <a:r>
              <a:rPr lang="en-GB" sz="2200" dirty="0"/>
              <a:t>, International tenth edition. Oxford: Oxford University Press.</a:t>
            </a:r>
          </a:p>
          <a:p>
            <a:pPr>
              <a:buFont typeface="Arial" panose="020B0604020202020204" pitchFamily="34" charset="0"/>
              <a:buChar char="•"/>
            </a:pPr>
            <a:endParaRPr lang="en-GB" dirty="0"/>
          </a:p>
        </p:txBody>
      </p:sp>
    </p:spTree>
    <p:extLst>
      <p:ext uri="{BB962C8B-B14F-4D97-AF65-F5344CB8AC3E}">
        <p14:creationId xmlns:p14="http://schemas.microsoft.com/office/powerpoint/2010/main" val="1594544281"/>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662</TotalTime>
  <Words>3270</Words>
  <Application>Microsoft Office PowerPoint</Application>
  <PresentationFormat>On-screen Show (4:3)</PresentationFormat>
  <Paragraphs>293</Paragraphs>
  <Slides>31</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Calibri Light</vt:lpstr>
      <vt:lpstr>Times New Roman</vt:lpstr>
      <vt:lpstr>Retrospect</vt:lpstr>
      <vt:lpstr>Myth and Art</vt:lpstr>
      <vt:lpstr>Purpose of the module</vt:lpstr>
      <vt:lpstr>Structure</vt:lpstr>
      <vt:lpstr>Week 2</vt:lpstr>
      <vt:lpstr>Week 3</vt:lpstr>
      <vt:lpstr>Week 4</vt:lpstr>
      <vt:lpstr>Assessments</vt:lpstr>
      <vt:lpstr>Essay questions</vt:lpstr>
      <vt:lpstr>PowerPoint Presentation</vt:lpstr>
      <vt:lpstr>Origin of the term and meaning</vt:lpstr>
      <vt:lpstr>Modern Academic classifications </vt:lpstr>
      <vt:lpstr>Three layers to myth</vt:lpstr>
      <vt:lpstr>Myths, legends and folktales </vt:lpstr>
      <vt:lpstr>PowerPoint Presentation</vt:lpstr>
      <vt:lpstr>Myths not just “Ancient”</vt:lpstr>
      <vt:lpstr>Vampires</vt:lpstr>
      <vt:lpstr>Zombies</vt:lpstr>
      <vt:lpstr>Mythic cycles</vt:lpstr>
      <vt:lpstr>PowerPoint Presentation</vt:lpstr>
      <vt:lpstr>Ancients analysing their myths</vt:lpstr>
      <vt:lpstr>Aetiological explanations </vt:lpstr>
      <vt:lpstr>Euhemerism</vt:lpstr>
      <vt:lpstr>PowerPoint Presentation</vt:lpstr>
      <vt:lpstr>‘Dismissal’?</vt:lpstr>
      <vt:lpstr>Reinvention of Myth </vt:lpstr>
      <vt:lpstr>PowerPoint Presentation</vt:lpstr>
      <vt:lpstr>Comparative Approach</vt:lpstr>
      <vt:lpstr>Structuralist Approach</vt:lpstr>
      <vt:lpstr>Ritualist Approach</vt:lpstr>
      <vt:lpstr>Psychoanalytic Approach</vt:lpstr>
      <vt:lpstr>Bibliography</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Myth and Art</dc:title>
  <dc:creator>Matthew Cobb</dc:creator>
  <cp:lastModifiedBy>Matthew Cobb</cp:lastModifiedBy>
  <cp:revision>132</cp:revision>
  <dcterms:created xsi:type="dcterms:W3CDTF">2019-04-15T12:42:08Z</dcterms:created>
  <dcterms:modified xsi:type="dcterms:W3CDTF">2020-04-29T13:48:06Z</dcterms:modified>
</cp:coreProperties>
</file>