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1AF95F32-5B74-4B40-8342-3D2A49CE0E1B}" type="datetimeFigureOut">
              <a:rPr lang="en-GB" smtClean="0"/>
              <a:t>16/10/2025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0CA5A2-CCCF-4941-B0B4-F3AA5F71B559}" type="slidenum">
              <a:rPr lang="en-GB" smtClean="0"/>
              <a:t>‹#›</a:t>
            </a:fld>
            <a:endParaRPr lang="en-GB"/>
          </a:p>
        </p:txBody>
      </p:sp>
    </p:spTree>
    <p:extLst>
      <p:ext uri="{BB962C8B-B14F-4D97-AF65-F5344CB8AC3E}">
        <p14:creationId xmlns:p14="http://schemas.microsoft.com/office/powerpoint/2010/main" val="31074136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AF95F32-5B74-4B40-8342-3D2A49CE0E1B}" type="datetimeFigureOut">
              <a:rPr lang="en-GB" smtClean="0"/>
              <a:t>16/10/2025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0CA5A2-CCCF-4941-B0B4-F3AA5F71B559}" type="slidenum">
              <a:rPr lang="en-GB" smtClean="0"/>
              <a:t>‹#›</a:t>
            </a:fld>
            <a:endParaRPr lang="en-GB"/>
          </a:p>
        </p:txBody>
      </p:sp>
    </p:spTree>
    <p:extLst>
      <p:ext uri="{BB962C8B-B14F-4D97-AF65-F5344CB8AC3E}">
        <p14:creationId xmlns:p14="http://schemas.microsoft.com/office/powerpoint/2010/main" val="16158773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AF95F32-5B74-4B40-8342-3D2A49CE0E1B}" type="datetimeFigureOut">
              <a:rPr lang="en-GB" smtClean="0"/>
              <a:t>16/10/2025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0CA5A2-CCCF-4941-B0B4-F3AA5F71B559}" type="slidenum">
              <a:rPr lang="en-GB" smtClean="0"/>
              <a:t>‹#›</a:t>
            </a:fld>
            <a:endParaRPr lang="en-GB"/>
          </a:p>
        </p:txBody>
      </p:sp>
    </p:spTree>
    <p:extLst>
      <p:ext uri="{BB962C8B-B14F-4D97-AF65-F5344CB8AC3E}">
        <p14:creationId xmlns:p14="http://schemas.microsoft.com/office/powerpoint/2010/main" val="35196191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AF95F32-5B74-4B40-8342-3D2A49CE0E1B}" type="datetimeFigureOut">
              <a:rPr lang="en-GB" smtClean="0"/>
              <a:t>16/10/2025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0CA5A2-CCCF-4941-B0B4-F3AA5F71B559}" type="slidenum">
              <a:rPr lang="en-GB" smtClean="0"/>
              <a:t>‹#›</a:t>
            </a:fld>
            <a:endParaRPr lang="en-GB"/>
          </a:p>
        </p:txBody>
      </p:sp>
    </p:spTree>
    <p:extLst>
      <p:ext uri="{BB962C8B-B14F-4D97-AF65-F5344CB8AC3E}">
        <p14:creationId xmlns:p14="http://schemas.microsoft.com/office/powerpoint/2010/main" val="26986981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AF95F32-5B74-4B40-8342-3D2A49CE0E1B}" type="datetimeFigureOut">
              <a:rPr lang="en-GB" smtClean="0"/>
              <a:t>16/10/2025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B0CA5A2-CCCF-4941-B0B4-F3AA5F71B559}" type="slidenum">
              <a:rPr lang="en-GB" smtClean="0"/>
              <a:t>‹#›</a:t>
            </a:fld>
            <a:endParaRPr lang="en-GB"/>
          </a:p>
        </p:txBody>
      </p:sp>
    </p:spTree>
    <p:extLst>
      <p:ext uri="{BB962C8B-B14F-4D97-AF65-F5344CB8AC3E}">
        <p14:creationId xmlns:p14="http://schemas.microsoft.com/office/powerpoint/2010/main" val="34529657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AF95F32-5B74-4B40-8342-3D2A49CE0E1B}" type="datetimeFigureOut">
              <a:rPr lang="en-GB" smtClean="0"/>
              <a:t>16/10/2025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B0CA5A2-CCCF-4941-B0B4-F3AA5F71B559}" type="slidenum">
              <a:rPr lang="en-GB" smtClean="0"/>
              <a:t>‹#›</a:t>
            </a:fld>
            <a:endParaRPr lang="en-GB"/>
          </a:p>
        </p:txBody>
      </p:sp>
    </p:spTree>
    <p:extLst>
      <p:ext uri="{BB962C8B-B14F-4D97-AF65-F5344CB8AC3E}">
        <p14:creationId xmlns:p14="http://schemas.microsoft.com/office/powerpoint/2010/main" val="3047547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AF95F32-5B74-4B40-8342-3D2A49CE0E1B}" type="datetimeFigureOut">
              <a:rPr lang="en-GB" smtClean="0"/>
              <a:t>16/10/2025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B0CA5A2-CCCF-4941-B0B4-F3AA5F71B559}" type="slidenum">
              <a:rPr lang="en-GB" smtClean="0"/>
              <a:t>‹#›</a:t>
            </a:fld>
            <a:endParaRPr lang="en-GB"/>
          </a:p>
        </p:txBody>
      </p:sp>
    </p:spTree>
    <p:extLst>
      <p:ext uri="{BB962C8B-B14F-4D97-AF65-F5344CB8AC3E}">
        <p14:creationId xmlns:p14="http://schemas.microsoft.com/office/powerpoint/2010/main" val="2002455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AF95F32-5B74-4B40-8342-3D2A49CE0E1B}" type="datetimeFigureOut">
              <a:rPr lang="en-GB" smtClean="0"/>
              <a:t>16/10/2025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0CA5A2-CCCF-4941-B0B4-F3AA5F71B559}" type="slidenum">
              <a:rPr lang="en-GB" smtClean="0"/>
              <a:t>‹#›</a:t>
            </a:fld>
            <a:endParaRPr lang="en-GB"/>
          </a:p>
        </p:txBody>
      </p:sp>
    </p:spTree>
    <p:extLst>
      <p:ext uri="{BB962C8B-B14F-4D97-AF65-F5344CB8AC3E}">
        <p14:creationId xmlns:p14="http://schemas.microsoft.com/office/powerpoint/2010/main" val="12907635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AF95F32-5B74-4B40-8342-3D2A49CE0E1B}" type="datetimeFigureOut">
              <a:rPr lang="en-GB" smtClean="0"/>
              <a:t>16/10/2025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0CA5A2-CCCF-4941-B0B4-F3AA5F71B559}" type="slidenum">
              <a:rPr lang="en-GB" smtClean="0"/>
              <a:t>‹#›</a:t>
            </a:fld>
            <a:endParaRPr lang="en-GB"/>
          </a:p>
        </p:txBody>
      </p:sp>
    </p:spTree>
    <p:extLst>
      <p:ext uri="{BB962C8B-B14F-4D97-AF65-F5344CB8AC3E}">
        <p14:creationId xmlns:p14="http://schemas.microsoft.com/office/powerpoint/2010/main" val="2903966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AF95F32-5B74-4B40-8342-3D2A49CE0E1B}" type="datetimeFigureOut">
              <a:rPr lang="en-GB" smtClean="0"/>
              <a:t>16/10/2025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0CA5A2-CCCF-4941-B0B4-F3AA5F71B559}" type="slidenum">
              <a:rPr lang="en-GB" smtClean="0"/>
              <a:t>‹#›</a:t>
            </a:fld>
            <a:endParaRPr lang="en-GB"/>
          </a:p>
        </p:txBody>
      </p:sp>
    </p:spTree>
    <p:extLst>
      <p:ext uri="{BB962C8B-B14F-4D97-AF65-F5344CB8AC3E}">
        <p14:creationId xmlns:p14="http://schemas.microsoft.com/office/powerpoint/2010/main" val="3536857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AF95F32-5B74-4B40-8342-3D2A49CE0E1B}" type="datetimeFigureOut">
              <a:rPr lang="en-GB" smtClean="0"/>
              <a:t>16/10/2025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0CA5A2-CCCF-4941-B0B4-F3AA5F71B559}" type="slidenum">
              <a:rPr lang="en-GB" smtClean="0"/>
              <a:t>‹#›</a:t>
            </a:fld>
            <a:endParaRPr lang="en-GB"/>
          </a:p>
        </p:txBody>
      </p:sp>
    </p:spTree>
    <p:extLst>
      <p:ext uri="{BB962C8B-B14F-4D97-AF65-F5344CB8AC3E}">
        <p14:creationId xmlns:p14="http://schemas.microsoft.com/office/powerpoint/2010/main" val="15979768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AF95F32-5B74-4B40-8342-3D2A49CE0E1B}" type="datetimeFigureOut">
              <a:rPr lang="en-GB" smtClean="0"/>
              <a:t>16/10/2025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B0CA5A2-CCCF-4941-B0B4-F3AA5F71B559}" type="slidenum">
              <a:rPr lang="en-GB" smtClean="0"/>
              <a:t>‹#›</a:t>
            </a:fld>
            <a:endParaRPr lang="en-GB"/>
          </a:p>
        </p:txBody>
      </p:sp>
    </p:spTree>
    <p:extLst>
      <p:ext uri="{BB962C8B-B14F-4D97-AF65-F5344CB8AC3E}">
        <p14:creationId xmlns:p14="http://schemas.microsoft.com/office/powerpoint/2010/main" val="174800016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33ADEAE5-B080-4DEC-819A-00E41A93F8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D9FB580A-BA0E-4D5E-90F4-C42767A783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189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E4BBFC4C-8399-9893-D319-21780AE52E6B}"/>
              </a:ext>
            </a:extLst>
          </p:cNvPr>
          <p:cNvSpPr>
            <a:spLocks noGrp="1"/>
          </p:cNvSpPr>
          <p:nvPr>
            <p:ph type="ctrTitle"/>
          </p:nvPr>
        </p:nvSpPr>
        <p:spPr>
          <a:xfrm>
            <a:off x="334298" y="4249991"/>
            <a:ext cx="10562098" cy="1463136"/>
          </a:xfrm>
        </p:spPr>
        <p:txBody>
          <a:bodyPr anchor="b">
            <a:normAutofit/>
          </a:bodyPr>
          <a:lstStyle/>
          <a:p>
            <a:pPr algn="l"/>
            <a:r>
              <a:rPr lang="en-GB" sz="1800" dirty="0">
                <a:solidFill>
                  <a:srgbClr val="FFFFFF"/>
                </a:solidFill>
                <a:latin typeface="Arial" panose="020B0604020202020204" pitchFamily="34" charset="0"/>
                <a:cs typeface="Arial" panose="020B0604020202020204" pitchFamily="34" charset="0"/>
              </a:rPr>
              <a:t>Module name and code: LCBB4009 – Understanding Organisational Structure and Culture</a:t>
            </a:r>
            <a:br>
              <a:rPr lang="en-GB" sz="1800" dirty="0">
                <a:solidFill>
                  <a:srgbClr val="FFFFFF"/>
                </a:solidFill>
                <a:latin typeface="Arial" panose="020B0604020202020204" pitchFamily="34" charset="0"/>
                <a:cs typeface="Arial" panose="020B0604020202020204" pitchFamily="34" charset="0"/>
              </a:rPr>
            </a:br>
            <a:r>
              <a:rPr lang="en-GB" sz="1800" dirty="0">
                <a:solidFill>
                  <a:srgbClr val="FFFFFF"/>
                </a:solidFill>
                <a:latin typeface="Arial" panose="020B0604020202020204" pitchFamily="34" charset="0"/>
                <a:cs typeface="Arial" panose="020B0604020202020204" pitchFamily="34" charset="0"/>
              </a:rPr>
              <a:t>Student name: Miruna Roberta Dumitru</a:t>
            </a:r>
            <a:br>
              <a:rPr lang="en-GB" sz="1800" dirty="0">
                <a:solidFill>
                  <a:srgbClr val="FFFFFF"/>
                </a:solidFill>
                <a:latin typeface="Arial" panose="020B0604020202020204" pitchFamily="34" charset="0"/>
                <a:cs typeface="Arial" panose="020B0604020202020204" pitchFamily="34" charset="0"/>
              </a:rPr>
            </a:br>
            <a:r>
              <a:rPr lang="en-GB" sz="1800" dirty="0">
                <a:solidFill>
                  <a:srgbClr val="FFFFFF"/>
                </a:solidFill>
                <a:latin typeface="Arial" panose="020B0604020202020204" pitchFamily="34" charset="0"/>
                <a:cs typeface="Arial" panose="020B0604020202020204" pitchFamily="34" charset="0"/>
              </a:rPr>
              <a:t>Student number: 2437534</a:t>
            </a:r>
            <a:br>
              <a:rPr lang="en-GB" sz="1800" dirty="0">
                <a:solidFill>
                  <a:srgbClr val="FFFFFF"/>
                </a:solidFill>
                <a:latin typeface="Arial" panose="020B0604020202020204" pitchFamily="34" charset="0"/>
                <a:cs typeface="Arial" panose="020B0604020202020204" pitchFamily="34" charset="0"/>
              </a:rPr>
            </a:br>
            <a:r>
              <a:rPr lang="en-GB" sz="1800" dirty="0">
                <a:solidFill>
                  <a:srgbClr val="FFFFFF"/>
                </a:solidFill>
                <a:latin typeface="Arial" panose="020B0604020202020204" pitchFamily="34" charset="0"/>
                <a:cs typeface="Arial" panose="020B0604020202020204" pitchFamily="34" charset="0"/>
              </a:rPr>
              <a:t>Assessment : Individual presentation - Greggs</a:t>
            </a:r>
          </a:p>
        </p:txBody>
      </p:sp>
      <p:pic>
        <p:nvPicPr>
          <p:cNvPr id="7" name="Picture 6" descr="A blue sign with white letters&#10;&#10;AI-generated content may be incorrect.">
            <a:extLst>
              <a:ext uri="{FF2B5EF4-FFF2-40B4-BE49-F238E27FC236}">
                <a16:creationId xmlns:a16="http://schemas.microsoft.com/office/drawing/2014/main" id="{1EF9ABAB-C057-9F11-3B6E-3AC446765EA3}"/>
              </a:ext>
            </a:extLst>
          </p:cNvPr>
          <p:cNvPicPr>
            <a:picLocks noChangeAspect="1"/>
          </p:cNvPicPr>
          <p:nvPr/>
        </p:nvPicPr>
        <p:blipFill>
          <a:blip r:embed="rId2"/>
          <a:stretch>
            <a:fillRect/>
          </a:stretch>
        </p:blipFill>
        <p:spPr>
          <a:xfrm>
            <a:off x="0" y="820991"/>
            <a:ext cx="12192000" cy="2608009"/>
          </a:xfrm>
          <a:prstGeom prst="rect">
            <a:avLst/>
          </a:prstGeom>
        </p:spPr>
      </p:pic>
    </p:spTree>
    <p:extLst>
      <p:ext uri="{BB962C8B-B14F-4D97-AF65-F5344CB8AC3E}">
        <p14:creationId xmlns:p14="http://schemas.microsoft.com/office/powerpoint/2010/main" val="28766503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6FE492-4EBE-FE09-F114-46E041299B57}"/>
              </a:ext>
            </a:extLst>
          </p:cNvPr>
          <p:cNvSpPr>
            <a:spLocks noGrp="1"/>
          </p:cNvSpPr>
          <p:nvPr>
            <p:ph type="title"/>
          </p:nvPr>
        </p:nvSpPr>
        <p:spPr>
          <a:xfrm>
            <a:off x="640080" y="325369"/>
            <a:ext cx="4368602" cy="1493271"/>
          </a:xfrm>
        </p:spPr>
        <p:txBody>
          <a:bodyPr anchor="b">
            <a:normAutofit/>
          </a:bodyPr>
          <a:lstStyle/>
          <a:p>
            <a:pPr algn="ctr"/>
            <a:r>
              <a:rPr lang="en-GB" sz="3200" dirty="0">
                <a:latin typeface="Arial" panose="020B0604020202020204" pitchFamily="34" charset="0"/>
                <a:cs typeface="Arial" panose="020B0604020202020204" pitchFamily="34" charset="0"/>
              </a:rPr>
              <a:t>Overview of the company</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C359691-1082-C63E-E95B-F75A167BA97A}"/>
              </a:ext>
            </a:extLst>
          </p:cNvPr>
          <p:cNvSpPr>
            <a:spLocks noGrp="1"/>
          </p:cNvSpPr>
          <p:nvPr>
            <p:ph idx="1"/>
          </p:nvPr>
        </p:nvSpPr>
        <p:spPr>
          <a:xfrm>
            <a:off x="640080" y="1976284"/>
            <a:ext cx="4243589" cy="4556347"/>
          </a:xfrm>
        </p:spPr>
        <p:txBody>
          <a:bodyPr>
            <a:normAutofit/>
          </a:bodyPr>
          <a:lstStyle/>
          <a:p>
            <a:r>
              <a:rPr lang="en-GB" sz="1800" dirty="0"/>
              <a:t>Greggs plc is a well-known British bakery and food on the go retailer based in Newcastle upon Tyne. Established in 1939 by John Greggs, the company has grown from a small family bakery into a nationwide chain with over 2000 outlets across the United Kingdom (Jones, 2020).</a:t>
            </a:r>
          </a:p>
          <a:p>
            <a:r>
              <a:rPr lang="en-GB" sz="1800" dirty="0"/>
              <a:t>The company’s strategy focuses on accessibility, value, and convenience, supported by locations in high streets, retail parks, and transport hubs (Slack &amp; Lewis, 2022).</a:t>
            </a:r>
          </a:p>
          <a:p>
            <a:r>
              <a:rPr lang="en-GB" sz="1800" dirty="0"/>
              <a:t>In recent years, Greggs has diversified trough digital channels and delivery partnerships to enhance customer preferences.</a:t>
            </a:r>
          </a:p>
        </p:txBody>
      </p:sp>
      <p:pic>
        <p:nvPicPr>
          <p:cNvPr id="4" name="Picture 3">
            <a:extLst>
              <a:ext uri="{FF2B5EF4-FFF2-40B4-BE49-F238E27FC236}">
                <a16:creationId xmlns:a16="http://schemas.microsoft.com/office/drawing/2014/main" id="{462D5F7A-F14D-8F05-F65A-49AA4781FB01}"/>
              </a:ext>
            </a:extLst>
          </p:cNvPr>
          <p:cNvPicPr>
            <a:picLocks noChangeAspect="1"/>
          </p:cNvPicPr>
          <p:nvPr/>
        </p:nvPicPr>
        <p:blipFill>
          <a:blip r:embed="rId2"/>
          <a:srcRect l="10548" r="22499"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6235448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3D rendering of game pieces tied together with a rope">
            <a:extLst>
              <a:ext uri="{FF2B5EF4-FFF2-40B4-BE49-F238E27FC236}">
                <a16:creationId xmlns:a16="http://schemas.microsoft.com/office/drawing/2014/main" id="{06224E8E-A8ED-A57E-EC26-3AED7E34CD09}"/>
              </a:ext>
            </a:extLst>
          </p:cNvPr>
          <p:cNvPicPr>
            <a:picLocks noChangeAspect="1"/>
          </p:cNvPicPr>
          <p:nvPr/>
        </p:nvPicPr>
        <p:blipFill>
          <a:blip r:embed="rId2"/>
          <a:srcRect t="5436"/>
          <a:stretch>
            <a:fillRect/>
          </a:stretch>
        </p:blipFill>
        <p:spPr>
          <a:xfrm>
            <a:off x="2522356" y="10"/>
            <a:ext cx="9669642" cy="6857990"/>
          </a:xfrm>
          <a:prstGeom prst="rect">
            <a:avLst/>
          </a:prstGeom>
        </p:spPr>
      </p:pic>
      <p:sp>
        <p:nvSpPr>
          <p:cNvPr id="31" name="Rectangle 3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969EC8F-8334-8CBB-4DFE-7DFBF9A799FE}"/>
              </a:ext>
            </a:extLst>
          </p:cNvPr>
          <p:cNvSpPr>
            <a:spLocks noGrp="1"/>
          </p:cNvSpPr>
          <p:nvPr>
            <p:ph type="title"/>
          </p:nvPr>
        </p:nvSpPr>
        <p:spPr>
          <a:xfrm>
            <a:off x="838200" y="365125"/>
            <a:ext cx="3822189" cy="1899912"/>
          </a:xfrm>
        </p:spPr>
        <p:txBody>
          <a:bodyPr>
            <a:normAutofit/>
          </a:bodyPr>
          <a:lstStyle/>
          <a:p>
            <a:pPr algn="ctr"/>
            <a:r>
              <a:rPr lang="en-GB" sz="3200" dirty="0">
                <a:latin typeface="Arial" panose="020B0604020202020204" pitchFamily="34" charset="0"/>
                <a:cs typeface="Arial" panose="020B0604020202020204" pitchFamily="34" charset="0"/>
              </a:rPr>
              <a:t>Understanding organisational structure</a:t>
            </a:r>
          </a:p>
        </p:txBody>
      </p:sp>
      <p:sp>
        <p:nvSpPr>
          <p:cNvPr id="3" name="Content Placeholder 2">
            <a:extLst>
              <a:ext uri="{FF2B5EF4-FFF2-40B4-BE49-F238E27FC236}">
                <a16:creationId xmlns:a16="http://schemas.microsoft.com/office/drawing/2014/main" id="{74F44276-10B9-AC4F-422B-0D6762E57528}"/>
              </a:ext>
            </a:extLst>
          </p:cNvPr>
          <p:cNvSpPr>
            <a:spLocks noGrp="1"/>
          </p:cNvSpPr>
          <p:nvPr>
            <p:ph idx="1"/>
          </p:nvPr>
        </p:nvSpPr>
        <p:spPr>
          <a:xfrm>
            <a:off x="838200" y="2434201"/>
            <a:ext cx="3822189" cy="3742762"/>
          </a:xfrm>
        </p:spPr>
        <p:txBody>
          <a:bodyPr>
            <a:normAutofit/>
          </a:bodyPr>
          <a:lstStyle/>
          <a:p>
            <a:r>
              <a:rPr lang="en-GB" sz="1700" dirty="0"/>
              <a:t>An organisational structure outlines the formal framework that defines how work, responsibilities, and authority are arranged, divided, and coordinated within a company. </a:t>
            </a:r>
          </a:p>
          <a:p>
            <a:r>
              <a:rPr lang="en-GB" sz="1700" dirty="0"/>
              <a:t>It establishes the framework for communication flow, decision-making processes, and the distribution of power among employees (Robbins and Judge, 2019).</a:t>
            </a:r>
          </a:p>
          <a:p>
            <a:r>
              <a:rPr lang="en-GB" sz="1700" dirty="0"/>
              <a:t>Importance: provides clarity, coordination, control, and effective communication (Mullins, 2019).</a:t>
            </a:r>
          </a:p>
        </p:txBody>
      </p:sp>
    </p:spTree>
    <p:extLst>
      <p:ext uri="{BB962C8B-B14F-4D97-AF65-F5344CB8AC3E}">
        <p14:creationId xmlns:p14="http://schemas.microsoft.com/office/powerpoint/2010/main" val="2861621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B71BFBF7-48D9-D04B-AFAF-766FE9FBD488}"/>
              </a:ext>
            </a:extLst>
          </p:cNvPr>
          <p:cNvSpPr>
            <a:spLocks noGrp="1"/>
          </p:cNvSpPr>
          <p:nvPr>
            <p:ph type="title"/>
          </p:nvPr>
        </p:nvSpPr>
        <p:spPr>
          <a:xfrm>
            <a:off x="1188069" y="381935"/>
            <a:ext cx="4008583" cy="5974414"/>
          </a:xfrm>
        </p:spPr>
        <p:txBody>
          <a:bodyPr anchor="ctr">
            <a:normAutofit/>
          </a:bodyPr>
          <a:lstStyle/>
          <a:p>
            <a:pPr algn="ctr"/>
            <a:r>
              <a:rPr lang="en-GB" sz="3200" dirty="0">
                <a:solidFill>
                  <a:srgbClr val="FFFFFF"/>
                </a:solidFill>
                <a:latin typeface="Arial" panose="020B0604020202020204" pitchFamily="34" charset="0"/>
                <a:cs typeface="Arial" panose="020B0604020202020204" pitchFamily="34" charset="0"/>
              </a:rPr>
              <a:t>Organisational chart</a:t>
            </a: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EA904AA5-EA64-AA2C-3A7A-56D79B59F7F6}"/>
              </a:ext>
            </a:extLst>
          </p:cNvPr>
          <p:cNvSpPr>
            <a:spLocks noGrp="1"/>
          </p:cNvSpPr>
          <p:nvPr>
            <p:ph idx="1"/>
          </p:nvPr>
        </p:nvSpPr>
        <p:spPr>
          <a:xfrm>
            <a:off x="6297233" y="518400"/>
            <a:ext cx="4771607" cy="5837949"/>
          </a:xfrm>
        </p:spPr>
        <p:txBody>
          <a:bodyPr anchor="ctr">
            <a:normAutofit/>
          </a:bodyPr>
          <a:lstStyle/>
          <a:p>
            <a:r>
              <a:rPr lang="en-GB" sz="1800" dirty="0">
                <a:solidFill>
                  <a:schemeClr val="tx1">
                    <a:alpha val="80000"/>
                  </a:schemeClr>
                </a:solidFill>
              </a:rPr>
              <a:t>An organisational chart is a visual representation that illustrates the hierarchy, reporting relationships, and chain of command within an organisation. It identifies who reports to whom and clarifies how responsibilities are distributed among employees (Robbins and Judge, 2019).</a:t>
            </a:r>
          </a:p>
          <a:p>
            <a:r>
              <a:rPr lang="en-GB" sz="1800" dirty="0">
                <a:solidFill>
                  <a:schemeClr val="tx1">
                    <a:alpha val="80000"/>
                  </a:schemeClr>
                </a:solidFill>
              </a:rPr>
              <a:t>Establishing a clear organisational chart enhances communication and accountability by defining reporting lines and authority structures (Mullins, 2019).</a:t>
            </a: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070153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32AEEBC8-9D30-42EF-95F2-386C2653F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3529E97A-97C3-40EA-8A04-5C02398D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877832"/>
          </a:xfrm>
          <a:custGeom>
            <a:avLst/>
            <a:gdLst>
              <a:gd name="connsiteX0" fmla="*/ 6789701 w 12192000"/>
              <a:gd name="connsiteY0" fmla="*/ 2809623 h 2877832"/>
              <a:gd name="connsiteX1" fmla="*/ 6788702 w 12192000"/>
              <a:gd name="connsiteY1" fmla="*/ 2809701 h 2877832"/>
              <a:gd name="connsiteX2" fmla="*/ 6788476 w 12192000"/>
              <a:gd name="connsiteY2" fmla="*/ 2810235 h 2877832"/>
              <a:gd name="connsiteX3" fmla="*/ 0 w 12192000"/>
              <a:gd name="connsiteY3" fmla="*/ 0 h 2877832"/>
              <a:gd name="connsiteX4" fmla="*/ 12192000 w 12192000"/>
              <a:gd name="connsiteY4" fmla="*/ 0 h 2877832"/>
              <a:gd name="connsiteX5" fmla="*/ 12192000 w 12192000"/>
              <a:gd name="connsiteY5" fmla="*/ 1915388 h 2877832"/>
              <a:gd name="connsiteX6" fmla="*/ 12061096 w 12192000"/>
              <a:gd name="connsiteY6" fmla="*/ 1954428 h 2877832"/>
              <a:gd name="connsiteX7" fmla="*/ 11676800 w 12192000"/>
              <a:gd name="connsiteY7" fmla="*/ 2058003 h 2877832"/>
              <a:gd name="connsiteX8" fmla="*/ 10425355 w 12192000"/>
              <a:gd name="connsiteY8" fmla="*/ 2341542 h 2877832"/>
              <a:gd name="connsiteX9" fmla="*/ 9424022 w 12192000"/>
              <a:gd name="connsiteY9" fmla="*/ 2516704 h 2877832"/>
              <a:gd name="connsiteX10" fmla="*/ 8458419 w 12192000"/>
              <a:gd name="connsiteY10" fmla="*/ 2650405 h 2877832"/>
              <a:gd name="connsiteX11" fmla="*/ 7715970 w 12192000"/>
              <a:gd name="connsiteY11" fmla="*/ 2730352 h 2877832"/>
              <a:gd name="connsiteX12" fmla="*/ 6951716 w 12192000"/>
              <a:gd name="connsiteY12" fmla="*/ 2796132 h 2877832"/>
              <a:gd name="connsiteX13" fmla="*/ 6936303 w 12192000"/>
              <a:gd name="connsiteY13" fmla="*/ 2798203 h 2877832"/>
              <a:gd name="connsiteX14" fmla="*/ 6790448 w 12192000"/>
              <a:gd name="connsiteY14" fmla="*/ 2809564 h 2877832"/>
              <a:gd name="connsiteX15" fmla="*/ 6799941 w 12192000"/>
              <a:gd name="connsiteY15" fmla="*/ 2811384 h 2877832"/>
              <a:gd name="connsiteX16" fmla="*/ 6835432 w 12192000"/>
              <a:gd name="connsiteY16" fmla="*/ 2809677 h 2877832"/>
              <a:gd name="connsiteX17" fmla="*/ 6884003 w 12192000"/>
              <a:gd name="connsiteY17" fmla="*/ 2806699 h 2877832"/>
              <a:gd name="connsiteX18" fmla="*/ 7578771 w 12192000"/>
              <a:gd name="connsiteY18" fmla="*/ 2774172 h 2877832"/>
              <a:gd name="connsiteX19" fmla="*/ 8623845 w 12192000"/>
              <a:gd name="connsiteY19" fmla="*/ 2687275 h 2877832"/>
              <a:gd name="connsiteX20" fmla="*/ 9479970 w 12192000"/>
              <a:gd name="connsiteY20" fmla="*/ 2583369 h 2877832"/>
              <a:gd name="connsiteX21" fmla="*/ 10629308 w 12192000"/>
              <a:gd name="connsiteY21" fmla="*/ 2389212 h 2877832"/>
              <a:gd name="connsiteX22" fmla="*/ 11998498 w 12192000"/>
              <a:gd name="connsiteY22" fmla="*/ 2063218 h 2877832"/>
              <a:gd name="connsiteX23" fmla="*/ 12192000 w 12192000"/>
              <a:gd name="connsiteY23" fmla="*/ 2006219 h 2877832"/>
              <a:gd name="connsiteX24" fmla="*/ 12192000 w 12192000"/>
              <a:gd name="connsiteY24" fmla="*/ 2060956 h 2877832"/>
              <a:gd name="connsiteX25" fmla="*/ 11829257 w 12192000"/>
              <a:gd name="connsiteY25" fmla="*/ 2166255 h 2877832"/>
              <a:gd name="connsiteX26" fmla="*/ 10939183 w 12192000"/>
              <a:gd name="connsiteY26" fmla="*/ 2380770 h 2877832"/>
              <a:gd name="connsiteX27" fmla="*/ 9985530 w 12192000"/>
              <a:gd name="connsiteY27" fmla="*/ 2560775 h 2877832"/>
              <a:gd name="connsiteX28" fmla="*/ 9186882 w 12192000"/>
              <a:gd name="connsiteY28" fmla="*/ 2676722 h 2877832"/>
              <a:gd name="connsiteX29" fmla="*/ 8578198 w 12192000"/>
              <a:gd name="connsiteY29" fmla="*/ 2746241 h 2877832"/>
              <a:gd name="connsiteX30" fmla="*/ 7864358 w 12192000"/>
              <a:gd name="connsiteY30" fmla="*/ 2807692 h 2877832"/>
              <a:gd name="connsiteX31" fmla="*/ 6935502 w 12192000"/>
              <a:gd name="connsiteY31" fmla="*/ 2859086 h 2877832"/>
              <a:gd name="connsiteX32" fmla="*/ 6477750 w 12192000"/>
              <a:gd name="connsiteY32" fmla="*/ 2872989 h 2877832"/>
              <a:gd name="connsiteX33" fmla="*/ 6362294 w 12192000"/>
              <a:gd name="connsiteY33" fmla="*/ 2877832 h 2877832"/>
              <a:gd name="connsiteX34" fmla="*/ 6057129 w 12192000"/>
              <a:gd name="connsiteY34" fmla="*/ 2877832 h 2877832"/>
              <a:gd name="connsiteX35" fmla="*/ 5977784 w 12192000"/>
              <a:gd name="connsiteY35" fmla="*/ 2873238 h 2877832"/>
              <a:gd name="connsiteX36" fmla="*/ 5265087 w 12192000"/>
              <a:gd name="connsiteY36" fmla="*/ 2836989 h 2877832"/>
              <a:gd name="connsiteX37" fmla="*/ 4346277 w 12192000"/>
              <a:gd name="connsiteY37" fmla="*/ 2774919 h 2877832"/>
              <a:gd name="connsiteX38" fmla="*/ 3373045 w 12192000"/>
              <a:gd name="connsiteY38" fmla="*/ 2676350 h 2877832"/>
              <a:gd name="connsiteX39" fmla="*/ 2362173 w 12192000"/>
              <a:gd name="connsiteY39" fmla="*/ 2557423 h 2877832"/>
              <a:gd name="connsiteX40" fmla="*/ 1233178 w 12192000"/>
              <a:gd name="connsiteY40" fmla="*/ 2384247 h 2877832"/>
              <a:gd name="connsiteX41" fmla="*/ 68500 w 12192000"/>
              <a:gd name="connsiteY41" fmla="*/ 2144540 h 2877832"/>
              <a:gd name="connsiteX42" fmla="*/ 0 w 12192000"/>
              <a:gd name="connsiteY42" fmla="*/ 2127185 h 2877832"/>
              <a:gd name="connsiteX43" fmla="*/ 0 w 12192000"/>
              <a:gd name="connsiteY43" fmla="*/ 2070696 h 2877832"/>
              <a:gd name="connsiteX44" fmla="*/ 72441 w 12192000"/>
              <a:gd name="connsiteY44" fmla="*/ 2089473 h 2877832"/>
              <a:gd name="connsiteX45" fmla="*/ 600716 w 12192000"/>
              <a:gd name="connsiteY45" fmla="*/ 2207843 h 2877832"/>
              <a:gd name="connsiteX46" fmla="*/ 1769512 w 12192000"/>
              <a:gd name="connsiteY46" fmla="*/ 2418011 h 2877832"/>
              <a:gd name="connsiteX47" fmla="*/ 2613554 w 12192000"/>
              <a:gd name="connsiteY47" fmla="*/ 2534953 h 2877832"/>
              <a:gd name="connsiteX48" fmla="*/ 2581134 w 12192000"/>
              <a:gd name="connsiteY48" fmla="*/ 2525022 h 2877832"/>
              <a:gd name="connsiteX49" fmla="*/ 1112635 w 12192000"/>
              <a:gd name="connsiteY49" fmla="*/ 2192325 h 2877832"/>
              <a:gd name="connsiteX50" fmla="*/ 420412 w 12192000"/>
              <a:gd name="connsiteY50" fmla="*/ 1992892 h 2877832"/>
              <a:gd name="connsiteX51" fmla="*/ 0 w 12192000"/>
              <a:gd name="connsiteY51" fmla="*/ 1853975 h 2877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000" h="2877832">
                <a:moveTo>
                  <a:pt x="6789701" y="2809623"/>
                </a:moveTo>
                <a:lnTo>
                  <a:pt x="6788702" y="2809701"/>
                </a:lnTo>
                <a:lnTo>
                  <a:pt x="6788476" y="2810235"/>
                </a:lnTo>
                <a:close/>
                <a:moveTo>
                  <a:pt x="0" y="0"/>
                </a:moveTo>
                <a:lnTo>
                  <a:pt x="12192000" y="0"/>
                </a:lnTo>
                <a:lnTo>
                  <a:pt x="12192000" y="1915388"/>
                </a:lnTo>
                <a:lnTo>
                  <a:pt x="12061096" y="1954428"/>
                </a:lnTo>
                <a:cubicBezTo>
                  <a:pt x="11933500" y="1990642"/>
                  <a:pt x="11805390" y="2025171"/>
                  <a:pt x="11676800" y="2058003"/>
                </a:cubicBezTo>
                <a:cubicBezTo>
                  <a:pt x="11262789" y="2165510"/>
                  <a:pt x="10845343" y="2259112"/>
                  <a:pt x="10425355" y="2341542"/>
                </a:cubicBezTo>
                <a:cubicBezTo>
                  <a:pt x="10092810" y="2406753"/>
                  <a:pt x="9759033" y="2465150"/>
                  <a:pt x="9424022" y="2516704"/>
                </a:cubicBezTo>
                <a:cubicBezTo>
                  <a:pt x="9102997" y="2566361"/>
                  <a:pt x="8781133" y="2610928"/>
                  <a:pt x="8458419" y="2650405"/>
                </a:cubicBezTo>
                <a:cubicBezTo>
                  <a:pt x="8211360" y="2680571"/>
                  <a:pt x="7963792" y="2706144"/>
                  <a:pt x="7715970" y="2730352"/>
                </a:cubicBezTo>
                <a:lnTo>
                  <a:pt x="6951716" y="2796132"/>
                </a:lnTo>
                <a:lnTo>
                  <a:pt x="6936303" y="2798203"/>
                </a:lnTo>
                <a:lnTo>
                  <a:pt x="6790448" y="2809564"/>
                </a:lnTo>
                <a:lnTo>
                  <a:pt x="6799941" y="2811384"/>
                </a:lnTo>
                <a:cubicBezTo>
                  <a:pt x="6811623" y="2811850"/>
                  <a:pt x="6823734" y="2809677"/>
                  <a:pt x="6835432" y="2809677"/>
                </a:cubicBezTo>
                <a:cubicBezTo>
                  <a:pt x="6851580" y="2809677"/>
                  <a:pt x="6867729" y="2807070"/>
                  <a:pt x="6884003" y="2806699"/>
                </a:cubicBezTo>
                <a:cubicBezTo>
                  <a:pt x="7115805" y="2801237"/>
                  <a:pt x="7347351" y="2789070"/>
                  <a:pt x="7578771" y="2774172"/>
                </a:cubicBezTo>
                <a:cubicBezTo>
                  <a:pt x="7927552" y="2751704"/>
                  <a:pt x="8276080" y="2723525"/>
                  <a:pt x="8623845" y="2687275"/>
                </a:cubicBezTo>
                <a:cubicBezTo>
                  <a:pt x="8909939" y="2657977"/>
                  <a:pt x="9195310" y="2623342"/>
                  <a:pt x="9479970" y="2583369"/>
                </a:cubicBezTo>
                <a:cubicBezTo>
                  <a:pt x="9864901" y="2528995"/>
                  <a:pt x="10248014" y="2464281"/>
                  <a:pt x="10629308" y="2389212"/>
                </a:cubicBezTo>
                <a:cubicBezTo>
                  <a:pt x="11090114" y="2298092"/>
                  <a:pt x="11546975" y="2190586"/>
                  <a:pt x="11998498" y="2063218"/>
                </a:cubicBezTo>
                <a:lnTo>
                  <a:pt x="12192000" y="2006219"/>
                </a:lnTo>
                <a:lnTo>
                  <a:pt x="12192000" y="2060956"/>
                </a:lnTo>
                <a:lnTo>
                  <a:pt x="11829257" y="2166255"/>
                </a:lnTo>
                <a:cubicBezTo>
                  <a:pt x="11534769" y="2245952"/>
                  <a:pt x="11238120" y="2316838"/>
                  <a:pt x="10939183" y="2380770"/>
                </a:cubicBezTo>
                <a:cubicBezTo>
                  <a:pt x="10622824" y="2448552"/>
                  <a:pt x="10304941" y="2508549"/>
                  <a:pt x="9985530" y="2560775"/>
                </a:cubicBezTo>
                <a:cubicBezTo>
                  <a:pt x="9720036" y="2604224"/>
                  <a:pt x="9453814" y="2642869"/>
                  <a:pt x="9186882" y="2676722"/>
                </a:cubicBezTo>
                <a:cubicBezTo>
                  <a:pt x="8984197" y="2702296"/>
                  <a:pt x="8781514" y="2726379"/>
                  <a:pt x="8578198" y="2746241"/>
                </a:cubicBezTo>
                <a:cubicBezTo>
                  <a:pt x="8340547" y="2768961"/>
                  <a:pt x="8102644" y="2790436"/>
                  <a:pt x="7864358" y="2807692"/>
                </a:cubicBezTo>
                <a:cubicBezTo>
                  <a:pt x="7554994" y="2830036"/>
                  <a:pt x="7245502" y="2847914"/>
                  <a:pt x="6935502" y="2859086"/>
                </a:cubicBezTo>
                <a:cubicBezTo>
                  <a:pt x="6782917" y="2864549"/>
                  <a:pt x="6630334" y="2868397"/>
                  <a:pt x="6477750" y="2872989"/>
                </a:cubicBezTo>
                <a:cubicBezTo>
                  <a:pt x="6439195" y="2870905"/>
                  <a:pt x="6400529" y="2872530"/>
                  <a:pt x="6362294" y="2877832"/>
                </a:cubicBezTo>
                <a:lnTo>
                  <a:pt x="6057129" y="2877832"/>
                </a:lnTo>
                <a:lnTo>
                  <a:pt x="5977784" y="2873238"/>
                </a:lnTo>
                <a:cubicBezTo>
                  <a:pt x="5740261" y="2860825"/>
                  <a:pt x="5502739" y="2847046"/>
                  <a:pt x="5265087" y="2836989"/>
                </a:cubicBezTo>
                <a:cubicBezTo>
                  <a:pt x="4958267" y="2824573"/>
                  <a:pt x="4651826" y="2804093"/>
                  <a:pt x="4346277" y="2774919"/>
                </a:cubicBezTo>
                <a:cubicBezTo>
                  <a:pt x="4021654" y="2744007"/>
                  <a:pt x="3697795" y="2709372"/>
                  <a:pt x="3373045" y="2676350"/>
                </a:cubicBezTo>
                <a:cubicBezTo>
                  <a:pt x="3035412" y="2642088"/>
                  <a:pt x="2698456" y="2602449"/>
                  <a:pt x="2362173" y="2557423"/>
                </a:cubicBezTo>
                <a:cubicBezTo>
                  <a:pt x="1984692" y="2507270"/>
                  <a:pt x="1608364" y="2449544"/>
                  <a:pt x="1233178" y="2384247"/>
                </a:cubicBezTo>
                <a:cubicBezTo>
                  <a:pt x="842181" y="2315534"/>
                  <a:pt x="453758" y="2237046"/>
                  <a:pt x="68500" y="2144540"/>
                </a:cubicBezTo>
                <a:lnTo>
                  <a:pt x="0" y="2127185"/>
                </a:lnTo>
                <a:lnTo>
                  <a:pt x="0" y="2070696"/>
                </a:lnTo>
                <a:lnTo>
                  <a:pt x="72441" y="2089473"/>
                </a:lnTo>
                <a:cubicBezTo>
                  <a:pt x="247961" y="2131651"/>
                  <a:pt x="424164" y="2170911"/>
                  <a:pt x="600716" y="2207843"/>
                </a:cubicBezTo>
                <a:cubicBezTo>
                  <a:pt x="988279" y="2288657"/>
                  <a:pt x="1378133" y="2357555"/>
                  <a:pt x="1769512" y="2418011"/>
                </a:cubicBezTo>
                <a:cubicBezTo>
                  <a:pt x="2052426" y="2461587"/>
                  <a:pt x="2335725" y="2501684"/>
                  <a:pt x="2613554" y="2534953"/>
                </a:cubicBezTo>
                <a:cubicBezTo>
                  <a:pt x="2605544" y="2537560"/>
                  <a:pt x="2594611" y="2527504"/>
                  <a:pt x="2581134" y="2525022"/>
                </a:cubicBezTo>
                <a:cubicBezTo>
                  <a:pt x="2087178" y="2433070"/>
                  <a:pt x="1597684" y="2322177"/>
                  <a:pt x="1112635" y="2192325"/>
                </a:cubicBezTo>
                <a:cubicBezTo>
                  <a:pt x="880453" y="2130254"/>
                  <a:pt x="649713" y="2063776"/>
                  <a:pt x="420412" y="1992892"/>
                </a:cubicBezTo>
                <a:lnTo>
                  <a:pt x="0" y="185397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F432B2F-F41C-8114-C34B-870198808FE1}"/>
              </a:ext>
            </a:extLst>
          </p:cNvPr>
          <p:cNvSpPr>
            <a:spLocks noGrp="1"/>
          </p:cNvSpPr>
          <p:nvPr>
            <p:ph type="title"/>
          </p:nvPr>
        </p:nvSpPr>
        <p:spPr>
          <a:xfrm>
            <a:off x="630936" y="630936"/>
            <a:ext cx="3599688" cy="1463040"/>
          </a:xfrm>
        </p:spPr>
        <p:txBody>
          <a:bodyPr vert="horz" lIns="91440" tIns="45720" rIns="91440" bIns="45720" rtlCol="0" anchor="ctr">
            <a:normAutofit/>
          </a:bodyPr>
          <a:lstStyle/>
          <a:p>
            <a:pPr algn="ctr"/>
            <a:r>
              <a:rPr lang="en-US" sz="3600" kern="1200" dirty="0">
                <a:solidFill>
                  <a:srgbClr val="FFFFFF"/>
                </a:solidFill>
                <a:latin typeface="+mj-lt"/>
                <a:ea typeface="+mj-ea"/>
                <a:cs typeface="+mj-cs"/>
              </a:rPr>
              <a:t>Functional structure </a:t>
            </a:r>
          </a:p>
        </p:txBody>
      </p:sp>
      <p:sp>
        <p:nvSpPr>
          <p:cNvPr id="25" name="sketch line">
            <a:extLst>
              <a:ext uri="{FF2B5EF4-FFF2-40B4-BE49-F238E27FC236}">
                <a16:creationId xmlns:a16="http://schemas.microsoft.com/office/drawing/2014/main" id="{59FA8C2E-A5A7-4490-927A-7CD58343ED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66159" y="1353312"/>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4A04D359-3342-ACE9-66BC-875E3EFFDBB2}"/>
              </a:ext>
            </a:extLst>
          </p:cNvPr>
          <p:cNvSpPr txBox="1"/>
          <p:nvPr/>
        </p:nvSpPr>
        <p:spPr>
          <a:xfrm>
            <a:off x="4041058" y="162560"/>
            <a:ext cx="7507813" cy="2877832"/>
          </a:xfrm>
          <a:prstGeom prst="rect">
            <a:avLst/>
          </a:prstGeom>
        </p:spPr>
        <p:txBody>
          <a:bodyPr vert="horz" lIns="91440" tIns="45720" rIns="91440" bIns="45720" rtlCol="0" anchor="ctr">
            <a:normAutofit fontScale="92500" lnSpcReduction="10000"/>
          </a:bodyPr>
          <a:lstStyle/>
          <a:p>
            <a:pPr marL="285750" indent="-285750">
              <a:lnSpc>
                <a:spcPct val="160000"/>
              </a:lnSpc>
              <a:buFont typeface="Arial" panose="020B0604020202020204" pitchFamily="34" charset="0"/>
              <a:buChar char="•"/>
            </a:pPr>
            <a:r>
              <a:rPr lang="en-GB" sz="1400" dirty="0">
                <a:solidFill>
                  <a:schemeClr val="bg1"/>
                </a:solidFill>
              </a:rPr>
              <a:t>Greggs plc primarily operates through a functional and centralised organisational structure, in which authority and decision-making are concentrated at the company’s head office (Robbins and Judge, 2019).</a:t>
            </a:r>
          </a:p>
          <a:p>
            <a:pPr marL="285750" indent="-285750">
              <a:lnSpc>
                <a:spcPct val="160000"/>
              </a:lnSpc>
              <a:buFont typeface="Arial" panose="020B0604020202020204" pitchFamily="34" charset="0"/>
              <a:buChar char="•"/>
            </a:pPr>
            <a:r>
              <a:rPr lang="en-GB" sz="1400" dirty="0">
                <a:solidFill>
                  <a:schemeClr val="bg1"/>
                </a:solidFill>
              </a:rPr>
              <a:t>Within this structure, employees are grouped by specialised functions such as Marketing, Operations, Finance, and Human Resources. Each function is managed by a departmental head who reports directly to senior management, allowing for effective coordination and role clarity (Daft, 2021).</a:t>
            </a:r>
          </a:p>
          <a:p>
            <a:pPr marL="285750" indent="-285750">
              <a:lnSpc>
                <a:spcPct val="160000"/>
              </a:lnSpc>
              <a:buFont typeface="Arial" panose="020B0604020202020204" pitchFamily="34" charset="0"/>
              <a:buChar char="•"/>
            </a:pPr>
            <a:r>
              <a:rPr lang="en-GB" sz="1400" dirty="0">
                <a:solidFill>
                  <a:schemeClr val="bg1"/>
                </a:solidFill>
              </a:rPr>
              <a:t>The clear hierarchy enhances accountability, supervision, and communication within the organisation (Mullins, 2019).</a:t>
            </a:r>
          </a:p>
          <a:p>
            <a:pPr marL="285750" indent="-228600" defTabSz="914400">
              <a:lnSpc>
                <a:spcPct val="90000"/>
              </a:lnSpc>
              <a:spcAft>
                <a:spcPts val="600"/>
              </a:spcAft>
              <a:buFont typeface="Arial" panose="020B0604020202020204" pitchFamily="34" charset="0"/>
              <a:buChar char="•"/>
            </a:pPr>
            <a:endParaRPr lang="en-US" sz="1600" dirty="0">
              <a:solidFill>
                <a:srgbClr val="FFFFFF"/>
              </a:solidFill>
            </a:endParaRPr>
          </a:p>
        </p:txBody>
      </p:sp>
      <p:sp>
        <p:nvSpPr>
          <p:cNvPr id="7" name="TextBox 6">
            <a:extLst>
              <a:ext uri="{FF2B5EF4-FFF2-40B4-BE49-F238E27FC236}">
                <a16:creationId xmlns:a16="http://schemas.microsoft.com/office/drawing/2014/main" id="{577EB5FD-FA82-10B7-C9D6-7CE9AF572C9D}"/>
              </a:ext>
            </a:extLst>
          </p:cNvPr>
          <p:cNvSpPr txBox="1"/>
          <p:nvPr/>
        </p:nvSpPr>
        <p:spPr>
          <a:xfrm>
            <a:off x="4847303" y="3205316"/>
            <a:ext cx="2005781" cy="501445"/>
          </a:xfrm>
          <a:prstGeom prst="rect">
            <a:avLst/>
          </a:prstGeom>
          <a:noFill/>
        </p:spPr>
        <p:txBody>
          <a:bodyPr wrap="square" rtlCol="0">
            <a:spAutoFit/>
          </a:bodyPr>
          <a:lstStyle/>
          <a:p>
            <a:endParaRPr lang="en-GB" dirty="0"/>
          </a:p>
        </p:txBody>
      </p:sp>
      <p:sp>
        <p:nvSpPr>
          <p:cNvPr id="12" name="Rectangle 11">
            <a:extLst>
              <a:ext uri="{FF2B5EF4-FFF2-40B4-BE49-F238E27FC236}">
                <a16:creationId xmlns:a16="http://schemas.microsoft.com/office/drawing/2014/main" id="{A77B2940-C36D-00FE-CC84-DFDF62E6CE7F}"/>
              </a:ext>
            </a:extLst>
          </p:cNvPr>
          <p:cNvSpPr/>
          <p:nvPr/>
        </p:nvSpPr>
        <p:spPr>
          <a:xfrm>
            <a:off x="5142271" y="3244645"/>
            <a:ext cx="1288026" cy="727587"/>
          </a:xfrm>
          <a:prstGeom prst="rect">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GB" dirty="0"/>
              <a:t>CEO</a:t>
            </a:r>
          </a:p>
        </p:txBody>
      </p:sp>
      <p:sp>
        <p:nvSpPr>
          <p:cNvPr id="13" name="Rectangle 12">
            <a:extLst>
              <a:ext uri="{FF2B5EF4-FFF2-40B4-BE49-F238E27FC236}">
                <a16:creationId xmlns:a16="http://schemas.microsoft.com/office/drawing/2014/main" id="{E38DEA8E-6BEF-309D-5B0C-7E758ABD702D}"/>
              </a:ext>
            </a:extLst>
          </p:cNvPr>
          <p:cNvSpPr/>
          <p:nvPr/>
        </p:nvSpPr>
        <p:spPr>
          <a:xfrm>
            <a:off x="894735" y="4906297"/>
            <a:ext cx="1317523" cy="727587"/>
          </a:xfrm>
          <a:prstGeom prst="rect">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GB" dirty="0"/>
              <a:t>Finance Director </a:t>
            </a:r>
          </a:p>
        </p:txBody>
      </p:sp>
      <p:sp>
        <p:nvSpPr>
          <p:cNvPr id="14" name="Rectangle 13">
            <a:extLst>
              <a:ext uri="{FF2B5EF4-FFF2-40B4-BE49-F238E27FC236}">
                <a16:creationId xmlns:a16="http://schemas.microsoft.com/office/drawing/2014/main" id="{E26FBBBB-8A5A-03D9-BDDE-785C7A36F56A}"/>
              </a:ext>
            </a:extLst>
          </p:cNvPr>
          <p:cNvSpPr/>
          <p:nvPr/>
        </p:nvSpPr>
        <p:spPr>
          <a:xfrm>
            <a:off x="3064517" y="4906297"/>
            <a:ext cx="1288026" cy="727587"/>
          </a:xfrm>
          <a:prstGeom prst="rect">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GB" dirty="0"/>
              <a:t>Operation Director</a:t>
            </a:r>
          </a:p>
        </p:txBody>
      </p:sp>
      <p:sp>
        <p:nvSpPr>
          <p:cNvPr id="15" name="Rectangle 14">
            <a:extLst>
              <a:ext uri="{FF2B5EF4-FFF2-40B4-BE49-F238E27FC236}">
                <a16:creationId xmlns:a16="http://schemas.microsoft.com/office/drawing/2014/main" id="{103F1347-2FE3-080C-9E4E-F732F5A85ECF}"/>
              </a:ext>
            </a:extLst>
          </p:cNvPr>
          <p:cNvSpPr/>
          <p:nvPr/>
        </p:nvSpPr>
        <p:spPr>
          <a:xfrm>
            <a:off x="5142272" y="4906297"/>
            <a:ext cx="1288026" cy="727587"/>
          </a:xfrm>
          <a:prstGeom prst="rect">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GB" dirty="0"/>
              <a:t>Marketing Director</a:t>
            </a:r>
          </a:p>
        </p:txBody>
      </p:sp>
      <p:sp>
        <p:nvSpPr>
          <p:cNvPr id="16" name="Rectangle 15">
            <a:extLst>
              <a:ext uri="{FF2B5EF4-FFF2-40B4-BE49-F238E27FC236}">
                <a16:creationId xmlns:a16="http://schemas.microsoft.com/office/drawing/2014/main" id="{D07A822C-1A0F-B367-6ABA-868B862D2B34}"/>
              </a:ext>
            </a:extLst>
          </p:cNvPr>
          <p:cNvSpPr/>
          <p:nvPr/>
        </p:nvSpPr>
        <p:spPr>
          <a:xfrm>
            <a:off x="7629832" y="4906297"/>
            <a:ext cx="1288026" cy="727587"/>
          </a:xfrm>
          <a:prstGeom prst="rect">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GB" dirty="0"/>
              <a:t>HR Director</a:t>
            </a:r>
          </a:p>
        </p:txBody>
      </p:sp>
      <p:sp>
        <p:nvSpPr>
          <p:cNvPr id="17" name="Rectangle 16">
            <a:extLst>
              <a:ext uri="{FF2B5EF4-FFF2-40B4-BE49-F238E27FC236}">
                <a16:creationId xmlns:a16="http://schemas.microsoft.com/office/drawing/2014/main" id="{EE8E0C8A-E379-8BC0-FA04-31945C527D63}"/>
              </a:ext>
            </a:extLst>
          </p:cNvPr>
          <p:cNvSpPr/>
          <p:nvPr/>
        </p:nvSpPr>
        <p:spPr>
          <a:xfrm>
            <a:off x="10009239" y="4906297"/>
            <a:ext cx="1288026" cy="727587"/>
          </a:xfrm>
          <a:prstGeom prst="rect">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GB" dirty="0"/>
              <a:t>Production Director</a:t>
            </a:r>
          </a:p>
        </p:txBody>
      </p:sp>
      <p:cxnSp>
        <p:nvCxnSpPr>
          <p:cNvPr id="19" name="Straight Connector 18">
            <a:extLst>
              <a:ext uri="{FF2B5EF4-FFF2-40B4-BE49-F238E27FC236}">
                <a16:creationId xmlns:a16="http://schemas.microsoft.com/office/drawing/2014/main" id="{5E7211F0-3988-213E-FCB4-DD6EA8B89F1E}"/>
              </a:ext>
            </a:extLst>
          </p:cNvPr>
          <p:cNvCxnSpPr>
            <a:cxnSpLocks/>
            <a:stCxn id="12" idx="2"/>
            <a:endCxn id="15" idx="0"/>
          </p:cNvCxnSpPr>
          <p:nvPr/>
        </p:nvCxnSpPr>
        <p:spPr>
          <a:xfrm>
            <a:off x="5786284" y="3972232"/>
            <a:ext cx="1" cy="934065"/>
          </a:xfrm>
          <a:prstGeom prst="line">
            <a:avLst/>
          </a:prstGeom>
        </p:spPr>
        <p:style>
          <a:lnRef idx="1">
            <a:schemeClr val="accent2"/>
          </a:lnRef>
          <a:fillRef idx="0">
            <a:schemeClr val="accent2"/>
          </a:fillRef>
          <a:effectRef idx="0">
            <a:schemeClr val="accent2"/>
          </a:effectRef>
          <a:fontRef idx="minor">
            <a:schemeClr val="tx1"/>
          </a:fontRef>
        </p:style>
      </p:cxnSp>
      <p:cxnSp>
        <p:nvCxnSpPr>
          <p:cNvPr id="24" name="Straight Connector 23">
            <a:extLst>
              <a:ext uri="{FF2B5EF4-FFF2-40B4-BE49-F238E27FC236}">
                <a16:creationId xmlns:a16="http://schemas.microsoft.com/office/drawing/2014/main" id="{C483EB43-2CC1-ECF6-D7A4-EB233CC13262}"/>
              </a:ext>
            </a:extLst>
          </p:cNvPr>
          <p:cNvCxnSpPr>
            <a:cxnSpLocks/>
            <a:stCxn id="12" idx="2"/>
            <a:endCxn id="16" idx="0"/>
          </p:cNvCxnSpPr>
          <p:nvPr/>
        </p:nvCxnSpPr>
        <p:spPr>
          <a:xfrm>
            <a:off x="5786284" y="3972232"/>
            <a:ext cx="2487561" cy="934065"/>
          </a:xfrm>
          <a:prstGeom prst="line">
            <a:avLst/>
          </a:prstGeom>
        </p:spPr>
        <p:style>
          <a:lnRef idx="1">
            <a:schemeClr val="accent2"/>
          </a:lnRef>
          <a:fillRef idx="0">
            <a:schemeClr val="accent2"/>
          </a:fillRef>
          <a:effectRef idx="0">
            <a:schemeClr val="accent2"/>
          </a:effectRef>
          <a:fontRef idx="minor">
            <a:schemeClr val="tx1"/>
          </a:fontRef>
        </p:style>
      </p:cxnSp>
      <p:cxnSp>
        <p:nvCxnSpPr>
          <p:cNvPr id="28" name="Straight Connector 27">
            <a:extLst>
              <a:ext uri="{FF2B5EF4-FFF2-40B4-BE49-F238E27FC236}">
                <a16:creationId xmlns:a16="http://schemas.microsoft.com/office/drawing/2014/main" id="{83913B27-8F0E-0830-C562-1F4039E626F0}"/>
              </a:ext>
            </a:extLst>
          </p:cNvPr>
          <p:cNvCxnSpPr>
            <a:cxnSpLocks/>
            <a:stCxn id="12" idx="2"/>
            <a:endCxn id="17" idx="0"/>
          </p:cNvCxnSpPr>
          <p:nvPr/>
        </p:nvCxnSpPr>
        <p:spPr>
          <a:xfrm>
            <a:off x="5786284" y="3972232"/>
            <a:ext cx="4866968" cy="934065"/>
          </a:xfrm>
          <a:prstGeom prst="line">
            <a:avLst/>
          </a:prstGeom>
        </p:spPr>
        <p:style>
          <a:lnRef idx="1">
            <a:schemeClr val="accent2"/>
          </a:lnRef>
          <a:fillRef idx="0">
            <a:schemeClr val="accent2"/>
          </a:fillRef>
          <a:effectRef idx="0">
            <a:schemeClr val="accent2"/>
          </a:effectRef>
          <a:fontRef idx="minor">
            <a:schemeClr val="tx1"/>
          </a:fontRef>
        </p:style>
      </p:cxnSp>
      <p:cxnSp>
        <p:nvCxnSpPr>
          <p:cNvPr id="31" name="Straight Connector 30">
            <a:extLst>
              <a:ext uri="{FF2B5EF4-FFF2-40B4-BE49-F238E27FC236}">
                <a16:creationId xmlns:a16="http://schemas.microsoft.com/office/drawing/2014/main" id="{7BB1CF1E-4205-500E-7FF7-1B296F3BDA4A}"/>
              </a:ext>
            </a:extLst>
          </p:cNvPr>
          <p:cNvCxnSpPr>
            <a:stCxn id="12" idx="2"/>
            <a:endCxn id="14" idx="0"/>
          </p:cNvCxnSpPr>
          <p:nvPr/>
        </p:nvCxnSpPr>
        <p:spPr>
          <a:xfrm flipH="1">
            <a:off x="3708530" y="3972232"/>
            <a:ext cx="2077754" cy="934065"/>
          </a:xfrm>
          <a:prstGeom prst="line">
            <a:avLst/>
          </a:prstGeom>
        </p:spPr>
        <p:style>
          <a:lnRef idx="1">
            <a:schemeClr val="accent2"/>
          </a:lnRef>
          <a:fillRef idx="0">
            <a:schemeClr val="accent2"/>
          </a:fillRef>
          <a:effectRef idx="0">
            <a:schemeClr val="accent2"/>
          </a:effectRef>
          <a:fontRef idx="minor">
            <a:schemeClr val="tx1"/>
          </a:fontRef>
        </p:style>
      </p:cxnSp>
      <p:cxnSp>
        <p:nvCxnSpPr>
          <p:cNvPr id="33" name="Straight Connector 32">
            <a:extLst>
              <a:ext uri="{FF2B5EF4-FFF2-40B4-BE49-F238E27FC236}">
                <a16:creationId xmlns:a16="http://schemas.microsoft.com/office/drawing/2014/main" id="{0AB1AA9B-6B55-3008-9F13-A991B59FDA54}"/>
              </a:ext>
            </a:extLst>
          </p:cNvPr>
          <p:cNvCxnSpPr>
            <a:stCxn id="12" idx="2"/>
            <a:endCxn id="13" idx="0"/>
          </p:cNvCxnSpPr>
          <p:nvPr/>
        </p:nvCxnSpPr>
        <p:spPr>
          <a:xfrm flipH="1">
            <a:off x="1553497" y="3972232"/>
            <a:ext cx="4232787" cy="934065"/>
          </a:xfrm>
          <a:prstGeom prst="line">
            <a:avLst/>
          </a:prstGeom>
        </p:spPr>
        <p:style>
          <a:lnRef idx="1">
            <a:schemeClr val="accent2"/>
          </a:lnRef>
          <a:fillRef idx="0">
            <a:schemeClr val="accent2"/>
          </a:fillRef>
          <a:effectRef idx="0">
            <a:schemeClr val="accent2"/>
          </a:effectRef>
          <a:fontRef idx="minor">
            <a:schemeClr val="tx1"/>
          </a:fontRef>
        </p:style>
      </p:cxnSp>
    </p:spTree>
    <p:extLst>
      <p:ext uri="{BB962C8B-B14F-4D97-AF65-F5344CB8AC3E}">
        <p14:creationId xmlns:p14="http://schemas.microsoft.com/office/powerpoint/2010/main" val="30364997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2AEEBC8-9D30-42EF-95F2-386C2653F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3529E97A-97C3-40EA-8A04-5C02398D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877832"/>
          </a:xfrm>
          <a:custGeom>
            <a:avLst/>
            <a:gdLst>
              <a:gd name="connsiteX0" fmla="*/ 6789701 w 12192000"/>
              <a:gd name="connsiteY0" fmla="*/ 2809623 h 2877832"/>
              <a:gd name="connsiteX1" fmla="*/ 6788702 w 12192000"/>
              <a:gd name="connsiteY1" fmla="*/ 2809701 h 2877832"/>
              <a:gd name="connsiteX2" fmla="*/ 6788476 w 12192000"/>
              <a:gd name="connsiteY2" fmla="*/ 2810235 h 2877832"/>
              <a:gd name="connsiteX3" fmla="*/ 0 w 12192000"/>
              <a:gd name="connsiteY3" fmla="*/ 0 h 2877832"/>
              <a:gd name="connsiteX4" fmla="*/ 12192000 w 12192000"/>
              <a:gd name="connsiteY4" fmla="*/ 0 h 2877832"/>
              <a:gd name="connsiteX5" fmla="*/ 12192000 w 12192000"/>
              <a:gd name="connsiteY5" fmla="*/ 1915388 h 2877832"/>
              <a:gd name="connsiteX6" fmla="*/ 12061096 w 12192000"/>
              <a:gd name="connsiteY6" fmla="*/ 1954428 h 2877832"/>
              <a:gd name="connsiteX7" fmla="*/ 11676800 w 12192000"/>
              <a:gd name="connsiteY7" fmla="*/ 2058003 h 2877832"/>
              <a:gd name="connsiteX8" fmla="*/ 10425355 w 12192000"/>
              <a:gd name="connsiteY8" fmla="*/ 2341542 h 2877832"/>
              <a:gd name="connsiteX9" fmla="*/ 9424022 w 12192000"/>
              <a:gd name="connsiteY9" fmla="*/ 2516704 h 2877832"/>
              <a:gd name="connsiteX10" fmla="*/ 8458419 w 12192000"/>
              <a:gd name="connsiteY10" fmla="*/ 2650405 h 2877832"/>
              <a:gd name="connsiteX11" fmla="*/ 7715970 w 12192000"/>
              <a:gd name="connsiteY11" fmla="*/ 2730352 h 2877832"/>
              <a:gd name="connsiteX12" fmla="*/ 6951716 w 12192000"/>
              <a:gd name="connsiteY12" fmla="*/ 2796132 h 2877832"/>
              <a:gd name="connsiteX13" fmla="*/ 6936303 w 12192000"/>
              <a:gd name="connsiteY13" fmla="*/ 2798203 h 2877832"/>
              <a:gd name="connsiteX14" fmla="*/ 6790448 w 12192000"/>
              <a:gd name="connsiteY14" fmla="*/ 2809564 h 2877832"/>
              <a:gd name="connsiteX15" fmla="*/ 6799941 w 12192000"/>
              <a:gd name="connsiteY15" fmla="*/ 2811384 h 2877832"/>
              <a:gd name="connsiteX16" fmla="*/ 6835432 w 12192000"/>
              <a:gd name="connsiteY16" fmla="*/ 2809677 h 2877832"/>
              <a:gd name="connsiteX17" fmla="*/ 6884003 w 12192000"/>
              <a:gd name="connsiteY17" fmla="*/ 2806699 h 2877832"/>
              <a:gd name="connsiteX18" fmla="*/ 7578771 w 12192000"/>
              <a:gd name="connsiteY18" fmla="*/ 2774172 h 2877832"/>
              <a:gd name="connsiteX19" fmla="*/ 8623845 w 12192000"/>
              <a:gd name="connsiteY19" fmla="*/ 2687275 h 2877832"/>
              <a:gd name="connsiteX20" fmla="*/ 9479970 w 12192000"/>
              <a:gd name="connsiteY20" fmla="*/ 2583369 h 2877832"/>
              <a:gd name="connsiteX21" fmla="*/ 10629308 w 12192000"/>
              <a:gd name="connsiteY21" fmla="*/ 2389212 h 2877832"/>
              <a:gd name="connsiteX22" fmla="*/ 11998498 w 12192000"/>
              <a:gd name="connsiteY22" fmla="*/ 2063218 h 2877832"/>
              <a:gd name="connsiteX23" fmla="*/ 12192000 w 12192000"/>
              <a:gd name="connsiteY23" fmla="*/ 2006219 h 2877832"/>
              <a:gd name="connsiteX24" fmla="*/ 12192000 w 12192000"/>
              <a:gd name="connsiteY24" fmla="*/ 2060956 h 2877832"/>
              <a:gd name="connsiteX25" fmla="*/ 11829257 w 12192000"/>
              <a:gd name="connsiteY25" fmla="*/ 2166255 h 2877832"/>
              <a:gd name="connsiteX26" fmla="*/ 10939183 w 12192000"/>
              <a:gd name="connsiteY26" fmla="*/ 2380770 h 2877832"/>
              <a:gd name="connsiteX27" fmla="*/ 9985530 w 12192000"/>
              <a:gd name="connsiteY27" fmla="*/ 2560775 h 2877832"/>
              <a:gd name="connsiteX28" fmla="*/ 9186882 w 12192000"/>
              <a:gd name="connsiteY28" fmla="*/ 2676722 h 2877832"/>
              <a:gd name="connsiteX29" fmla="*/ 8578198 w 12192000"/>
              <a:gd name="connsiteY29" fmla="*/ 2746241 h 2877832"/>
              <a:gd name="connsiteX30" fmla="*/ 7864358 w 12192000"/>
              <a:gd name="connsiteY30" fmla="*/ 2807692 h 2877832"/>
              <a:gd name="connsiteX31" fmla="*/ 6935502 w 12192000"/>
              <a:gd name="connsiteY31" fmla="*/ 2859086 h 2877832"/>
              <a:gd name="connsiteX32" fmla="*/ 6477750 w 12192000"/>
              <a:gd name="connsiteY32" fmla="*/ 2872989 h 2877832"/>
              <a:gd name="connsiteX33" fmla="*/ 6362294 w 12192000"/>
              <a:gd name="connsiteY33" fmla="*/ 2877832 h 2877832"/>
              <a:gd name="connsiteX34" fmla="*/ 6057129 w 12192000"/>
              <a:gd name="connsiteY34" fmla="*/ 2877832 h 2877832"/>
              <a:gd name="connsiteX35" fmla="*/ 5977784 w 12192000"/>
              <a:gd name="connsiteY35" fmla="*/ 2873238 h 2877832"/>
              <a:gd name="connsiteX36" fmla="*/ 5265087 w 12192000"/>
              <a:gd name="connsiteY36" fmla="*/ 2836989 h 2877832"/>
              <a:gd name="connsiteX37" fmla="*/ 4346277 w 12192000"/>
              <a:gd name="connsiteY37" fmla="*/ 2774919 h 2877832"/>
              <a:gd name="connsiteX38" fmla="*/ 3373045 w 12192000"/>
              <a:gd name="connsiteY38" fmla="*/ 2676350 h 2877832"/>
              <a:gd name="connsiteX39" fmla="*/ 2362173 w 12192000"/>
              <a:gd name="connsiteY39" fmla="*/ 2557423 h 2877832"/>
              <a:gd name="connsiteX40" fmla="*/ 1233178 w 12192000"/>
              <a:gd name="connsiteY40" fmla="*/ 2384247 h 2877832"/>
              <a:gd name="connsiteX41" fmla="*/ 68500 w 12192000"/>
              <a:gd name="connsiteY41" fmla="*/ 2144540 h 2877832"/>
              <a:gd name="connsiteX42" fmla="*/ 0 w 12192000"/>
              <a:gd name="connsiteY42" fmla="*/ 2127185 h 2877832"/>
              <a:gd name="connsiteX43" fmla="*/ 0 w 12192000"/>
              <a:gd name="connsiteY43" fmla="*/ 2070696 h 2877832"/>
              <a:gd name="connsiteX44" fmla="*/ 72441 w 12192000"/>
              <a:gd name="connsiteY44" fmla="*/ 2089473 h 2877832"/>
              <a:gd name="connsiteX45" fmla="*/ 600716 w 12192000"/>
              <a:gd name="connsiteY45" fmla="*/ 2207843 h 2877832"/>
              <a:gd name="connsiteX46" fmla="*/ 1769512 w 12192000"/>
              <a:gd name="connsiteY46" fmla="*/ 2418011 h 2877832"/>
              <a:gd name="connsiteX47" fmla="*/ 2613554 w 12192000"/>
              <a:gd name="connsiteY47" fmla="*/ 2534953 h 2877832"/>
              <a:gd name="connsiteX48" fmla="*/ 2581134 w 12192000"/>
              <a:gd name="connsiteY48" fmla="*/ 2525022 h 2877832"/>
              <a:gd name="connsiteX49" fmla="*/ 1112635 w 12192000"/>
              <a:gd name="connsiteY49" fmla="*/ 2192325 h 2877832"/>
              <a:gd name="connsiteX50" fmla="*/ 420412 w 12192000"/>
              <a:gd name="connsiteY50" fmla="*/ 1992892 h 2877832"/>
              <a:gd name="connsiteX51" fmla="*/ 0 w 12192000"/>
              <a:gd name="connsiteY51" fmla="*/ 1853975 h 2877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000" h="2877832">
                <a:moveTo>
                  <a:pt x="6789701" y="2809623"/>
                </a:moveTo>
                <a:lnTo>
                  <a:pt x="6788702" y="2809701"/>
                </a:lnTo>
                <a:lnTo>
                  <a:pt x="6788476" y="2810235"/>
                </a:lnTo>
                <a:close/>
                <a:moveTo>
                  <a:pt x="0" y="0"/>
                </a:moveTo>
                <a:lnTo>
                  <a:pt x="12192000" y="0"/>
                </a:lnTo>
                <a:lnTo>
                  <a:pt x="12192000" y="1915388"/>
                </a:lnTo>
                <a:lnTo>
                  <a:pt x="12061096" y="1954428"/>
                </a:lnTo>
                <a:cubicBezTo>
                  <a:pt x="11933500" y="1990642"/>
                  <a:pt x="11805390" y="2025171"/>
                  <a:pt x="11676800" y="2058003"/>
                </a:cubicBezTo>
                <a:cubicBezTo>
                  <a:pt x="11262789" y="2165510"/>
                  <a:pt x="10845343" y="2259112"/>
                  <a:pt x="10425355" y="2341542"/>
                </a:cubicBezTo>
                <a:cubicBezTo>
                  <a:pt x="10092810" y="2406753"/>
                  <a:pt x="9759033" y="2465150"/>
                  <a:pt x="9424022" y="2516704"/>
                </a:cubicBezTo>
                <a:cubicBezTo>
                  <a:pt x="9102997" y="2566361"/>
                  <a:pt x="8781133" y="2610928"/>
                  <a:pt x="8458419" y="2650405"/>
                </a:cubicBezTo>
                <a:cubicBezTo>
                  <a:pt x="8211360" y="2680571"/>
                  <a:pt x="7963792" y="2706144"/>
                  <a:pt x="7715970" y="2730352"/>
                </a:cubicBezTo>
                <a:lnTo>
                  <a:pt x="6951716" y="2796132"/>
                </a:lnTo>
                <a:lnTo>
                  <a:pt x="6936303" y="2798203"/>
                </a:lnTo>
                <a:lnTo>
                  <a:pt x="6790448" y="2809564"/>
                </a:lnTo>
                <a:lnTo>
                  <a:pt x="6799941" y="2811384"/>
                </a:lnTo>
                <a:cubicBezTo>
                  <a:pt x="6811623" y="2811850"/>
                  <a:pt x="6823734" y="2809677"/>
                  <a:pt x="6835432" y="2809677"/>
                </a:cubicBezTo>
                <a:cubicBezTo>
                  <a:pt x="6851580" y="2809677"/>
                  <a:pt x="6867729" y="2807070"/>
                  <a:pt x="6884003" y="2806699"/>
                </a:cubicBezTo>
                <a:cubicBezTo>
                  <a:pt x="7115805" y="2801237"/>
                  <a:pt x="7347351" y="2789070"/>
                  <a:pt x="7578771" y="2774172"/>
                </a:cubicBezTo>
                <a:cubicBezTo>
                  <a:pt x="7927552" y="2751704"/>
                  <a:pt x="8276080" y="2723525"/>
                  <a:pt x="8623845" y="2687275"/>
                </a:cubicBezTo>
                <a:cubicBezTo>
                  <a:pt x="8909939" y="2657977"/>
                  <a:pt x="9195310" y="2623342"/>
                  <a:pt x="9479970" y="2583369"/>
                </a:cubicBezTo>
                <a:cubicBezTo>
                  <a:pt x="9864901" y="2528995"/>
                  <a:pt x="10248014" y="2464281"/>
                  <a:pt x="10629308" y="2389212"/>
                </a:cubicBezTo>
                <a:cubicBezTo>
                  <a:pt x="11090114" y="2298092"/>
                  <a:pt x="11546975" y="2190586"/>
                  <a:pt x="11998498" y="2063218"/>
                </a:cubicBezTo>
                <a:lnTo>
                  <a:pt x="12192000" y="2006219"/>
                </a:lnTo>
                <a:lnTo>
                  <a:pt x="12192000" y="2060956"/>
                </a:lnTo>
                <a:lnTo>
                  <a:pt x="11829257" y="2166255"/>
                </a:lnTo>
                <a:cubicBezTo>
                  <a:pt x="11534769" y="2245952"/>
                  <a:pt x="11238120" y="2316838"/>
                  <a:pt x="10939183" y="2380770"/>
                </a:cubicBezTo>
                <a:cubicBezTo>
                  <a:pt x="10622824" y="2448552"/>
                  <a:pt x="10304941" y="2508549"/>
                  <a:pt x="9985530" y="2560775"/>
                </a:cubicBezTo>
                <a:cubicBezTo>
                  <a:pt x="9720036" y="2604224"/>
                  <a:pt x="9453814" y="2642869"/>
                  <a:pt x="9186882" y="2676722"/>
                </a:cubicBezTo>
                <a:cubicBezTo>
                  <a:pt x="8984197" y="2702296"/>
                  <a:pt x="8781514" y="2726379"/>
                  <a:pt x="8578198" y="2746241"/>
                </a:cubicBezTo>
                <a:cubicBezTo>
                  <a:pt x="8340547" y="2768961"/>
                  <a:pt x="8102644" y="2790436"/>
                  <a:pt x="7864358" y="2807692"/>
                </a:cubicBezTo>
                <a:cubicBezTo>
                  <a:pt x="7554994" y="2830036"/>
                  <a:pt x="7245502" y="2847914"/>
                  <a:pt x="6935502" y="2859086"/>
                </a:cubicBezTo>
                <a:cubicBezTo>
                  <a:pt x="6782917" y="2864549"/>
                  <a:pt x="6630334" y="2868397"/>
                  <a:pt x="6477750" y="2872989"/>
                </a:cubicBezTo>
                <a:cubicBezTo>
                  <a:pt x="6439195" y="2870905"/>
                  <a:pt x="6400529" y="2872530"/>
                  <a:pt x="6362294" y="2877832"/>
                </a:cubicBezTo>
                <a:lnTo>
                  <a:pt x="6057129" y="2877832"/>
                </a:lnTo>
                <a:lnTo>
                  <a:pt x="5977784" y="2873238"/>
                </a:lnTo>
                <a:cubicBezTo>
                  <a:pt x="5740261" y="2860825"/>
                  <a:pt x="5502739" y="2847046"/>
                  <a:pt x="5265087" y="2836989"/>
                </a:cubicBezTo>
                <a:cubicBezTo>
                  <a:pt x="4958267" y="2824573"/>
                  <a:pt x="4651826" y="2804093"/>
                  <a:pt x="4346277" y="2774919"/>
                </a:cubicBezTo>
                <a:cubicBezTo>
                  <a:pt x="4021654" y="2744007"/>
                  <a:pt x="3697795" y="2709372"/>
                  <a:pt x="3373045" y="2676350"/>
                </a:cubicBezTo>
                <a:cubicBezTo>
                  <a:pt x="3035412" y="2642088"/>
                  <a:pt x="2698456" y="2602449"/>
                  <a:pt x="2362173" y="2557423"/>
                </a:cubicBezTo>
                <a:cubicBezTo>
                  <a:pt x="1984692" y="2507270"/>
                  <a:pt x="1608364" y="2449544"/>
                  <a:pt x="1233178" y="2384247"/>
                </a:cubicBezTo>
                <a:cubicBezTo>
                  <a:pt x="842181" y="2315534"/>
                  <a:pt x="453758" y="2237046"/>
                  <a:pt x="68500" y="2144540"/>
                </a:cubicBezTo>
                <a:lnTo>
                  <a:pt x="0" y="2127185"/>
                </a:lnTo>
                <a:lnTo>
                  <a:pt x="0" y="2070696"/>
                </a:lnTo>
                <a:lnTo>
                  <a:pt x="72441" y="2089473"/>
                </a:lnTo>
                <a:cubicBezTo>
                  <a:pt x="247961" y="2131651"/>
                  <a:pt x="424164" y="2170911"/>
                  <a:pt x="600716" y="2207843"/>
                </a:cubicBezTo>
                <a:cubicBezTo>
                  <a:pt x="988279" y="2288657"/>
                  <a:pt x="1378133" y="2357555"/>
                  <a:pt x="1769512" y="2418011"/>
                </a:cubicBezTo>
                <a:cubicBezTo>
                  <a:pt x="2052426" y="2461587"/>
                  <a:pt x="2335725" y="2501684"/>
                  <a:pt x="2613554" y="2534953"/>
                </a:cubicBezTo>
                <a:cubicBezTo>
                  <a:pt x="2605544" y="2537560"/>
                  <a:pt x="2594611" y="2527504"/>
                  <a:pt x="2581134" y="2525022"/>
                </a:cubicBezTo>
                <a:cubicBezTo>
                  <a:pt x="2087178" y="2433070"/>
                  <a:pt x="1597684" y="2322177"/>
                  <a:pt x="1112635" y="2192325"/>
                </a:cubicBezTo>
                <a:cubicBezTo>
                  <a:pt x="880453" y="2130254"/>
                  <a:pt x="649713" y="2063776"/>
                  <a:pt x="420412" y="1992892"/>
                </a:cubicBezTo>
                <a:lnTo>
                  <a:pt x="0" y="185397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17D267E-A9F5-2545-74DD-008E6447AD13}"/>
              </a:ext>
            </a:extLst>
          </p:cNvPr>
          <p:cNvSpPr>
            <a:spLocks noGrp="1"/>
          </p:cNvSpPr>
          <p:nvPr>
            <p:ph type="title"/>
          </p:nvPr>
        </p:nvSpPr>
        <p:spPr>
          <a:xfrm>
            <a:off x="630936" y="630936"/>
            <a:ext cx="3599688" cy="1463040"/>
          </a:xfrm>
        </p:spPr>
        <p:txBody>
          <a:bodyPr vert="horz" lIns="91440" tIns="45720" rIns="91440" bIns="45720" rtlCol="0" anchor="ctr">
            <a:normAutofit/>
          </a:bodyPr>
          <a:lstStyle/>
          <a:p>
            <a:pPr algn="ctr"/>
            <a:r>
              <a:rPr lang="en-US" sz="3200" kern="1200" dirty="0">
                <a:solidFill>
                  <a:srgbClr val="FFFFFF"/>
                </a:solidFill>
                <a:latin typeface="+mj-lt"/>
                <a:ea typeface="+mj-ea"/>
                <a:cs typeface="+mj-cs"/>
              </a:rPr>
              <a:t>Divisional structure</a:t>
            </a:r>
          </a:p>
        </p:txBody>
      </p:sp>
      <p:sp>
        <p:nvSpPr>
          <p:cNvPr id="14" name="sketch line">
            <a:extLst>
              <a:ext uri="{FF2B5EF4-FFF2-40B4-BE49-F238E27FC236}">
                <a16:creationId xmlns:a16="http://schemas.microsoft.com/office/drawing/2014/main" id="{59FA8C2E-A5A7-4490-927A-7CD58343ED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66159" y="1353312"/>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C5A5C9C7-30C4-13AE-21D4-08639DC7F790}"/>
              </a:ext>
            </a:extLst>
          </p:cNvPr>
          <p:cNvSpPr txBox="1"/>
          <p:nvPr/>
        </p:nvSpPr>
        <p:spPr>
          <a:xfrm>
            <a:off x="4053840" y="193040"/>
            <a:ext cx="7495031" cy="2489200"/>
          </a:xfrm>
          <a:prstGeom prst="rect">
            <a:avLst/>
          </a:prstGeom>
        </p:spPr>
        <p:txBody>
          <a:bodyPr vert="horz" lIns="91440" tIns="45720" rIns="91440" bIns="45720" rtlCol="0" anchor="ctr">
            <a:normAutofit lnSpcReduction="10000"/>
          </a:bodyPr>
          <a:lstStyle/>
          <a:p>
            <a:pPr marL="285750" indent="-228600" defTabSz="914400">
              <a:lnSpc>
                <a:spcPct val="90000"/>
              </a:lnSpc>
              <a:spcAft>
                <a:spcPts val="600"/>
              </a:spcAft>
              <a:buFont typeface="Arial" panose="020B0604020202020204" pitchFamily="34" charset="0"/>
              <a:buChar char="•"/>
            </a:pPr>
            <a:r>
              <a:rPr lang="en-GB" sz="1400" dirty="0">
                <a:solidFill>
                  <a:srgbClr val="FFFFFF"/>
                </a:solidFill>
              </a:rPr>
              <a:t>A divisional structure organises the company into semi-autonomous units based on product lines, geographical regions, or customer segments. Each division operates as a distinct entity with responsibility for its own performance and results, while remaining aligned with overall corporate strategy (Robbins and Judge, 2019).</a:t>
            </a:r>
          </a:p>
          <a:p>
            <a:pPr marL="285750" indent="-228600" defTabSz="914400">
              <a:lnSpc>
                <a:spcPct val="90000"/>
              </a:lnSpc>
              <a:spcAft>
                <a:spcPts val="600"/>
              </a:spcAft>
              <a:buFont typeface="Arial" panose="020B0604020202020204" pitchFamily="34" charset="0"/>
              <a:buChar char="•"/>
            </a:pPr>
            <a:r>
              <a:rPr lang="en-GB" sz="1400" dirty="0">
                <a:solidFill>
                  <a:srgbClr val="FFFFFF"/>
                </a:solidFill>
              </a:rPr>
              <a:t>This structure allows each division to focus on its specific market or product, enabling quicker responses to local or customer-specific demands. Divisional managers have autonomy to plan and implement tailored strategies, which enhances flexibility, accountability, and innovation (Daft, 2021).</a:t>
            </a:r>
          </a:p>
          <a:p>
            <a:pPr marL="285750" indent="-228600" defTabSz="914400">
              <a:lnSpc>
                <a:spcPct val="90000"/>
              </a:lnSpc>
              <a:spcAft>
                <a:spcPts val="600"/>
              </a:spcAft>
              <a:buFont typeface="Arial" panose="020B0604020202020204" pitchFamily="34" charset="0"/>
              <a:buChar char="•"/>
            </a:pPr>
            <a:r>
              <a:rPr lang="en-GB" sz="1400" dirty="0">
                <a:solidFill>
                  <a:srgbClr val="FFFFFF"/>
                </a:solidFill>
              </a:rPr>
              <a:t>For Greggs, a geographical divisional structure—such as divisions for the North, Midlands, and South—could facilitate local market responsiveness. However, maintaining a consistent brand image nationwide would require strong corporate oversight and coordination (Mullins, 2019).</a:t>
            </a:r>
            <a:endParaRPr lang="en-US" sz="1400" dirty="0">
              <a:solidFill>
                <a:srgbClr val="FFFFFF"/>
              </a:solidFill>
            </a:endParaRPr>
          </a:p>
        </p:txBody>
      </p:sp>
      <p:sp>
        <p:nvSpPr>
          <p:cNvPr id="7" name="Rectangle 6">
            <a:extLst>
              <a:ext uri="{FF2B5EF4-FFF2-40B4-BE49-F238E27FC236}">
                <a16:creationId xmlns:a16="http://schemas.microsoft.com/office/drawing/2014/main" id="{5F04A22A-D5C1-AEAA-D364-58ABA8C644F3}"/>
              </a:ext>
            </a:extLst>
          </p:cNvPr>
          <p:cNvSpPr/>
          <p:nvPr/>
        </p:nvSpPr>
        <p:spPr>
          <a:xfrm>
            <a:off x="4586207" y="3397045"/>
            <a:ext cx="3215148" cy="835741"/>
          </a:xfrm>
          <a:prstGeom prst="rect">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GB" dirty="0"/>
              <a:t>CEO</a:t>
            </a:r>
          </a:p>
        </p:txBody>
      </p:sp>
      <p:sp>
        <p:nvSpPr>
          <p:cNvPr id="8" name="Rectangle 7">
            <a:extLst>
              <a:ext uri="{FF2B5EF4-FFF2-40B4-BE49-F238E27FC236}">
                <a16:creationId xmlns:a16="http://schemas.microsoft.com/office/drawing/2014/main" id="{56DD5C04-5B29-303F-D67E-E5CE8568B2C1}"/>
              </a:ext>
            </a:extLst>
          </p:cNvPr>
          <p:cNvSpPr/>
          <p:nvPr/>
        </p:nvSpPr>
        <p:spPr>
          <a:xfrm>
            <a:off x="668595" y="5048864"/>
            <a:ext cx="3215148" cy="835742"/>
          </a:xfrm>
          <a:prstGeom prst="rect">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GB" dirty="0"/>
              <a:t>Regional Director (North)</a:t>
            </a:r>
          </a:p>
        </p:txBody>
      </p:sp>
      <p:sp>
        <p:nvSpPr>
          <p:cNvPr id="9" name="Rectangle 8">
            <a:extLst>
              <a:ext uri="{FF2B5EF4-FFF2-40B4-BE49-F238E27FC236}">
                <a16:creationId xmlns:a16="http://schemas.microsoft.com/office/drawing/2014/main" id="{02F92AF4-6059-F264-87FE-933C3853D010}"/>
              </a:ext>
            </a:extLst>
          </p:cNvPr>
          <p:cNvSpPr/>
          <p:nvPr/>
        </p:nvSpPr>
        <p:spPr>
          <a:xfrm>
            <a:off x="4586207" y="5048864"/>
            <a:ext cx="3215148" cy="835742"/>
          </a:xfrm>
          <a:prstGeom prst="rect">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GB" dirty="0"/>
              <a:t>Regional Director (Midlands)</a:t>
            </a:r>
          </a:p>
        </p:txBody>
      </p:sp>
      <p:sp>
        <p:nvSpPr>
          <p:cNvPr id="11" name="Rectangle 10">
            <a:extLst>
              <a:ext uri="{FF2B5EF4-FFF2-40B4-BE49-F238E27FC236}">
                <a16:creationId xmlns:a16="http://schemas.microsoft.com/office/drawing/2014/main" id="{562AE7F5-7714-69B8-486D-D58855E4BB80}"/>
              </a:ext>
            </a:extLst>
          </p:cNvPr>
          <p:cNvSpPr/>
          <p:nvPr/>
        </p:nvSpPr>
        <p:spPr>
          <a:xfrm>
            <a:off x="8389103" y="5048864"/>
            <a:ext cx="3215148" cy="835742"/>
          </a:xfrm>
          <a:prstGeom prst="rect">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GB" dirty="0"/>
              <a:t>Regional Director (South)</a:t>
            </a:r>
          </a:p>
        </p:txBody>
      </p:sp>
      <p:cxnSp>
        <p:nvCxnSpPr>
          <p:cNvPr id="15" name="Straight Connector 14">
            <a:extLst>
              <a:ext uri="{FF2B5EF4-FFF2-40B4-BE49-F238E27FC236}">
                <a16:creationId xmlns:a16="http://schemas.microsoft.com/office/drawing/2014/main" id="{2B15CFDD-2227-28A7-254B-C9CEB3484C3C}"/>
              </a:ext>
            </a:extLst>
          </p:cNvPr>
          <p:cNvCxnSpPr>
            <a:cxnSpLocks/>
            <a:stCxn id="7" idx="2"/>
            <a:endCxn id="9" idx="0"/>
          </p:cNvCxnSpPr>
          <p:nvPr/>
        </p:nvCxnSpPr>
        <p:spPr>
          <a:xfrm>
            <a:off x="6193781" y="4232786"/>
            <a:ext cx="0" cy="816078"/>
          </a:xfrm>
          <a:prstGeom prst="line">
            <a:avLst/>
          </a:prstGeom>
        </p:spPr>
        <p:style>
          <a:lnRef idx="1">
            <a:schemeClr val="accent2"/>
          </a:lnRef>
          <a:fillRef idx="0">
            <a:schemeClr val="accent2"/>
          </a:fillRef>
          <a:effectRef idx="0">
            <a:schemeClr val="accent2"/>
          </a:effectRef>
          <a:fontRef idx="minor">
            <a:schemeClr val="tx1"/>
          </a:fontRef>
        </p:style>
      </p:cxnSp>
      <p:cxnSp>
        <p:nvCxnSpPr>
          <p:cNvPr id="18" name="Straight Connector 17">
            <a:extLst>
              <a:ext uri="{FF2B5EF4-FFF2-40B4-BE49-F238E27FC236}">
                <a16:creationId xmlns:a16="http://schemas.microsoft.com/office/drawing/2014/main" id="{750574AB-F033-BECD-CB7A-6830D81C4EB3}"/>
              </a:ext>
            </a:extLst>
          </p:cNvPr>
          <p:cNvCxnSpPr>
            <a:stCxn id="7" idx="3"/>
            <a:endCxn id="11" idx="0"/>
          </p:cNvCxnSpPr>
          <p:nvPr/>
        </p:nvCxnSpPr>
        <p:spPr>
          <a:xfrm>
            <a:off x="7801355" y="3814916"/>
            <a:ext cx="2195322" cy="1233948"/>
          </a:xfrm>
          <a:prstGeom prst="line">
            <a:avLst/>
          </a:prstGeom>
        </p:spPr>
        <p:style>
          <a:lnRef idx="1">
            <a:schemeClr val="accent2"/>
          </a:lnRef>
          <a:fillRef idx="0">
            <a:schemeClr val="accent2"/>
          </a:fillRef>
          <a:effectRef idx="0">
            <a:schemeClr val="accent2"/>
          </a:effectRef>
          <a:fontRef idx="minor">
            <a:schemeClr val="tx1"/>
          </a:fontRef>
        </p:style>
      </p:cxnSp>
      <p:cxnSp>
        <p:nvCxnSpPr>
          <p:cNvPr id="20" name="Straight Connector 19">
            <a:extLst>
              <a:ext uri="{FF2B5EF4-FFF2-40B4-BE49-F238E27FC236}">
                <a16:creationId xmlns:a16="http://schemas.microsoft.com/office/drawing/2014/main" id="{2AEFC19A-5390-473A-0AC1-D44DE73C1634}"/>
              </a:ext>
            </a:extLst>
          </p:cNvPr>
          <p:cNvCxnSpPr>
            <a:stCxn id="7" idx="1"/>
            <a:endCxn id="8" idx="0"/>
          </p:cNvCxnSpPr>
          <p:nvPr/>
        </p:nvCxnSpPr>
        <p:spPr>
          <a:xfrm flipH="1">
            <a:off x="2276169" y="3814916"/>
            <a:ext cx="2310038" cy="1233948"/>
          </a:xfrm>
          <a:prstGeom prst="line">
            <a:avLst/>
          </a:prstGeom>
        </p:spPr>
        <p:style>
          <a:lnRef idx="1">
            <a:schemeClr val="accent2"/>
          </a:lnRef>
          <a:fillRef idx="0">
            <a:schemeClr val="accent2"/>
          </a:fillRef>
          <a:effectRef idx="0">
            <a:schemeClr val="accent2"/>
          </a:effectRef>
          <a:fontRef idx="minor">
            <a:schemeClr val="tx1"/>
          </a:fontRef>
        </p:style>
      </p:cxnSp>
    </p:spTree>
    <p:extLst>
      <p:ext uri="{BB962C8B-B14F-4D97-AF65-F5344CB8AC3E}">
        <p14:creationId xmlns:p14="http://schemas.microsoft.com/office/powerpoint/2010/main" val="30929631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2AEEBC8-9D30-42EF-95F2-386C2653F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3529E97A-97C3-40EA-8A04-5C02398D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877832"/>
          </a:xfrm>
          <a:custGeom>
            <a:avLst/>
            <a:gdLst>
              <a:gd name="connsiteX0" fmla="*/ 6789701 w 12192000"/>
              <a:gd name="connsiteY0" fmla="*/ 2809623 h 2877832"/>
              <a:gd name="connsiteX1" fmla="*/ 6788702 w 12192000"/>
              <a:gd name="connsiteY1" fmla="*/ 2809701 h 2877832"/>
              <a:gd name="connsiteX2" fmla="*/ 6788476 w 12192000"/>
              <a:gd name="connsiteY2" fmla="*/ 2810235 h 2877832"/>
              <a:gd name="connsiteX3" fmla="*/ 0 w 12192000"/>
              <a:gd name="connsiteY3" fmla="*/ 0 h 2877832"/>
              <a:gd name="connsiteX4" fmla="*/ 12192000 w 12192000"/>
              <a:gd name="connsiteY4" fmla="*/ 0 h 2877832"/>
              <a:gd name="connsiteX5" fmla="*/ 12192000 w 12192000"/>
              <a:gd name="connsiteY5" fmla="*/ 1915388 h 2877832"/>
              <a:gd name="connsiteX6" fmla="*/ 12061096 w 12192000"/>
              <a:gd name="connsiteY6" fmla="*/ 1954428 h 2877832"/>
              <a:gd name="connsiteX7" fmla="*/ 11676800 w 12192000"/>
              <a:gd name="connsiteY7" fmla="*/ 2058003 h 2877832"/>
              <a:gd name="connsiteX8" fmla="*/ 10425355 w 12192000"/>
              <a:gd name="connsiteY8" fmla="*/ 2341542 h 2877832"/>
              <a:gd name="connsiteX9" fmla="*/ 9424022 w 12192000"/>
              <a:gd name="connsiteY9" fmla="*/ 2516704 h 2877832"/>
              <a:gd name="connsiteX10" fmla="*/ 8458419 w 12192000"/>
              <a:gd name="connsiteY10" fmla="*/ 2650405 h 2877832"/>
              <a:gd name="connsiteX11" fmla="*/ 7715970 w 12192000"/>
              <a:gd name="connsiteY11" fmla="*/ 2730352 h 2877832"/>
              <a:gd name="connsiteX12" fmla="*/ 6951716 w 12192000"/>
              <a:gd name="connsiteY12" fmla="*/ 2796132 h 2877832"/>
              <a:gd name="connsiteX13" fmla="*/ 6936303 w 12192000"/>
              <a:gd name="connsiteY13" fmla="*/ 2798203 h 2877832"/>
              <a:gd name="connsiteX14" fmla="*/ 6790448 w 12192000"/>
              <a:gd name="connsiteY14" fmla="*/ 2809564 h 2877832"/>
              <a:gd name="connsiteX15" fmla="*/ 6799941 w 12192000"/>
              <a:gd name="connsiteY15" fmla="*/ 2811384 h 2877832"/>
              <a:gd name="connsiteX16" fmla="*/ 6835432 w 12192000"/>
              <a:gd name="connsiteY16" fmla="*/ 2809677 h 2877832"/>
              <a:gd name="connsiteX17" fmla="*/ 6884003 w 12192000"/>
              <a:gd name="connsiteY17" fmla="*/ 2806699 h 2877832"/>
              <a:gd name="connsiteX18" fmla="*/ 7578771 w 12192000"/>
              <a:gd name="connsiteY18" fmla="*/ 2774172 h 2877832"/>
              <a:gd name="connsiteX19" fmla="*/ 8623845 w 12192000"/>
              <a:gd name="connsiteY19" fmla="*/ 2687275 h 2877832"/>
              <a:gd name="connsiteX20" fmla="*/ 9479970 w 12192000"/>
              <a:gd name="connsiteY20" fmla="*/ 2583369 h 2877832"/>
              <a:gd name="connsiteX21" fmla="*/ 10629308 w 12192000"/>
              <a:gd name="connsiteY21" fmla="*/ 2389212 h 2877832"/>
              <a:gd name="connsiteX22" fmla="*/ 11998498 w 12192000"/>
              <a:gd name="connsiteY22" fmla="*/ 2063218 h 2877832"/>
              <a:gd name="connsiteX23" fmla="*/ 12192000 w 12192000"/>
              <a:gd name="connsiteY23" fmla="*/ 2006219 h 2877832"/>
              <a:gd name="connsiteX24" fmla="*/ 12192000 w 12192000"/>
              <a:gd name="connsiteY24" fmla="*/ 2060956 h 2877832"/>
              <a:gd name="connsiteX25" fmla="*/ 11829257 w 12192000"/>
              <a:gd name="connsiteY25" fmla="*/ 2166255 h 2877832"/>
              <a:gd name="connsiteX26" fmla="*/ 10939183 w 12192000"/>
              <a:gd name="connsiteY26" fmla="*/ 2380770 h 2877832"/>
              <a:gd name="connsiteX27" fmla="*/ 9985530 w 12192000"/>
              <a:gd name="connsiteY27" fmla="*/ 2560775 h 2877832"/>
              <a:gd name="connsiteX28" fmla="*/ 9186882 w 12192000"/>
              <a:gd name="connsiteY28" fmla="*/ 2676722 h 2877832"/>
              <a:gd name="connsiteX29" fmla="*/ 8578198 w 12192000"/>
              <a:gd name="connsiteY29" fmla="*/ 2746241 h 2877832"/>
              <a:gd name="connsiteX30" fmla="*/ 7864358 w 12192000"/>
              <a:gd name="connsiteY30" fmla="*/ 2807692 h 2877832"/>
              <a:gd name="connsiteX31" fmla="*/ 6935502 w 12192000"/>
              <a:gd name="connsiteY31" fmla="*/ 2859086 h 2877832"/>
              <a:gd name="connsiteX32" fmla="*/ 6477750 w 12192000"/>
              <a:gd name="connsiteY32" fmla="*/ 2872989 h 2877832"/>
              <a:gd name="connsiteX33" fmla="*/ 6362294 w 12192000"/>
              <a:gd name="connsiteY33" fmla="*/ 2877832 h 2877832"/>
              <a:gd name="connsiteX34" fmla="*/ 6057129 w 12192000"/>
              <a:gd name="connsiteY34" fmla="*/ 2877832 h 2877832"/>
              <a:gd name="connsiteX35" fmla="*/ 5977784 w 12192000"/>
              <a:gd name="connsiteY35" fmla="*/ 2873238 h 2877832"/>
              <a:gd name="connsiteX36" fmla="*/ 5265087 w 12192000"/>
              <a:gd name="connsiteY36" fmla="*/ 2836989 h 2877832"/>
              <a:gd name="connsiteX37" fmla="*/ 4346277 w 12192000"/>
              <a:gd name="connsiteY37" fmla="*/ 2774919 h 2877832"/>
              <a:gd name="connsiteX38" fmla="*/ 3373045 w 12192000"/>
              <a:gd name="connsiteY38" fmla="*/ 2676350 h 2877832"/>
              <a:gd name="connsiteX39" fmla="*/ 2362173 w 12192000"/>
              <a:gd name="connsiteY39" fmla="*/ 2557423 h 2877832"/>
              <a:gd name="connsiteX40" fmla="*/ 1233178 w 12192000"/>
              <a:gd name="connsiteY40" fmla="*/ 2384247 h 2877832"/>
              <a:gd name="connsiteX41" fmla="*/ 68500 w 12192000"/>
              <a:gd name="connsiteY41" fmla="*/ 2144540 h 2877832"/>
              <a:gd name="connsiteX42" fmla="*/ 0 w 12192000"/>
              <a:gd name="connsiteY42" fmla="*/ 2127185 h 2877832"/>
              <a:gd name="connsiteX43" fmla="*/ 0 w 12192000"/>
              <a:gd name="connsiteY43" fmla="*/ 2070696 h 2877832"/>
              <a:gd name="connsiteX44" fmla="*/ 72441 w 12192000"/>
              <a:gd name="connsiteY44" fmla="*/ 2089473 h 2877832"/>
              <a:gd name="connsiteX45" fmla="*/ 600716 w 12192000"/>
              <a:gd name="connsiteY45" fmla="*/ 2207843 h 2877832"/>
              <a:gd name="connsiteX46" fmla="*/ 1769512 w 12192000"/>
              <a:gd name="connsiteY46" fmla="*/ 2418011 h 2877832"/>
              <a:gd name="connsiteX47" fmla="*/ 2613554 w 12192000"/>
              <a:gd name="connsiteY47" fmla="*/ 2534953 h 2877832"/>
              <a:gd name="connsiteX48" fmla="*/ 2581134 w 12192000"/>
              <a:gd name="connsiteY48" fmla="*/ 2525022 h 2877832"/>
              <a:gd name="connsiteX49" fmla="*/ 1112635 w 12192000"/>
              <a:gd name="connsiteY49" fmla="*/ 2192325 h 2877832"/>
              <a:gd name="connsiteX50" fmla="*/ 420412 w 12192000"/>
              <a:gd name="connsiteY50" fmla="*/ 1992892 h 2877832"/>
              <a:gd name="connsiteX51" fmla="*/ 0 w 12192000"/>
              <a:gd name="connsiteY51" fmla="*/ 1853975 h 2877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000" h="2877832">
                <a:moveTo>
                  <a:pt x="6789701" y="2809623"/>
                </a:moveTo>
                <a:lnTo>
                  <a:pt x="6788702" y="2809701"/>
                </a:lnTo>
                <a:lnTo>
                  <a:pt x="6788476" y="2810235"/>
                </a:lnTo>
                <a:close/>
                <a:moveTo>
                  <a:pt x="0" y="0"/>
                </a:moveTo>
                <a:lnTo>
                  <a:pt x="12192000" y="0"/>
                </a:lnTo>
                <a:lnTo>
                  <a:pt x="12192000" y="1915388"/>
                </a:lnTo>
                <a:lnTo>
                  <a:pt x="12061096" y="1954428"/>
                </a:lnTo>
                <a:cubicBezTo>
                  <a:pt x="11933500" y="1990642"/>
                  <a:pt x="11805390" y="2025171"/>
                  <a:pt x="11676800" y="2058003"/>
                </a:cubicBezTo>
                <a:cubicBezTo>
                  <a:pt x="11262789" y="2165510"/>
                  <a:pt x="10845343" y="2259112"/>
                  <a:pt x="10425355" y="2341542"/>
                </a:cubicBezTo>
                <a:cubicBezTo>
                  <a:pt x="10092810" y="2406753"/>
                  <a:pt x="9759033" y="2465150"/>
                  <a:pt x="9424022" y="2516704"/>
                </a:cubicBezTo>
                <a:cubicBezTo>
                  <a:pt x="9102997" y="2566361"/>
                  <a:pt x="8781133" y="2610928"/>
                  <a:pt x="8458419" y="2650405"/>
                </a:cubicBezTo>
                <a:cubicBezTo>
                  <a:pt x="8211360" y="2680571"/>
                  <a:pt x="7963792" y="2706144"/>
                  <a:pt x="7715970" y="2730352"/>
                </a:cubicBezTo>
                <a:lnTo>
                  <a:pt x="6951716" y="2796132"/>
                </a:lnTo>
                <a:lnTo>
                  <a:pt x="6936303" y="2798203"/>
                </a:lnTo>
                <a:lnTo>
                  <a:pt x="6790448" y="2809564"/>
                </a:lnTo>
                <a:lnTo>
                  <a:pt x="6799941" y="2811384"/>
                </a:lnTo>
                <a:cubicBezTo>
                  <a:pt x="6811623" y="2811850"/>
                  <a:pt x="6823734" y="2809677"/>
                  <a:pt x="6835432" y="2809677"/>
                </a:cubicBezTo>
                <a:cubicBezTo>
                  <a:pt x="6851580" y="2809677"/>
                  <a:pt x="6867729" y="2807070"/>
                  <a:pt x="6884003" y="2806699"/>
                </a:cubicBezTo>
                <a:cubicBezTo>
                  <a:pt x="7115805" y="2801237"/>
                  <a:pt x="7347351" y="2789070"/>
                  <a:pt x="7578771" y="2774172"/>
                </a:cubicBezTo>
                <a:cubicBezTo>
                  <a:pt x="7927552" y="2751704"/>
                  <a:pt x="8276080" y="2723525"/>
                  <a:pt x="8623845" y="2687275"/>
                </a:cubicBezTo>
                <a:cubicBezTo>
                  <a:pt x="8909939" y="2657977"/>
                  <a:pt x="9195310" y="2623342"/>
                  <a:pt x="9479970" y="2583369"/>
                </a:cubicBezTo>
                <a:cubicBezTo>
                  <a:pt x="9864901" y="2528995"/>
                  <a:pt x="10248014" y="2464281"/>
                  <a:pt x="10629308" y="2389212"/>
                </a:cubicBezTo>
                <a:cubicBezTo>
                  <a:pt x="11090114" y="2298092"/>
                  <a:pt x="11546975" y="2190586"/>
                  <a:pt x="11998498" y="2063218"/>
                </a:cubicBezTo>
                <a:lnTo>
                  <a:pt x="12192000" y="2006219"/>
                </a:lnTo>
                <a:lnTo>
                  <a:pt x="12192000" y="2060956"/>
                </a:lnTo>
                <a:lnTo>
                  <a:pt x="11829257" y="2166255"/>
                </a:lnTo>
                <a:cubicBezTo>
                  <a:pt x="11534769" y="2245952"/>
                  <a:pt x="11238120" y="2316838"/>
                  <a:pt x="10939183" y="2380770"/>
                </a:cubicBezTo>
                <a:cubicBezTo>
                  <a:pt x="10622824" y="2448552"/>
                  <a:pt x="10304941" y="2508549"/>
                  <a:pt x="9985530" y="2560775"/>
                </a:cubicBezTo>
                <a:cubicBezTo>
                  <a:pt x="9720036" y="2604224"/>
                  <a:pt x="9453814" y="2642869"/>
                  <a:pt x="9186882" y="2676722"/>
                </a:cubicBezTo>
                <a:cubicBezTo>
                  <a:pt x="8984197" y="2702296"/>
                  <a:pt x="8781514" y="2726379"/>
                  <a:pt x="8578198" y="2746241"/>
                </a:cubicBezTo>
                <a:cubicBezTo>
                  <a:pt x="8340547" y="2768961"/>
                  <a:pt x="8102644" y="2790436"/>
                  <a:pt x="7864358" y="2807692"/>
                </a:cubicBezTo>
                <a:cubicBezTo>
                  <a:pt x="7554994" y="2830036"/>
                  <a:pt x="7245502" y="2847914"/>
                  <a:pt x="6935502" y="2859086"/>
                </a:cubicBezTo>
                <a:cubicBezTo>
                  <a:pt x="6782917" y="2864549"/>
                  <a:pt x="6630334" y="2868397"/>
                  <a:pt x="6477750" y="2872989"/>
                </a:cubicBezTo>
                <a:cubicBezTo>
                  <a:pt x="6439195" y="2870905"/>
                  <a:pt x="6400529" y="2872530"/>
                  <a:pt x="6362294" y="2877832"/>
                </a:cubicBezTo>
                <a:lnTo>
                  <a:pt x="6057129" y="2877832"/>
                </a:lnTo>
                <a:lnTo>
                  <a:pt x="5977784" y="2873238"/>
                </a:lnTo>
                <a:cubicBezTo>
                  <a:pt x="5740261" y="2860825"/>
                  <a:pt x="5502739" y="2847046"/>
                  <a:pt x="5265087" y="2836989"/>
                </a:cubicBezTo>
                <a:cubicBezTo>
                  <a:pt x="4958267" y="2824573"/>
                  <a:pt x="4651826" y="2804093"/>
                  <a:pt x="4346277" y="2774919"/>
                </a:cubicBezTo>
                <a:cubicBezTo>
                  <a:pt x="4021654" y="2744007"/>
                  <a:pt x="3697795" y="2709372"/>
                  <a:pt x="3373045" y="2676350"/>
                </a:cubicBezTo>
                <a:cubicBezTo>
                  <a:pt x="3035412" y="2642088"/>
                  <a:pt x="2698456" y="2602449"/>
                  <a:pt x="2362173" y="2557423"/>
                </a:cubicBezTo>
                <a:cubicBezTo>
                  <a:pt x="1984692" y="2507270"/>
                  <a:pt x="1608364" y="2449544"/>
                  <a:pt x="1233178" y="2384247"/>
                </a:cubicBezTo>
                <a:cubicBezTo>
                  <a:pt x="842181" y="2315534"/>
                  <a:pt x="453758" y="2237046"/>
                  <a:pt x="68500" y="2144540"/>
                </a:cubicBezTo>
                <a:lnTo>
                  <a:pt x="0" y="2127185"/>
                </a:lnTo>
                <a:lnTo>
                  <a:pt x="0" y="2070696"/>
                </a:lnTo>
                <a:lnTo>
                  <a:pt x="72441" y="2089473"/>
                </a:lnTo>
                <a:cubicBezTo>
                  <a:pt x="247961" y="2131651"/>
                  <a:pt x="424164" y="2170911"/>
                  <a:pt x="600716" y="2207843"/>
                </a:cubicBezTo>
                <a:cubicBezTo>
                  <a:pt x="988279" y="2288657"/>
                  <a:pt x="1378133" y="2357555"/>
                  <a:pt x="1769512" y="2418011"/>
                </a:cubicBezTo>
                <a:cubicBezTo>
                  <a:pt x="2052426" y="2461587"/>
                  <a:pt x="2335725" y="2501684"/>
                  <a:pt x="2613554" y="2534953"/>
                </a:cubicBezTo>
                <a:cubicBezTo>
                  <a:pt x="2605544" y="2537560"/>
                  <a:pt x="2594611" y="2527504"/>
                  <a:pt x="2581134" y="2525022"/>
                </a:cubicBezTo>
                <a:cubicBezTo>
                  <a:pt x="2087178" y="2433070"/>
                  <a:pt x="1597684" y="2322177"/>
                  <a:pt x="1112635" y="2192325"/>
                </a:cubicBezTo>
                <a:cubicBezTo>
                  <a:pt x="880453" y="2130254"/>
                  <a:pt x="649713" y="2063776"/>
                  <a:pt x="420412" y="1992892"/>
                </a:cubicBezTo>
                <a:lnTo>
                  <a:pt x="0" y="185397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A567F0E-291B-A622-2B78-4A37C642AB96}"/>
              </a:ext>
            </a:extLst>
          </p:cNvPr>
          <p:cNvSpPr>
            <a:spLocks noGrp="1"/>
          </p:cNvSpPr>
          <p:nvPr>
            <p:ph type="title"/>
          </p:nvPr>
        </p:nvSpPr>
        <p:spPr>
          <a:xfrm>
            <a:off x="630936" y="630936"/>
            <a:ext cx="3599688" cy="1463040"/>
          </a:xfrm>
        </p:spPr>
        <p:txBody>
          <a:bodyPr vert="horz" lIns="91440" tIns="45720" rIns="91440" bIns="45720" rtlCol="0" anchor="ctr">
            <a:normAutofit/>
          </a:bodyPr>
          <a:lstStyle/>
          <a:p>
            <a:pPr algn="ctr"/>
            <a:r>
              <a:rPr lang="en-US" sz="3200" kern="1200" dirty="0">
                <a:solidFill>
                  <a:srgbClr val="FFFFFF"/>
                </a:solidFill>
                <a:latin typeface="+mj-lt"/>
                <a:ea typeface="+mj-ea"/>
                <a:cs typeface="+mj-cs"/>
              </a:rPr>
              <a:t>Matrix structure</a:t>
            </a:r>
          </a:p>
        </p:txBody>
      </p:sp>
      <p:sp>
        <p:nvSpPr>
          <p:cNvPr id="14" name="sketch line">
            <a:extLst>
              <a:ext uri="{FF2B5EF4-FFF2-40B4-BE49-F238E27FC236}">
                <a16:creationId xmlns:a16="http://schemas.microsoft.com/office/drawing/2014/main" id="{59FA8C2E-A5A7-4490-927A-7CD58343ED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66159" y="1353312"/>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C15FCF57-45E4-7308-EEE3-9B6492490483}"/>
              </a:ext>
            </a:extLst>
          </p:cNvPr>
          <p:cNvSpPr txBox="1"/>
          <p:nvPr/>
        </p:nvSpPr>
        <p:spPr>
          <a:xfrm>
            <a:off x="4094480" y="121920"/>
            <a:ext cx="7454391" cy="2458720"/>
          </a:xfrm>
          <a:prstGeom prst="rect">
            <a:avLst/>
          </a:prstGeom>
        </p:spPr>
        <p:txBody>
          <a:bodyPr vert="horz" lIns="91440" tIns="45720" rIns="91440" bIns="45720" rtlCol="0" anchor="ctr">
            <a:normAutofit/>
          </a:bodyPr>
          <a:lstStyle/>
          <a:p>
            <a:pPr marL="285750" indent="-228600" defTabSz="914400">
              <a:lnSpc>
                <a:spcPct val="90000"/>
              </a:lnSpc>
              <a:spcAft>
                <a:spcPts val="600"/>
              </a:spcAft>
              <a:buFont typeface="Arial" panose="020B0604020202020204" pitchFamily="34" charset="0"/>
              <a:buChar char="•"/>
            </a:pPr>
            <a:r>
              <a:rPr lang="en-GB" sz="1400" dirty="0">
                <a:solidFill>
                  <a:srgbClr val="FFFFFF"/>
                </a:solidFill>
              </a:rPr>
              <a:t>A matrix structure integrates two organisational dimensions—typically functional departments and project or regional teams—so that employees have dual reporting relationships. This approach enables coordination across different functions while maintaining focus on specific projects or geographical areas (Daft, 2021).</a:t>
            </a:r>
          </a:p>
          <a:p>
            <a:pPr marL="285750" indent="-228600" defTabSz="914400">
              <a:lnSpc>
                <a:spcPct val="90000"/>
              </a:lnSpc>
              <a:spcAft>
                <a:spcPts val="600"/>
              </a:spcAft>
              <a:buFont typeface="Arial" panose="020B0604020202020204" pitchFamily="34" charset="0"/>
              <a:buChar char="•"/>
            </a:pPr>
            <a:r>
              <a:rPr lang="en-GB" sz="1400" dirty="0">
                <a:solidFill>
                  <a:srgbClr val="FFFFFF"/>
                </a:solidFill>
              </a:rPr>
              <a:t>In a matrix system, an employee reports simultaneously to both a functional manager and a project or regional manager. This dual authority encourages collaboration between departments, facilitates knowledge sharing, and helps break down organisational silos (Robbins and Judge, 2019).</a:t>
            </a:r>
          </a:p>
          <a:p>
            <a:pPr marL="285750" indent="-228600" defTabSz="914400">
              <a:lnSpc>
                <a:spcPct val="90000"/>
              </a:lnSpc>
              <a:spcAft>
                <a:spcPts val="600"/>
              </a:spcAft>
              <a:buFont typeface="Arial" panose="020B0604020202020204" pitchFamily="34" charset="0"/>
              <a:buChar char="•"/>
            </a:pPr>
            <a:r>
              <a:rPr lang="en-GB" sz="1400" dirty="0">
                <a:solidFill>
                  <a:srgbClr val="FFFFFF"/>
                </a:solidFill>
              </a:rPr>
              <a:t> Although Greggs plc does not traditionally employ a full matrix structure for its retail operations, adopting matrix elements could support initiatives such as launching new product lines or regional campaigns (Johnson et al., 2020).</a:t>
            </a:r>
            <a:endParaRPr lang="en-US" sz="1400" dirty="0">
              <a:solidFill>
                <a:srgbClr val="FFFFFF"/>
              </a:solidFill>
            </a:endParaRPr>
          </a:p>
        </p:txBody>
      </p:sp>
      <p:sp>
        <p:nvSpPr>
          <p:cNvPr id="7" name="Rectangle 6">
            <a:extLst>
              <a:ext uri="{FF2B5EF4-FFF2-40B4-BE49-F238E27FC236}">
                <a16:creationId xmlns:a16="http://schemas.microsoft.com/office/drawing/2014/main" id="{AEC04C68-068E-D6C2-55E2-2BE20DBFCF19}"/>
              </a:ext>
            </a:extLst>
          </p:cNvPr>
          <p:cNvSpPr/>
          <p:nvPr/>
        </p:nvSpPr>
        <p:spPr>
          <a:xfrm>
            <a:off x="4770317" y="3028336"/>
            <a:ext cx="2279411" cy="816077"/>
          </a:xfrm>
          <a:prstGeom prst="rect">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GB" dirty="0"/>
              <a:t>CEO</a:t>
            </a:r>
          </a:p>
        </p:txBody>
      </p:sp>
      <p:sp>
        <p:nvSpPr>
          <p:cNvPr id="8" name="Rectangle 7">
            <a:extLst>
              <a:ext uri="{FF2B5EF4-FFF2-40B4-BE49-F238E27FC236}">
                <a16:creationId xmlns:a16="http://schemas.microsoft.com/office/drawing/2014/main" id="{C26CBEC5-BF11-821E-1C77-2F5948031B1F}"/>
              </a:ext>
            </a:extLst>
          </p:cNvPr>
          <p:cNvSpPr/>
          <p:nvPr/>
        </p:nvSpPr>
        <p:spPr>
          <a:xfrm>
            <a:off x="228354" y="4139380"/>
            <a:ext cx="2279412" cy="816076"/>
          </a:xfrm>
          <a:prstGeom prst="rect">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GB" dirty="0"/>
              <a:t>Operations Manager</a:t>
            </a:r>
          </a:p>
        </p:txBody>
      </p:sp>
      <p:sp>
        <p:nvSpPr>
          <p:cNvPr id="9" name="Rectangle 8">
            <a:extLst>
              <a:ext uri="{FF2B5EF4-FFF2-40B4-BE49-F238E27FC236}">
                <a16:creationId xmlns:a16="http://schemas.microsoft.com/office/drawing/2014/main" id="{B84AC263-2FDD-B46D-7CFA-CEA8A3DACFEE}"/>
              </a:ext>
            </a:extLst>
          </p:cNvPr>
          <p:cNvSpPr/>
          <p:nvPr/>
        </p:nvSpPr>
        <p:spPr>
          <a:xfrm>
            <a:off x="2954774" y="4139380"/>
            <a:ext cx="2279412" cy="816077"/>
          </a:xfrm>
          <a:prstGeom prst="rect">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GB" dirty="0"/>
              <a:t>Marketing Manager</a:t>
            </a:r>
          </a:p>
        </p:txBody>
      </p:sp>
      <p:sp>
        <p:nvSpPr>
          <p:cNvPr id="11" name="Rectangle 10">
            <a:extLst>
              <a:ext uri="{FF2B5EF4-FFF2-40B4-BE49-F238E27FC236}">
                <a16:creationId xmlns:a16="http://schemas.microsoft.com/office/drawing/2014/main" id="{84C28860-6735-A020-8515-317AD960E89B}"/>
              </a:ext>
            </a:extLst>
          </p:cNvPr>
          <p:cNvSpPr/>
          <p:nvPr/>
        </p:nvSpPr>
        <p:spPr>
          <a:xfrm>
            <a:off x="6372975" y="4139380"/>
            <a:ext cx="2279412" cy="816077"/>
          </a:xfrm>
          <a:prstGeom prst="rect">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GB" dirty="0"/>
              <a:t>North Region Manager</a:t>
            </a:r>
          </a:p>
        </p:txBody>
      </p:sp>
      <p:sp>
        <p:nvSpPr>
          <p:cNvPr id="13" name="Rectangle 12">
            <a:extLst>
              <a:ext uri="{FF2B5EF4-FFF2-40B4-BE49-F238E27FC236}">
                <a16:creationId xmlns:a16="http://schemas.microsoft.com/office/drawing/2014/main" id="{3DCB6A9F-B22D-34FB-B170-6E8856BF013F}"/>
              </a:ext>
            </a:extLst>
          </p:cNvPr>
          <p:cNvSpPr/>
          <p:nvPr/>
        </p:nvSpPr>
        <p:spPr>
          <a:xfrm>
            <a:off x="9350478" y="4139380"/>
            <a:ext cx="2279412" cy="816077"/>
          </a:xfrm>
          <a:prstGeom prst="rect">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GB" dirty="0"/>
              <a:t>South Region Manager</a:t>
            </a:r>
          </a:p>
        </p:txBody>
      </p:sp>
      <p:sp>
        <p:nvSpPr>
          <p:cNvPr id="15" name="Rectangle 14">
            <a:extLst>
              <a:ext uri="{FF2B5EF4-FFF2-40B4-BE49-F238E27FC236}">
                <a16:creationId xmlns:a16="http://schemas.microsoft.com/office/drawing/2014/main" id="{47C61A53-154E-253E-ECDB-1EB8E6D0AF5E}"/>
              </a:ext>
            </a:extLst>
          </p:cNvPr>
          <p:cNvSpPr/>
          <p:nvPr/>
        </p:nvSpPr>
        <p:spPr>
          <a:xfrm>
            <a:off x="3433130" y="5574694"/>
            <a:ext cx="2279412" cy="816076"/>
          </a:xfrm>
          <a:prstGeom prst="rect">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GB" dirty="0"/>
              <a:t>Store Manager</a:t>
            </a:r>
          </a:p>
        </p:txBody>
      </p:sp>
      <p:cxnSp>
        <p:nvCxnSpPr>
          <p:cNvPr id="17" name="Straight Connector 16">
            <a:extLst>
              <a:ext uri="{FF2B5EF4-FFF2-40B4-BE49-F238E27FC236}">
                <a16:creationId xmlns:a16="http://schemas.microsoft.com/office/drawing/2014/main" id="{2C2F57EF-A597-6021-DE82-64862B50CC89}"/>
              </a:ext>
            </a:extLst>
          </p:cNvPr>
          <p:cNvCxnSpPr>
            <a:stCxn id="7" idx="2"/>
            <a:endCxn id="11" idx="0"/>
          </p:cNvCxnSpPr>
          <p:nvPr/>
        </p:nvCxnSpPr>
        <p:spPr>
          <a:xfrm>
            <a:off x="5910023" y="3844413"/>
            <a:ext cx="1602658" cy="294967"/>
          </a:xfrm>
          <a:prstGeom prst="line">
            <a:avLst/>
          </a:prstGeom>
        </p:spPr>
        <p:style>
          <a:lnRef idx="1">
            <a:schemeClr val="accent2"/>
          </a:lnRef>
          <a:fillRef idx="0">
            <a:schemeClr val="accent2"/>
          </a:fillRef>
          <a:effectRef idx="0">
            <a:schemeClr val="accent2"/>
          </a:effectRef>
          <a:fontRef idx="minor">
            <a:schemeClr val="tx1"/>
          </a:fontRef>
        </p:style>
      </p:cxnSp>
      <p:cxnSp>
        <p:nvCxnSpPr>
          <p:cNvPr id="19" name="Straight Connector 18">
            <a:extLst>
              <a:ext uri="{FF2B5EF4-FFF2-40B4-BE49-F238E27FC236}">
                <a16:creationId xmlns:a16="http://schemas.microsoft.com/office/drawing/2014/main" id="{092D125B-4C25-8F96-0D32-A9876A607EA0}"/>
              </a:ext>
            </a:extLst>
          </p:cNvPr>
          <p:cNvCxnSpPr>
            <a:stCxn id="7" idx="3"/>
            <a:endCxn id="13" idx="0"/>
          </p:cNvCxnSpPr>
          <p:nvPr/>
        </p:nvCxnSpPr>
        <p:spPr>
          <a:xfrm>
            <a:off x="7049728" y="3436375"/>
            <a:ext cx="3440456" cy="703005"/>
          </a:xfrm>
          <a:prstGeom prst="line">
            <a:avLst/>
          </a:prstGeom>
        </p:spPr>
        <p:style>
          <a:lnRef idx="1">
            <a:schemeClr val="accent2"/>
          </a:lnRef>
          <a:fillRef idx="0">
            <a:schemeClr val="accent2"/>
          </a:fillRef>
          <a:effectRef idx="0">
            <a:schemeClr val="accent2"/>
          </a:effectRef>
          <a:fontRef idx="minor">
            <a:schemeClr val="tx1"/>
          </a:fontRef>
        </p:style>
      </p:cxnSp>
      <p:cxnSp>
        <p:nvCxnSpPr>
          <p:cNvPr id="21" name="Straight Connector 20">
            <a:extLst>
              <a:ext uri="{FF2B5EF4-FFF2-40B4-BE49-F238E27FC236}">
                <a16:creationId xmlns:a16="http://schemas.microsoft.com/office/drawing/2014/main" id="{E0F70341-A9FF-CA1C-5903-DAB08A086A8F}"/>
              </a:ext>
            </a:extLst>
          </p:cNvPr>
          <p:cNvCxnSpPr>
            <a:stCxn id="7" idx="2"/>
            <a:endCxn id="9" idx="0"/>
          </p:cNvCxnSpPr>
          <p:nvPr/>
        </p:nvCxnSpPr>
        <p:spPr>
          <a:xfrm flipH="1">
            <a:off x="4094480" y="3844413"/>
            <a:ext cx="1815543" cy="294967"/>
          </a:xfrm>
          <a:prstGeom prst="line">
            <a:avLst/>
          </a:prstGeom>
        </p:spPr>
        <p:style>
          <a:lnRef idx="1">
            <a:schemeClr val="accent2"/>
          </a:lnRef>
          <a:fillRef idx="0">
            <a:schemeClr val="accent2"/>
          </a:fillRef>
          <a:effectRef idx="0">
            <a:schemeClr val="accent2"/>
          </a:effectRef>
          <a:fontRef idx="minor">
            <a:schemeClr val="tx1"/>
          </a:fontRef>
        </p:style>
      </p:cxnSp>
      <p:cxnSp>
        <p:nvCxnSpPr>
          <p:cNvPr id="23" name="Straight Connector 22">
            <a:extLst>
              <a:ext uri="{FF2B5EF4-FFF2-40B4-BE49-F238E27FC236}">
                <a16:creationId xmlns:a16="http://schemas.microsoft.com/office/drawing/2014/main" id="{AFCAEDE6-1470-3BC7-72B2-92B6AB335534}"/>
              </a:ext>
            </a:extLst>
          </p:cNvPr>
          <p:cNvCxnSpPr>
            <a:stCxn id="7" idx="1"/>
            <a:endCxn id="8" idx="0"/>
          </p:cNvCxnSpPr>
          <p:nvPr/>
        </p:nvCxnSpPr>
        <p:spPr>
          <a:xfrm flipH="1">
            <a:off x="1368060" y="3436375"/>
            <a:ext cx="3402257" cy="703005"/>
          </a:xfrm>
          <a:prstGeom prst="line">
            <a:avLst/>
          </a:prstGeom>
        </p:spPr>
        <p:style>
          <a:lnRef idx="1">
            <a:schemeClr val="accent2"/>
          </a:lnRef>
          <a:fillRef idx="0">
            <a:schemeClr val="accent2"/>
          </a:fillRef>
          <a:effectRef idx="0">
            <a:schemeClr val="accent2"/>
          </a:effectRef>
          <a:fontRef idx="minor">
            <a:schemeClr val="tx1"/>
          </a:fontRef>
        </p:style>
      </p:cxnSp>
      <p:cxnSp>
        <p:nvCxnSpPr>
          <p:cNvPr id="25" name="Straight Connector 24">
            <a:extLst>
              <a:ext uri="{FF2B5EF4-FFF2-40B4-BE49-F238E27FC236}">
                <a16:creationId xmlns:a16="http://schemas.microsoft.com/office/drawing/2014/main" id="{0C3D4D1F-F57A-C44A-2255-8258D9521ED7}"/>
              </a:ext>
            </a:extLst>
          </p:cNvPr>
          <p:cNvCxnSpPr>
            <a:stCxn id="8" idx="2"/>
            <a:endCxn id="15" idx="0"/>
          </p:cNvCxnSpPr>
          <p:nvPr/>
        </p:nvCxnSpPr>
        <p:spPr>
          <a:xfrm>
            <a:off x="1368060" y="4955456"/>
            <a:ext cx="3204776" cy="619238"/>
          </a:xfrm>
          <a:prstGeom prst="line">
            <a:avLst/>
          </a:prstGeom>
        </p:spPr>
        <p:style>
          <a:lnRef idx="1">
            <a:schemeClr val="accent2"/>
          </a:lnRef>
          <a:fillRef idx="0">
            <a:schemeClr val="accent2"/>
          </a:fillRef>
          <a:effectRef idx="0">
            <a:schemeClr val="accent2"/>
          </a:effectRef>
          <a:fontRef idx="minor">
            <a:schemeClr val="tx1"/>
          </a:fontRef>
        </p:style>
      </p:cxnSp>
      <p:cxnSp>
        <p:nvCxnSpPr>
          <p:cNvPr id="27" name="Straight Connector 26">
            <a:extLst>
              <a:ext uri="{FF2B5EF4-FFF2-40B4-BE49-F238E27FC236}">
                <a16:creationId xmlns:a16="http://schemas.microsoft.com/office/drawing/2014/main" id="{FA763B82-0917-F884-8396-BF2DC6276555}"/>
              </a:ext>
            </a:extLst>
          </p:cNvPr>
          <p:cNvCxnSpPr>
            <a:stCxn id="11" idx="2"/>
            <a:endCxn id="15" idx="0"/>
          </p:cNvCxnSpPr>
          <p:nvPr/>
        </p:nvCxnSpPr>
        <p:spPr>
          <a:xfrm flipH="1">
            <a:off x="4572836" y="4955457"/>
            <a:ext cx="2939845" cy="619237"/>
          </a:xfrm>
          <a:prstGeom prst="line">
            <a:avLst/>
          </a:prstGeom>
        </p:spPr>
        <p:style>
          <a:lnRef idx="1">
            <a:schemeClr val="accent2"/>
          </a:lnRef>
          <a:fillRef idx="0">
            <a:schemeClr val="accent2"/>
          </a:fillRef>
          <a:effectRef idx="0">
            <a:schemeClr val="accent2"/>
          </a:effectRef>
          <a:fontRef idx="minor">
            <a:schemeClr val="tx1"/>
          </a:fontRef>
        </p:style>
      </p:cxnSp>
    </p:spTree>
    <p:extLst>
      <p:ext uri="{BB962C8B-B14F-4D97-AF65-F5344CB8AC3E}">
        <p14:creationId xmlns:p14="http://schemas.microsoft.com/office/powerpoint/2010/main" val="24563733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E9C4B7-5A2D-1972-A59B-860DBC878AE1}"/>
              </a:ext>
            </a:extLst>
          </p:cNvPr>
          <p:cNvSpPr>
            <a:spLocks noGrp="1"/>
          </p:cNvSpPr>
          <p:nvPr>
            <p:ph type="title"/>
          </p:nvPr>
        </p:nvSpPr>
        <p:spPr>
          <a:xfrm>
            <a:off x="5297762" y="329184"/>
            <a:ext cx="6251110" cy="1783080"/>
          </a:xfrm>
        </p:spPr>
        <p:txBody>
          <a:bodyPr anchor="b">
            <a:normAutofit/>
          </a:bodyPr>
          <a:lstStyle/>
          <a:p>
            <a:r>
              <a:rPr lang="en-GB" sz="5400" dirty="0"/>
              <a:t>Conclusion </a:t>
            </a:r>
          </a:p>
        </p:txBody>
      </p:sp>
      <p:pic>
        <p:nvPicPr>
          <p:cNvPr id="4" name="Picture 3">
            <a:extLst>
              <a:ext uri="{FF2B5EF4-FFF2-40B4-BE49-F238E27FC236}">
                <a16:creationId xmlns:a16="http://schemas.microsoft.com/office/drawing/2014/main" id="{933C8C65-DC60-3C65-5642-2032DCF73AF1}"/>
              </a:ext>
            </a:extLst>
          </p:cNvPr>
          <p:cNvPicPr>
            <a:picLocks noChangeAspect="1"/>
          </p:cNvPicPr>
          <p:nvPr/>
        </p:nvPicPr>
        <p:blipFill>
          <a:blip r:embed="rId2"/>
          <a:srcRect l="8170" r="3634"/>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7"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1A542B4-E284-A2D3-0F47-E23969F1DF6C}"/>
              </a:ext>
            </a:extLst>
          </p:cNvPr>
          <p:cNvSpPr>
            <a:spLocks noGrp="1"/>
          </p:cNvSpPr>
          <p:nvPr>
            <p:ph idx="1"/>
          </p:nvPr>
        </p:nvSpPr>
        <p:spPr>
          <a:xfrm>
            <a:off x="5297762" y="2706624"/>
            <a:ext cx="6251110" cy="3483864"/>
          </a:xfrm>
        </p:spPr>
        <p:txBody>
          <a:bodyPr>
            <a:normAutofit/>
          </a:bodyPr>
          <a:lstStyle/>
          <a:p>
            <a:r>
              <a:rPr lang="en-GB" sz="1400"/>
              <a:t>In summary, organisational structure plays a critical role in defining how responsibilities, authority, and communication are distributed within a business (Robbins and Judge, 2019). Greggs plc primarily operates through a functional and centralised structure, which supports efficiency, consistency, and strong managerial control across its nationwide operations (Daft, 2021). This structure ensures standardisation of processes and alignment with the company’s strategic objectives.</a:t>
            </a:r>
          </a:p>
          <a:p>
            <a:r>
              <a:rPr lang="en-GB" sz="1400"/>
              <a:t>However, adopting elements of a divisional structure could allow Greggs to respond more effectively to regional market variations while maintaining overall corporate oversight (Mullins, 2019). Similarly, applying aspects of a matrix structure could enhance cross-functional collaboration and innovation, particularly in project-based initiatives such as product development or market expansion (Johnson et al., 2020).Therefore, while the functional structure remains most suitable for Greggs’ operational model, selectively integrating divisional or matrix elements may strengthen flexibility, innovation, and responsiveness in a competitive retail environment.</a:t>
            </a:r>
          </a:p>
        </p:txBody>
      </p:sp>
    </p:spTree>
    <p:extLst>
      <p:ext uri="{BB962C8B-B14F-4D97-AF65-F5344CB8AC3E}">
        <p14:creationId xmlns:p14="http://schemas.microsoft.com/office/powerpoint/2010/main" val="33656971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696C12-DC6B-222C-F6AE-6495E94D7BED}"/>
              </a:ext>
            </a:extLst>
          </p:cNvPr>
          <p:cNvSpPr>
            <a:spLocks noGrp="1"/>
          </p:cNvSpPr>
          <p:nvPr>
            <p:ph type="title"/>
          </p:nvPr>
        </p:nvSpPr>
        <p:spPr>
          <a:xfrm>
            <a:off x="838200" y="365125"/>
            <a:ext cx="10515600" cy="1325563"/>
          </a:xfrm>
        </p:spPr>
        <p:txBody>
          <a:bodyPr>
            <a:normAutofit/>
          </a:bodyPr>
          <a:lstStyle/>
          <a:p>
            <a:r>
              <a:rPr lang="en-GB" sz="3200" dirty="0"/>
              <a:t>Reference list</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B02628D-7D2A-58F5-9B6E-86EA8BD414FB}"/>
              </a:ext>
            </a:extLst>
          </p:cNvPr>
          <p:cNvSpPr>
            <a:spLocks noGrp="1"/>
          </p:cNvSpPr>
          <p:nvPr>
            <p:ph idx="1"/>
          </p:nvPr>
        </p:nvSpPr>
        <p:spPr>
          <a:xfrm>
            <a:off x="838200" y="1929384"/>
            <a:ext cx="10515600" cy="4251960"/>
          </a:xfrm>
        </p:spPr>
        <p:txBody>
          <a:bodyPr>
            <a:normAutofit/>
          </a:bodyPr>
          <a:lstStyle/>
          <a:p>
            <a:r>
              <a:rPr lang="en-GB" sz="2000" dirty="0"/>
              <a:t>Daft, R.L., 2021. </a:t>
            </a:r>
            <a:r>
              <a:rPr lang="en-GB" sz="2000" i="1" dirty="0"/>
              <a:t>Management</a:t>
            </a:r>
            <a:r>
              <a:rPr lang="en-GB" sz="2000" dirty="0"/>
              <a:t>. 14th ed. Boston: Cengage Learning.</a:t>
            </a:r>
          </a:p>
          <a:p>
            <a:r>
              <a:rPr lang="en-GB" sz="2000" dirty="0"/>
              <a:t>Gowland, D., 2019. </a:t>
            </a:r>
            <a:r>
              <a:rPr lang="en-GB" sz="2000" i="1" dirty="0"/>
              <a:t>Greggs: The Home of Fresh Baking</a:t>
            </a:r>
            <a:r>
              <a:rPr lang="en-GB" sz="2000" dirty="0"/>
              <a:t>. London: Random House.</a:t>
            </a:r>
          </a:p>
          <a:p>
            <a:r>
              <a:rPr lang="en-GB" sz="2000" dirty="0"/>
              <a:t>Johnson, G., Scholes, K. and Whittington, R., 2020. </a:t>
            </a:r>
            <a:r>
              <a:rPr lang="en-GB" sz="2000" i="1" dirty="0"/>
              <a:t>Exploring Corporate Strategy</a:t>
            </a:r>
            <a:r>
              <a:rPr lang="en-GB" sz="2000" dirty="0"/>
              <a:t>. 12th ed. Harlow: Pearson Education.</a:t>
            </a:r>
          </a:p>
          <a:p>
            <a:r>
              <a:rPr lang="en-GB" sz="2000" dirty="0"/>
              <a:t>Jones, B., 2020. </a:t>
            </a:r>
            <a:r>
              <a:rPr lang="en-GB" sz="2000" i="1" dirty="0"/>
              <a:t>British Business: A Contemporary Overview</a:t>
            </a:r>
            <a:r>
              <a:rPr lang="en-GB" sz="2000" dirty="0"/>
              <a:t>. London: Routledge.</a:t>
            </a:r>
          </a:p>
          <a:p>
            <a:r>
              <a:rPr lang="en-GB" sz="2000" dirty="0"/>
              <a:t>Mullins, L.J., 2019. </a:t>
            </a:r>
            <a:r>
              <a:rPr lang="en-GB" sz="2000" i="1" dirty="0"/>
              <a:t>Management and Organisational Behaviour</a:t>
            </a:r>
            <a:r>
              <a:rPr lang="en-GB" sz="2000" dirty="0"/>
              <a:t>. 12th ed. Harlow: Pearson Education.</a:t>
            </a:r>
          </a:p>
          <a:p>
            <a:r>
              <a:rPr lang="en-GB" sz="2000" dirty="0"/>
              <a:t>Robbins, S.P. and Judge, T.A., 2019. </a:t>
            </a:r>
            <a:r>
              <a:rPr lang="en-GB" sz="2000" i="1" dirty="0"/>
              <a:t>Organizational </a:t>
            </a:r>
            <a:r>
              <a:rPr lang="en-GB" sz="2000" i="1" dirty="0" err="1"/>
              <a:t>Behavior</a:t>
            </a:r>
            <a:r>
              <a:rPr lang="en-GB" sz="2000" dirty="0"/>
              <a:t>. 18th ed. Harlow: Pearson Education.</a:t>
            </a:r>
          </a:p>
          <a:p>
            <a:endParaRPr lang="en-GB" sz="2200" dirty="0"/>
          </a:p>
        </p:txBody>
      </p:sp>
    </p:spTree>
    <p:extLst>
      <p:ext uri="{BB962C8B-B14F-4D97-AF65-F5344CB8AC3E}">
        <p14:creationId xmlns:p14="http://schemas.microsoft.com/office/powerpoint/2010/main" val="3336503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667B23E-1F7F-3320-6734-E3592638813A}"/>
              </a:ext>
            </a:extLst>
          </p:cNvPr>
          <p:cNvPicPr>
            <a:picLocks noChangeAspect="1"/>
          </p:cNvPicPr>
          <p:nvPr/>
        </p:nvPicPr>
        <p:blipFill>
          <a:blip r:embed="rId2"/>
          <a:srcRect t="26654" b="18735"/>
          <a:stretch>
            <a:fillRect/>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5DC2F21-F043-8AF3-B69C-23343822FD6F}"/>
              </a:ext>
            </a:extLst>
          </p:cNvPr>
          <p:cNvSpPr>
            <a:spLocks noGrp="1"/>
          </p:cNvSpPr>
          <p:nvPr>
            <p:ph idx="1"/>
          </p:nvPr>
        </p:nvSpPr>
        <p:spPr>
          <a:xfrm>
            <a:off x="838200" y="3559277"/>
            <a:ext cx="3822189" cy="2617686"/>
          </a:xfrm>
        </p:spPr>
        <p:txBody>
          <a:bodyPr>
            <a:normAutofit/>
          </a:bodyPr>
          <a:lstStyle/>
          <a:p>
            <a:pPr marL="0" indent="0" algn="ctr">
              <a:buNone/>
            </a:pPr>
            <a:r>
              <a:rPr lang="en-GB" sz="3600" dirty="0">
                <a:latin typeface="Arial" panose="020B0604020202020204" pitchFamily="34" charset="0"/>
                <a:cs typeface="Arial" panose="020B0604020202020204" pitchFamily="34" charset="0"/>
              </a:rPr>
              <a:t>Thank you.</a:t>
            </a:r>
          </a:p>
        </p:txBody>
      </p:sp>
    </p:spTree>
    <p:extLst>
      <p:ext uri="{BB962C8B-B14F-4D97-AF65-F5344CB8AC3E}">
        <p14:creationId xmlns:p14="http://schemas.microsoft.com/office/powerpoint/2010/main" val="147902262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179</TotalTime>
  <Words>1000</Words>
  <Application>Microsoft Office PowerPoint</Application>
  <PresentationFormat>Widescreen</PresentationFormat>
  <Paragraphs>51</Paragraphs>
  <Slides>10</Slides>
  <Notes>0</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10</vt:i4>
      </vt:variant>
    </vt:vector>
  </HeadingPairs>
  <TitlesOfParts>
    <vt:vector size="12" baseType="lpstr">
      <vt:lpstr>Arial</vt:lpstr>
      <vt:lpstr>Office Theme</vt:lpstr>
      <vt:lpstr>Module name and code: LCBB4009 – Understanding Organisational Structure and Culture Student name: Miruna Roberta Dumitru Student number: 2437534 Assessment : Individual presentation - Greggs</vt:lpstr>
      <vt:lpstr>Overview of the company</vt:lpstr>
      <vt:lpstr>Understanding organisational structure</vt:lpstr>
      <vt:lpstr>Organisational chart</vt:lpstr>
      <vt:lpstr>Functional structure </vt:lpstr>
      <vt:lpstr>Divisional structure</vt:lpstr>
      <vt:lpstr>Matrix structure</vt:lpstr>
      <vt:lpstr>Conclusion </vt:lpstr>
      <vt:lpstr>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Gabriel Catalin Manole (2223641)</dc:creator>
  <cp:lastModifiedBy>Gabriel Catalin Manole (2223641)</cp:lastModifiedBy>
  <cp:revision>9</cp:revision>
  <dcterms:created xsi:type="dcterms:W3CDTF">2025-10-12T10:48:19Z</dcterms:created>
  <dcterms:modified xsi:type="dcterms:W3CDTF">2025-10-16T17:11:13Z</dcterms:modified>
</cp:coreProperties>
</file>