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1"/>
  </p:notesMasterIdLst>
  <p:sldIdLst>
    <p:sldId id="256" r:id="rId2"/>
    <p:sldId id="267" r:id="rId3"/>
    <p:sldId id="268" r:id="rId4"/>
    <p:sldId id="290" r:id="rId5"/>
    <p:sldId id="291" r:id="rId6"/>
    <p:sldId id="292" r:id="rId7"/>
    <p:sldId id="289" r:id="rId8"/>
    <p:sldId id="271" r:id="rId9"/>
    <p:sldId id="27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680E7-E5B9-4E3E-BA86-A1CAE96AD41E}" v="25" dt="2025-01-29T13:18:02.8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246" autoAdjust="0"/>
  </p:normalViewPr>
  <p:slideViewPr>
    <p:cSldViewPr snapToGrid="0">
      <p:cViewPr varScale="1">
        <p:scale>
          <a:sx n="52" d="100"/>
          <a:sy n="52" d="100"/>
        </p:scale>
        <p:origin x="689" y="41"/>
      </p:cViewPr>
      <p:guideLst/>
    </p:cSldViewPr>
  </p:slideViewPr>
  <p:notesTextViewPr>
    <p:cViewPr>
      <p:scale>
        <a:sx n="1" d="1"/>
        <a:sy n="1" d="1"/>
      </p:scale>
      <p:origin x="0" y="-595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16F680E7-E5B9-4E3E-BA86-A1CAE96AD41E}"/>
    <pc:docChg chg="addSld delSld modSld">
      <pc:chgData name="Dr Charlotte Greenway" userId="21ca5f9ab6ecb0bd" providerId="LiveId" clId="{16F680E7-E5B9-4E3E-BA86-A1CAE96AD41E}" dt="2025-01-29T13:19:50.641" v="92"/>
      <pc:docMkLst>
        <pc:docMk/>
      </pc:docMkLst>
      <pc:sldChg chg="modNotesTx">
        <pc:chgData name="Dr Charlotte Greenway" userId="21ca5f9ab6ecb0bd" providerId="LiveId" clId="{16F680E7-E5B9-4E3E-BA86-A1CAE96AD41E}" dt="2025-01-29T12:58:49.394" v="4" actId="20577"/>
        <pc:sldMkLst>
          <pc:docMk/>
          <pc:sldMk cId="2792495284" sldId="267"/>
        </pc:sldMkLst>
      </pc:sldChg>
      <pc:sldChg chg="modNotesTx">
        <pc:chgData name="Dr Charlotte Greenway" userId="21ca5f9ab6ecb0bd" providerId="LiveId" clId="{16F680E7-E5B9-4E3E-BA86-A1CAE96AD41E}" dt="2025-01-29T12:58:52.950" v="5"/>
        <pc:sldMkLst>
          <pc:docMk/>
          <pc:sldMk cId="2473725604" sldId="268"/>
        </pc:sldMkLst>
      </pc:sldChg>
      <pc:sldChg chg="del">
        <pc:chgData name="Dr Charlotte Greenway" userId="21ca5f9ab6ecb0bd" providerId="LiveId" clId="{16F680E7-E5B9-4E3E-BA86-A1CAE96AD41E}" dt="2025-01-29T13:05:40.222" v="60" actId="47"/>
        <pc:sldMkLst>
          <pc:docMk/>
          <pc:sldMk cId="634309770" sldId="269"/>
        </pc:sldMkLst>
      </pc:sldChg>
      <pc:sldChg chg="modSp modNotesTx">
        <pc:chgData name="Dr Charlotte Greenway" userId="21ca5f9ab6ecb0bd" providerId="LiveId" clId="{16F680E7-E5B9-4E3E-BA86-A1CAE96AD41E}" dt="2025-01-29T13:19:50.641" v="92"/>
        <pc:sldMkLst>
          <pc:docMk/>
          <pc:sldMk cId="2795354100" sldId="271"/>
        </pc:sldMkLst>
        <pc:graphicFrameChg chg="mod">
          <ac:chgData name="Dr Charlotte Greenway" userId="21ca5f9ab6ecb0bd" providerId="LiveId" clId="{16F680E7-E5B9-4E3E-BA86-A1CAE96AD41E}" dt="2025-01-29T13:18:02.882" v="90" actId="20577"/>
          <ac:graphicFrameMkLst>
            <pc:docMk/>
            <pc:sldMk cId="2795354100" sldId="271"/>
            <ac:graphicFrameMk id="4" creationId="{00000000-0000-0000-0000-000000000000}"/>
          </ac:graphicFrameMkLst>
        </pc:graphicFrameChg>
      </pc:sldChg>
      <pc:sldChg chg="modNotesTx">
        <pc:chgData name="Dr Charlotte Greenway" userId="21ca5f9ab6ecb0bd" providerId="LiveId" clId="{16F680E7-E5B9-4E3E-BA86-A1CAE96AD41E}" dt="2025-01-29T13:19:00.271" v="91"/>
        <pc:sldMkLst>
          <pc:docMk/>
          <pc:sldMk cId="2457121236" sldId="289"/>
        </pc:sldMkLst>
      </pc:sldChg>
      <pc:sldChg chg="addSp delSp modSp new mod">
        <pc:chgData name="Dr Charlotte Greenway" userId="21ca5f9ab6ecb0bd" providerId="LiveId" clId="{16F680E7-E5B9-4E3E-BA86-A1CAE96AD41E}" dt="2025-01-29T13:05:20.304" v="57" actId="20577"/>
        <pc:sldMkLst>
          <pc:docMk/>
          <pc:sldMk cId="4193596463" sldId="290"/>
        </pc:sldMkLst>
        <pc:spChg chg="add del mod">
          <ac:chgData name="Dr Charlotte Greenway" userId="21ca5f9ab6ecb0bd" providerId="LiveId" clId="{16F680E7-E5B9-4E3E-BA86-A1CAE96AD41E}" dt="2025-01-29T13:04:55.798" v="49" actId="12084"/>
          <ac:spMkLst>
            <pc:docMk/>
            <pc:sldMk cId="4193596463" sldId="290"/>
            <ac:spMk id="3" creationId="{DDD02FED-9F07-8718-C665-949D9624E913}"/>
          </ac:spMkLst>
        </pc:spChg>
        <pc:graphicFrameChg chg="add mod">
          <ac:chgData name="Dr Charlotte Greenway" userId="21ca5f9ab6ecb0bd" providerId="LiveId" clId="{16F680E7-E5B9-4E3E-BA86-A1CAE96AD41E}" dt="2025-01-29T13:05:20.304" v="57" actId="20577"/>
          <ac:graphicFrameMkLst>
            <pc:docMk/>
            <pc:sldMk cId="4193596463" sldId="290"/>
            <ac:graphicFrameMk id="4" creationId="{743AAA08-2508-42E6-8A32-4AB9E525B83F}"/>
          </ac:graphicFrameMkLst>
        </pc:graphicFrameChg>
      </pc:sldChg>
      <pc:sldChg chg="addSp delSp modSp new mod">
        <pc:chgData name="Dr Charlotte Greenway" userId="21ca5f9ab6ecb0bd" providerId="LiveId" clId="{16F680E7-E5B9-4E3E-BA86-A1CAE96AD41E}" dt="2025-01-29T13:05:31.855" v="59" actId="1076"/>
        <pc:sldMkLst>
          <pc:docMk/>
          <pc:sldMk cId="203335531" sldId="291"/>
        </pc:sldMkLst>
        <pc:spChg chg="add del mod">
          <ac:chgData name="Dr Charlotte Greenway" userId="21ca5f9ab6ecb0bd" providerId="LiveId" clId="{16F680E7-E5B9-4E3E-BA86-A1CAE96AD41E}" dt="2025-01-29T13:05:10.975" v="52" actId="12084"/>
          <ac:spMkLst>
            <pc:docMk/>
            <pc:sldMk cId="203335531" sldId="291"/>
            <ac:spMk id="3" creationId="{EBCABAE4-8905-B41B-28D2-1F3C90E0C07D}"/>
          </ac:spMkLst>
        </pc:spChg>
        <pc:graphicFrameChg chg="add mod">
          <ac:chgData name="Dr Charlotte Greenway" userId="21ca5f9ab6ecb0bd" providerId="LiveId" clId="{16F680E7-E5B9-4E3E-BA86-A1CAE96AD41E}" dt="2025-01-29T13:05:31.855" v="59" actId="1076"/>
          <ac:graphicFrameMkLst>
            <pc:docMk/>
            <pc:sldMk cId="203335531" sldId="291"/>
            <ac:graphicFrameMk id="4" creationId="{2D5228E7-DD21-ED91-3E70-DB0FC7F8EEBD}"/>
          </ac:graphicFrameMkLst>
        </pc:graphicFrameChg>
      </pc:sldChg>
      <pc:sldChg chg="addSp delSp modSp new mod">
        <pc:chgData name="Dr Charlotte Greenway" userId="21ca5f9ab6ecb0bd" providerId="LiveId" clId="{16F680E7-E5B9-4E3E-BA86-A1CAE96AD41E}" dt="2025-01-29T13:17:45.506" v="88" actId="12100"/>
        <pc:sldMkLst>
          <pc:docMk/>
          <pc:sldMk cId="1485610909" sldId="292"/>
        </pc:sldMkLst>
        <pc:spChg chg="add">
          <ac:chgData name="Dr Charlotte Greenway" userId="21ca5f9ab6ecb0bd" providerId="LiveId" clId="{16F680E7-E5B9-4E3E-BA86-A1CAE96AD41E}" dt="2025-01-29T13:06:51.573" v="62"/>
          <ac:spMkLst>
            <pc:docMk/>
            <pc:sldMk cId="1485610909" sldId="292"/>
            <ac:spMk id="2" creationId="{C9635219-CAF5-996E-A5CD-909A7A82C26A}"/>
          </ac:spMkLst>
        </pc:spChg>
        <pc:spChg chg="add">
          <ac:chgData name="Dr Charlotte Greenway" userId="21ca5f9ab6ecb0bd" providerId="LiveId" clId="{16F680E7-E5B9-4E3E-BA86-A1CAE96AD41E}" dt="2025-01-29T13:06:51.573" v="62"/>
          <ac:spMkLst>
            <pc:docMk/>
            <pc:sldMk cId="1485610909" sldId="292"/>
            <ac:spMk id="3" creationId="{FCADD003-BD97-B3D3-87E4-0ECFDCD7DCC3}"/>
          </ac:spMkLst>
        </pc:spChg>
        <pc:spChg chg="add">
          <ac:chgData name="Dr Charlotte Greenway" userId="21ca5f9ab6ecb0bd" providerId="LiveId" clId="{16F680E7-E5B9-4E3E-BA86-A1CAE96AD41E}" dt="2025-01-29T13:06:51.573" v="62"/>
          <ac:spMkLst>
            <pc:docMk/>
            <pc:sldMk cId="1485610909" sldId="292"/>
            <ac:spMk id="4" creationId="{36A2C17D-1B3B-72EB-4156-EED381DFAA5B}"/>
          </ac:spMkLst>
        </pc:spChg>
        <pc:spChg chg="add del mod">
          <ac:chgData name="Dr Charlotte Greenway" userId="21ca5f9ab6ecb0bd" providerId="LiveId" clId="{16F680E7-E5B9-4E3E-BA86-A1CAE96AD41E}" dt="2025-01-29T13:15:03.671" v="67" actId="12084"/>
          <ac:spMkLst>
            <pc:docMk/>
            <pc:sldMk cId="1485610909" sldId="292"/>
            <ac:spMk id="6" creationId="{424B7A9F-E2D0-5079-C4BE-4E084EC3B9D6}"/>
          </ac:spMkLst>
        </pc:spChg>
        <pc:spChg chg="add del">
          <ac:chgData name="Dr Charlotte Greenway" userId="21ca5f9ab6ecb0bd" providerId="LiveId" clId="{16F680E7-E5B9-4E3E-BA86-A1CAE96AD41E}" dt="2025-01-29T13:16:50.249" v="78" actId="12084"/>
          <ac:spMkLst>
            <pc:docMk/>
            <pc:sldMk cId="1485610909" sldId="292"/>
            <ac:spMk id="9" creationId="{733EC2E0-17F4-1EF0-BBEF-1AB0BAA014BE}"/>
          </ac:spMkLst>
        </pc:spChg>
        <pc:graphicFrameChg chg="add mod">
          <ac:chgData name="Dr Charlotte Greenway" userId="21ca5f9ab6ecb0bd" providerId="LiveId" clId="{16F680E7-E5B9-4E3E-BA86-A1CAE96AD41E}" dt="2025-01-29T13:17:32.111" v="86"/>
          <ac:graphicFrameMkLst>
            <pc:docMk/>
            <pc:sldMk cId="1485610909" sldId="292"/>
            <ac:graphicFrameMk id="7" creationId="{7A84B729-EA82-150E-DF59-4CFB02EB5289}"/>
          </ac:graphicFrameMkLst>
        </pc:graphicFrameChg>
        <pc:graphicFrameChg chg="add mod">
          <ac:chgData name="Dr Charlotte Greenway" userId="21ca5f9ab6ecb0bd" providerId="LiveId" clId="{16F680E7-E5B9-4E3E-BA86-A1CAE96AD41E}" dt="2025-01-29T13:17:45.506" v="88" actId="12100"/>
          <ac:graphicFrameMkLst>
            <pc:docMk/>
            <pc:sldMk cId="1485610909" sldId="292"/>
            <ac:graphicFrameMk id="10" creationId="{CC5F9A86-EF17-AAC1-DC32-0DB216F39E0D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A193B-3E0D-4D0C-9DFA-357B9E515EA3}" type="doc">
      <dgm:prSet loTypeId="urn:microsoft.com/office/officeart/2005/8/layout/process4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US"/>
        </a:p>
      </dgm:t>
    </dgm:pt>
    <dgm:pt modelId="{7C74CB88-E253-4138-9BF2-42CC2A64E95D}">
      <dgm:prSet/>
      <dgm:spPr/>
      <dgm:t>
        <a:bodyPr/>
        <a:lstStyle/>
        <a:p>
          <a:pPr rtl="0"/>
          <a:r>
            <a:rPr lang="en-GB" dirty="0"/>
            <a:t>Hans Eysenck (1916–97) was a contemporary of Cattell and also used factor analysis to classify personality traits we all possess to differing degrees.</a:t>
          </a:r>
        </a:p>
      </dgm:t>
    </dgm:pt>
    <dgm:pt modelId="{08BA0EDB-7364-4CBA-8DBF-F33FD51E42BF}" type="parTrans" cxnId="{7AFC19DA-31D9-4251-A700-AB9BE91B65C4}">
      <dgm:prSet/>
      <dgm:spPr/>
      <dgm:t>
        <a:bodyPr/>
        <a:lstStyle/>
        <a:p>
          <a:endParaRPr lang="en-US"/>
        </a:p>
      </dgm:t>
    </dgm:pt>
    <dgm:pt modelId="{CDDA21EB-6C1D-4417-9A7D-E576268A468F}" type="sibTrans" cxnId="{7AFC19DA-31D9-4251-A700-AB9BE91B65C4}">
      <dgm:prSet/>
      <dgm:spPr/>
      <dgm:t>
        <a:bodyPr/>
        <a:lstStyle/>
        <a:p>
          <a:endParaRPr lang="en-US"/>
        </a:p>
      </dgm:t>
    </dgm:pt>
    <dgm:pt modelId="{46A581D7-C72A-4EFC-94B8-BEC4AF3F05CD}">
      <dgm:prSet/>
      <dgm:spPr/>
      <dgm:t>
        <a:bodyPr/>
        <a:lstStyle/>
        <a:p>
          <a:pPr rtl="0"/>
          <a:r>
            <a:rPr lang="en-GB" dirty="0"/>
            <a:t>But Eysenck (1967) began with a theory of personality which he based on </a:t>
          </a:r>
          <a:r>
            <a:rPr lang="en-GB" b="1" dirty="0"/>
            <a:t>two </a:t>
          </a:r>
          <a:r>
            <a:rPr lang="en-GB" b="1" dirty="0" err="1"/>
            <a:t>supertraits</a:t>
          </a:r>
          <a:r>
            <a:rPr lang="en-GB" b="1" dirty="0"/>
            <a:t> </a:t>
          </a:r>
          <a:r>
            <a:rPr lang="en-GB" dirty="0"/>
            <a:t>– extraversion–introversion and neuroticism–stability.</a:t>
          </a:r>
        </a:p>
      </dgm:t>
    </dgm:pt>
    <dgm:pt modelId="{A0400E1F-353A-4C73-90F1-94D829D1511B}" type="parTrans" cxnId="{4F1C895D-5FEA-4DB4-9098-CA3480053242}">
      <dgm:prSet/>
      <dgm:spPr/>
      <dgm:t>
        <a:bodyPr/>
        <a:lstStyle/>
        <a:p>
          <a:endParaRPr lang="en-US"/>
        </a:p>
      </dgm:t>
    </dgm:pt>
    <dgm:pt modelId="{D41EBD3B-71E7-48B9-9A0C-D0B2BB02406F}" type="sibTrans" cxnId="{4F1C895D-5FEA-4DB4-9098-CA3480053242}">
      <dgm:prSet/>
      <dgm:spPr/>
      <dgm:t>
        <a:bodyPr/>
        <a:lstStyle/>
        <a:p>
          <a:endParaRPr lang="en-US"/>
        </a:p>
      </dgm:t>
    </dgm:pt>
    <dgm:pt modelId="{99998879-EEBE-42F3-9A3C-CF1775AF1117}" type="pres">
      <dgm:prSet presAssocID="{471A193B-3E0D-4D0C-9DFA-357B9E515EA3}" presName="Name0" presStyleCnt="0">
        <dgm:presLayoutVars>
          <dgm:dir/>
          <dgm:animLvl val="lvl"/>
          <dgm:resizeHandles val="exact"/>
        </dgm:presLayoutVars>
      </dgm:prSet>
      <dgm:spPr/>
    </dgm:pt>
    <dgm:pt modelId="{0F0DF4FC-724D-4024-BCD9-5FAB6B869A5E}" type="pres">
      <dgm:prSet presAssocID="{46A581D7-C72A-4EFC-94B8-BEC4AF3F05CD}" presName="boxAndChildren" presStyleCnt="0"/>
      <dgm:spPr/>
    </dgm:pt>
    <dgm:pt modelId="{D01BFCF6-F07D-4005-97BB-E34E06C42BE4}" type="pres">
      <dgm:prSet presAssocID="{46A581D7-C72A-4EFC-94B8-BEC4AF3F05CD}" presName="parentTextBox" presStyleLbl="node1" presStyleIdx="0" presStyleCnt="2"/>
      <dgm:spPr/>
    </dgm:pt>
    <dgm:pt modelId="{BA0B3CA1-6A4F-46B6-855E-09FCDDC5F54B}" type="pres">
      <dgm:prSet presAssocID="{CDDA21EB-6C1D-4417-9A7D-E576268A468F}" presName="sp" presStyleCnt="0"/>
      <dgm:spPr/>
    </dgm:pt>
    <dgm:pt modelId="{A086F91F-6B44-4469-A5AC-2C1491AB599C}" type="pres">
      <dgm:prSet presAssocID="{7C74CB88-E253-4138-9BF2-42CC2A64E95D}" presName="arrowAndChildren" presStyleCnt="0"/>
      <dgm:spPr/>
    </dgm:pt>
    <dgm:pt modelId="{3D16CC61-D408-4B3A-9C17-DB5FF1ED5CDA}" type="pres">
      <dgm:prSet presAssocID="{7C74CB88-E253-4138-9BF2-42CC2A64E95D}" presName="parentTextArrow" presStyleLbl="node1" presStyleIdx="1" presStyleCnt="2"/>
      <dgm:spPr/>
    </dgm:pt>
  </dgm:ptLst>
  <dgm:cxnLst>
    <dgm:cxn modelId="{4F1C895D-5FEA-4DB4-9098-CA3480053242}" srcId="{471A193B-3E0D-4D0C-9DFA-357B9E515EA3}" destId="{46A581D7-C72A-4EFC-94B8-BEC4AF3F05CD}" srcOrd="1" destOrd="0" parTransId="{A0400E1F-353A-4C73-90F1-94D829D1511B}" sibTransId="{D41EBD3B-71E7-48B9-9A0C-D0B2BB02406F}"/>
    <dgm:cxn modelId="{48148C5F-AE35-4B5B-9E44-9D342AA3DEA3}" type="presOf" srcId="{471A193B-3E0D-4D0C-9DFA-357B9E515EA3}" destId="{99998879-EEBE-42F3-9A3C-CF1775AF1117}" srcOrd="0" destOrd="0" presId="urn:microsoft.com/office/officeart/2005/8/layout/process4"/>
    <dgm:cxn modelId="{DBCA0498-2A16-4A1C-A947-CE1E7874B412}" type="presOf" srcId="{7C74CB88-E253-4138-9BF2-42CC2A64E95D}" destId="{3D16CC61-D408-4B3A-9C17-DB5FF1ED5CDA}" srcOrd="0" destOrd="0" presId="urn:microsoft.com/office/officeart/2005/8/layout/process4"/>
    <dgm:cxn modelId="{7AFC19DA-31D9-4251-A700-AB9BE91B65C4}" srcId="{471A193B-3E0D-4D0C-9DFA-357B9E515EA3}" destId="{7C74CB88-E253-4138-9BF2-42CC2A64E95D}" srcOrd="0" destOrd="0" parTransId="{08BA0EDB-7364-4CBA-8DBF-F33FD51E42BF}" sibTransId="{CDDA21EB-6C1D-4417-9A7D-E576268A468F}"/>
    <dgm:cxn modelId="{D49806E8-8D6C-4E19-8766-4662706D120A}" type="presOf" srcId="{46A581D7-C72A-4EFC-94B8-BEC4AF3F05CD}" destId="{D01BFCF6-F07D-4005-97BB-E34E06C42BE4}" srcOrd="0" destOrd="0" presId="urn:microsoft.com/office/officeart/2005/8/layout/process4"/>
    <dgm:cxn modelId="{FC2FE617-1FAD-4B1B-A0B7-F91E84B3046F}" type="presParOf" srcId="{99998879-EEBE-42F3-9A3C-CF1775AF1117}" destId="{0F0DF4FC-724D-4024-BCD9-5FAB6B869A5E}" srcOrd="0" destOrd="0" presId="urn:microsoft.com/office/officeart/2005/8/layout/process4"/>
    <dgm:cxn modelId="{3CB810FA-E1E8-4B03-8A09-C8E3C4B56805}" type="presParOf" srcId="{0F0DF4FC-724D-4024-BCD9-5FAB6B869A5E}" destId="{D01BFCF6-F07D-4005-97BB-E34E06C42BE4}" srcOrd="0" destOrd="0" presId="urn:microsoft.com/office/officeart/2005/8/layout/process4"/>
    <dgm:cxn modelId="{D681C2FC-2BCF-44D2-A4FA-EF077442013E}" type="presParOf" srcId="{99998879-EEBE-42F3-9A3C-CF1775AF1117}" destId="{BA0B3CA1-6A4F-46B6-855E-09FCDDC5F54B}" srcOrd="1" destOrd="0" presId="urn:microsoft.com/office/officeart/2005/8/layout/process4"/>
    <dgm:cxn modelId="{79E1B5D5-62C1-4E71-9283-E96E2C549FAA}" type="presParOf" srcId="{99998879-EEBE-42F3-9A3C-CF1775AF1117}" destId="{A086F91F-6B44-4469-A5AC-2C1491AB599C}" srcOrd="2" destOrd="0" presId="urn:microsoft.com/office/officeart/2005/8/layout/process4"/>
    <dgm:cxn modelId="{EE82A019-5C62-4293-B675-F6DFDF812782}" type="presParOf" srcId="{A086F91F-6B44-4469-A5AC-2C1491AB599C}" destId="{3D16CC61-D408-4B3A-9C17-DB5FF1ED5CD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ED600A-C400-4D5C-B608-A14735E1242A}" type="doc">
      <dgm:prSet loTypeId="urn:microsoft.com/office/officeart/2005/8/layout/chevronAccent+Icon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7F6497-EC54-432A-B2FA-FABBD8EAD179}">
      <dgm:prSet custT="1"/>
      <dgm:spPr/>
      <dgm:t>
        <a:bodyPr/>
        <a:lstStyle/>
        <a:p>
          <a:pPr rtl="0"/>
          <a:r>
            <a:rPr lang="en-US" sz="1800" dirty="0"/>
            <a:t>Highly extraverted - sociable and outgoing, and crave excitement and the company of others. </a:t>
          </a:r>
          <a:endParaRPr lang="en-GB" sz="1800" dirty="0"/>
        </a:p>
      </dgm:t>
    </dgm:pt>
    <dgm:pt modelId="{0F33657A-9B8E-44E7-9349-4EE1C07A3B8B}" type="parTrans" cxnId="{66803EC4-BA01-4AAC-9CD1-BD90C82A3060}">
      <dgm:prSet/>
      <dgm:spPr/>
      <dgm:t>
        <a:bodyPr/>
        <a:lstStyle/>
        <a:p>
          <a:endParaRPr lang="en-US"/>
        </a:p>
      </dgm:t>
    </dgm:pt>
    <dgm:pt modelId="{F0508923-5729-4C00-A1E0-BD478A85F338}" type="sibTrans" cxnId="{66803EC4-BA01-4AAC-9CD1-BD90C82A3060}">
      <dgm:prSet/>
      <dgm:spPr/>
      <dgm:t>
        <a:bodyPr/>
        <a:lstStyle/>
        <a:p>
          <a:endParaRPr lang="en-US"/>
        </a:p>
      </dgm:t>
    </dgm:pt>
    <dgm:pt modelId="{AD2F7809-01EB-4648-AA2A-94B8C87D6B3F}">
      <dgm:prSet custT="1"/>
      <dgm:spPr/>
      <dgm:t>
        <a:bodyPr/>
        <a:lstStyle/>
        <a:p>
          <a:pPr rtl="0"/>
          <a:r>
            <a:rPr lang="en-US" sz="1600" dirty="0"/>
            <a:t>Highly introverted - quiet and introspective; prefer time alone and to be cautious in the way they plan their lives. </a:t>
          </a:r>
          <a:endParaRPr lang="en-GB" sz="1600" dirty="0"/>
        </a:p>
      </dgm:t>
    </dgm:pt>
    <dgm:pt modelId="{B0ED4440-6BEA-45D5-B8E7-08516FFB459E}" type="parTrans" cxnId="{7A427E0B-B7A8-445C-9B42-9E2296AD2EEF}">
      <dgm:prSet/>
      <dgm:spPr/>
      <dgm:t>
        <a:bodyPr/>
        <a:lstStyle/>
        <a:p>
          <a:endParaRPr lang="en-US"/>
        </a:p>
      </dgm:t>
    </dgm:pt>
    <dgm:pt modelId="{1DA59796-D366-4F73-922E-69A2223C5C8A}" type="sibTrans" cxnId="{7A427E0B-B7A8-445C-9B42-9E2296AD2EEF}">
      <dgm:prSet/>
      <dgm:spPr/>
      <dgm:t>
        <a:bodyPr/>
        <a:lstStyle/>
        <a:p>
          <a:endParaRPr lang="en-US"/>
        </a:p>
      </dgm:t>
    </dgm:pt>
    <dgm:pt modelId="{3FFA8FEB-8018-4AC0-BD5F-8F0C893658FD}">
      <dgm:prSet custT="1"/>
      <dgm:spPr/>
      <dgm:t>
        <a:bodyPr/>
        <a:lstStyle/>
        <a:p>
          <a:pPr rtl="0"/>
          <a:r>
            <a:rPr lang="en-US" sz="1600" dirty="0"/>
            <a:t>Highly neurotic - anxious, moody and vulnerable, whereas people who are low on neuroticism tend to be stable, calm and even-tempered.</a:t>
          </a:r>
          <a:endParaRPr lang="en-GB" sz="1600" dirty="0"/>
        </a:p>
      </dgm:t>
    </dgm:pt>
    <dgm:pt modelId="{081F8CC7-89B7-45AB-A1B1-AA7CABBD0CB9}" type="parTrans" cxnId="{B625E271-CA29-4CF9-A0C3-BBEFF28B3CC1}">
      <dgm:prSet/>
      <dgm:spPr/>
      <dgm:t>
        <a:bodyPr/>
        <a:lstStyle/>
        <a:p>
          <a:endParaRPr lang="en-US"/>
        </a:p>
      </dgm:t>
    </dgm:pt>
    <dgm:pt modelId="{92CCEB5F-425A-4A5A-8F38-3C2A29F0CF49}" type="sibTrans" cxnId="{B625E271-CA29-4CF9-A0C3-BBEFF28B3CC1}">
      <dgm:prSet/>
      <dgm:spPr/>
      <dgm:t>
        <a:bodyPr/>
        <a:lstStyle/>
        <a:p>
          <a:endParaRPr lang="en-US"/>
        </a:p>
      </dgm:t>
    </dgm:pt>
    <dgm:pt modelId="{D967374E-5885-49D3-98C9-3F0391EFBC31}" type="pres">
      <dgm:prSet presAssocID="{FEED600A-C400-4D5C-B608-A14735E1242A}" presName="Name0" presStyleCnt="0">
        <dgm:presLayoutVars>
          <dgm:dir/>
          <dgm:resizeHandles val="exact"/>
        </dgm:presLayoutVars>
      </dgm:prSet>
      <dgm:spPr/>
    </dgm:pt>
    <dgm:pt modelId="{862FBB5F-EF80-4D05-A5B8-62620032347C}" type="pres">
      <dgm:prSet presAssocID="{4C7F6497-EC54-432A-B2FA-FABBD8EAD179}" presName="composite" presStyleCnt="0"/>
      <dgm:spPr/>
    </dgm:pt>
    <dgm:pt modelId="{655BD927-32B8-44FC-9F04-99AAFBD5E64A}" type="pres">
      <dgm:prSet presAssocID="{4C7F6497-EC54-432A-B2FA-FABBD8EAD179}" presName="bgChev" presStyleLbl="node1" presStyleIdx="0" presStyleCnt="3"/>
      <dgm:spPr/>
    </dgm:pt>
    <dgm:pt modelId="{1153D26E-556E-4F97-A5F9-16584B26D4F7}" type="pres">
      <dgm:prSet presAssocID="{4C7F6497-EC54-432A-B2FA-FABBD8EAD179}" presName="txNode" presStyleLbl="fgAcc1" presStyleIdx="0" presStyleCnt="3">
        <dgm:presLayoutVars>
          <dgm:bulletEnabled val="1"/>
        </dgm:presLayoutVars>
      </dgm:prSet>
      <dgm:spPr/>
    </dgm:pt>
    <dgm:pt modelId="{1336ACC2-1E95-41B7-9A85-8D99F14A4BBB}" type="pres">
      <dgm:prSet presAssocID="{F0508923-5729-4C00-A1E0-BD478A85F338}" presName="compositeSpace" presStyleCnt="0"/>
      <dgm:spPr/>
    </dgm:pt>
    <dgm:pt modelId="{C0E59F06-67A0-4024-9DA2-851388F5E307}" type="pres">
      <dgm:prSet presAssocID="{AD2F7809-01EB-4648-AA2A-94B8C87D6B3F}" presName="composite" presStyleCnt="0"/>
      <dgm:spPr/>
    </dgm:pt>
    <dgm:pt modelId="{144E8FDD-8C4E-474F-A588-2225DB903C5C}" type="pres">
      <dgm:prSet presAssocID="{AD2F7809-01EB-4648-AA2A-94B8C87D6B3F}" presName="bgChev" presStyleLbl="node1" presStyleIdx="1" presStyleCnt="3"/>
      <dgm:spPr/>
    </dgm:pt>
    <dgm:pt modelId="{9467524C-61DB-4B4E-BCA0-70328169A792}" type="pres">
      <dgm:prSet presAssocID="{AD2F7809-01EB-4648-AA2A-94B8C87D6B3F}" presName="txNode" presStyleLbl="fgAcc1" presStyleIdx="1" presStyleCnt="3">
        <dgm:presLayoutVars>
          <dgm:bulletEnabled val="1"/>
        </dgm:presLayoutVars>
      </dgm:prSet>
      <dgm:spPr/>
    </dgm:pt>
    <dgm:pt modelId="{DB2962D6-53B8-4960-A40E-E20332DCA917}" type="pres">
      <dgm:prSet presAssocID="{1DA59796-D366-4F73-922E-69A2223C5C8A}" presName="compositeSpace" presStyleCnt="0"/>
      <dgm:spPr/>
    </dgm:pt>
    <dgm:pt modelId="{7C4FB392-7499-425F-983E-D0F076E9AE46}" type="pres">
      <dgm:prSet presAssocID="{3FFA8FEB-8018-4AC0-BD5F-8F0C893658FD}" presName="composite" presStyleCnt="0"/>
      <dgm:spPr/>
    </dgm:pt>
    <dgm:pt modelId="{8B1841DD-671E-4924-BF05-81EADAED3F4A}" type="pres">
      <dgm:prSet presAssocID="{3FFA8FEB-8018-4AC0-BD5F-8F0C893658FD}" presName="bgChev" presStyleLbl="node1" presStyleIdx="2" presStyleCnt="3"/>
      <dgm:spPr/>
    </dgm:pt>
    <dgm:pt modelId="{E1E2EDF4-EC15-4D09-97DD-0F53E7A0CDD1}" type="pres">
      <dgm:prSet presAssocID="{3FFA8FEB-8018-4AC0-BD5F-8F0C893658FD}" presName="txNode" presStyleLbl="fgAcc1" presStyleIdx="2" presStyleCnt="3">
        <dgm:presLayoutVars>
          <dgm:bulletEnabled val="1"/>
        </dgm:presLayoutVars>
      </dgm:prSet>
      <dgm:spPr/>
    </dgm:pt>
  </dgm:ptLst>
  <dgm:cxnLst>
    <dgm:cxn modelId="{7A427E0B-B7A8-445C-9B42-9E2296AD2EEF}" srcId="{FEED600A-C400-4D5C-B608-A14735E1242A}" destId="{AD2F7809-01EB-4648-AA2A-94B8C87D6B3F}" srcOrd="1" destOrd="0" parTransId="{B0ED4440-6BEA-45D5-B8E7-08516FFB459E}" sibTransId="{1DA59796-D366-4F73-922E-69A2223C5C8A}"/>
    <dgm:cxn modelId="{856B8040-658B-4153-9DEC-4F44EA809918}" type="presOf" srcId="{AD2F7809-01EB-4648-AA2A-94B8C87D6B3F}" destId="{9467524C-61DB-4B4E-BCA0-70328169A792}" srcOrd="0" destOrd="0" presId="urn:microsoft.com/office/officeart/2005/8/layout/chevronAccent+Icon"/>
    <dgm:cxn modelId="{B625E271-CA29-4CF9-A0C3-BBEFF28B3CC1}" srcId="{FEED600A-C400-4D5C-B608-A14735E1242A}" destId="{3FFA8FEB-8018-4AC0-BD5F-8F0C893658FD}" srcOrd="2" destOrd="0" parTransId="{081F8CC7-89B7-45AB-A1B1-AA7CABBD0CB9}" sibTransId="{92CCEB5F-425A-4A5A-8F38-3C2A29F0CF49}"/>
    <dgm:cxn modelId="{66803EC4-BA01-4AAC-9CD1-BD90C82A3060}" srcId="{FEED600A-C400-4D5C-B608-A14735E1242A}" destId="{4C7F6497-EC54-432A-B2FA-FABBD8EAD179}" srcOrd="0" destOrd="0" parTransId="{0F33657A-9B8E-44E7-9349-4EE1C07A3B8B}" sibTransId="{F0508923-5729-4C00-A1E0-BD478A85F338}"/>
    <dgm:cxn modelId="{D427F9CD-DCA9-4A78-B822-8726B4139CF1}" type="presOf" srcId="{3FFA8FEB-8018-4AC0-BD5F-8F0C893658FD}" destId="{E1E2EDF4-EC15-4D09-97DD-0F53E7A0CDD1}" srcOrd="0" destOrd="0" presId="urn:microsoft.com/office/officeart/2005/8/layout/chevronAccent+Icon"/>
    <dgm:cxn modelId="{15EC21D7-157C-4A2A-B7A0-812A79D30DFF}" type="presOf" srcId="{FEED600A-C400-4D5C-B608-A14735E1242A}" destId="{D967374E-5885-49D3-98C9-3F0391EFBC31}" srcOrd="0" destOrd="0" presId="urn:microsoft.com/office/officeart/2005/8/layout/chevronAccent+Icon"/>
    <dgm:cxn modelId="{DB0F74EA-E10E-4A22-90ED-4EBEE8EB357B}" type="presOf" srcId="{4C7F6497-EC54-432A-B2FA-FABBD8EAD179}" destId="{1153D26E-556E-4F97-A5F9-16584B26D4F7}" srcOrd="0" destOrd="0" presId="urn:microsoft.com/office/officeart/2005/8/layout/chevronAccent+Icon"/>
    <dgm:cxn modelId="{C5F60D1C-B0CE-4ABA-84BB-B98D5DB5AC44}" type="presParOf" srcId="{D967374E-5885-49D3-98C9-3F0391EFBC31}" destId="{862FBB5F-EF80-4D05-A5B8-62620032347C}" srcOrd="0" destOrd="0" presId="urn:microsoft.com/office/officeart/2005/8/layout/chevronAccent+Icon"/>
    <dgm:cxn modelId="{80FBDDAF-B6ED-421B-B727-79F54B6E8E4B}" type="presParOf" srcId="{862FBB5F-EF80-4D05-A5B8-62620032347C}" destId="{655BD927-32B8-44FC-9F04-99AAFBD5E64A}" srcOrd="0" destOrd="0" presId="urn:microsoft.com/office/officeart/2005/8/layout/chevronAccent+Icon"/>
    <dgm:cxn modelId="{4D087238-8C41-4D47-95FA-41881E7E01EA}" type="presParOf" srcId="{862FBB5F-EF80-4D05-A5B8-62620032347C}" destId="{1153D26E-556E-4F97-A5F9-16584B26D4F7}" srcOrd="1" destOrd="0" presId="urn:microsoft.com/office/officeart/2005/8/layout/chevronAccent+Icon"/>
    <dgm:cxn modelId="{71D23751-3BBB-436D-A170-8E48D4C17132}" type="presParOf" srcId="{D967374E-5885-49D3-98C9-3F0391EFBC31}" destId="{1336ACC2-1E95-41B7-9A85-8D99F14A4BBB}" srcOrd="1" destOrd="0" presId="urn:microsoft.com/office/officeart/2005/8/layout/chevronAccent+Icon"/>
    <dgm:cxn modelId="{5186971C-C080-4B27-951A-82D3862DEDA9}" type="presParOf" srcId="{D967374E-5885-49D3-98C9-3F0391EFBC31}" destId="{C0E59F06-67A0-4024-9DA2-851388F5E307}" srcOrd="2" destOrd="0" presId="urn:microsoft.com/office/officeart/2005/8/layout/chevronAccent+Icon"/>
    <dgm:cxn modelId="{B8A85354-77A1-4392-8C55-041CA57CBF79}" type="presParOf" srcId="{C0E59F06-67A0-4024-9DA2-851388F5E307}" destId="{144E8FDD-8C4E-474F-A588-2225DB903C5C}" srcOrd="0" destOrd="0" presId="urn:microsoft.com/office/officeart/2005/8/layout/chevronAccent+Icon"/>
    <dgm:cxn modelId="{5E2F5A79-1114-4D20-9D8F-3B7EF329178D}" type="presParOf" srcId="{C0E59F06-67A0-4024-9DA2-851388F5E307}" destId="{9467524C-61DB-4B4E-BCA0-70328169A792}" srcOrd="1" destOrd="0" presId="urn:microsoft.com/office/officeart/2005/8/layout/chevronAccent+Icon"/>
    <dgm:cxn modelId="{8E147B47-656A-4F51-BFCA-1C55B541FE07}" type="presParOf" srcId="{D967374E-5885-49D3-98C9-3F0391EFBC31}" destId="{DB2962D6-53B8-4960-A40E-E20332DCA917}" srcOrd="3" destOrd="0" presId="urn:microsoft.com/office/officeart/2005/8/layout/chevronAccent+Icon"/>
    <dgm:cxn modelId="{C2F31FD2-D905-41AB-97C3-F09C63FCF2C0}" type="presParOf" srcId="{D967374E-5885-49D3-98C9-3F0391EFBC31}" destId="{7C4FB392-7499-425F-983E-D0F076E9AE46}" srcOrd="4" destOrd="0" presId="urn:microsoft.com/office/officeart/2005/8/layout/chevronAccent+Icon"/>
    <dgm:cxn modelId="{3AA97A15-D919-4437-9B83-A251DD197EE9}" type="presParOf" srcId="{7C4FB392-7499-425F-983E-D0F076E9AE46}" destId="{8B1841DD-671E-4924-BF05-81EADAED3F4A}" srcOrd="0" destOrd="0" presId="urn:microsoft.com/office/officeart/2005/8/layout/chevronAccent+Icon"/>
    <dgm:cxn modelId="{92A87AE1-1F26-4D33-A7AD-159BFAFE7535}" type="presParOf" srcId="{7C4FB392-7499-425F-983E-D0F076E9AE46}" destId="{E1E2EDF4-EC15-4D09-97DD-0F53E7A0CDD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43C1FE-8527-4AC5-B317-8CD3AC6BAB62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96FB6C-3BCA-423B-BB8B-CCCEC03B6911}">
      <dgm:prSet/>
      <dgm:spPr/>
      <dgm:t>
        <a:bodyPr/>
        <a:lstStyle/>
        <a:p>
          <a:pPr rtl="0"/>
          <a:r>
            <a:rPr lang="en-US" dirty="0"/>
            <a:t>A further </a:t>
          </a:r>
          <a:r>
            <a:rPr lang="en-US" dirty="0" err="1"/>
            <a:t>supertrait</a:t>
          </a:r>
          <a:r>
            <a:rPr lang="en-US" dirty="0"/>
            <a:t> identified by Eysenck (1982) is </a:t>
          </a:r>
          <a:r>
            <a:rPr lang="en-US" b="1" dirty="0"/>
            <a:t>psychoticism</a:t>
          </a:r>
          <a:r>
            <a:rPr lang="en-US" dirty="0"/>
            <a:t>.  People scoring high on psychoticism are described as: ‘egocentric, aggressive, impersonal, cold, lacking in empathy, impulsive, lacking in concern for others and generally unconcerned about the rights and welfare of other people’.</a:t>
          </a:r>
          <a:endParaRPr lang="en-GB" dirty="0"/>
        </a:p>
      </dgm:t>
    </dgm:pt>
    <dgm:pt modelId="{527D0558-3845-436F-807B-C375E8EF04C4}" type="parTrans" cxnId="{83996885-C598-482B-A41C-0F65CDCAE0C1}">
      <dgm:prSet/>
      <dgm:spPr/>
      <dgm:t>
        <a:bodyPr/>
        <a:lstStyle/>
        <a:p>
          <a:endParaRPr lang="en-US"/>
        </a:p>
      </dgm:t>
    </dgm:pt>
    <dgm:pt modelId="{027D5EE9-32B4-4F46-AE4C-5B7C4101B5E4}" type="sibTrans" cxnId="{83996885-C598-482B-A41C-0F65CDCAE0C1}">
      <dgm:prSet/>
      <dgm:spPr/>
      <dgm:t>
        <a:bodyPr/>
        <a:lstStyle/>
        <a:p>
          <a:endParaRPr lang="en-US"/>
        </a:p>
      </dgm:t>
    </dgm:pt>
    <dgm:pt modelId="{EB1B6BE9-8595-48E8-BFC2-405501F678EA}" type="pres">
      <dgm:prSet presAssocID="{8343C1FE-8527-4AC5-B317-8CD3AC6BAB62}" presName="Name0" presStyleCnt="0">
        <dgm:presLayoutVars>
          <dgm:dir/>
          <dgm:resizeHandles val="exact"/>
        </dgm:presLayoutVars>
      </dgm:prSet>
      <dgm:spPr/>
    </dgm:pt>
    <dgm:pt modelId="{5DE3D593-3BB4-436D-A833-3933F5C1880C}" type="pres">
      <dgm:prSet presAssocID="{5296FB6C-3BCA-423B-BB8B-CCCEC03B6911}" presName="node" presStyleLbl="node1" presStyleIdx="0" presStyleCnt="1" custScaleX="100098">
        <dgm:presLayoutVars>
          <dgm:bulletEnabled val="1"/>
        </dgm:presLayoutVars>
      </dgm:prSet>
      <dgm:spPr/>
    </dgm:pt>
  </dgm:ptLst>
  <dgm:cxnLst>
    <dgm:cxn modelId="{EB63F05F-1799-4A97-AF9B-102198B01081}" type="presOf" srcId="{8343C1FE-8527-4AC5-B317-8CD3AC6BAB62}" destId="{EB1B6BE9-8595-48E8-BFC2-405501F678EA}" srcOrd="0" destOrd="0" presId="urn:microsoft.com/office/officeart/2005/8/layout/process1"/>
    <dgm:cxn modelId="{83996885-C598-482B-A41C-0F65CDCAE0C1}" srcId="{8343C1FE-8527-4AC5-B317-8CD3AC6BAB62}" destId="{5296FB6C-3BCA-423B-BB8B-CCCEC03B6911}" srcOrd="0" destOrd="0" parTransId="{527D0558-3845-436F-807B-C375E8EF04C4}" sibTransId="{027D5EE9-32B4-4F46-AE4C-5B7C4101B5E4}"/>
    <dgm:cxn modelId="{C519FFB5-43FB-49E4-8A59-0BB0D85E17CD}" type="presOf" srcId="{5296FB6C-3BCA-423B-BB8B-CCCEC03B6911}" destId="{5DE3D593-3BB4-436D-A833-3933F5C1880C}" srcOrd="0" destOrd="0" presId="urn:microsoft.com/office/officeart/2005/8/layout/process1"/>
    <dgm:cxn modelId="{6B84B9D5-17AD-4238-94ED-88203743C3C0}" type="presParOf" srcId="{EB1B6BE9-8595-48E8-BFC2-405501F678EA}" destId="{5DE3D593-3BB4-436D-A833-3933F5C1880C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19B1A0-12DE-4AD8-87FA-2CE464CE102E}" type="doc">
      <dgm:prSet loTypeId="urn:microsoft.com/office/officeart/2005/8/layout/venn1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7714FA3A-0170-4620-9DCB-67FB9568AC9C}">
      <dgm:prSet/>
      <dgm:spPr/>
      <dgm:t>
        <a:bodyPr/>
        <a:lstStyle/>
        <a:p>
          <a:pPr rtl="0"/>
          <a:r>
            <a:rPr lang="en-US" dirty="0"/>
            <a:t>Like Cattell, Eysenck developed a questionnaire designed to measure his </a:t>
          </a:r>
          <a:r>
            <a:rPr lang="en-US" dirty="0" err="1"/>
            <a:t>supertraits</a:t>
          </a:r>
          <a:r>
            <a:rPr lang="en-US" dirty="0"/>
            <a:t> – the Eysenck Personality Questionnaire, or EPQ (Eysenck &amp; Eysenck, 1975). </a:t>
          </a:r>
          <a:endParaRPr lang="en-GB" dirty="0"/>
        </a:p>
      </dgm:t>
    </dgm:pt>
    <dgm:pt modelId="{EBF2BDE9-2814-4B9B-9951-70E3F66E0930}" type="parTrans" cxnId="{499AA6FA-E25D-4530-A941-7B0EB5A01DFF}">
      <dgm:prSet/>
      <dgm:spPr/>
      <dgm:t>
        <a:bodyPr/>
        <a:lstStyle/>
        <a:p>
          <a:endParaRPr lang="en-US"/>
        </a:p>
      </dgm:t>
    </dgm:pt>
    <dgm:pt modelId="{F1928C5A-D9BA-4AAB-841D-77B16E8E9B31}" type="sibTrans" cxnId="{499AA6FA-E25D-4530-A941-7B0EB5A01DFF}">
      <dgm:prSet/>
      <dgm:spPr/>
      <dgm:t>
        <a:bodyPr/>
        <a:lstStyle/>
        <a:p>
          <a:endParaRPr lang="en-US"/>
        </a:p>
      </dgm:t>
    </dgm:pt>
    <dgm:pt modelId="{E40F098E-B8BB-4841-8E9D-83F6DB928DC0}" type="pres">
      <dgm:prSet presAssocID="{5919B1A0-12DE-4AD8-87FA-2CE464CE102E}" presName="compositeShape" presStyleCnt="0">
        <dgm:presLayoutVars>
          <dgm:chMax val="7"/>
          <dgm:dir/>
          <dgm:resizeHandles val="exact"/>
        </dgm:presLayoutVars>
      </dgm:prSet>
      <dgm:spPr/>
    </dgm:pt>
    <dgm:pt modelId="{5D12CE2D-1512-4288-A50A-6D76F90134BE}" type="pres">
      <dgm:prSet presAssocID="{7714FA3A-0170-4620-9DCB-67FB9568AC9C}" presName="circ1TxSh" presStyleLbl="vennNode1" presStyleIdx="0" presStyleCnt="1" custScaleX="231690" custLinFactNeighborX="31496" custLinFactNeighborY="-2296"/>
      <dgm:spPr/>
    </dgm:pt>
  </dgm:ptLst>
  <dgm:cxnLst>
    <dgm:cxn modelId="{97CC7C02-21C1-4214-9ACB-D5FD999DD9D5}" type="presOf" srcId="{5919B1A0-12DE-4AD8-87FA-2CE464CE102E}" destId="{E40F098E-B8BB-4841-8E9D-83F6DB928DC0}" srcOrd="0" destOrd="0" presId="urn:microsoft.com/office/officeart/2005/8/layout/venn1"/>
    <dgm:cxn modelId="{8042DC7E-86FA-40ED-8DBE-406673DBA00B}" type="presOf" srcId="{7714FA3A-0170-4620-9DCB-67FB9568AC9C}" destId="{5D12CE2D-1512-4288-A50A-6D76F90134BE}" srcOrd="0" destOrd="0" presId="urn:microsoft.com/office/officeart/2005/8/layout/venn1"/>
    <dgm:cxn modelId="{499AA6FA-E25D-4530-A941-7B0EB5A01DFF}" srcId="{5919B1A0-12DE-4AD8-87FA-2CE464CE102E}" destId="{7714FA3A-0170-4620-9DCB-67FB9568AC9C}" srcOrd="0" destOrd="0" parTransId="{EBF2BDE9-2814-4B9B-9951-70E3F66E0930}" sibTransId="{F1928C5A-D9BA-4AAB-841D-77B16E8E9B31}"/>
    <dgm:cxn modelId="{78B476E6-C611-4464-85C1-8AE8072D4032}" type="presParOf" srcId="{E40F098E-B8BB-4841-8E9D-83F6DB928DC0}" destId="{5D12CE2D-1512-4288-A50A-6D76F90134BE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70493D-6C7F-4AF6-950E-DC5719628E93}" type="doc">
      <dgm:prSet loTypeId="urn:microsoft.com/office/officeart/2005/8/layout/hChevron3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2CAA94FC-1C84-41C1-BC30-89FCB720DB62}">
      <dgm:prSet/>
      <dgm:spPr/>
      <dgm:t>
        <a:bodyPr/>
        <a:lstStyle/>
        <a:p>
          <a:pPr rtl="0"/>
          <a:r>
            <a:rPr lang="en-US" dirty="0"/>
            <a:t>He also developed a theory of the biological basis of personality.</a:t>
          </a:r>
          <a:endParaRPr lang="en-GB" dirty="0"/>
        </a:p>
      </dgm:t>
    </dgm:pt>
    <dgm:pt modelId="{F775EB5E-6DB2-4795-B1B4-B81757BF620D}" type="parTrans" cxnId="{73BB2B65-66CD-49CA-8B15-883C24F3B0DC}">
      <dgm:prSet/>
      <dgm:spPr/>
      <dgm:t>
        <a:bodyPr/>
        <a:lstStyle/>
        <a:p>
          <a:endParaRPr lang="en-US"/>
        </a:p>
      </dgm:t>
    </dgm:pt>
    <dgm:pt modelId="{FB8A2B95-F047-4BC9-94AF-3A0E48D20D44}" type="sibTrans" cxnId="{73BB2B65-66CD-49CA-8B15-883C24F3B0DC}">
      <dgm:prSet/>
      <dgm:spPr/>
      <dgm:t>
        <a:bodyPr/>
        <a:lstStyle/>
        <a:p>
          <a:endParaRPr lang="en-US"/>
        </a:p>
      </dgm:t>
    </dgm:pt>
    <dgm:pt modelId="{00DBEB24-1208-4F7E-AE13-3FD16D08F23A}" type="pres">
      <dgm:prSet presAssocID="{FE70493D-6C7F-4AF6-950E-DC5719628E93}" presName="Name0" presStyleCnt="0">
        <dgm:presLayoutVars>
          <dgm:dir/>
          <dgm:resizeHandles val="exact"/>
        </dgm:presLayoutVars>
      </dgm:prSet>
      <dgm:spPr/>
    </dgm:pt>
    <dgm:pt modelId="{75B338A6-DDE4-42A3-8370-2A9577BE22AC}" type="pres">
      <dgm:prSet presAssocID="{2CAA94FC-1C84-41C1-BC30-89FCB720DB62}" presName="parTxOnly" presStyleLbl="node1" presStyleIdx="0" presStyleCnt="1">
        <dgm:presLayoutVars>
          <dgm:bulletEnabled val="1"/>
        </dgm:presLayoutVars>
      </dgm:prSet>
      <dgm:spPr/>
    </dgm:pt>
  </dgm:ptLst>
  <dgm:cxnLst>
    <dgm:cxn modelId="{AA2AE007-4968-45BA-9C7C-3FF4ADD230BB}" type="presOf" srcId="{2CAA94FC-1C84-41C1-BC30-89FCB720DB62}" destId="{75B338A6-DDE4-42A3-8370-2A9577BE22AC}" srcOrd="0" destOrd="0" presId="urn:microsoft.com/office/officeart/2005/8/layout/hChevron3"/>
    <dgm:cxn modelId="{73BB2B65-66CD-49CA-8B15-883C24F3B0DC}" srcId="{FE70493D-6C7F-4AF6-950E-DC5719628E93}" destId="{2CAA94FC-1C84-41C1-BC30-89FCB720DB62}" srcOrd="0" destOrd="0" parTransId="{F775EB5E-6DB2-4795-B1B4-B81757BF620D}" sibTransId="{FB8A2B95-F047-4BC9-94AF-3A0E48D20D44}"/>
    <dgm:cxn modelId="{BDD49D94-71AD-4B76-AA62-9B2D38416FD0}" type="presOf" srcId="{FE70493D-6C7F-4AF6-950E-DC5719628E93}" destId="{00DBEB24-1208-4F7E-AE13-3FD16D08F23A}" srcOrd="0" destOrd="0" presId="urn:microsoft.com/office/officeart/2005/8/layout/hChevron3"/>
    <dgm:cxn modelId="{1404B3CA-0AFA-49DD-BB62-A31C641D6793}" type="presParOf" srcId="{00DBEB24-1208-4F7E-AE13-3FD16D08F23A}" destId="{75B338A6-DDE4-42A3-8370-2A9577BE22AC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DCDDC84-C5D5-4359-9513-F906915B20A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A082432-D53E-4256-ADE8-0ECDAE5F183C}">
      <dgm:prSet/>
      <dgm:spPr/>
      <dgm:t>
        <a:bodyPr/>
        <a:lstStyle/>
        <a:p>
          <a:r>
            <a:rPr lang="en-GB" b="1" dirty="0"/>
            <a:t> Biological Evidence</a:t>
          </a:r>
          <a:endParaRPr lang="en-GB" dirty="0"/>
        </a:p>
      </dgm:t>
    </dgm:pt>
    <dgm:pt modelId="{0FA4839A-490F-420B-8901-0CB9E156B90B}" type="parTrans" cxnId="{618A8C32-BFF2-4755-A188-14C284C55136}">
      <dgm:prSet/>
      <dgm:spPr/>
      <dgm:t>
        <a:bodyPr/>
        <a:lstStyle/>
        <a:p>
          <a:endParaRPr lang="en-GB"/>
        </a:p>
      </dgm:t>
    </dgm:pt>
    <dgm:pt modelId="{B40721AA-3670-454D-A7AF-7CA3381795F0}" type="sibTrans" cxnId="{618A8C32-BFF2-4755-A188-14C284C55136}">
      <dgm:prSet/>
      <dgm:spPr/>
      <dgm:t>
        <a:bodyPr/>
        <a:lstStyle/>
        <a:p>
          <a:endParaRPr lang="en-GB"/>
        </a:p>
      </dgm:t>
    </dgm:pt>
    <dgm:pt modelId="{B0472067-1716-46E5-B5FA-C5FAF3CAA30A}">
      <dgm:prSet/>
      <dgm:spPr/>
      <dgm:t>
        <a:bodyPr/>
        <a:lstStyle/>
        <a:p>
          <a:r>
            <a:rPr lang="en-GB" b="1"/>
            <a:t>Extraversion and Arousal (Cortical Arousal Theory)</a:t>
          </a:r>
          <a:endParaRPr lang="en-GB"/>
        </a:p>
      </dgm:t>
    </dgm:pt>
    <dgm:pt modelId="{315BC429-6378-41BE-82AA-653FAF6C9DFD}" type="parTrans" cxnId="{91D6DE00-9FE3-41B3-9182-E02D8947E442}">
      <dgm:prSet/>
      <dgm:spPr/>
      <dgm:t>
        <a:bodyPr/>
        <a:lstStyle/>
        <a:p>
          <a:endParaRPr lang="en-GB"/>
        </a:p>
      </dgm:t>
    </dgm:pt>
    <dgm:pt modelId="{404FAA6C-BB42-499C-A20A-7BC4C4208F25}" type="sibTrans" cxnId="{91D6DE00-9FE3-41B3-9182-E02D8947E442}">
      <dgm:prSet/>
      <dgm:spPr/>
      <dgm:t>
        <a:bodyPr/>
        <a:lstStyle/>
        <a:p>
          <a:endParaRPr lang="en-GB"/>
        </a:p>
      </dgm:t>
    </dgm:pt>
    <dgm:pt modelId="{EB56E4E2-2D7D-423A-8A23-0318C9928386}">
      <dgm:prSet/>
      <dgm:spPr/>
      <dgm:t>
        <a:bodyPr/>
        <a:lstStyle/>
        <a:p>
          <a:r>
            <a:rPr lang="en-GB"/>
            <a:t>Studies using </a:t>
          </a:r>
          <a:r>
            <a:rPr lang="en-GB" b="1"/>
            <a:t>EEG (electroencephalogram)</a:t>
          </a:r>
          <a:r>
            <a:rPr lang="en-GB"/>
            <a:t> recordings have found that introverts have </a:t>
          </a:r>
          <a:r>
            <a:rPr lang="en-GB" b="1"/>
            <a:t>higher baseline cortical arousal</a:t>
          </a:r>
          <a:r>
            <a:rPr lang="en-GB"/>
            <a:t> than extroverts, making them more sensitive to external stimuli (Stelmack &amp; Houlihan, 1995).</a:t>
          </a:r>
        </a:p>
      </dgm:t>
    </dgm:pt>
    <dgm:pt modelId="{AC5213F0-23C9-473A-ABB3-A61FC0CD19A9}" type="parTrans" cxnId="{11B49E11-A0AF-422E-90A2-9D42A7DAD61B}">
      <dgm:prSet/>
      <dgm:spPr/>
      <dgm:t>
        <a:bodyPr/>
        <a:lstStyle/>
        <a:p>
          <a:endParaRPr lang="en-GB"/>
        </a:p>
      </dgm:t>
    </dgm:pt>
    <dgm:pt modelId="{86644300-FEED-4252-8F0E-4678FC5CBF80}" type="sibTrans" cxnId="{11B49E11-A0AF-422E-90A2-9D42A7DAD61B}">
      <dgm:prSet/>
      <dgm:spPr/>
      <dgm:t>
        <a:bodyPr/>
        <a:lstStyle/>
        <a:p>
          <a:endParaRPr lang="en-GB"/>
        </a:p>
      </dgm:t>
    </dgm:pt>
    <dgm:pt modelId="{C11EE053-A4C5-4100-99B6-0FB5BA81FCB5}">
      <dgm:prSet/>
      <dgm:spPr/>
      <dgm:t>
        <a:bodyPr/>
        <a:lstStyle/>
        <a:p>
          <a:r>
            <a:rPr lang="en-GB"/>
            <a:t>Extraverts tend to seek more stimulation, supporting Eysenck’s claim that their </a:t>
          </a:r>
          <a:r>
            <a:rPr lang="en-GB" b="1"/>
            <a:t>reticular activating system (RAS)</a:t>
          </a:r>
          <a:r>
            <a:rPr lang="en-GB"/>
            <a:t> is less aroused at rest (Gale, 1983).</a:t>
          </a:r>
        </a:p>
      </dgm:t>
    </dgm:pt>
    <dgm:pt modelId="{B55B75B3-0E9E-4DCD-9D85-C50172CBBF32}" type="parTrans" cxnId="{FD66B654-28BF-45CA-A004-503B0FE369CB}">
      <dgm:prSet/>
      <dgm:spPr/>
      <dgm:t>
        <a:bodyPr/>
        <a:lstStyle/>
        <a:p>
          <a:endParaRPr lang="en-GB"/>
        </a:p>
      </dgm:t>
    </dgm:pt>
    <dgm:pt modelId="{82580EEC-9231-47B8-BE01-40771416BA19}" type="sibTrans" cxnId="{FD66B654-28BF-45CA-A004-503B0FE369CB}">
      <dgm:prSet/>
      <dgm:spPr/>
      <dgm:t>
        <a:bodyPr/>
        <a:lstStyle/>
        <a:p>
          <a:endParaRPr lang="en-GB"/>
        </a:p>
      </dgm:t>
    </dgm:pt>
    <dgm:pt modelId="{F8CDEBBF-4E28-487F-9FB1-A1731BB22ADC}">
      <dgm:prSet/>
      <dgm:spPr/>
      <dgm:t>
        <a:bodyPr/>
        <a:lstStyle/>
        <a:p>
          <a:r>
            <a:rPr lang="en-GB" b="1"/>
            <a:t>Neuroticism and the Limbic System</a:t>
          </a:r>
          <a:endParaRPr lang="en-GB"/>
        </a:p>
      </dgm:t>
    </dgm:pt>
    <dgm:pt modelId="{5CE3AA81-9B01-4D78-8D59-3F1B4EEF1F00}" type="parTrans" cxnId="{84A6D46C-17A9-4ADE-BA0B-6F6DF9708F65}">
      <dgm:prSet/>
      <dgm:spPr/>
      <dgm:t>
        <a:bodyPr/>
        <a:lstStyle/>
        <a:p>
          <a:endParaRPr lang="en-GB"/>
        </a:p>
      </dgm:t>
    </dgm:pt>
    <dgm:pt modelId="{6626A548-7B20-4EF2-A326-7DB0DCED2D86}" type="sibTrans" cxnId="{84A6D46C-17A9-4ADE-BA0B-6F6DF9708F65}">
      <dgm:prSet/>
      <dgm:spPr/>
      <dgm:t>
        <a:bodyPr/>
        <a:lstStyle/>
        <a:p>
          <a:endParaRPr lang="en-GB"/>
        </a:p>
      </dgm:t>
    </dgm:pt>
    <dgm:pt modelId="{0B37907F-267F-4380-BEF8-BFCE3620ABD1}">
      <dgm:prSet/>
      <dgm:spPr/>
      <dgm:t>
        <a:bodyPr/>
        <a:lstStyle/>
        <a:p>
          <a:r>
            <a:rPr lang="en-GB"/>
            <a:t>Neurotic individuals show greater activity in the </a:t>
          </a:r>
          <a:r>
            <a:rPr lang="en-GB" b="1"/>
            <a:t>amygdala and limbic system</a:t>
          </a:r>
          <a:r>
            <a:rPr lang="en-GB"/>
            <a:t>, brain areas linked to emotional processing and stress responses (Canli et al., 2001).</a:t>
          </a:r>
        </a:p>
      </dgm:t>
    </dgm:pt>
    <dgm:pt modelId="{4DF005F2-DBAF-429C-9412-3BE729FC4F26}" type="parTrans" cxnId="{CD0528AB-DA14-4EEF-A8F9-1B0006476B98}">
      <dgm:prSet/>
      <dgm:spPr/>
      <dgm:t>
        <a:bodyPr/>
        <a:lstStyle/>
        <a:p>
          <a:endParaRPr lang="en-GB"/>
        </a:p>
      </dgm:t>
    </dgm:pt>
    <dgm:pt modelId="{E255A6CA-072F-48D8-9E6D-B88880338385}" type="sibTrans" cxnId="{CD0528AB-DA14-4EEF-A8F9-1B0006476B98}">
      <dgm:prSet/>
      <dgm:spPr/>
      <dgm:t>
        <a:bodyPr/>
        <a:lstStyle/>
        <a:p>
          <a:endParaRPr lang="en-GB"/>
        </a:p>
      </dgm:t>
    </dgm:pt>
    <dgm:pt modelId="{D768E86C-05E6-4A68-8386-3909B71B68D8}">
      <dgm:prSet/>
      <dgm:spPr/>
      <dgm:t>
        <a:bodyPr/>
        <a:lstStyle/>
        <a:p>
          <a:r>
            <a:rPr lang="en-GB"/>
            <a:t>Functional MRI (fMRI) studies have shown that people high in neuroticism have a </a:t>
          </a:r>
          <a:r>
            <a:rPr lang="en-GB" b="1"/>
            <a:t>stronger stress response</a:t>
          </a:r>
          <a:r>
            <a:rPr lang="en-GB"/>
            <a:t>, consistent with Eysenck’s theory that neuroticism is linked to an overactive </a:t>
          </a:r>
          <a:r>
            <a:rPr lang="en-GB" b="1"/>
            <a:t>autonomic nervous system</a:t>
          </a:r>
          <a:r>
            <a:rPr lang="en-GB"/>
            <a:t> (Eysenck, 1967).</a:t>
          </a:r>
        </a:p>
      </dgm:t>
    </dgm:pt>
    <dgm:pt modelId="{84513557-94C6-432C-85A0-2B4958835F6C}" type="parTrans" cxnId="{8CD9DE8D-691B-409C-8E53-08D4AC916816}">
      <dgm:prSet/>
      <dgm:spPr/>
      <dgm:t>
        <a:bodyPr/>
        <a:lstStyle/>
        <a:p>
          <a:endParaRPr lang="en-GB"/>
        </a:p>
      </dgm:t>
    </dgm:pt>
    <dgm:pt modelId="{D7F43C10-EA2E-4A0B-81AB-789A9C7A34AE}" type="sibTrans" cxnId="{8CD9DE8D-691B-409C-8E53-08D4AC916816}">
      <dgm:prSet/>
      <dgm:spPr/>
      <dgm:t>
        <a:bodyPr/>
        <a:lstStyle/>
        <a:p>
          <a:endParaRPr lang="en-GB"/>
        </a:p>
      </dgm:t>
    </dgm:pt>
    <dgm:pt modelId="{2F8D3A03-30F4-4AEC-8E70-AC897A84FE77}">
      <dgm:prSet/>
      <dgm:spPr/>
      <dgm:t>
        <a:bodyPr/>
        <a:lstStyle/>
        <a:p>
          <a:r>
            <a:rPr lang="en-GB" b="1"/>
            <a:t>Psychoticism and Neurotransmitters</a:t>
          </a:r>
          <a:endParaRPr lang="en-GB"/>
        </a:p>
      </dgm:t>
    </dgm:pt>
    <dgm:pt modelId="{27D591A9-AD0A-4DE4-B948-97D75EBE8EF0}" type="parTrans" cxnId="{6943FA2A-D3E9-44A6-9868-7D95CE300494}">
      <dgm:prSet/>
      <dgm:spPr/>
      <dgm:t>
        <a:bodyPr/>
        <a:lstStyle/>
        <a:p>
          <a:endParaRPr lang="en-GB"/>
        </a:p>
      </dgm:t>
    </dgm:pt>
    <dgm:pt modelId="{004DEF5A-7F6F-4374-9289-733B8FD38B6C}" type="sibTrans" cxnId="{6943FA2A-D3E9-44A6-9868-7D95CE300494}">
      <dgm:prSet/>
      <dgm:spPr/>
      <dgm:t>
        <a:bodyPr/>
        <a:lstStyle/>
        <a:p>
          <a:endParaRPr lang="en-GB"/>
        </a:p>
      </dgm:t>
    </dgm:pt>
    <dgm:pt modelId="{FA6C109A-4FB2-4E92-9771-289DD96D8C8F}">
      <dgm:prSet/>
      <dgm:spPr/>
      <dgm:t>
        <a:bodyPr/>
        <a:lstStyle/>
        <a:p>
          <a:r>
            <a:rPr lang="en-GB"/>
            <a:t>Higher </a:t>
          </a:r>
          <a:r>
            <a:rPr lang="en-GB" b="1"/>
            <a:t>testosterone</a:t>
          </a:r>
          <a:r>
            <a:rPr lang="en-GB"/>
            <a:t> levels and lower </a:t>
          </a:r>
          <a:r>
            <a:rPr lang="en-GB" b="1"/>
            <a:t>serotonin</a:t>
          </a:r>
          <a:r>
            <a:rPr lang="en-GB"/>
            <a:t> levels have been associated with aggressive and impulsive behaviours, which align with Eysenck’s psychoticism dimension (Lynn, 1982). </a:t>
          </a:r>
        </a:p>
      </dgm:t>
    </dgm:pt>
    <dgm:pt modelId="{48890BE4-58D1-482B-8F7F-B28CE4B5B13B}" type="parTrans" cxnId="{B8384080-BD3C-4233-89B9-8C1AC9C61445}">
      <dgm:prSet/>
      <dgm:spPr/>
      <dgm:t>
        <a:bodyPr/>
        <a:lstStyle/>
        <a:p>
          <a:endParaRPr lang="en-GB"/>
        </a:p>
      </dgm:t>
    </dgm:pt>
    <dgm:pt modelId="{C57E558B-9D7B-4ACF-854F-BA40F82A9236}" type="sibTrans" cxnId="{B8384080-BD3C-4233-89B9-8C1AC9C61445}">
      <dgm:prSet/>
      <dgm:spPr/>
      <dgm:t>
        <a:bodyPr/>
        <a:lstStyle/>
        <a:p>
          <a:endParaRPr lang="en-GB"/>
        </a:p>
      </dgm:t>
    </dgm:pt>
    <dgm:pt modelId="{E7660E1B-8575-476F-8E15-69F7F868D653}">
      <dgm:prSet/>
      <dgm:spPr/>
      <dgm:t>
        <a:bodyPr/>
        <a:lstStyle/>
        <a:p>
          <a:r>
            <a:rPr lang="en-GB"/>
            <a:t>Antisocial and psychopathic traits correlate with </a:t>
          </a:r>
          <a:r>
            <a:rPr lang="en-GB" b="1"/>
            <a:t>dopamine dysfunction</a:t>
          </a:r>
          <a:r>
            <a:rPr lang="en-GB"/>
            <a:t>, supporting the idea that biological factors underlie psychoticism (Zuckerman, 1991).</a:t>
          </a:r>
        </a:p>
      </dgm:t>
    </dgm:pt>
    <dgm:pt modelId="{8C3DF80D-8E8F-461C-8280-6894ACA5B579}" type="parTrans" cxnId="{D862CDD4-ABE1-42B2-9DEF-50D94F126DBC}">
      <dgm:prSet/>
      <dgm:spPr/>
      <dgm:t>
        <a:bodyPr/>
        <a:lstStyle/>
        <a:p>
          <a:endParaRPr lang="en-GB"/>
        </a:p>
      </dgm:t>
    </dgm:pt>
    <dgm:pt modelId="{5AFB704A-5902-4C17-AED4-7ACF6A9E8840}" type="sibTrans" cxnId="{D862CDD4-ABE1-42B2-9DEF-50D94F126DBC}">
      <dgm:prSet/>
      <dgm:spPr/>
      <dgm:t>
        <a:bodyPr/>
        <a:lstStyle/>
        <a:p>
          <a:endParaRPr lang="en-GB"/>
        </a:p>
      </dgm:t>
    </dgm:pt>
    <dgm:pt modelId="{CDFA3B1A-4953-41E1-85B9-661A01D14AF3}" type="pres">
      <dgm:prSet presAssocID="{8DCDDC84-C5D5-4359-9513-F906915B20AF}" presName="linear" presStyleCnt="0">
        <dgm:presLayoutVars>
          <dgm:animLvl val="lvl"/>
          <dgm:resizeHandles val="exact"/>
        </dgm:presLayoutVars>
      </dgm:prSet>
      <dgm:spPr/>
    </dgm:pt>
    <dgm:pt modelId="{1EC9CF9F-381D-4BCD-887A-AF05FD17854B}" type="pres">
      <dgm:prSet presAssocID="{7A082432-D53E-4256-ADE8-0ECDAE5F183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8387253-ABDA-4E28-8962-1D7096605356}" type="pres">
      <dgm:prSet presAssocID="{7A082432-D53E-4256-ADE8-0ECDAE5F183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1D6DE00-9FE3-41B3-9182-E02D8947E442}" srcId="{7A082432-D53E-4256-ADE8-0ECDAE5F183C}" destId="{B0472067-1716-46E5-B5FA-C5FAF3CAA30A}" srcOrd="0" destOrd="0" parTransId="{315BC429-6378-41BE-82AA-653FAF6C9DFD}" sibTransId="{404FAA6C-BB42-499C-A20A-7BC4C4208F25}"/>
    <dgm:cxn modelId="{11B49E11-A0AF-422E-90A2-9D42A7DAD61B}" srcId="{B0472067-1716-46E5-B5FA-C5FAF3CAA30A}" destId="{EB56E4E2-2D7D-423A-8A23-0318C9928386}" srcOrd="0" destOrd="0" parTransId="{AC5213F0-23C9-473A-ABB3-A61FC0CD19A9}" sibTransId="{86644300-FEED-4252-8F0E-4678FC5CBF80}"/>
    <dgm:cxn modelId="{B1CB121B-5961-45DF-841A-FBF2978C0D51}" type="presOf" srcId="{D768E86C-05E6-4A68-8386-3909B71B68D8}" destId="{C8387253-ABDA-4E28-8962-1D7096605356}" srcOrd="0" destOrd="5" presId="urn:microsoft.com/office/officeart/2005/8/layout/vList2"/>
    <dgm:cxn modelId="{6943FA2A-D3E9-44A6-9868-7D95CE300494}" srcId="{7A082432-D53E-4256-ADE8-0ECDAE5F183C}" destId="{2F8D3A03-30F4-4AEC-8E70-AC897A84FE77}" srcOrd="2" destOrd="0" parTransId="{27D591A9-AD0A-4DE4-B948-97D75EBE8EF0}" sibTransId="{004DEF5A-7F6F-4374-9289-733B8FD38B6C}"/>
    <dgm:cxn modelId="{618A8C32-BFF2-4755-A188-14C284C55136}" srcId="{8DCDDC84-C5D5-4359-9513-F906915B20AF}" destId="{7A082432-D53E-4256-ADE8-0ECDAE5F183C}" srcOrd="0" destOrd="0" parTransId="{0FA4839A-490F-420B-8901-0CB9E156B90B}" sibTransId="{B40721AA-3670-454D-A7AF-7CA3381795F0}"/>
    <dgm:cxn modelId="{169DBB32-A282-4D89-B564-2118219C5C48}" type="presOf" srcId="{E7660E1B-8575-476F-8E15-69F7F868D653}" destId="{C8387253-ABDA-4E28-8962-1D7096605356}" srcOrd="0" destOrd="8" presId="urn:microsoft.com/office/officeart/2005/8/layout/vList2"/>
    <dgm:cxn modelId="{84A6D46C-17A9-4ADE-BA0B-6F6DF9708F65}" srcId="{7A082432-D53E-4256-ADE8-0ECDAE5F183C}" destId="{F8CDEBBF-4E28-487F-9FB1-A1731BB22ADC}" srcOrd="1" destOrd="0" parTransId="{5CE3AA81-9B01-4D78-8D59-3F1B4EEF1F00}" sibTransId="{6626A548-7B20-4EF2-A326-7DB0DCED2D86}"/>
    <dgm:cxn modelId="{FD66B654-28BF-45CA-A004-503B0FE369CB}" srcId="{B0472067-1716-46E5-B5FA-C5FAF3CAA30A}" destId="{C11EE053-A4C5-4100-99B6-0FB5BA81FCB5}" srcOrd="1" destOrd="0" parTransId="{B55B75B3-0E9E-4DCD-9D85-C50172CBBF32}" sibTransId="{82580EEC-9231-47B8-BE01-40771416BA19}"/>
    <dgm:cxn modelId="{B8384080-BD3C-4233-89B9-8C1AC9C61445}" srcId="{2F8D3A03-30F4-4AEC-8E70-AC897A84FE77}" destId="{FA6C109A-4FB2-4E92-9771-289DD96D8C8F}" srcOrd="0" destOrd="0" parTransId="{48890BE4-58D1-482B-8F7F-B28CE4B5B13B}" sibTransId="{C57E558B-9D7B-4ACF-854F-BA40F82A9236}"/>
    <dgm:cxn modelId="{F0FAA783-7476-4F56-8D7C-3D9A541129C0}" type="presOf" srcId="{7A082432-D53E-4256-ADE8-0ECDAE5F183C}" destId="{1EC9CF9F-381D-4BCD-887A-AF05FD17854B}" srcOrd="0" destOrd="0" presId="urn:microsoft.com/office/officeart/2005/8/layout/vList2"/>
    <dgm:cxn modelId="{8CD9DE8D-691B-409C-8E53-08D4AC916816}" srcId="{F8CDEBBF-4E28-487F-9FB1-A1731BB22ADC}" destId="{D768E86C-05E6-4A68-8386-3909B71B68D8}" srcOrd="1" destOrd="0" parTransId="{84513557-94C6-432C-85A0-2B4958835F6C}" sibTransId="{D7F43C10-EA2E-4A0B-81AB-789A9C7A34AE}"/>
    <dgm:cxn modelId="{DD81C28F-A977-4E67-A12E-B00F74D2E88A}" type="presOf" srcId="{8DCDDC84-C5D5-4359-9513-F906915B20AF}" destId="{CDFA3B1A-4953-41E1-85B9-661A01D14AF3}" srcOrd="0" destOrd="0" presId="urn:microsoft.com/office/officeart/2005/8/layout/vList2"/>
    <dgm:cxn modelId="{977CEB9D-C937-4539-83B0-AEE81746E64D}" type="presOf" srcId="{EB56E4E2-2D7D-423A-8A23-0318C9928386}" destId="{C8387253-ABDA-4E28-8962-1D7096605356}" srcOrd="0" destOrd="1" presId="urn:microsoft.com/office/officeart/2005/8/layout/vList2"/>
    <dgm:cxn modelId="{CD0528AB-DA14-4EEF-A8F9-1B0006476B98}" srcId="{F8CDEBBF-4E28-487F-9FB1-A1731BB22ADC}" destId="{0B37907F-267F-4380-BEF8-BFCE3620ABD1}" srcOrd="0" destOrd="0" parTransId="{4DF005F2-DBAF-429C-9412-3BE729FC4F26}" sibTransId="{E255A6CA-072F-48D8-9E6D-B88880338385}"/>
    <dgm:cxn modelId="{9D16B8B0-3838-4BDF-B040-DED2F5CDB159}" type="presOf" srcId="{C11EE053-A4C5-4100-99B6-0FB5BA81FCB5}" destId="{C8387253-ABDA-4E28-8962-1D7096605356}" srcOrd="0" destOrd="2" presId="urn:microsoft.com/office/officeart/2005/8/layout/vList2"/>
    <dgm:cxn modelId="{E641C2C0-91C1-48AA-B3A6-8BDDD9D300FC}" type="presOf" srcId="{2F8D3A03-30F4-4AEC-8E70-AC897A84FE77}" destId="{C8387253-ABDA-4E28-8962-1D7096605356}" srcOrd="0" destOrd="6" presId="urn:microsoft.com/office/officeart/2005/8/layout/vList2"/>
    <dgm:cxn modelId="{AB48E2C4-840F-488F-8A02-1439172D19AF}" type="presOf" srcId="{B0472067-1716-46E5-B5FA-C5FAF3CAA30A}" destId="{C8387253-ABDA-4E28-8962-1D7096605356}" srcOrd="0" destOrd="0" presId="urn:microsoft.com/office/officeart/2005/8/layout/vList2"/>
    <dgm:cxn modelId="{D862CDD4-ABE1-42B2-9DEF-50D94F126DBC}" srcId="{2F8D3A03-30F4-4AEC-8E70-AC897A84FE77}" destId="{E7660E1B-8575-476F-8E15-69F7F868D653}" srcOrd="1" destOrd="0" parTransId="{8C3DF80D-8E8F-461C-8280-6894ACA5B579}" sibTransId="{5AFB704A-5902-4C17-AED4-7ACF6A9E8840}"/>
    <dgm:cxn modelId="{40D1DBE1-357A-4CEC-B328-1CF08A805240}" type="presOf" srcId="{0B37907F-267F-4380-BEF8-BFCE3620ABD1}" destId="{C8387253-ABDA-4E28-8962-1D7096605356}" srcOrd="0" destOrd="4" presId="urn:microsoft.com/office/officeart/2005/8/layout/vList2"/>
    <dgm:cxn modelId="{0748ECF2-F367-406E-B53B-894E5F9CD50F}" type="presOf" srcId="{FA6C109A-4FB2-4E92-9771-289DD96D8C8F}" destId="{C8387253-ABDA-4E28-8962-1D7096605356}" srcOrd="0" destOrd="7" presId="urn:microsoft.com/office/officeart/2005/8/layout/vList2"/>
    <dgm:cxn modelId="{CE7C5FFF-5BFB-4D5B-BDB0-D96658E47061}" type="presOf" srcId="{F8CDEBBF-4E28-487F-9FB1-A1731BB22ADC}" destId="{C8387253-ABDA-4E28-8962-1D7096605356}" srcOrd="0" destOrd="3" presId="urn:microsoft.com/office/officeart/2005/8/layout/vList2"/>
    <dgm:cxn modelId="{DD648EA2-00B1-4172-9811-408C1B23CE70}" type="presParOf" srcId="{CDFA3B1A-4953-41E1-85B9-661A01D14AF3}" destId="{1EC9CF9F-381D-4BCD-887A-AF05FD17854B}" srcOrd="0" destOrd="0" presId="urn:microsoft.com/office/officeart/2005/8/layout/vList2"/>
    <dgm:cxn modelId="{292F3720-1BA2-4428-A599-A9E0B79B06C6}" type="presParOf" srcId="{CDFA3B1A-4953-41E1-85B9-661A01D14AF3}" destId="{C8387253-ABDA-4E28-8962-1D709660535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A2D218A-A2F6-42AD-8271-41977EB6FF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98E44C5-1423-4EA6-9413-0C9C530A84B0}">
      <dgm:prSet/>
      <dgm:spPr/>
      <dgm:t>
        <a:bodyPr/>
        <a:lstStyle/>
        <a:p>
          <a:r>
            <a:rPr lang="en-GB" b="1"/>
            <a:t>Genetic Evidence</a:t>
          </a:r>
          <a:endParaRPr lang="en-GB"/>
        </a:p>
      </dgm:t>
    </dgm:pt>
    <dgm:pt modelId="{244BA56D-7370-4E85-A3EC-5F85782E3B79}" type="parTrans" cxnId="{D152D399-AEDB-4DD7-B396-6C3E520ADB86}">
      <dgm:prSet/>
      <dgm:spPr/>
      <dgm:t>
        <a:bodyPr/>
        <a:lstStyle/>
        <a:p>
          <a:endParaRPr lang="en-GB"/>
        </a:p>
      </dgm:t>
    </dgm:pt>
    <dgm:pt modelId="{FAADB224-749E-4D1B-9500-B1B0097B9C9D}" type="sibTrans" cxnId="{D152D399-AEDB-4DD7-B396-6C3E520ADB86}">
      <dgm:prSet/>
      <dgm:spPr/>
      <dgm:t>
        <a:bodyPr/>
        <a:lstStyle/>
        <a:p>
          <a:endParaRPr lang="en-GB"/>
        </a:p>
      </dgm:t>
    </dgm:pt>
    <dgm:pt modelId="{1ACE90A9-2FF5-42B8-A0F9-EB0A3F116A58}">
      <dgm:prSet/>
      <dgm:spPr/>
      <dgm:t>
        <a:bodyPr/>
        <a:lstStyle/>
        <a:p>
          <a:r>
            <a:rPr lang="en-GB"/>
            <a:t>Twin studies suggest a </a:t>
          </a:r>
          <a:r>
            <a:rPr lang="en-GB" b="1"/>
            <a:t>strong genetic component</a:t>
          </a:r>
          <a:r>
            <a:rPr lang="en-GB"/>
            <a:t> to Eysenck’s personality traits:</a:t>
          </a:r>
        </a:p>
      </dgm:t>
    </dgm:pt>
    <dgm:pt modelId="{61239417-3812-45FC-9AE5-8F920F7230CA}" type="parTrans" cxnId="{A6F889A0-EC28-461C-86D1-2FCC3DB7E858}">
      <dgm:prSet/>
      <dgm:spPr/>
      <dgm:t>
        <a:bodyPr/>
        <a:lstStyle/>
        <a:p>
          <a:endParaRPr lang="en-GB"/>
        </a:p>
      </dgm:t>
    </dgm:pt>
    <dgm:pt modelId="{B006C2CB-1CF2-4EA9-B504-623E41529734}" type="sibTrans" cxnId="{A6F889A0-EC28-461C-86D1-2FCC3DB7E858}">
      <dgm:prSet/>
      <dgm:spPr/>
      <dgm:t>
        <a:bodyPr/>
        <a:lstStyle/>
        <a:p>
          <a:endParaRPr lang="en-GB"/>
        </a:p>
      </dgm:t>
    </dgm:pt>
    <dgm:pt modelId="{5380F016-84FA-49CE-8283-EC6483685380}">
      <dgm:prSet/>
      <dgm:spPr/>
      <dgm:t>
        <a:bodyPr/>
        <a:lstStyle/>
        <a:p>
          <a:r>
            <a:rPr lang="en-GB" b="1"/>
            <a:t>Bouchard &amp; McGue (2003)</a:t>
          </a:r>
          <a:r>
            <a:rPr lang="en-GB"/>
            <a:t> found that extraversion and neuroticism have heritability estimates between </a:t>
          </a:r>
          <a:r>
            <a:rPr lang="en-GB" b="1"/>
            <a:t>40-60%</a:t>
          </a:r>
          <a:r>
            <a:rPr lang="en-GB"/>
            <a:t>.</a:t>
          </a:r>
        </a:p>
      </dgm:t>
    </dgm:pt>
    <dgm:pt modelId="{A2232CD5-BCE8-42C6-AD7D-8267953D4E83}" type="parTrans" cxnId="{D4B7A73D-E4A0-46C0-BB14-23BC48DDA1C3}">
      <dgm:prSet/>
      <dgm:spPr/>
      <dgm:t>
        <a:bodyPr/>
        <a:lstStyle/>
        <a:p>
          <a:endParaRPr lang="en-GB"/>
        </a:p>
      </dgm:t>
    </dgm:pt>
    <dgm:pt modelId="{F633AB45-D186-4E8C-AE28-DD8ED28D7C23}" type="sibTrans" cxnId="{D4B7A73D-E4A0-46C0-BB14-23BC48DDA1C3}">
      <dgm:prSet/>
      <dgm:spPr/>
      <dgm:t>
        <a:bodyPr/>
        <a:lstStyle/>
        <a:p>
          <a:endParaRPr lang="en-GB"/>
        </a:p>
      </dgm:t>
    </dgm:pt>
    <dgm:pt modelId="{2B76A3A8-B35B-49C6-A427-E03FB42F08BA}">
      <dgm:prSet/>
      <dgm:spPr/>
      <dgm:t>
        <a:bodyPr/>
        <a:lstStyle/>
        <a:p>
          <a:r>
            <a:rPr lang="en-GB" b="1"/>
            <a:t>Floderus-Myrhed et al. (1980)</a:t>
          </a:r>
          <a:r>
            <a:rPr lang="en-GB"/>
            <a:t> reported that </a:t>
          </a:r>
          <a:r>
            <a:rPr lang="en-GB" b="1"/>
            <a:t>identical twins</a:t>
          </a:r>
          <a:r>
            <a:rPr lang="en-GB"/>
            <a:t> were more similar in extraversion and neuroticism than </a:t>
          </a:r>
          <a:r>
            <a:rPr lang="en-GB" b="1"/>
            <a:t>fraternal twins</a:t>
          </a:r>
          <a:r>
            <a:rPr lang="en-GB"/>
            <a:t>, supporting a genetic influence.</a:t>
          </a:r>
        </a:p>
      </dgm:t>
    </dgm:pt>
    <dgm:pt modelId="{1E3E0AA3-CC24-41F7-922D-748447E49E58}" type="parTrans" cxnId="{5EE06715-B032-44B7-82E0-08A0DC5AB356}">
      <dgm:prSet/>
      <dgm:spPr/>
      <dgm:t>
        <a:bodyPr/>
        <a:lstStyle/>
        <a:p>
          <a:endParaRPr lang="en-GB"/>
        </a:p>
      </dgm:t>
    </dgm:pt>
    <dgm:pt modelId="{37AEED1F-8EEB-402B-9BA5-2915FF488927}" type="sibTrans" cxnId="{5EE06715-B032-44B7-82E0-08A0DC5AB356}">
      <dgm:prSet/>
      <dgm:spPr/>
      <dgm:t>
        <a:bodyPr/>
        <a:lstStyle/>
        <a:p>
          <a:endParaRPr lang="en-GB"/>
        </a:p>
      </dgm:t>
    </dgm:pt>
    <dgm:pt modelId="{1BAF7213-59D6-4910-88A9-E366C0E288C9}">
      <dgm:prSet/>
      <dgm:spPr/>
      <dgm:t>
        <a:bodyPr/>
        <a:lstStyle/>
        <a:p>
          <a:r>
            <a:rPr lang="en-GB" b="1" dirty="0"/>
            <a:t>Experimental and </a:t>
          </a:r>
          <a:r>
            <a:rPr lang="en-GB" b="1" dirty="0" err="1"/>
            <a:t>Behavioral</a:t>
          </a:r>
          <a:r>
            <a:rPr lang="en-GB" b="1" dirty="0"/>
            <a:t> Evidence</a:t>
          </a:r>
          <a:endParaRPr lang="en-GB" dirty="0"/>
        </a:p>
      </dgm:t>
    </dgm:pt>
    <dgm:pt modelId="{377FF663-B5DB-47A6-8332-4A8B4376B456}" type="parTrans" cxnId="{23D14DD4-BDD2-40CA-805E-2F4645B3F933}">
      <dgm:prSet/>
      <dgm:spPr/>
      <dgm:t>
        <a:bodyPr/>
        <a:lstStyle/>
        <a:p>
          <a:endParaRPr lang="en-GB"/>
        </a:p>
      </dgm:t>
    </dgm:pt>
    <dgm:pt modelId="{381F28D9-B930-4DFD-94F2-67DE19403018}" type="sibTrans" cxnId="{23D14DD4-BDD2-40CA-805E-2F4645B3F933}">
      <dgm:prSet/>
      <dgm:spPr/>
      <dgm:t>
        <a:bodyPr/>
        <a:lstStyle/>
        <a:p>
          <a:endParaRPr lang="en-GB"/>
        </a:p>
      </dgm:t>
    </dgm:pt>
    <dgm:pt modelId="{5119C342-8D19-4098-8A01-85102EA804FC}">
      <dgm:prSet/>
      <dgm:spPr/>
      <dgm:t>
        <a:bodyPr/>
        <a:lstStyle/>
        <a:p>
          <a:r>
            <a:rPr lang="en-GB" b="1"/>
            <a:t>Sensory Stimulation and Extraversion</a:t>
          </a:r>
          <a:endParaRPr lang="en-GB"/>
        </a:p>
      </dgm:t>
    </dgm:pt>
    <dgm:pt modelId="{B5A875F8-BBA1-4068-A79E-822607FBD196}" type="parTrans" cxnId="{EA485F55-20B1-449E-B449-3AAFB2A5F63A}">
      <dgm:prSet/>
      <dgm:spPr/>
      <dgm:t>
        <a:bodyPr/>
        <a:lstStyle/>
        <a:p>
          <a:endParaRPr lang="en-GB"/>
        </a:p>
      </dgm:t>
    </dgm:pt>
    <dgm:pt modelId="{2DB14FD3-1D4C-47E6-BD9B-771FD712E651}" type="sibTrans" cxnId="{EA485F55-20B1-449E-B449-3AAFB2A5F63A}">
      <dgm:prSet/>
      <dgm:spPr/>
      <dgm:t>
        <a:bodyPr/>
        <a:lstStyle/>
        <a:p>
          <a:endParaRPr lang="en-GB"/>
        </a:p>
      </dgm:t>
    </dgm:pt>
    <dgm:pt modelId="{0249ABF7-9C38-41FD-90F3-4E15F9AAEA73}">
      <dgm:prSet/>
      <dgm:spPr/>
      <dgm:t>
        <a:bodyPr/>
        <a:lstStyle/>
        <a:p>
          <a:r>
            <a:rPr lang="en-GB"/>
            <a:t>Geen (1984) found that extraverts prefer higher levels of background noise and stimulation, supporting Eysenck’s idea that they seek external stimulation due to lower baseline arousal.</a:t>
          </a:r>
        </a:p>
      </dgm:t>
    </dgm:pt>
    <dgm:pt modelId="{2F97E856-189E-4BDB-A233-D70994C231F6}" type="parTrans" cxnId="{546C4FFF-CC05-4E32-8FA1-FA6BD3DDDD9B}">
      <dgm:prSet/>
      <dgm:spPr/>
      <dgm:t>
        <a:bodyPr/>
        <a:lstStyle/>
        <a:p>
          <a:endParaRPr lang="en-GB"/>
        </a:p>
      </dgm:t>
    </dgm:pt>
    <dgm:pt modelId="{EA8252E7-28A1-411E-9C5A-C1FDF86B3F15}" type="sibTrans" cxnId="{546C4FFF-CC05-4E32-8FA1-FA6BD3DDDD9B}">
      <dgm:prSet/>
      <dgm:spPr/>
      <dgm:t>
        <a:bodyPr/>
        <a:lstStyle/>
        <a:p>
          <a:endParaRPr lang="en-GB"/>
        </a:p>
      </dgm:t>
    </dgm:pt>
    <dgm:pt modelId="{49A122C8-B542-4CB6-8E75-B78E46C526C9}">
      <dgm:prSet/>
      <dgm:spPr/>
      <dgm:t>
        <a:bodyPr/>
        <a:lstStyle/>
        <a:p>
          <a:r>
            <a:rPr lang="en-GB" b="1"/>
            <a:t>Neuroticism and Emotional Reactivity</a:t>
          </a:r>
          <a:endParaRPr lang="en-GB"/>
        </a:p>
      </dgm:t>
    </dgm:pt>
    <dgm:pt modelId="{B10EB031-86F4-49B4-9114-081D6960655A}" type="parTrans" cxnId="{BB563713-A9CB-4BA7-85D9-ABBBA4B67109}">
      <dgm:prSet/>
      <dgm:spPr/>
      <dgm:t>
        <a:bodyPr/>
        <a:lstStyle/>
        <a:p>
          <a:endParaRPr lang="en-GB"/>
        </a:p>
      </dgm:t>
    </dgm:pt>
    <dgm:pt modelId="{E38B9587-1229-4A81-B391-0E066F913123}" type="sibTrans" cxnId="{BB563713-A9CB-4BA7-85D9-ABBBA4B67109}">
      <dgm:prSet/>
      <dgm:spPr/>
      <dgm:t>
        <a:bodyPr/>
        <a:lstStyle/>
        <a:p>
          <a:endParaRPr lang="en-GB"/>
        </a:p>
      </dgm:t>
    </dgm:pt>
    <dgm:pt modelId="{D5E226E5-36A5-4B16-8837-B8FCDFFC0EBD}">
      <dgm:prSet/>
      <dgm:spPr/>
      <dgm:t>
        <a:bodyPr/>
        <a:lstStyle/>
        <a:p>
          <a:r>
            <a:rPr lang="en-GB" dirty="0"/>
            <a:t>Larsen &amp; </a:t>
          </a:r>
          <a:r>
            <a:rPr lang="en-GB" dirty="0" err="1"/>
            <a:t>Ketelaar</a:t>
          </a:r>
          <a:r>
            <a:rPr lang="en-GB" dirty="0"/>
            <a:t> (1991) demonstrated that people high in neuroticism reacted more negatively to stress-inducing stimuli, consistent with Eysenck’s claims about an overactive autonomic nervous system.</a:t>
          </a:r>
        </a:p>
      </dgm:t>
    </dgm:pt>
    <dgm:pt modelId="{31C35612-C014-45FD-91DE-2F3766EDD68F}" type="parTrans" cxnId="{8B568C4D-81A6-432E-85BD-916B73B6CF8A}">
      <dgm:prSet/>
      <dgm:spPr/>
      <dgm:t>
        <a:bodyPr/>
        <a:lstStyle/>
        <a:p>
          <a:endParaRPr lang="en-GB"/>
        </a:p>
      </dgm:t>
    </dgm:pt>
    <dgm:pt modelId="{E2A4E270-F519-4713-B884-6599A77E898C}" type="sibTrans" cxnId="{8B568C4D-81A6-432E-85BD-916B73B6CF8A}">
      <dgm:prSet/>
      <dgm:spPr/>
      <dgm:t>
        <a:bodyPr/>
        <a:lstStyle/>
        <a:p>
          <a:endParaRPr lang="en-GB"/>
        </a:p>
      </dgm:t>
    </dgm:pt>
    <dgm:pt modelId="{1C2A7C34-0010-4582-B99D-43523483CCAE}">
      <dgm:prSet/>
      <dgm:spPr/>
      <dgm:t>
        <a:bodyPr/>
        <a:lstStyle/>
        <a:p>
          <a:r>
            <a:rPr lang="en-GB" b="1"/>
            <a:t>Psychoticism and Aggressive Behavior</a:t>
          </a:r>
          <a:endParaRPr lang="en-GB"/>
        </a:p>
      </dgm:t>
    </dgm:pt>
    <dgm:pt modelId="{5DA2DA97-80F2-45B8-A440-C4AA618CC4C1}" type="parTrans" cxnId="{4CCAC885-D579-4B0E-B02B-D4FB3D368A4A}">
      <dgm:prSet/>
      <dgm:spPr/>
      <dgm:t>
        <a:bodyPr/>
        <a:lstStyle/>
        <a:p>
          <a:endParaRPr lang="en-GB"/>
        </a:p>
      </dgm:t>
    </dgm:pt>
    <dgm:pt modelId="{F2DCC221-A043-4FEE-86A8-0757461C363A}" type="sibTrans" cxnId="{4CCAC885-D579-4B0E-B02B-D4FB3D368A4A}">
      <dgm:prSet/>
      <dgm:spPr/>
      <dgm:t>
        <a:bodyPr/>
        <a:lstStyle/>
        <a:p>
          <a:endParaRPr lang="en-GB"/>
        </a:p>
      </dgm:t>
    </dgm:pt>
    <dgm:pt modelId="{C331CD44-7A9C-4B74-B0F9-A374572FF9C6}">
      <dgm:prSet/>
      <dgm:spPr/>
      <dgm:t>
        <a:bodyPr/>
        <a:lstStyle/>
        <a:p>
          <a:r>
            <a:rPr lang="en-GB"/>
            <a:t>Studies show that individuals scoring high on psychoticism are more likely to engage in </a:t>
          </a:r>
          <a:r>
            <a:rPr lang="en-GB" b="1"/>
            <a:t>impulsive and aggressive behavior</a:t>
          </a:r>
          <a:r>
            <a:rPr lang="en-GB"/>
            <a:t>, supporting Eysenck’s claim that this trait is linked to low impulse control (Eysenck &amp; Eysenck, 1976).</a:t>
          </a:r>
        </a:p>
      </dgm:t>
    </dgm:pt>
    <dgm:pt modelId="{8B4A3275-78A0-427D-A847-2561C88D6B74}" type="parTrans" cxnId="{EE4BCBFE-0813-4666-A201-22D2980E41AF}">
      <dgm:prSet/>
      <dgm:spPr/>
      <dgm:t>
        <a:bodyPr/>
        <a:lstStyle/>
        <a:p>
          <a:endParaRPr lang="en-GB"/>
        </a:p>
      </dgm:t>
    </dgm:pt>
    <dgm:pt modelId="{3FA47351-C3E1-48D9-A4A3-D0D4AA5D0FD6}" type="sibTrans" cxnId="{EE4BCBFE-0813-4666-A201-22D2980E41AF}">
      <dgm:prSet/>
      <dgm:spPr/>
      <dgm:t>
        <a:bodyPr/>
        <a:lstStyle/>
        <a:p>
          <a:endParaRPr lang="en-GB"/>
        </a:p>
      </dgm:t>
    </dgm:pt>
    <dgm:pt modelId="{64427B4C-E1DF-4C49-8D58-DD04FE0660EF}" type="pres">
      <dgm:prSet presAssocID="{9A2D218A-A2F6-42AD-8271-41977EB6FF25}" presName="linear" presStyleCnt="0">
        <dgm:presLayoutVars>
          <dgm:animLvl val="lvl"/>
          <dgm:resizeHandles val="exact"/>
        </dgm:presLayoutVars>
      </dgm:prSet>
      <dgm:spPr/>
    </dgm:pt>
    <dgm:pt modelId="{E6B2DF31-1251-4785-822B-094A0226A467}" type="pres">
      <dgm:prSet presAssocID="{798E44C5-1423-4EA6-9413-0C9C530A84B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3FD7FDB-CD2B-4257-9ADC-9C150CBF434D}" type="pres">
      <dgm:prSet presAssocID="{798E44C5-1423-4EA6-9413-0C9C530A84B0}" presName="childText" presStyleLbl="revTx" presStyleIdx="0" presStyleCnt="2">
        <dgm:presLayoutVars>
          <dgm:bulletEnabled val="1"/>
        </dgm:presLayoutVars>
      </dgm:prSet>
      <dgm:spPr/>
    </dgm:pt>
    <dgm:pt modelId="{9F808426-C544-4855-9541-49A5B231A8FA}" type="pres">
      <dgm:prSet presAssocID="{1BAF7213-59D6-4910-88A9-E366C0E288C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C758837-D6A0-4A87-A59A-071130026DE9}" type="pres">
      <dgm:prSet presAssocID="{1BAF7213-59D6-4910-88A9-E366C0E288C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B563713-A9CB-4BA7-85D9-ABBBA4B67109}" srcId="{1BAF7213-59D6-4910-88A9-E366C0E288C9}" destId="{49A122C8-B542-4CB6-8E75-B78E46C526C9}" srcOrd="1" destOrd="0" parTransId="{B10EB031-86F4-49B4-9114-081D6960655A}" sibTransId="{E38B9587-1229-4A81-B391-0E066F913123}"/>
    <dgm:cxn modelId="{5EE06715-B032-44B7-82E0-08A0DC5AB356}" srcId="{1ACE90A9-2FF5-42B8-A0F9-EB0A3F116A58}" destId="{2B76A3A8-B35B-49C6-A427-E03FB42F08BA}" srcOrd="1" destOrd="0" parTransId="{1E3E0AA3-CC24-41F7-922D-748447E49E58}" sibTransId="{37AEED1F-8EEB-402B-9BA5-2915FF488927}"/>
    <dgm:cxn modelId="{2F4FB523-651D-46CE-AB7B-9B3249AB0111}" type="presOf" srcId="{9A2D218A-A2F6-42AD-8271-41977EB6FF25}" destId="{64427B4C-E1DF-4C49-8D58-DD04FE0660EF}" srcOrd="0" destOrd="0" presId="urn:microsoft.com/office/officeart/2005/8/layout/vList2"/>
    <dgm:cxn modelId="{6B2BAB25-459D-4841-BF1D-D9A75C1DA1B6}" type="presOf" srcId="{49A122C8-B542-4CB6-8E75-B78E46C526C9}" destId="{9C758837-D6A0-4A87-A59A-071130026DE9}" srcOrd="0" destOrd="2" presId="urn:microsoft.com/office/officeart/2005/8/layout/vList2"/>
    <dgm:cxn modelId="{338D2F2D-393D-4373-BB16-98D01AAECF4C}" type="presOf" srcId="{D5E226E5-36A5-4B16-8837-B8FCDFFC0EBD}" destId="{9C758837-D6A0-4A87-A59A-071130026DE9}" srcOrd="0" destOrd="3" presId="urn:microsoft.com/office/officeart/2005/8/layout/vList2"/>
    <dgm:cxn modelId="{E7112933-BEE3-4FB8-8E13-149E59076136}" type="presOf" srcId="{0249ABF7-9C38-41FD-90F3-4E15F9AAEA73}" destId="{9C758837-D6A0-4A87-A59A-071130026DE9}" srcOrd="0" destOrd="1" presId="urn:microsoft.com/office/officeart/2005/8/layout/vList2"/>
    <dgm:cxn modelId="{D4B7A73D-E4A0-46C0-BB14-23BC48DDA1C3}" srcId="{1ACE90A9-2FF5-42B8-A0F9-EB0A3F116A58}" destId="{5380F016-84FA-49CE-8283-EC6483685380}" srcOrd="0" destOrd="0" parTransId="{A2232CD5-BCE8-42C6-AD7D-8267953D4E83}" sibTransId="{F633AB45-D186-4E8C-AE28-DD8ED28D7C23}"/>
    <dgm:cxn modelId="{8B568C4D-81A6-432E-85BD-916B73B6CF8A}" srcId="{49A122C8-B542-4CB6-8E75-B78E46C526C9}" destId="{D5E226E5-36A5-4B16-8837-B8FCDFFC0EBD}" srcOrd="0" destOrd="0" parTransId="{31C35612-C014-45FD-91DE-2F3766EDD68F}" sibTransId="{E2A4E270-F519-4713-B884-6599A77E898C}"/>
    <dgm:cxn modelId="{F2CFBF50-04FC-48C7-9316-C72E3B0F46FF}" type="presOf" srcId="{1C2A7C34-0010-4582-B99D-43523483CCAE}" destId="{9C758837-D6A0-4A87-A59A-071130026DE9}" srcOrd="0" destOrd="4" presId="urn:microsoft.com/office/officeart/2005/8/layout/vList2"/>
    <dgm:cxn modelId="{B52D4452-D0DC-4B32-938F-25B2E7C07D8F}" type="presOf" srcId="{1BAF7213-59D6-4910-88A9-E366C0E288C9}" destId="{9F808426-C544-4855-9541-49A5B231A8FA}" srcOrd="0" destOrd="0" presId="urn:microsoft.com/office/officeart/2005/8/layout/vList2"/>
    <dgm:cxn modelId="{5808DA52-C8FA-45D4-A0C7-AB12188C25F9}" type="presOf" srcId="{798E44C5-1423-4EA6-9413-0C9C530A84B0}" destId="{E6B2DF31-1251-4785-822B-094A0226A467}" srcOrd="0" destOrd="0" presId="urn:microsoft.com/office/officeart/2005/8/layout/vList2"/>
    <dgm:cxn modelId="{EA485F55-20B1-449E-B449-3AAFB2A5F63A}" srcId="{1BAF7213-59D6-4910-88A9-E366C0E288C9}" destId="{5119C342-8D19-4098-8A01-85102EA804FC}" srcOrd="0" destOrd="0" parTransId="{B5A875F8-BBA1-4068-A79E-822607FBD196}" sibTransId="{2DB14FD3-1D4C-47E6-BD9B-771FD712E651}"/>
    <dgm:cxn modelId="{C2DD5C83-EED0-484F-BC6E-E88BDAD23169}" type="presOf" srcId="{5380F016-84FA-49CE-8283-EC6483685380}" destId="{C3FD7FDB-CD2B-4257-9ADC-9C150CBF434D}" srcOrd="0" destOrd="1" presId="urn:microsoft.com/office/officeart/2005/8/layout/vList2"/>
    <dgm:cxn modelId="{4CCAC885-D579-4B0E-B02B-D4FB3D368A4A}" srcId="{1BAF7213-59D6-4910-88A9-E366C0E288C9}" destId="{1C2A7C34-0010-4582-B99D-43523483CCAE}" srcOrd="2" destOrd="0" parTransId="{5DA2DA97-80F2-45B8-A440-C4AA618CC4C1}" sibTransId="{F2DCC221-A043-4FEE-86A8-0757461C363A}"/>
    <dgm:cxn modelId="{280B7D87-6A4D-476C-8FF4-7F0A2428E918}" type="presOf" srcId="{C331CD44-7A9C-4B74-B0F9-A374572FF9C6}" destId="{9C758837-D6A0-4A87-A59A-071130026DE9}" srcOrd="0" destOrd="5" presId="urn:microsoft.com/office/officeart/2005/8/layout/vList2"/>
    <dgm:cxn modelId="{8FDD058A-6927-4EB7-9892-CAE7C878A338}" type="presOf" srcId="{5119C342-8D19-4098-8A01-85102EA804FC}" destId="{9C758837-D6A0-4A87-A59A-071130026DE9}" srcOrd="0" destOrd="0" presId="urn:microsoft.com/office/officeart/2005/8/layout/vList2"/>
    <dgm:cxn modelId="{D152D399-AEDB-4DD7-B396-6C3E520ADB86}" srcId="{9A2D218A-A2F6-42AD-8271-41977EB6FF25}" destId="{798E44C5-1423-4EA6-9413-0C9C530A84B0}" srcOrd="0" destOrd="0" parTransId="{244BA56D-7370-4E85-A3EC-5F85782E3B79}" sibTransId="{FAADB224-749E-4D1B-9500-B1B0097B9C9D}"/>
    <dgm:cxn modelId="{A6F889A0-EC28-461C-86D1-2FCC3DB7E858}" srcId="{798E44C5-1423-4EA6-9413-0C9C530A84B0}" destId="{1ACE90A9-2FF5-42B8-A0F9-EB0A3F116A58}" srcOrd="0" destOrd="0" parTransId="{61239417-3812-45FC-9AE5-8F920F7230CA}" sibTransId="{B006C2CB-1CF2-4EA9-B504-623E41529734}"/>
    <dgm:cxn modelId="{12628FB9-A5D7-4915-AB4D-68E9272E5111}" type="presOf" srcId="{1ACE90A9-2FF5-42B8-A0F9-EB0A3F116A58}" destId="{C3FD7FDB-CD2B-4257-9ADC-9C150CBF434D}" srcOrd="0" destOrd="0" presId="urn:microsoft.com/office/officeart/2005/8/layout/vList2"/>
    <dgm:cxn modelId="{23D14DD4-BDD2-40CA-805E-2F4645B3F933}" srcId="{9A2D218A-A2F6-42AD-8271-41977EB6FF25}" destId="{1BAF7213-59D6-4910-88A9-E366C0E288C9}" srcOrd="1" destOrd="0" parTransId="{377FF663-B5DB-47A6-8332-4A8B4376B456}" sibTransId="{381F28D9-B930-4DFD-94F2-67DE19403018}"/>
    <dgm:cxn modelId="{05AC68EF-2042-4FE1-B21F-5A64BB9B58A6}" type="presOf" srcId="{2B76A3A8-B35B-49C6-A427-E03FB42F08BA}" destId="{C3FD7FDB-CD2B-4257-9ADC-9C150CBF434D}" srcOrd="0" destOrd="2" presId="urn:microsoft.com/office/officeart/2005/8/layout/vList2"/>
    <dgm:cxn modelId="{EE4BCBFE-0813-4666-A201-22D2980E41AF}" srcId="{1C2A7C34-0010-4582-B99D-43523483CCAE}" destId="{C331CD44-7A9C-4B74-B0F9-A374572FF9C6}" srcOrd="0" destOrd="0" parTransId="{8B4A3275-78A0-427D-A847-2561C88D6B74}" sibTransId="{3FA47351-C3E1-48D9-A4A3-D0D4AA5D0FD6}"/>
    <dgm:cxn modelId="{546C4FFF-CC05-4E32-8FA1-FA6BD3DDDD9B}" srcId="{5119C342-8D19-4098-8A01-85102EA804FC}" destId="{0249ABF7-9C38-41FD-90F3-4E15F9AAEA73}" srcOrd="0" destOrd="0" parTransId="{2F97E856-189E-4BDB-A233-D70994C231F6}" sibTransId="{EA8252E7-28A1-411E-9C5A-C1FDF86B3F15}"/>
    <dgm:cxn modelId="{0785829B-324D-4DB6-8B4B-1A1D11C7011B}" type="presParOf" srcId="{64427B4C-E1DF-4C49-8D58-DD04FE0660EF}" destId="{E6B2DF31-1251-4785-822B-094A0226A467}" srcOrd="0" destOrd="0" presId="urn:microsoft.com/office/officeart/2005/8/layout/vList2"/>
    <dgm:cxn modelId="{A3294B80-970F-416B-B173-2CF8320FC8E4}" type="presParOf" srcId="{64427B4C-E1DF-4C49-8D58-DD04FE0660EF}" destId="{C3FD7FDB-CD2B-4257-9ADC-9C150CBF434D}" srcOrd="1" destOrd="0" presId="urn:microsoft.com/office/officeart/2005/8/layout/vList2"/>
    <dgm:cxn modelId="{D1FCE82E-AC7B-4CCD-B626-2BF569E81835}" type="presParOf" srcId="{64427B4C-E1DF-4C49-8D58-DD04FE0660EF}" destId="{9F808426-C544-4855-9541-49A5B231A8FA}" srcOrd="2" destOrd="0" presId="urn:microsoft.com/office/officeart/2005/8/layout/vList2"/>
    <dgm:cxn modelId="{07E4E2D0-F4EE-4871-833D-21B190C6CC6A}" type="presParOf" srcId="{64427B4C-E1DF-4C49-8D58-DD04FE0660EF}" destId="{9C758837-D6A0-4A87-A59A-071130026DE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01EFF00-1CAC-4166-9C68-959A42C1EC8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76F3537-78CA-42A4-8E67-20318308D735}">
      <dgm:prSet/>
      <dgm:spPr/>
      <dgm:t>
        <a:bodyPr/>
        <a:lstStyle/>
        <a:p>
          <a:r>
            <a:rPr lang="en-GB" b="1"/>
            <a:t>Strengths of Eysenck’s Theory</a:t>
          </a:r>
          <a:endParaRPr lang="en-GB"/>
        </a:p>
      </dgm:t>
    </dgm:pt>
    <dgm:pt modelId="{682AA728-627E-40BD-BD44-1101D5566BB1}" type="parTrans" cxnId="{3C2BB968-B52F-4A64-B041-CC5F65395F76}">
      <dgm:prSet/>
      <dgm:spPr/>
      <dgm:t>
        <a:bodyPr/>
        <a:lstStyle/>
        <a:p>
          <a:endParaRPr lang="en-GB"/>
        </a:p>
      </dgm:t>
    </dgm:pt>
    <dgm:pt modelId="{99E22CC8-D94E-445A-A95D-C6F1F88E7385}" type="sibTrans" cxnId="{3C2BB968-B52F-4A64-B041-CC5F65395F76}">
      <dgm:prSet/>
      <dgm:spPr/>
      <dgm:t>
        <a:bodyPr/>
        <a:lstStyle/>
        <a:p>
          <a:endParaRPr lang="en-GB"/>
        </a:p>
      </dgm:t>
    </dgm:pt>
    <dgm:pt modelId="{6DFEDF8D-CDF8-481C-AD05-1BF340C415B7}">
      <dgm:prSet/>
      <dgm:spPr/>
      <dgm:t>
        <a:bodyPr/>
        <a:lstStyle/>
        <a:p>
          <a:r>
            <a:rPr lang="en-GB" b="1"/>
            <a:t>Empirical Support &amp; Biological Basis</a:t>
          </a:r>
          <a:endParaRPr lang="en-GB"/>
        </a:p>
      </dgm:t>
    </dgm:pt>
    <dgm:pt modelId="{52AC9655-5B57-4C8F-BF89-0E7BD47976D1}" type="parTrans" cxnId="{4BC542A2-05CA-4AD4-9AF7-A3F22DA469A2}">
      <dgm:prSet/>
      <dgm:spPr/>
      <dgm:t>
        <a:bodyPr/>
        <a:lstStyle/>
        <a:p>
          <a:endParaRPr lang="en-GB"/>
        </a:p>
      </dgm:t>
    </dgm:pt>
    <dgm:pt modelId="{FB246380-0768-45DE-A75D-D49373E0BA66}" type="sibTrans" cxnId="{4BC542A2-05CA-4AD4-9AF7-A3F22DA469A2}">
      <dgm:prSet/>
      <dgm:spPr/>
      <dgm:t>
        <a:bodyPr/>
        <a:lstStyle/>
        <a:p>
          <a:endParaRPr lang="en-GB"/>
        </a:p>
      </dgm:t>
    </dgm:pt>
    <dgm:pt modelId="{194A6ACD-BB1E-4669-9F1A-F7564C03C0BF}">
      <dgm:prSet/>
      <dgm:spPr/>
      <dgm:t>
        <a:bodyPr/>
        <a:lstStyle/>
        <a:p>
          <a:r>
            <a:rPr lang="en-GB"/>
            <a:t>Eysenck’s theory is backed by </a:t>
          </a:r>
          <a:r>
            <a:rPr lang="en-GB" b="1"/>
            <a:t>biological and genetic evidence</a:t>
          </a:r>
          <a:r>
            <a:rPr lang="en-GB"/>
            <a:t> (e.g., twin studies, neuroimaging, and EEG studies).</a:t>
          </a:r>
        </a:p>
      </dgm:t>
    </dgm:pt>
    <dgm:pt modelId="{06420A47-C6E5-44B9-867B-A77A882527CC}" type="parTrans" cxnId="{A60E365F-2BD9-4A98-B175-C74F2410DEB9}">
      <dgm:prSet/>
      <dgm:spPr/>
      <dgm:t>
        <a:bodyPr/>
        <a:lstStyle/>
        <a:p>
          <a:endParaRPr lang="en-GB"/>
        </a:p>
      </dgm:t>
    </dgm:pt>
    <dgm:pt modelId="{9FED4825-3304-4201-9BF8-72581DB21D2B}" type="sibTrans" cxnId="{A60E365F-2BD9-4A98-B175-C74F2410DEB9}">
      <dgm:prSet/>
      <dgm:spPr/>
      <dgm:t>
        <a:bodyPr/>
        <a:lstStyle/>
        <a:p>
          <a:endParaRPr lang="en-GB"/>
        </a:p>
      </dgm:t>
    </dgm:pt>
    <dgm:pt modelId="{6FDC046D-8124-4FDF-8A61-AE48F0D984B5}">
      <dgm:prSet/>
      <dgm:spPr/>
      <dgm:t>
        <a:bodyPr/>
        <a:lstStyle/>
        <a:p>
          <a:r>
            <a:rPr lang="en-GB"/>
            <a:t>Studies show that </a:t>
          </a:r>
          <a:r>
            <a:rPr lang="en-GB" b="1"/>
            <a:t>extraversion is linked to cortical arousal</a:t>
          </a:r>
          <a:r>
            <a:rPr lang="en-GB"/>
            <a:t>, neuroticism to </a:t>
          </a:r>
          <a:r>
            <a:rPr lang="en-GB" b="1"/>
            <a:t>limbic system reactivity</a:t>
          </a:r>
          <a:r>
            <a:rPr lang="en-GB"/>
            <a:t>, and psychoticism to </a:t>
          </a:r>
          <a:r>
            <a:rPr lang="en-GB" b="1"/>
            <a:t>neurotransmitter imbalances</a:t>
          </a:r>
          <a:r>
            <a:rPr lang="en-GB"/>
            <a:t> (e.g., Canli et al., 2001; Stelmack &amp; Houlihan, 1995).</a:t>
          </a:r>
        </a:p>
      </dgm:t>
    </dgm:pt>
    <dgm:pt modelId="{A12878C9-2345-44F5-9854-24EEAC8E2374}" type="parTrans" cxnId="{044AD7D3-DAC7-49FD-996C-A39BAAC98ABC}">
      <dgm:prSet/>
      <dgm:spPr/>
      <dgm:t>
        <a:bodyPr/>
        <a:lstStyle/>
        <a:p>
          <a:endParaRPr lang="en-GB"/>
        </a:p>
      </dgm:t>
    </dgm:pt>
    <dgm:pt modelId="{6D6F62FF-9210-41B7-969D-913E9416429F}" type="sibTrans" cxnId="{044AD7D3-DAC7-49FD-996C-A39BAAC98ABC}">
      <dgm:prSet/>
      <dgm:spPr/>
      <dgm:t>
        <a:bodyPr/>
        <a:lstStyle/>
        <a:p>
          <a:endParaRPr lang="en-GB"/>
        </a:p>
      </dgm:t>
    </dgm:pt>
    <dgm:pt modelId="{C4B2C5EE-2E85-4A3A-B962-E360F73061BB}">
      <dgm:prSet/>
      <dgm:spPr/>
      <dgm:t>
        <a:bodyPr/>
        <a:lstStyle/>
        <a:p>
          <a:r>
            <a:rPr lang="en-GB" b="1"/>
            <a:t>Parsimonious &amp; Testable</a:t>
          </a:r>
          <a:endParaRPr lang="en-GB"/>
        </a:p>
      </dgm:t>
    </dgm:pt>
    <dgm:pt modelId="{44D22AC0-F5B5-4DB2-BD43-C54B76FCE919}" type="parTrans" cxnId="{27A6A828-CEBD-4539-8D71-D333D70359AE}">
      <dgm:prSet/>
      <dgm:spPr/>
      <dgm:t>
        <a:bodyPr/>
        <a:lstStyle/>
        <a:p>
          <a:endParaRPr lang="en-GB"/>
        </a:p>
      </dgm:t>
    </dgm:pt>
    <dgm:pt modelId="{17E69B22-B183-434F-B638-EF8BB694EBCD}" type="sibTrans" cxnId="{27A6A828-CEBD-4539-8D71-D333D70359AE}">
      <dgm:prSet/>
      <dgm:spPr/>
      <dgm:t>
        <a:bodyPr/>
        <a:lstStyle/>
        <a:p>
          <a:endParaRPr lang="en-GB"/>
        </a:p>
      </dgm:t>
    </dgm:pt>
    <dgm:pt modelId="{CD0290C4-8155-4F6A-B4C8-2AC42F1317B3}">
      <dgm:prSet/>
      <dgm:spPr/>
      <dgm:t>
        <a:bodyPr/>
        <a:lstStyle/>
        <a:p>
          <a:r>
            <a:rPr lang="en-GB"/>
            <a:t>The </a:t>
          </a:r>
          <a:r>
            <a:rPr lang="en-GB" b="1"/>
            <a:t>PEN model</a:t>
          </a:r>
          <a:r>
            <a:rPr lang="en-GB"/>
            <a:t> (Psychoticism, Extraversion, Neuroticism) provides a </a:t>
          </a:r>
          <a:r>
            <a:rPr lang="en-GB" b="1"/>
            <a:t>simple yet effective</a:t>
          </a:r>
          <a:r>
            <a:rPr lang="en-GB"/>
            <a:t> way to categorize personality.</a:t>
          </a:r>
        </a:p>
      </dgm:t>
    </dgm:pt>
    <dgm:pt modelId="{F11C7438-9986-4170-AAB3-55CD91DFE734}" type="parTrans" cxnId="{BB1E9A90-7BCD-46B1-8125-0657EF2F3682}">
      <dgm:prSet/>
      <dgm:spPr/>
      <dgm:t>
        <a:bodyPr/>
        <a:lstStyle/>
        <a:p>
          <a:endParaRPr lang="en-GB"/>
        </a:p>
      </dgm:t>
    </dgm:pt>
    <dgm:pt modelId="{9B4BEF7E-7D4B-4828-9B35-5B72369B0584}" type="sibTrans" cxnId="{BB1E9A90-7BCD-46B1-8125-0657EF2F3682}">
      <dgm:prSet/>
      <dgm:spPr/>
      <dgm:t>
        <a:bodyPr/>
        <a:lstStyle/>
        <a:p>
          <a:endParaRPr lang="en-GB"/>
        </a:p>
      </dgm:t>
    </dgm:pt>
    <dgm:pt modelId="{B582ADAA-3846-46A1-AE39-ADDFF039FBE1}">
      <dgm:prSet/>
      <dgm:spPr/>
      <dgm:t>
        <a:bodyPr/>
        <a:lstStyle/>
        <a:p>
          <a:r>
            <a:rPr lang="en-GB"/>
            <a:t>Unlike some theories (e.g., Freud’s psychoanalysis), Eysenck’s model is </a:t>
          </a:r>
          <a:r>
            <a:rPr lang="en-GB" b="1"/>
            <a:t>measurable using questionnaires</a:t>
          </a:r>
          <a:r>
            <a:rPr lang="en-GB"/>
            <a:t> (e.g., Eysenck Personality Questionnaire, EPQ).</a:t>
          </a:r>
        </a:p>
      </dgm:t>
    </dgm:pt>
    <dgm:pt modelId="{3E35125F-BC2E-4BB2-B983-FE53FFCF4AA7}" type="parTrans" cxnId="{0AFB6366-81F3-42E7-B52F-54574429A7AA}">
      <dgm:prSet/>
      <dgm:spPr/>
      <dgm:t>
        <a:bodyPr/>
        <a:lstStyle/>
        <a:p>
          <a:endParaRPr lang="en-GB"/>
        </a:p>
      </dgm:t>
    </dgm:pt>
    <dgm:pt modelId="{A5C7C0EB-D9A3-466C-AAE3-8FD920AE0BA4}" type="sibTrans" cxnId="{0AFB6366-81F3-42E7-B52F-54574429A7AA}">
      <dgm:prSet/>
      <dgm:spPr/>
      <dgm:t>
        <a:bodyPr/>
        <a:lstStyle/>
        <a:p>
          <a:endParaRPr lang="en-GB"/>
        </a:p>
      </dgm:t>
    </dgm:pt>
    <dgm:pt modelId="{176BC01F-3BB8-4D91-AA3C-F79D2BF58D9F}">
      <dgm:prSet/>
      <dgm:spPr/>
      <dgm:t>
        <a:bodyPr/>
        <a:lstStyle/>
        <a:p>
          <a:r>
            <a:rPr lang="en-GB" b="1"/>
            <a:t>Cross-Cultural Consistency</a:t>
          </a:r>
          <a:endParaRPr lang="en-GB"/>
        </a:p>
      </dgm:t>
    </dgm:pt>
    <dgm:pt modelId="{8EF9303B-4CAF-418D-AC21-F432C1C91655}" type="parTrans" cxnId="{1334C04E-A25B-46D1-B11E-6A7F84CCC80B}">
      <dgm:prSet/>
      <dgm:spPr/>
      <dgm:t>
        <a:bodyPr/>
        <a:lstStyle/>
        <a:p>
          <a:endParaRPr lang="en-GB"/>
        </a:p>
      </dgm:t>
    </dgm:pt>
    <dgm:pt modelId="{A560BB57-E05B-4186-B6BF-D8D12300CD41}" type="sibTrans" cxnId="{1334C04E-A25B-46D1-B11E-6A7F84CCC80B}">
      <dgm:prSet/>
      <dgm:spPr/>
      <dgm:t>
        <a:bodyPr/>
        <a:lstStyle/>
        <a:p>
          <a:endParaRPr lang="en-GB"/>
        </a:p>
      </dgm:t>
    </dgm:pt>
    <dgm:pt modelId="{4D8E0F9D-E565-4DFE-99BD-E5B7397ADBE9}">
      <dgm:prSet/>
      <dgm:spPr/>
      <dgm:t>
        <a:bodyPr/>
        <a:lstStyle/>
        <a:p>
          <a:r>
            <a:rPr lang="en-GB"/>
            <a:t>Studies across different cultures support the </a:t>
          </a:r>
          <a:r>
            <a:rPr lang="en-GB" b="1"/>
            <a:t>universality</a:t>
          </a:r>
          <a:r>
            <a:rPr lang="en-GB"/>
            <a:t> of the extraversion and neuroticism dimensions (e.g., Barrett et al., 1998).</a:t>
          </a:r>
        </a:p>
      </dgm:t>
    </dgm:pt>
    <dgm:pt modelId="{4CEDE1AC-EF6A-49D8-AE37-650B9CC69AC1}" type="parTrans" cxnId="{3C139B02-DB48-4317-BEFD-C3ECAF8F0DCE}">
      <dgm:prSet/>
      <dgm:spPr/>
      <dgm:t>
        <a:bodyPr/>
        <a:lstStyle/>
        <a:p>
          <a:endParaRPr lang="en-GB"/>
        </a:p>
      </dgm:t>
    </dgm:pt>
    <dgm:pt modelId="{1796EEA0-9CE2-4C8E-8759-605743973943}" type="sibTrans" cxnId="{3C139B02-DB48-4317-BEFD-C3ECAF8F0DCE}">
      <dgm:prSet/>
      <dgm:spPr/>
      <dgm:t>
        <a:bodyPr/>
        <a:lstStyle/>
        <a:p>
          <a:endParaRPr lang="en-GB"/>
        </a:p>
      </dgm:t>
    </dgm:pt>
    <dgm:pt modelId="{C3C3F187-9CEC-4CEB-A98B-AA2BA6372043}">
      <dgm:prSet/>
      <dgm:spPr/>
      <dgm:t>
        <a:bodyPr/>
        <a:lstStyle/>
        <a:p>
          <a:r>
            <a:rPr lang="en-GB"/>
            <a:t>This suggests personality traits may have </a:t>
          </a:r>
          <a:r>
            <a:rPr lang="en-GB" b="1"/>
            <a:t>biological rather than purely social origins</a:t>
          </a:r>
          <a:r>
            <a:rPr lang="en-GB"/>
            <a:t>.</a:t>
          </a:r>
        </a:p>
      </dgm:t>
    </dgm:pt>
    <dgm:pt modelId="{D3EB1BB0-C01E-4E46-AA12-D0D9686AD69D}" type="parTrans" cxnId="{EADF8051-C672-4729-9EE7-31DFAD2CB30C}">
      <dgm:prSet/>
      <dgm:spPr/>
      <dgm:t>
        <a:bodyPr/>
        <a:lstStyle/>
        <a:p>
          <a:endParaRPr lang="en-GB"/>
        </a:p>
      </dgm:t>
    </dgm:pt>
    <dgm:pt modelId="{A6C8610A-1288-48B7-A79C-2AC7DEB4C1DC}" type="sibTrans" cxnId="{EADF8051-C672-4729-9EE7-31DFAD2CB30C}">
      <dgm:prSet/>
      <dgm:spPr/>
      <dgm:t>
        <a:bodyPr/>
        <a:lstStyle/>
        <a:p>
          <a:endParaRPr lang="en-GB"/>
        </a:p>
      </dgm:t>
    </dgm:pt>
    <dgm:pt modelId="{50DFCB71-C971-4564-BD17-354BA4DEF35C}">
      <dgm:prSet/>
      <dgm:spPr/>
      <dgm:t>
        <a:bodyPr/>
        <a:lstStyle/>
        <a:p>
          <a:r>
            <a:rPr lang="en-GB" b="1"/>
            <a:t>Real-World Applications</a:t>
          </a:r>
          <a:endParaRPr lang="en-GB"/>
        </a:p>
      </dgm:t>
    </dgm:pt>
    <dgm:pt modelId="{12DBD137-265C-4264-BD4F-842F53288978}" type="parTrans" cxnId="{4E9057FD-7BDC-44FB-A218-EAFAB51791DB}">
      <dgm:prSet/>
      <dgm:spPr/>
      <dgm:t>
        <a:bodyPr/>
        <a:lstStyle/>
        <a:p>
          <a:endParaRPr lang="en-GB"/>
        </a:p>
      </dgm:t>
    </dgm:pt>
    <dgm:pt modelId="{DDB1E0BF-43D0-4A47-B899-EBB202B2E01C}" type="sibTrans" cxnId="{4E9057FD-7BDC-44FB-A218-EAFAB51791DB}">
      <dgm:prSet/>
      <dgm:spPr/>
      <dgm:t>
        <a:bodyPr/>
        <a:lstStyle/>
        <a:p>
          <a:endParaRPr lang="en-GB"/>
        </a:p>
      </dgm:t>
    </dgm:pt>
    <dgm:pt modelId="{19972670-BF84-4A69-B84D-FDF3AD7E805B}">
      <dgm:prSet/>
      <dgm:spPr/>
      <dgm:t>
        <a:bodyPr/>
        <a:lstStyle/>
        <a:p>
          <a:r>
            <a:rPr lang="en-GB"/>
            <a:t>Used in </a:t>
          </a:r>
          <a:r>
            <a:rPr lang="en-GB" b="1"/>
            <a:t>clinical psychology</a:t>
          </a:r>
          <a:r>
            <a:rPr lang="en-GB"/>
            <a:t> to understand personality disorders.</a:t>
          </a:r>
        </a:p>
      </dgm:t>
    </dgm:pt>
    <dgm:pt modelId="{794605C7-F7E6-4E23-9AF9-594C8C3284F9}" type="parTrans" cxnId="{A4323318-50FE-491F-9434-56D57940723B}">
      <dgm:prSet/>
      <dgm:spPr/>
      <dgm:t>
        <a:bodyPr/>
        <a:lstStyle/>
        <a:p>
          <a:endParaRPr lang="en-GB"/>
        </a:p>
      </dgm:t>
    </dgm:pt>
    <dgm:pt modelId="{37FB45E2-C055-4A65-ABEC-C5F760FF8A03}" type="sibTrans" cxnId="{A4323318-50FE-491F-9434-56D57940723B}">
      <dgm:prSet/>
      <dgm:spPr/>
      <dgm:t>
        <a:bodyPr/>
        <a:lstStyle/>
        <a:p>
          <a:endParaRPr lang="en-GB"/>
        </a:p>
      </dgm:t>
    </dgm:pt>
    <dgm:pt modelId="{D4479078-B2B5-495E-AC33-D4571E7BE279}">
      <dgm:prSet/>
      <dgm:spPr/>
      <dgm:t>
        <a:bodyPr/>
        <a:lstStyle/>
        <a:p>
          <a:r>
            <a:rPr lang="en-GB"/>
            <a:t>Applied in </a:t>
          </a:r>
          <a:r>
            <a:rPr lang="en-GB" b="1"/>
            <a:t>occupational psychology</a:t>
          </a:r>
          <a:r>
            <a:rPr lang="en-GB"/>
            <a:t>, where personality traits influence job performance and career choices.</a:t>
          </a:r>
        </a:p>
      </dgm:t>
    </dgm:pt>
    <dgm:pt modelId="{97327E17-917E-4F73-A272-957A530FAE1D}" type="parTrans" cxnId="{D2C08721-0F96-479D-8B23-2C03EAEA7DCD}">
      <dgm:prSet/>
      <dgm:spPr/>
      <dgm:t>
        <a:bodyPr/>
        <a:lstStyle/>
        <a:p>
          <a:endParaRPr lang="en-GB"/>
        </a:p>
      </dgm:t>
    </dgm:pt>
    <dgm:pt modelId="{445C0C81-6C37-4157-893D-ED807191E0AB}" type="sibTrans" cxnId="{D2C08721-0F96-479D-8B23-2C03EAEA7DCD}">
      <dgm:prSet/>
      <dgm:spPr/>
      <dgm:t>
        <a:bodyPr/>
        <a:lstStyle/>
        <a:p>
          <a:endParaRPr lang="en-GB"/>
        </a:p>
      </dgm:t>
    </dgm:pt>
    <dgm:pt modelId="{96119FC1-09F2-473B-9F12-58B3FB1F0E59}">
      <dgm:prSet/>
      <dgm:spPr/>
      <dgm:t>
        <a:bodyPr/>
        <a:lstStyle/>
        <a:p>
          <a:r>
            <a:rPr lang="en-GB" b="1"/>
            <a:t>Criminal psychology</a:t>
          </a:r>
          <a:r>
            <a:rPr lang="en-GB"/>
            <a:t>: Eysenck suggested that individuals high in psychoticism and neuroticism may be more prone to criminal behavior.</a:t>
          </a:r>
        </a:p>
      </dgm:t>
    </dgm:pt>
    <dgm:pt modelId="{DFA7F22D-6EC2-4E3B-90EE-77895E76B7FC}" type="parTrans" cxnId="{CCFBB807-4639-41AD-B4C4-5B8ADE3EB0A9}">
      <dgm:prSet/>
      <dgm:spPr/>
      <dgm:t>
        <a:bodyPr/>
        <a:lstStyle/>
        <a:p>
          <a:endParaRPr lang="en-GB"/>
        </a:p>
      </dgm:t>
    </dgm:pt>
    <dgm:pt modelId="{37C8F84B-5E6F-44D7-A35D-FC3BC6FAE4B6}" type="sibTrans" cxnId="{CCFBB807-4639-41AD-B4C4-5B8ADE3EB0A9}">
      <dgm:prSet/>
      <dgm:spPr/>
      <dgm:t>
        <a:bodyPr/>
        <a:lstStyle/>
        <a:p>
          <a:endParaRPr lang="en-GB"/>
        </a:p>
      </dgm:t>
    </dgm:pt>
    <dgm:pt modelId="{4915D400-4878-4998-8615-1F38128E1369}" type="pres">
      <dgm:prSet presAssocID="{E01EFF00-1CAC-4166-9C68-959A42C1EC8D}" presName="linear" presStyleCnt="0">
        <dgm:presLayoutVars>
          <dgm:dir/>
          <dgm:animLvl val="lvl"/>
          <dgm:resizeHandles val="exact"/>
        </dgm:presLayoutVars>
      </dgm:prSet>
      <dgm:spPr/>
    </dgm:pt>
    <dgm:pt modelId="{BD8BAD67-874F-468D-9F56-C4E7AA1BC427}" type="pres">
      <dgm:prSet presAssocID="{976F3537-78CA-42A4-8E67-20318308D735}" presName="parentLin" presStyleCnt="0"/>
      <dgm:spPr/>
    </dgm:pt>
    <dgm:pt modelId="{D0723489-B829-4470-A069-60D15631C008}" type="pres">
      <dgm:prSet presAssocID="{976F3537-78CA-42A4-8E67-20318308D735}" presName="parentLeftMargin" presStyleLbl="node1" presStyleIdx="0" presStyleCnt="1"/>
      <dgm:spPr/>
    </dgm:pt>
    <dgm:pt modelId="{14A9C0A8-1DF6-490A-A4F4-69C6D8FE94A9}" type="pres">
      <dgm:prSet presAssocID="{976F3537-78CA-42A4-8E67-20318308D7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5D21F37-A23C-48B8-92CF-31515F0A58DD}" type="pres">
      <dgm:prSet presAssocID="{976F3537-78CA-42A4-8E67-20318308D735}" presName="negativeSpace" presStyleCnt="0"/>
      <dgm:spPr/>
    </dgm:pt>
    <dgm:pt modelId="{0293353A-AC8C-49A4-BF31-FCAC40B313D3}" type="pres">
      <dgm:prSet presAssocID="{976F3537-78CA-42A4-8E67-20318308D735}" presName="childText" presStyleLbl="conFgAcc1" presStyleIdx="0" presStyleCnt="1" custLinFactNeighborY="-38431">
        <dgm:presLayoutVars>
          <dgm:bulletEnabled val="1"/>
        </dgm:presLayoutVars>
      </dgm:prSet>
      <dgm:spPr/>
    </dgm:pt>
  </dgm:ptLst>
  <dgm:cxnLst>
    <dgm:cxn modelId="{3C139B02-DB48-4317-BEFD-C3ECAF8F0DCE}" srcId="{176BC01F-3BB8-4D91-AA3C-F79D2BF58D9F}" destId="{4D8E0F9D-E565-4DFE-99BD-E5B7397ADBE9}" srcOrd="0" destOrd="0" parTransId="{4CEDE1AC-EF6A-49D8-AE37-650B9CC69AC1}" sibTransId="{1796EEA0-9CE2-4C8E-8759-605743973943}"/>
    <dgm:cxn modelId="{CCFBB807-4639-41AD-B4C4-5B8ADE3EB0A9}" srcId="{50DFCB71-C971-4564-BD17-354BA4DEF35C}" destId="{96119FC1-09F2-473B-9F12-58B3FB1F0E59}" srcOrd="2" destOrd="0" parTransId="{DFA7F22D-6EC2-4E3B-90EE-77895E76B7FC}" sibTransId="{37C8F84B-5E6F-44D7-A35D-FC3BC6FAE4B6}"/>
    <dgm:cxn modelId="{1EEF3B0F-FBA3-4DE6-A344-00DE9406BFA4}" type="presOf" srcId="{CD0290C4-8155-4F6A-B4C8-2AC42F1317B3}" destId="{0293353A-AC8C-49A4-BF31-FCAC40B313D3}" srcOrd="0" destOrd="4" presId="urn:microsoft.com/office/officeart/2005/8/layout/list1"/>
    <dgm:cxn modelId="{B251E716-C3CF-4EEA-B603-A63E13924727}" type="presOf" srcId="{19972670-BF84-4A69-B84D-FDF3AD7E805B}" destId="{0293353A-AC8C-49A4-BF31-FCAC40B313D3}" srcOrd="0" destOrd="10" presId="urn:microsoft.com/office/officeart/2005/8/layout/list1"/>
    <dgm:cxn modelId="{A4323318-50FE-491F-9434-56D57940723B}" srcId="{50DFCB71-C971-4564-BD17-354BA4DEF35C}" destId="{19972670-BF84-4A69-B84D-FDF3AD7E805B}" srcOrd="0" destOrd="0" parTransId="{794605C7-F7E6-4E23-9AF9-594C8C3284F9}" sibTransId="{37FB45E2-C055-4A65-ABEC-C5F760FF8A03}"/>
    <dgm:cxn modelId="{9B1A691B-1E4D-4D44-A97F-825E2BC55FA6}" type="presOf" srcId="{D4479078-B2B5-495E-AC33-D4571E7BE279}" destId="{0293353A-AC8C-49A4-BF31-FCAC40B313D3}" srcOrd="0" destOrd="11" presId="urn:microsoft.com/office/officeart/2005/8/layout/list1"/>
    <dgm:cxn modelId="{97D0831B-8E78-4E27-916D-C1AA19025572}" type="presOf" srcId="{176BC01F-3BB8-4D91-AA3C-F79D2BF58D9F}" destId="{0293353A-AC8C-49A4-BF31-FCAC40B313D3}" srcOrd="0" destOrd="6" presId="urn:microsoft.com/office/officeart/2005/8/layout/list1"/>
    <dgm:cxn modelId="{D2C08721-0F96-479D-8B23-2C03EAEA7DCD}" srcId="{50DFCB71-C971-4564-BD17-354BA4DEF35C}" destId="{D4479078-B2B5-495E-AC33-D4571E7BE279}" srcOrd="1" destOrd="0" parTransId="{97327E17-917E-4F73-A272-957A530FAE1D}" sibTransId="{445C0C81-6C37-4157-893D-ED807191E0AB}"/>
    <dgm:cxn modelId="{27A6A828-CEBD-4539-8D71-D333D70359AE}" srcId="{976F3537-78CA-42A4-8E67-20318308D735}" destId="{C4B2C5EE-2E85-4A3A-B962-E360F73061BB}" srcOrd="1" destOrd="0" parTransId="{44D22AC0-F5B5-4DB2-BD43-C54B76FCE919}" sibTransId="{17E69B22-B183-434F-B638-EF8BB694EBCD}"/>
    <dgm:cxn modelId="{9BF0F631-4AD7-44C3-A9B8-F5334F231456}" type="presOf" srcId="{6FDC046D-8124-4FDF-8A61-AE48F0D984B5}" destId="{0293353A-AC8C-49A4-BF31-FCAC40B313D3}" srcOrd="0" destOrd="2" presId="urn:microsoft.com/office/officeart/2005/8/layout/list1"/>
    <dgm:cxn modelId="{A60E365F-2BD9-4A98-B175-C74F2410DEB9}" srcId="{6DFEDF8D-CDF8-481C-AD05-1BF340C415B7}" destId="{194A6ACD-BB1E-4669-9F1A-F7564C03C0BF}" srcOrd="0" destOrd="0" parTransId="{06420A47-C6E5-44B9-867B-A77A882527CC}" sibTransId="{9FED4825-3304-4201-9BF8-72581DB21D2B}"/>
    <dgm:cxn modelId="{0AFB6366-81F3-42E7-B52F-54574429A7AA}" srcId="{C4B2C5EE-2E85-4A3A-B962-E360F73061BB}" destId="{B582ADAA-3846-46A1-AE39-ADDFF039FBE1}" srcOrd="1" destOrd="0" parTransId="{3E35125F-BC2E-4BB2-B983-FE53FFCF4AA7}" sibTransId="{A5C7C0EB-D9A3-466C-AAE3-8FD920AE0BA4}"/>
    <dgm:cxn modelId="{88D5FE66-7E4D-4B31-B60E-E64453D9DE42}" type="presOf" srcId="{194A6ACD-BB1E-4669-9F1A-F7564C03C0BF}" destId="{0293353A-AC8C-49A4-BF31-FCAC40B313D3}" srcOrd="0" destOrd="1" presId="urn:microsoft.com/office/officeart/2005/8/layout/list1"/>
    <dgm:cxn modelId="{91005D68-3053-45A0-BF90-C051F81D4954}" type="presOf" srcId="{C4B2C5EE-2E85-4A3A-B962-E360F73061BB}" destId="{0293353A-AC8C-49A4-BF31-FCAC40B313D3}" srcOrd="0" destOrd="3" presId="urn:microsoft.com/office/officeart/2005/8/layout/list1"/>
    <dgm:cxn modelId="{3C2BB968-B52F-4A64-B041-CC5F65395F76}" srcId="{E01EFF00-1CAC-4166-9C68-959A42C1EC8D}" destId="{976F3537-78CA-42A4-8E67-20318308D735}" srcOrd="0" destOrd="0" parTransId="{682AA728-627E-40BD-BD44-1101D5566BB1}" sibTransId="{99E22CC8-D94E-445A-A95D-C6F1F88E7385}"/>
    <dgm:cxn modelId="{2281894C-3C7A-4315-8149-4850FBC60E1A}" type="presOf" srcId="{976F3537-78CA-42A4-8E67-20318308D735}" destId="{14A9C0A8-1DF6-490A-A4F4-69C6D8FE94A9}" srcOrd="1" destOrd="0" presId="urn:microsoft.com/office/officeart/2005/8/layout/list1"/>
    <dgm:cxn modelId="{1334C04E-A25B-46D1-B11E-6A7F84CCC80B}" srcId="{976F3537-78CA-42A4-8E67-20318308D735}" destId="{176BC01F-3BB8-4D91-AA3C-F79D2BF58D9F}" srcOrd="2" destOrd="0" parTransId="{8EF9303B-4CAF-418D-AC21-F432C1C91655}" sibTransId="{A560BB57-E05B-4186-B6BF-D8D12300CD41}"/>
    <dgm:cxn modelId="{EADF8051-C672-4729-9EE7-31DFAD2CB30C}" srcId="{176BC01F-3BB8-4D91-AA3C-F79D2BF58D9F}" destId="{C3C3F187-9CEC-4CEB-A98B-AA2BA6372043}" srcOrd="1" destOrd="0" parTransId="{D3EB1BB0-C01E-4E46-AA12-D0D9686AD69D}" sibTransId="{A6C8610A-1288-48B7-A79C-2AC7DEB4C1DC}"/>
    <dgm:cxn modelId="{47D82F72-1794-442D-AB13-BA776EFB02FF}" type="presOf" srcId="{4D8E0F9D-E565-4DFE-99BD-E5B7397ADBE9}" destId="{0293353A-AC8C-49A4-BF31-FCAC40B313D3}" srcOrd="0" destOrd="7" presId="urn:microsoft.com/office/officeart/2005/8/layout/list1"/>
    <dgm:cxn modelId="{DADADA56-365F-4935-8A9C-AA05556AD580}" type="presOf" srcId="{C3C3F187-9CEC-4CEB-A98B-AA2BA6372043}" destId="{0293353A-AC8C-49A4-BF31-FCAC40B313D3}" srcOrd="0" destOrd="8" presId="urn:microsoft.com/office/officeart/2005/8/layout/list1"/>
    <dgm:cxn modelId="{AE2C188A-520C-4186-B2B8-C613C600CD84}" type="presOf" srcId="{B582ADAA-3846-46A1-AE39-ADDFF039FBE1}" destId="{0293353A-AC8C-49A4-BF31-FCAC40B313D3}" srcOrd="0" destOrd="5" presId="urn:microsoft.com/office/officeart/2005/8/layout/list1"/>
    <dgm:cxn modelId="{BB1E9A90-7BCD-46B1-8125-0657EF2F3682}" srcId="{C4B2C5EE-2E85-4A3A-B962-E360F73061BB}" destId="{CD0290C4-8155-4F6A-B4C8-2AC42F1317B3}" srcOrd="0" destOrd="0" parTransId="{F11C7438-9986-4170-AAB3-55CD91DFE734}" sibTransId="{9B4BEF7E-7D4B-4828-9B35-5B72369B0584}"/>
    <dgm:cxn modelId="{4BC542A2-05CA-4AD4-9AF7-A3F22DA469A2}" srcId="{976F3537-78CA-42A4-8E67-20318308D735}" destId="{6DFEDF8D-CDF8-481C-AD05-1BF340C415B7}" srcOrd="0" destOrd="0" parTransId="{52AC9655-5B57-4C8F-BF89-0E7BD47976D1}" sibTransId="{FB246380-0768-45DE-A75D-D49373E0BA66}"/>
    <dgm:cxn modelId="{455E83AE-79F2-498E-B29A-CC6AA8AA87DA}" type="presOf" srcId="{6DFEDF8D-CDF8-481C-AD05-1BF340C415B7}" destId="{0293353A-AC8C-49A4-BF31-FCAC40B313D3}" srcOrd="0" destOrd="0" presId="urn:microsoft.com/office/officeart/2005/8/layout/list1"/>
    <dgm:cxn modelId="{33C37BCB-D173-438D-BFE5-491E5990536F}" type="presOf" srcId="{E01EFF00-1CAC-4166-9C68-959A42C1EC8D}" destId="{4915D400-4878-4998-8615-1F38128E1369}" srcOrd="0" destOrd="0" presId="urn:microsoft.com/office/officeart/2005/8/layout/list1"/>
    <dgm:cxn modelId="{044AD7D3-DAC7-49FD-996C-A39BAAC98ABC}" srcId="{6DFEDF8D-CDF8-481C-AD05-1BF340C415B7}" destId="{6FDC046D-8124-4FDF-8A61-AE48F0D984B5}" srcOrd="1" destOrd="0" parTransId="{A12878C9-2345-44F5-9854-24EEAC8E2374}" sibTransId="{6D6F62FF-9210-41B7-969D-913E9416429F}"/>
    <dgm:cxn modelId="{110589DF-0A83-4078-9952-A4FB053F2412}" type="presOf" srcId="{976F3537-78CA-42A4-8E67-20318308D735}" destId="{D0723489-B829-4470-A069-60D15631C008}" srcOrd="0" destOrd="0" presId="urn:microsoft.com/office/officeart/2005/8/layout/list1"/>
    <dgm:cxn modelId="{AF23E7E6-EA7B-4C48-8DB8-49E839ECFB94}" type="presOf" srcId="{96119FC1-09F2-473B-9F12-58B3FB1F0E59}" destId="{0293353A-AC8C-49A4-BF31-FCAC40B313D3}" srcOrd="0" destOrd="12" presId="urn:microsoft.com/office/officeart/2005/8/layout/list1"/>
    <dgm:cxn modelId="{4E9057FD-7BDC-44FB-A218-EAFAB51791DB}" srcId="{976F3537-78CA-42A4-8E67-20318308D735}" destId="{50DFCB71-C971-4564-BD17-354BA4DEF35C}" srcOrd="3" destOrd="0" parTransId="{12DBD137-265C-4264-BD4F-842F53288978}" sibTransId="{DDB1E0BF-43D0-4A47-B899-EBB202B2E01C}"/>
    <dgm:cxn modelId="{EED9B4FE-AC92-4114-891C-01DE0E36AEED}" type="presOf" srcId="{50DFCB71-C971-4564-BD17-354BA4DEF35C}" destId="{0293353A-AC8C-49A4-BF31-FCAC40B313D3}" srcOrd="0" destOrd="9" presId="urn:microsoft.com/office/officeart/2005/8/layout/list1"/>
    <dgm:cxn modelId="{B34D94A8-B649-40F4-964D-D28D964E5FEB}" type="presParOf" srcId="{4915D400-4878-4998-8615-1F38128E1369}" destId="{BD8BAD67-874F-468D-9F56-C4E7AA1BC427}" srcOrd="0" destOrd="0" presId="urn:microsoft.com/office/officeart/2005/8/layout/list1"/>
    <dgm:cxn modelId="{62C894F2-BAB3-41CB-8660-F262EE3B2204}" type="presParOf" srcId="{BD8BAD67-874F-468D-9F56-C4E7AA1BC427}" destId="{D0723489-B829-4470-A069-60D15631C008}" srcOrd="0" destOrd="0" presId="urn:microsoft.com/office/officeart/2005/8/layout/list1"/>
    <dgm:cxn modelId="{B96CC1F9-EC3D-441A-8CC1-E9145BC1D30D}" type="presParOf" srcId="{BD8BAD67-874F-468D-9F56-C4E7AA1BC427}" destId="{14A9C0A8-1DF6-490A-A4F4-69C6D8FE94A9}" srcOrd="1" destOrd="0" presId="urn:microsoft.com/office/officeart/2005/8/layout/list1"/>
    <dgm:cxn modelId="{815851DD-B335-47EA-9877-0D358FC3ADFC}" type="presParOf" srcId="{4915D400-4878-4998-8615-1F38128E1369}" destId="{35D21F37-A23C-48B8-92CF-31515F0A58DD}" srcOrd="1" destOrd="0" presId="urn:microsoft.com/office/officeart/2005/8/layout/list1"/>
    <dgm:cxn modelId="{A2FAF20C-60AA-4AD7-B481-80D101A21388}" type="presParOf" srcId="{4915D400-4878-4998-8615-1F38128E1369}" destId="{0293353A-AC8C-49A4-BF31-FCAC40B313D3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D9D86FD-EAFF-448F-8DEB-A1DC90325986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509DF29-43AA-42ED-AB61-25B6BC20AFED}">
      <dgm:prSet/>
      <dgm:spPr/>
      <dgm:t>
        <a:bodyPr/>
        <a:lstStyle/>
        <a:p>
          <a:r>
            <a:rPr lang="en-GB" b="1"/>
            <a:t>Weaknesses of Eysenck’s Theory</a:t>
          </a:r>
          <a:endParaRPr lang="en-GB"/>
        </a:p>
      </dgm:t>
    </dgm:pt>
    <dgm:pt modelId="{4CCC2060-E00C-4657-8A3D-C912EF0FAF2E}" type="parTrans" cxnId="{4EB493F9-6ADA-41AE-9665-CF94C8C1D8B5}">
      <dgm:prSet/>
      <dgm:spPr/>
      <dgm:t>
        <a:bodyPr/>
        <a:lstStyle/>
        <a:p>
          <a:endParaRPr lang="en-GB"/>
        </a:p>
      </dgm:t>
    </dgm:pt>
    <dgm:pt modelId="{902A8674-59ED-4A7F-8E8B-D9AC2D8304DB}" type="sibTrans" cxnId="{4EB493F9-6ADA-41AE-9665-CF94C8C1D8B5}">
      <dgm:prSet/>
      <dgm:spPr/>
      <dgm:t>
        <a:bodyPr/>
        <a:lstStyle/>
        <a:p>
          <a:endParaRPr lang="en-GB"/>
        </a:p>
      </dgm:t>
    </dgm:pt>
    <dgm:pt modelId="{17F380B7-86E6-4495-89ED-58D5CBE8ED40}">
      <dgm:prSet/>
      <dgm:spPr/>
      <dgm:t>
        <a:bodyPr/>
        <a:lstStyle/>
        <a:p>
          <a:r>
            <a:rPr lang="en-GB" b="1"/>
            <a:t>Oversimplifies Personality</a:t>
          </a:r>
          <a:endParaRPr lang="en-GB"/>
        </a:p>
      </dgm:t>
    </dgm:pt>
    <dgm:pt modelId="{E3454605-B5E4-423C-AB1C-EA5374745B4A}" type="parTrans" cxnId="{17D9F68E-C11B-47EE-AC61-953362501704}">
      <dgm:prSet/>
      <dgm:spPr/>
      <dgm:t>
        <a:bodyPr/>
        <a:lstStyle/>
        <a:p>
          <a:endParaRPr lang="en-GB"/>
        </a:p>
      </dgm:t>
    </dgm:pt>
    <dgm:pt modelId="{555011D4-A79E-46C1-A8EC-CCD5889B3D5F}" type="sibTrans" cxnId="{17D9F68E-C11B-47EE-AC61-953362501704}">
      <dgm:prSet/>
      <dgm:spPr/>
      <dgm:t>
        <a:bodyPr/>
        <a:lstStyle/>
        <a:p>
          <a:endParaRPr lang="en-GB"/>
        </a:p>
      </dgm:t>
    </dgm:pt>
    <dgm:pt modelId="{08191185-51B3-4B8A-94EE-6353B3A469CA}">
      <dgm:prSet/>
      <dgm:spPr/>
      <dgm:t>
        <a:bodyPr/>
        <a:lstStyle/>
        <a:p>
          <a:r>
            <a:rPr lang="en-GB"/>
            <a:t>The </a:t>
          </a:r>
          <a:r>
            <a:rPr lang="en-GB" b="1"/>
            <a:t>Big Five Model (OCEAN)</a:t>
          </a:r>
          <a:r>
            <a:rPr lang="en-GB"/>
            <a:t> (Openness, Conscientiousness, Extraversion, Agreeableness, Neuroticism) is now preferred because it </a:t>
          </a:r>
          <a:r>
            <a:rPr lang="en-GB" b="1"/>
            <a:t>captures more aspects of personality</a:t>
          </a:r>
          <a:r>
            <a:rPr lang="en-GB"/>
            <a:t>.</a:t>
          </a:r>
        </a:p>
      </dgm:t>
    </dgm:pt>
    <dgm:pt modelId="{F1350A7A-4528-4DEC-9562-CD5B13AEA84E}" type="parTrans" cxnId="{22700BB6-2224-4995-8453-561FE260BC20}">
      <dgm:prSet/>
      <dgm:spPr/>
      <dgm:t>
        <a:bodyPr/>
        <a:lstStyle/>
        <a:p>
          <a:endParaRPr lang="en-GB"/>
        </a:p>
      </dgm:t>
    </dgm:pt>
    <dgm:pt modelId="{19C43C68-3F40-49CB-940E-F0E44452E72B}" type="sibTrans" cxnId="{22700BB6-2224-4995-8453-561FE260BC20}">
      <dgm:prSet/>
      <dgm:spPr/>
      <dgm:t>
        <a:bodyPr/>
        <a:lstStyle/>
        <a:p>
          <a:endParaRPr lang="en-GB"/>
        </a:p>
      </dgm:t>
    </dgm:pt>
    <dgm:pt modelId="{B31F1616-9838-47E4-B275-38F192EE384B}">
      <dgm:prSet/>
      <dgm:spPr/>
      <dgm:t>
        <a:bodyPr/>
        <a:lstStyle/>
        <a:p>
          <a:r>
            <a:rPr lang="en-GB"/>
            <a:t>Eysenck’s model ignores traits like </a:t>
          </a:r>
          <a:r>
            <a:rPr lang="en-GB" b="1"/>
            <a:t>openness and agreeableness</a:t>
          </a:r>
          <a:r>
            <a:rPr lang="en-GB"/>
            <a:t>, which are important for understanding personality.</a:t>
          </a:r>
        </a:p>
      </dgm:t>
    </dgm:pt>
    <dgm:pt modelId="{C81446C7-493D-4174-87D8-BACEA9B9FC9B}" type="parTrans" cxnId="{F534DB50-D95D-42D8-9626-9771312FE086}">
      <dgm:prSet/>
      <dgm:spPr/>
      <dgm:t>
        <a:bodyPr/>
        <a:lstStyle/>
        <a:p>
          <a:endParaRPr lang="en-GB"/>
        </a:p>
      </dgm:t>
    </dgm:pt>
    <dgm:pt modelId="{91B5419A-7CFC-461A-B900-CCC03F3135E5}" type="sibTrans" cxnId="{F534DB50-D95D-42D8-9626-9771312FE086}">
      <dgm:prSet/>
      <dgm:spPr/>
      <dgm:t>
        <a:bodyPr/>
        <a:lstStyle/>
        <a:p>
          <a:endParaRPr lang="en-GB"/>
        </a:p>
      </dgm:t>
    </dgm:pt>
    <dgm:pt modelId="{B99ED7DF-4AE9-4AEE-8C6E-775EDC341E06}">
      <dgm:prSet/>
      <dgm:spPr/>
      <dgm:t>
        <a:bodyPr/>
        <a:lstStyle/>
        <a:p>
          <a:r>
            <a:rPr lang="en-GB" b="1"/>
            <a:t>Psychoticism is Problematic</a:t>
          </a:r>
          <a:endParaRPr lang="en-GB"/>
        </a:p>
      </dgm:t>
    </dgm:pt>
    <dgm:pt modelId="{58DED985-FD64-4A58-8D99-24FEBA1F2D8C}" type="parTrans" cxnId="{FA2BC768-7C88-4468-8815-1D0E3BDAE3EC}">
      <dgm:prSet/>
      <dgm:spPr/>
      <dgm:t>
        <a:bodyPr/>
        <a:lstStyle/>
        <a:p>
          <a:endParaRPr lang="en-GB"/>
        </a:p>
      </dgm:t>
    </dgm:pt>
    <dgm:pt modelId="{E7A6EDBC-F7E9-404A-B1DC-908799833108}" type="sibTrans" cxnId="{FA2BC768-7C88-4468-8815-1D0E3BDAE3EC}">
      <dgm:prSet/>
      <dgm:spPr/>
      <dgm:t>
        <a:bodyPr/>
        <a:lstStyle/>
        <a:p>
          <a:endParaRPr lang="en-GB"/>
        </a:p>
      </dgm:t>
    </dgm:pt>
    <dgm:pt modelId="{257295AA-12EC-4536-8738-5EFFEEF19CD3}">
      <dgm:prSet/>
      <dgm:spPr/>
      <dgm:t>
        <a:bodyPr/>
        <a:lstStyle/>
        <a:p>
          <a:r>
            <a:rPr lang="en-GB"/>
            <a:t>The </a:t>
          </a:r>
          <a:r>
            <a:rPr lang="en-GB" b="1"/>
            <a:t>definition of psychoticism</a:t>
          </a:r>
          <a:r>
            <a:rPr lang="en-GB"/>
            <a:t> is vague and overlaps with disorders like </a:t>
          </a:r>
          <a:r>
            <a:rPr lang="en-GB" b="1"/>
            <a:t>schizophrenia and antisocial personality disorder</a:t>
          </a:r>
          <a:r>
            <a:rPr lang="en-GB"/>
            <a:t>.</a:t>
          </a:r>
        </a:p>
      </dgm:t>
    </dgm:pt>
    <dgm:pt modelId="{EC695351-EBBC-40C7-AE02-6A85BC6AA7C5}" type="parTrans" cxnId="{4C8B0D28-AF34-4378-8749-6C7D496AD277}">
      <dgm:prSet/>
      <dgm:spPr/>
      <dgm:t>
        <a:bodyPr/>
        <a:lstStyle/>
        <a:p>
          <a:endParaRPr lang="en-GB"/>
        </a:p>
      </dgm:t>
    </dgm:pt>
    <dgm:pt modelId="{EAF3858B-3858-47ED-9E3B-C5286009F1A9}" type="sibTrans" cxnId="{4C8B0D28-AF34-4378-8749-6C7D496AD277}">
      <dgm:prSet/>
      <dgm:spPr/>
      <dgm:t>
        <a:bodyPr/>
        <a:lstStyle/>
        <a:p>
          <a:endParaRPr lang="en-GB"/>
        </a:p>
      </dgm:t>
    </dgm:pt>
    <dgm:pt modelId="{117B941F-F187-4B23-9B77-16BE298EC421}">
      <dgm:prSet/>
      <dgm:spPr/>
      <dgm:t>
        <a:bodyPr/>
        <a:lstStyle/>
        <a:p>
          <a:r>
            <a:rPr lang="en-GB"/>
            <a:t>Not all people high in psychoticism exhibit aggressive or antisocial behavior, making it an </a:t>
          </a:r>
          <a:r>
            <a:rPr lang="en-GB" b="1"/>
            <a:t>inconsistent trait</a:t>
          </a:r>
          <a:r>
            <a:rPr lang="en-GB"/>
            <a:t>.</a:t>
          </a:r>
        </a:p>
      </dgm:t>
    </dgm:pt>
    <dgm:pt modelId="{0A6BD81A-C887-493C-B61C-A076BA417ADD}" type="parTrans" cxnId="{E9885439-58D6-4C9A-A2FB-F60E66C8E9BB}">
      <dgm:prSet/>
      <dgm:spPr/>
      <dgm:t>
        <a:bodyPr/>
        <a:lstStyle/>
        <a:p>
          <a:endParaRPr lang="en-GB"/>
        </a:p>
      </dgm:t>
    </dgm:pt>
    <dgm:pt modelId="{75806BF5-111D-4B3C-B6EE-7B0EC4F3E9BD}" type="sibTrans" cxnId="{E9885439-58D6-4C9A-A2FB-F60E66C8E9BB}">
      <dgm:prSet/>
      <dgm:spPr/>
      <dgm:t>
        <a:bodyPr/>
        <a:lstStyle/>
        <a:p>
          <a:endParaRPr lang="en-GB"/>
        </a:p>
      </dgm:t>
    </dgm:pt>
    <dgm:pt modelId="{1A642AAE-57CF-4AE2-BE47-5FD78093DC4E}">
      <dgm:prSet/>
      <dgm:spPr/>
      <dgm:t>
        <a:bodyPr/>
        <a:lstStyle/>
        <a:p>
          <a:r>
            <a:rPr lang="en-GB" b="1"/>
            <a:t>Underestimates Environmental &amp; Social Factors</a:t>
          </a:r>
          <a:endParaRPr lang="en-GB"/>
        </a:p>
      </dgm:t>
    </dgm:pt>
    <dgm:pt modelId="{9C091BD7-4995-4576-8FC6-5EDA708BFB4B}" type="parTrans" cxnId="{927AF189-650F-433E-80F6-B29ADA0FB5F9}">
      <dgm:prSet/>
      <dgm:spPr/>
      <dgm:t>
        <a:bodyPr/>
        <a:lstStyle/>
        <a:p>
          <a:endParaRPr lang="en-GB"/>
        </a:p>
      </dgm:t>
    </dgm:pt>
    <dgm:pt modelId="{0A71D14C-3765-4BF0-BE9F-FE3FB1529887}" type="sibTrans" cxnId="{927AF189-650F-433E-80F6-B29ADA0FB5F9}">
      <dgm:prSet/>
      <dgm:spPr/>
      <dgm:t>
        <a:bodyPr/>
        <a:lstStyle/>
        <a:p>
          <a:endParaRPr lang="en-GB"/>
        </a:p>
      </dgm:t>
    </dgm:pt>
    <dgm:pt modelId="{AA066A47-A932-411C-A754-AC5D7647A420}">
      <dgm:prSet/>
      <dgm:spPr/>
      <dgm:t>
        <a:bodyPr/>
        <a:lstStyle/>
        <a:p>
          <a:r>
            <a:rPr lang="en-GB"/>
            <a:t>Eysenck emphasized </a:t>
          </a:r>
          <a:r>
            <a:rPr lang="en-GB" b="1"/>
            <a:t>biological factors</a:t>
          </a:r>
          <a:r>
            <a:rPr lang="en-GB"/>
            <a:t> but </a:t>
          </a:r>
          <a:r>
            <a:rPr lang="en-GB" b="1"/>
            <a:t>downplayed the role of upbringing, culture, and life experiences</a:t>
          </a:r>
          <a:r>
            <a:rPr lang="en-GB"/>
            <a:t> in shaping personality.</a:t>
          </a:r>
        </a:p>
      </dgm:t>
    </dgm:pt>
    <dgm:pt modelId="{7B75AD3C-E203-454B-B76D-2C55288F3353}" type="parTrans" cxnId="{B7F8CB44-2200-4AE4-A0F0-CE1D83CEC903}">
      <dgm:prSet/>
      <dgm:spPr/>
      <dgm:t>
        <a:bodyPr/>
        <a:lstStyle/>
        <a:p>
          <a:endParaRPr lang="en-GB"/>
        </a:p>
      </dgm:t>
    </dgm:pt>
    <dgm:pt modelId="{20941E2B-8655-4852-9865-B51421665717}" type="sibTrans" cxnId="{B7F8CB44-2200-4AE4-A0F0-CE1D83CEC903}">
      <dgm:prSet/>
      <dgm:spPr/>
      <dgm:t>
        <a:bodyPr/>
        <a:lstStyle/>
        <a:p>
          <a:endParaRPr lang="en-GB"/>
        </a:p>
      </dgm:t>
    </dgm:pt>
    <dgm:pt modelId="{A32B7A16-55FE-4A01-B7EC-64F7F8DFBF58}">
      <dgm:prSet/>
      <dgm:spPr/>
      <dgm:t>
        <a:bodyPr/>
        <a:lstStyle/>
        <a:p>
          <a:r>
            <a:rPr lang="en-GB"/>
            <a:t>Social learning theories (e.g., Bandura’s </a:t>
          </a:r>
          <a:r>
            <a:rPr lang="en-GB" b="1"/>
            <a:t>Social Learning Theory</a:t>
          </a:r>
          <a:r>
            <a:rPr lang="en-GB"/>
            <a:t>) argue that personality is influenced by </a:t>
          </a:r>
          <a:r>
            <a:rPr lang="en-GB" b="1"/>
            <a:t>observational learning</a:t>
          </a:r>
          <a:r>
            <a:rPr lang="en-GB"/>
            <a:t> and </a:t>
          </a:r>
          <a:r>
            <a:rPr lang="en-GB" b="1"/>
            <a:t>reinforcement</a:t>
          </a:r>
          <a:r>
            <a:rPr lang="en-GB"/>
            <a:t>, not just biology.</a:t>
          </a:r>
        </a:p>
      </dgm:t>
    </dgm:pt>
    <dgm:pt modelId="{41482B1C-32A7-42A8-868E-43332ABE1307}" type="parTrans" cxnId="{396312F8-6145-4919-BE0F-45195F421F1B}">
      <dgm:prSet/>
      <dgm:spPr/>
      <dgm:t>
        <a:bodyPr/>
        <a:lstStyle/>
        <a:p>
          <a:endParaRPr lang="en-GB"/>
        </a:p>
      </dgm:t>
    </dgm:pt>
    <dgm:pt modelId="{DD3C731F-5E33-40B4-88CC-CCBD41F005B6}" type="sibTrans" cxnId="{396312F8-6145-4919-BE0F-45195F421F1B}">
      <dgm:prSet/>
      <dgm:spPr/>
      <dgm:t>
        <a:bodyPr/>
        <a:lstStyle/>
        <a:p>
          <a:endParaRPr lang="en-GB"/>
        </a:p>
      </dgm:t>
    </dgm:pt>
    <dgm:pt modelId="{60FCD765-93D3-46E4-9910-5F39C580C092}">
      <dgm:prSet/>
      <dgm:spPr/>
      <dgm:t>
        <a:bodyPr/>
        <a:lstStyle/>
        <a:p>
          <a:r>
            <a:rPr lang="en-GB" b="1"/>
            <a:t>Methodological Issues</a:t>
          </a:r>
          <a:endParaRPr lang="en-GB"/>
        </a:p>
      </dgm:t>
    </dgm:pt>
    <dgm:pt modelId="{01CD0BD6-9A6D-4BA2-971E-F93F9C6ECC66}" type="parTrans" cxnId="{880C23CE-9F97-4DE6-9BF6-5454866D337B}">
      <dgm:prSet/>
      <dgm:spPr/>
      <dgm:t>
        <a:bodyPr/>
        <a:lstStyle/>
        <a:p>
          <a:endParaRPr lang="en-GB"/>
        </a:p>
      </dgm:t>
    </dgm:pt>
    <dgm:pt modelId="{4936B824-29D1-4847-8B10-86580913D7E3}" type="sibTrans" cxnId="{880C23CE-9F97-4DE6-9BF6-5454866D337B}">
      <dgm:prSet/>
      <dgm:spPr/>
      <dgm:t>
        <a:bodyPr/>
        <a:lstStyle/>
        <a:p>
          <a:endParaRPr lang="en-GB"/>
        </a:p>
      </dgm:t>
    </dgm:pt>
    <dgm:pt modelId="{7401C655-F697-4F42-816B-C655F77AD629}">
      <dgm:prSet/>
      <dgm:spPr/>
      <dgm:t>
        <a:bodyPr/>
        <a:lstStyle/>
        <a:p>
          <a:r>
            <a:rPr lang="en-GB"/>
            <a:t>Most studies supporting the theory rely on </a:t>
          </a:r>
          <a:r>
            <a:rPr lang="en-GB" b="1"/>
            <a:t>self-report questionnaires</a:t>
          </a:r>
          <a:r>
            <a:rPr lang="en-GB"/>
            <a:t> (e.g., EPQ), which can lead to </a:t>
          </a:r>
          <a:r>
            <a:rPr lang="en-GB" b="1"/>
            <a:t>bias and inaccuracies</a:t>
          </a:r>
          <a:r>
            <a:rPr lang="en-GB"/>
            <a:t>.</a:t>
          </a:r>
        </a:p>
      </dgm:t>
    </dgm:pt>
    <dgm:pt modelId="{07F4A1BC-312F-4F87-843C-C2C6227E7F74}" type="parTrans" cxnId="{A868E9A7-5AE9-469C-BD67-AB8868520FB0}">
      <dgm:prSet/>
      <dgm:spPr/>
      <dgm:t>
        <a:bodyPr/>
        <a:lstStyle/>
        <a:p>
          <a:endParaRPr lang="en-GB"/>
        </a:p>
      </dgm:t>
    </dgm:pt>
    <dgm:pt modelId="{2AE40C31-6364-4A43-B683-414C80DDA5E1}" type="sibTrans" cxnId="{A868E9A7-5AE9-469C-BD67-AB8868520FB0}">
      <dgm:prSet/>
      <dgm:spPr/>
      <dgm:t>
        <a:bodyPr/>
        <a:lstStyle/>
        <a:p>
          <a:endParaRPr lang="en-GB"/>
        </a:p>
      </dgm:t>
    </dgm:pt>
    <dgm:pt modelId="{02016AB6-498C-48D1-974F-4E1C3FA7353B}">
      <dgm:prSet/>
      <dgm:spPr/>
      <dgm:t>
        <a:bodyPr/>
        <a:lstStyle/>
        <a:p>
          <a:r>
            <a:rPr lang="en-GB"/>
            <a:t>Critics argue that </a:t>
          </a:r>
          <a:r>
            <a:rPr lang="en-GB" b="1"/>
            <a:t>personality can change over time</a:t>
          </a:r>
          <a:r>
            <a:rPr lang="en-GB"/>
            <a:t> due to experiences, which Eysenck’s biologically driven model does not fully explain.</a:t>
          </a:r>
        </a:p>
      </dgm:t>
    </dgm:pt>
    <dgm:pt modelId="{8620A17C-D0D2-4361-8D1F-18616B49C90E}" type="parTrans" cxnId="{B46E0D3A-C22E-46A5-A3BE-75A3B89007DD}">
      <dgm:prSet/>
      <dgm:spPr/>
      <dgm:t>
        <a:bodyPr/>
        <a:lstStyle/>
        <a:p>
          <a:endParaRPr lang="en-GB"/>
        </a:p>
      </dgm:t>
    </dgm:pt>
    <dgm:pt modelId="{22FB13F4-30F3-4A0E-B6CD-5A492C7C7743}" type="sibTrans" cxnId="{B46E0D3A-C22E-46A5-A3BE-75A3B89007DD}">
      <dgm:prSet/>
      <dgm:spPr/>
      <dgm:t>
        <a:bodyPr/>
        <a:lstStyle/>
        <a:p>
          <a:endParaRPr lang="en-GB"/>
        </a:p>
      </dgm:t>
    </dgm:pt>
    <dgm:pt modelId="{7FD2D2DD-BD1F-4F13-91EA-A4439B2A843F}" type="pres">
      <dgm:prSet presAssocID="{5D9D86FD-EAFF-448F-8DEB-A1DC90325986}" presName="linear" presStyleCnt="0">
        <dgm:presLayoutVars>
          <dgm:dir/>
          <dgm:animLvl val="lvl"/>
          <dgm:resizeHandles val="exact"/>
        </dgm:presLayoutVars>
      </dgm:prSet>
      <dgm:spPr/>
    </dgm:pt>
    <dgm:pt modelId="{9F058F3F-72B8-4FFB-84A9-FE236508D30F}" type="pres">
      <dgm:prSet presAssocID="{D509DF29-43AA-42ED-AB61-25B6BC20AFED}" presName="parentLin" presStyleCnt="0"/>
      <dgm:spPr/>
    </dgm:pt>
    <dgm:pt modelId="{3DBD4B47-8554-4756-A9F2-453110AB4542}" type="pres">
      <dgm:prSet presAssocID="{D509DF29-43AA-42ED-AB61-25B6BC20AFED}" presName="parentLeftMargin" presStyleLbl="node1" presStyleIdx="0" presStyleCnt="1"/>
      <dgm:spPr/>
    </dgm:pt>
    <dgm:pt modelId="{A2EF4726-FE26-4B7D-87D8-BD2B4E2676F2}" type="pres">
      <dgm:prSet presAssocID="{D509DF29-43AA-42ED-AB61-25B6BC20AFE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4E2F9C6-4C08-4548-9309-50E9CE9782B2}" type="pres">
      <dgm:prSet presAssocID="{D509DF29-43AA-42ED-AB61-25B6BC20AFED}" presName="negativeSpace" presStyleCnt="0"/>
      <dgm:spPr/>
    </dgm:pt>
    <dgm:pt modelId="{825F7F93-E76E-4284-9051-C3DFDEE758BF}" type="pres">
      <dgm:prSet presAssocID="{D509DF29-43AA-42ED-AB61-25B6BC20AFED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0975F90C-3992-400A-B3FB-A1CBF1F3F56F}" type="presOf" srcId="{1A642AAE-57CF-4AE2-BE47-5FD78093DC4E}" destId="{825F7F93-E76E-4284-9051-C3DFDEE758BF}" srcOrd="0" destOrd="6" presId="urn:microsoft.com/office/officeart/2005/8/layout/list1"/>
    <dgm:cxn modelId="{C4645C23-637A-4839-9F8D-18E8E3C035A9}" type="presOf" srcId="{5D9D86FD-EAFF-448F-8DEB-A1DC90325986}" destId="{7FD2D2DD-BD1F-4F13-91EA-A4439B2A843F}" srcOrd="0" destOrd="0" presId="urn:microsoft.com/office/officeart/2005/8/layout/list1"/>
    <dgm:cxn modelId="{4C8B0D28-AF34-4378-8749-6C7D496AD277}" srcId="{B99ED7DF-4AE9-4AEE-8C6E-775EDC341E06}" destId="{257295AA-12EC-4536-8738-5EFFEEF19CD3}" srcOrd="0" destOrd="0" parTransId="{EC695351-EBBC-40C7-AE02-6A85BC6AA7C5}" sibTransId="{EAF3858B-3858-47ED-9E3B-C5286009F1A9}"/>
    <dgm:cxn modelId="{E9885439-58D6-4C9A-A2FB-F60E66C8E9BB}" srcId="{B99ED7DF-4AE9-4AEE-8C6E-775EDC341E06}" destId="{117B941F-F187-4B23-9B77-16BE298EC421}" srcOrd="1" destOrd="0" parTransId="{0A6BD81A-C887-493C-B61C-A076BA417ADD}" sibTransId="{75806BF5-111D-4B3C-B6EE-7B0EC4F3E9BD}"/>
    <dgm:cxn modelId="{B46E0D3A-C22E-46A5-A3BE-75A3B89007DD}" srcId="{60FCD765-93D3-46E4-9910-5F39C580C092}" destId="{02016AB6-498C-48D1-974F-4E1C3FA7353B}" srcOrd="1" destOrd="0" parTransId="{8620A17C-D0D2-4361-8D1F-18616B49C90E}" sibTransId="{22FB13F4-30F3-4A0E-B6CD-5A492C7C7743}"/>
    <dgm:cxn modelId="{386AD160-B5D4-4904-B13C-06F7EAD982B8}" type="presOf" srcId="{02016AB6-498C-48D1-974F-4E1C3FA7353B}" destId="{825F7F93-E76E-4284-9051-C3DFDEE758BF}" srcOrd="0" destOrd="11" presId="urn:microsoft.com/office/officeart/2005/8/layout/list1"/>
    <dgm:cxn modelId="{B7F8CB44-2200-4AE4-A0F0-CE1D83CEC903}" srcId="{1A642AAE-57CF-4AE2-BE47-5FD78093DC4E}" destId="{AA066A47-A932-411C-A754-AC5D7647A420}" srcOrd="0" destOrd="0" parTransId="{7B75AD3C-E203-454B-B76D-2C55288F3353}" sibTransId="{20941E2B-8655-4852-9865-B51421665717}"/>
    <dgm:cxn modelId="{FA2BC768-7C88-4468-8815-1D0E3BDAE3EC}" srcId="{D509DF29-43AA-42ED-AB61-25B6BC20AFED}" destId="{B99ED7DF-4AE9-4AEE-8C6E-775EDC341E06}" srcOrd="1" destOrd="0" parTransId="{58DED985-FD64-4A58-8D99-24FEBA1F2D8C}" sibTransId="{E7A6EDBC-F7E9-404A-B1DC-908799833108}"/>
    <dgm:cxn modelId="{5492F569-65E5-4453-BA54-5B125D08898E}" type="presOf" srcId="{17F380B7-86E6-4495-89ED-58D5CBE8ED40}" destId="{825F7F93-E76E-4284-9051-C3DFDEE758BF}" srcOrd="0" destOrd="0" presId="urn:microsoft.com/office/officeart/2005/8/layout/list1"/>
    <dgm:cxn modelId="{78C25F4C-1D91-4676-8263-51B2E07ED24B}" type="presOf" srcId="{08191185-51B3-4B8A-94EE-6353B3A469CA}" destId="{825F7F93-E76E-4284-9051-C3DFDEE758BF}" srcOrd="0" destOrd="1" presId="urn:microsoft.com/office/officeart/2005/8/layout/list1"/>
    <dgm:cxn modelId="{F534DB50-D95D-42D8-9626-9771312FE086}" srcId="{17F380B7-86E6-4495-89ED-58D5CBE8ED40}" destId="{B31F1616-9838-47E4-B275-38F192EE384B}" srcOrd="1" destOrd="0" parTransId="{C81446C7-493D-4174-87D8-BACEA9B9FC9B}" sibTransId="{91B5419A-7CFC-461A-B900-CCC03F3135E5}"/>
    <dgm:cxn modelId="{375DD451-7697-4D32-91EF-540117241456}" type="presOf" srcId="{AA066A47-A932-411C-A754-AC5D7647A420}" destId="{825F7F93-E76E-4284-9051-C3DFDEE758BF}" srcOrd="0" destOrd="7" presId="urn:microsoft.com/office/officeart/2005/8/layout/list1"/>
    <dgm:cxn modelId="{085D3B73-F1CC-4848-9A21-21B55C941F83}" type="presOf" srcId="{60FCD765-93D3-46E4-9910-5F39C580C092}" destId="{825F7F93-E76E-4284-9051-C3DFDEE758BF}" srcOrd="0" destOrd="9" presId="urn:microsoft.com/office/officeart/2005/8/layout/list1"/>
    <dgm:cxn modelId="{F0E7EF76-9442-4644-A6A6-F9B4A28B2FB3}" type="presOf" srcId="{D509DF29-43AA-42ED-AB61-25B6BC20AFED}" destId="{A2EF4726-FE26-4B7D-87D8-BD2B4E2676F2}" srcOrd="1" destOrd="0" presId="urn:microsoft.com/office/officeart/2005/8/layout/list1"/>
    <dgm:cxn modelId="{927AF189-650F-433E-80F6-B29ADA0FB5F9}" srcId="{D509DF29-43AA-42ED-AB61-25B6BC20AFED}" destId="{1A642AAE-57CF-4AE2-BE47-5FD78093DC4E}" srcOrd="2" destOrd="0" parTransId="{9C091BD7-4995-4576-8FC6-5EDA708BFB4B}" sibTransId="{0A71D14C-3765-4BF0-BE9F-FE3FB1529887}"/>
    <dgm:cxn modelId="{3F3C3E8A-A320-4527-B1D6-6A7221713BEB}" type="presOf" srcId="{B99ED7DF-4AE9-4AEE-8C6E-775EDC341E06}" destId="{825F7F93-E76E-4284-9051-C3DFDEE758BF}" srcOrd="0" destOrd="3" presId="urn:microsoft.com/office/officeart/2005/8/layout/list1"/>
    <dgm:cxn modelId="{17D9F68E-C11B-47EE-AC61-953362501704}" srcId="{D509DF29-43AA-42ED-AB61-25B6BC20AFED}" destId="{17F380B7-86E6-4495-89ED-58D5CBE8ED40}" srcOrd="0" destOrd="0" parTransId="{E3454605-B5E4-423C-AB1C-EA5374745B4A}" sibTransId="{555011D4-A79E-46C1-A8EC-CCD5889B3D5F}"/>
    <dgm:cxn modelId="{AA1F9591-FF84-4C50-891A-BA631A26B8BA}" type="presOf" srcId="{257295AA-12EC-4536-8738-5EFFEEF19CD3}" destId="{825F7F93-E76E-4284-9051-C3DFDEE758BF}" srcOrd="0" destOrd="4" presId="urn:microsoft.com/office/officeart/2005/8/layout/list1"/>
    <dgm:cxn modelId="{EEC5BD94-7DF3-47F5-949D-352B57448E4F}" type="presOf" srcId="{B31F1616-9838-47E4-B275-38F192EE384B}" destId="{825F7F93-E76E-4284-9051-C3DFDEE758BF}" srcOrd="0" destOrd="2" presId="urn:microsoft.com/office/officeart/2005/8/layout/list1"/>
    <dgm:cxn modelId="{A868E9A7-5AE9-469C-BD67-AB8868520FB0}" srcId="{60FCD765-93D3-46E4-9910-5F39C580C092}" destId="{7401C655-F697-4F42-816B-C655F77AD629}" srcOrd="0" destOrd="0" parTransId="{07F4A1BC-312F-4F87-843C-C2C6227E7F74}" sibTransId="{2AE40C31-6364-4A43-B683-414C80DDA5E1}"/>
    <dgm:cxn modelId="{22700BB6-2224-4995-8453-561FE260BC20}" srcId="{17F380B7-86E6-4495-89ED-58D5CBE8ED40}" destId="{08191185-51B3-4B8A-94EE-6353B3A469CA}" srcOrd="0" destOrd="0" parTransId="{F1350A7A-4528-4DEC-9562-CD5B13AEA84E}" sibTransId="{19C43C68-3F40-49CB-940E-F0E44452E72B}"/>
    <dgm:cxn modelId="{F63A49CD-E974-4944-AB58-91292AA802E6}" type="presOf" srcId="{7401C655-F697-4F42-816B-C655F77AD629}" destId="{825F7F93-E76E-4284-9051-C3DFDEE758BF}" srcOrd="0" destOrd="10" presId="urn:microsoft.com/office/officeart/2005/8/layout/list1"/>
    <dgm:cxn modelId="{880C23CE-9F97-4DE6-9BF6-5454866D337B}" srcId="{D509DF29-43AA-42ED-AB61-25B6BC20AFED}" destId="{60FCD765-93D3-46E4-9910-5F39C580C092}" srcOrd="3" destOrd="0" parTransId="{01CD0BD6-9A6D-4BA2-971E-F93F9C6ECC66}" sibTransId="{4936B824-29D1-4847-8B10-86580913D7E3}"/>
    <dgm:cxn modelId="{78BB2DD9-6043-4DF6-A1EF-52FCE24AB074}" type="presOf" srcId="{117B941F-F187-4B23-9B77-16BE298EC421}" destId="{825F7F93-E76E-4284-9051-C3DFDEE758BF}" srcOrd="0" destOrd="5" presId="urn:microsoft.com/office/officeart/2005/8/layout/list1"/>
    <dgm:cxn modelId="{0E0D16DC-281C-440F-A0AF-116E3D757E7A}" type="presOf" srcId="{D509DF29-43AA-42ED-AB61-25B6BC20AFED}" destId="{3DBD4B47-8554-4756-A9F2-453110AB4542}" srcOrd="0" destOrd="0" presId="urn:microsoft.com/office/officeart/2005/8/layout/list1"/>
    <dgm:cxn modelId="{7645E7E5-65E1-46A4-B845-3EA43929CCD9}" type="presOf" srcId="{A32B7A16-55FE-4A01-B7EC-64F7F8DFBF58}" destId="{825F7F93-E76E-4284-9051-C3DFDEE758BF}" srcOrd="0" destOrd="8" presId="urn:microsoft.com/office/officeart/2005/8/layout/list1"/>
    <dgm:cxn modelId="{396312F8-6145-4919-BE0F-45195F421F1B}" srcId="{1A642AAE-57CF-4AE2-BE47-5FD78093DC4E}" destId="{A32B7A16-55FE-4A01-B7EC-64F7F8DFBF58}" srcOrd="1" destOrd="0" parTransId="{41482B1C-32A7-42A8-868E-43332ABE1307}" sibTransId="{DD3C731F-5E33-40B4-88CC-CCBD41F005B6}"/>
    <dgm:cxn modelId="{4EB493F9-6ADA-41AE-9665-CF94C8C1D8B5}" srcId="{5D9D86FD-EAFF-448F-8DEB-A1DC90325986}" destId="{D509DF29-43AA-42ED-AB61-25B6BC20AFED}" srcOrd="0" destOrd="0" parTransId="{4CCC2060-E00C-4657-8A3D-C912EF0FAF2E}" sibTransId="{902A8674-59ED-4A7F-8E8B-D9AC2D8304DB}"/>
    <dgm:cxn modelId="{73292431-4C95-4A0C-861B-5C1DF9B41F0C}" type="presParOf" srcId="{7FD2D2DD-BD1F-4F13-91EA-A4439B2A843F}" destId="{9F058F3F-72B8-4FFB-84A9-FE236508D30F}" srcOrd="0" destOrd="0" presId="urn:microsoft.com/office/officeart/2005/8/layout/list1"/>
    <dgm:cxn modelId="{2A518120-A3B2-4AA1-9A4A-94FE5A2AF3ED}" type="presParOf" srcId="{9F058F3F-72B8-4FFB-84A9-FE236508D30F}" destId="{3DBD4B47-8554-4756-A9F2-453110AB4542}" srcOrd="0" destOrd="0" presId="urn:microsoft.com/office/officeart/2005/8/layout/list1"/>
    <dgm:cxn modelId="{F9BE9EA6-F14F-49C5-A6F7-4AB50A8040B1}" type="presParOf" srcId="{9F058F3F-72B8-4FFB-84A9-FE236508D30F}" destId="{A2EF4726-FE26-4B7D-87D8-BD2B4E2676F2}" srcOrd="1" destOrd="0" presId="urn:microsoft.com/office/officeart/2005/8/layout/list1"/>
    <dgm:cxn modelId="{5A176658-1EE8-4CD5-B395-5DA69C2988EF}" type="presParOf" srcId="{7FD2D2DD-BD1F-4F13-91EA-A4439B2A843F}" destId="{54E2F9C6-4C08-4548-9309-50E9CE9782B2}" srcOrd="1" destOrd="0" presId="urn:microsoft.com/office/officeart/2005/8/layout/list1"/>
    <dgm:cxn modelId="{54EB31E5-69B7-461A-BD52-F09FF581B8FE}" type="presParOf" srcId="{7FD2D2DD-BD1F-4F13-91EA-A4439B2A843F}" destId="{825F7F93-E76E-4284-9051-C3DFDEE758BF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C68079E-A94D-417B-9A78-7939BB278CE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EA85A0-1D36-4888-9AF6-C291DFBC1E59}">
      <dgm:prSet/>
      <dgm:spPr/>
      <dgm:t>
        <a:bodyPr/>
        <a:lstStyle/>
        <a:p>
          <a:pPr rtl="0"/>
          <a:r>
            <a:rPr lang="en-GB" dirty="0"/>
            <a:t>Big Five test suggests that your personality will remain the same in real world situations.</a:t>
          </a:r>
        </a:p>
      </dgm:t>
    </dgm:pt>
    <dgm:pt modelId="{3114B758-FF55-47AB-8048-C410D7613AFB}" type="parTrans" cxnId="{D4CD83D6-69EF-48A1-BF10-C8F9E851A8D9}">
      <dgm:prSet/>
      <dgm:spPr/>
      <dgm:t>
        <a:bodyPr/>
        <a:lstStyle/>
        <a:p>
          <a:endParaRPr lang="en-US"/>
        </a:p>
      </dgm:t>
    </dgm:pt>
    <dgm:pt modelId="{5C21AD38-EEB7-4055-BC12-A782696DD052}" type="sibTrans" cxnId="{D4CD83D6-69EF-48A1-BF10-C8F9E851A8D9}">
      <dgm:prSet/>
      <dgm:spPr/>
      <dgm:t>
        <a:bodyPr/>
        <a:lstStyle/>
        <a:p>
          <a:endParaRPr lang="en-US"/>
        </a:p>
      </dgm:t>
    </dgm:pt>
    <dgm:pt modelId="{C75561AA-EEA9-4675-9E3F-FC9C8758B0F3}">
      <dgm:prSet/>
      <dgm:spPr/>
      <dgm:t>
        <a:bodyPr/>
        <a:lstStyle/>
        <a:p>
          <a:pPr rtl="0"/>
          <a:r>
            <a:rPr lang="en-GB" dirty="0"/>
            <a:t>Tests claim to measure intensities to the Five big factors</a:t>
          </a:r>
        </a:p>
      </dgm:t>
    </dgm:pt>
    <dgm:pt modelId="{CD714416-E9A3-425E-A70C-F169B94F9C27}" type="parTrans" cxnId="{B7D38C69-AF4D-46C6-8FE0-D4190085D075}">
      <dgm:prSet/>
      <dgm:spPr/>
      <dgm:t>
        <a:bodyPr/>
        <a:lstStyle/>
        <a:p>
          <a:endParaRPr lang="en-US"/>
        </a:p>
      </dgm:t>
    </dgm:pt>
    <dgm:pt modelId="{4B978148-DFB5-44D8-83C1-0462E831E858}" type="sibTrans" cxnId="{B7D38C69-AF4D-46C6-8FE0-D4190085D075}">
      <dgm:prSet/>
      <dgm:spPr/>
      <dgm:t>
        <a:bodyPr/>
        <a:lstStyle/>
        <a:p>
          <a:endParaRPr lang="en-US"/>
        </a:p>
      </dgm:t>
    </dgm:pt>
    <dgm:pt modelId="{4A16975E-0EB2-45FD-8E72-9ADACE5F8495}">
      <dgm:prSet/>
      <dgm:spPr/>
      <dgm:t>
        <a:bodyPr/>
        <a:lstStyle/>
        <a:p>
          <a:pPr rtl="0"/>
          <a:r>
            <a:rPr lang="en-GB" dirty="0"/>
            <a:t>Limited options from a multiple-choice questionnaire </a:t>
          </a:r>
        </a:p>
      </dgm:t>
    </dgm:pt>
    <dgm:pt modelId="{77B72D1E-D0DF-4197-8EA4-9438465ADD99}" type="parTrans" cxnId="{99C4E1BE-2098-49DF-B4E0-BD3BB91AFE76}">
      <dgm:prSet/>
      <dgm:spPr/>
      <dgm:t>
        <a:bodyPr/>
        <a:lstStyle/>
        <a:p>
          <a:endParaRPr lang="en-US"/>
        </a:p>
      </dgm:t>
    </dgm:pt>
    <dgm:pt modelId="{DB991B2B-229E-495B-B936-1D25F7BB3862}" type="sibTrans" cxnId="{99C4E1BE-2098-49DF-B4E0-BD3BB91AFE76}">
      <dgm:prSet/>
      <dgm:spPr/>
      <dgm:t>
        <a:bodyPr/>
        <a:lstStyle/>
        <a:p>
          <a:endParaRPr lang="en-US"/>
        </a:p>
      </dgm:t>
    </dgm:pt>
    <dgm:pt modelId="{906BE0F3-4A50-4A89-85BB-7263F8BD24DF}">
      <dgm:prSet/>
      <dgm:spPr/>
      <dgm:t>
        <a:bodyPr/>
        <a:lstStyle/>
        <a:p>
          <a:pPr rtl="0"/>
          <a:r>
            <a:rPr lang="en-GB"/>
            <a:t>Applicants will answer questions to make them more appealing and to ensure their success</a:t>
          </a:r>
        </a:p>
      </dgm:t>
    </dgm:pt>
    <dgm:pt modelId="{E3B36F77-7ACC-4C06-82A4-5298D8394D65}" type="parTrans" cxnId="{F82EA505-469B-49F2-9F84-7EEC5AA7BC98}">
      <dgm:prSet/>
      <dgm:spPr/>
      <dgm:t>
        <a:bodyPr/>
        <a:lstStyle/>
        <a:p>
          <a:endParaRPr lang="en-US"/>
        </a:p>
      </dgm:t>
    </dgm:pt>
    <dgm:pt modelId="{5BD03A93-9A04-421C-829C-E1D5D0A9BB78}" type="sibTrans" cxnId="{F82EA505-469B-49F2-9F84-7EEC5AA7BC98}">
      <dgm:prSet/>
      <dgm:spPr/>
      <dgm:t>
        <a:bodyPr/>
        <a:lstStyle/>
        <a:p>
          <a:endParaRPr lang="en-US"/>
        </a:p>
      </dgm:t>
    </dgm:pt>
    <dgm:pt modelId="{C9EC5528-3B53-4E2B-8FBE-5A9086D3C236}">
      <dgm:prSet/>
      <dgm:spPr/>
      <dgm:t>
        <a:bodyPr/>
        <a:lstStyle/>
        <a:p>
          <a:pPr rtl="0"/>
          <a:r>
            <a:rPr lang="en-GB"/>
            <a:t>Results of tests fail to build a definitive personality profile</a:t>
          </a:r>
        </a:p>
      </dgm:t>
    </dgm:pt>
    <dgm:pt modelId="{9AF6E33C-F12D-431A-AE61-8978840C437F}" type="parTrans" cxnId="{DC4F528B-CD66-48E4-B820-D889AA95F3D0}">
      <dgm:prSet/>
      <dgm:spPr/>
      <dgm:t>
        <a:bodyPr/>
        <a:lstStyle/>
        <a:p>
          <a:endParaRPr lang="en-US"/>
        </a:p>
      </dgm:t>
    </dgm:pt>
    <dgm:pt modelId="{BC222AE5-093E-492C-87FC-9F1E829D447C}" type="sibTrans" cxnId="{DC4F528B-CD66-48E4-B820-D889AA95F3D0}">
      <dgm:prSet/>
      <dgm:spPr/>
      <dgm:t>
        <a:bodyPr/>
        <a:lstStyle/>
        <a:p>
          <a:endParaRPr lang="en-US"/>
        </a:p>
      </dgm:t>
    </dgm:pt>
    <dgm:pt modelId="{ED6DB90C-0D67-4632-B5D8-15DCC13DB82A}">
      <dgm:prSet/>
      <dgm:spPr/>
      <dgm:t>
        <a:bodyPr/>
        <a:lstStyle/>
        <a:p>
          <a:pPr rtl="0"/>
          <a:r>
            <a:rPr lang="en-GB"/>
            <a:t>It cannot possibly capture all of the variation in human personality</a:t>
          </a:r>
        </a:p>
      </dgm:t>
    </dgm:pt>
    <dgm:pt modelId="{531FBE44-EB06-4F7D-A31C-CEDBBF674AD8}" type="parTrans" cxnId="{8437C6F0-9F67-425D-A468-56927B594C08}">
      <dgm:prSet/>
      <dgm:spPr/>
      <dgm:t>
        <a:bodyPr/>
        <a:lstStyle/>
        <a:p>
          <a:endParaRPr lang="en-US"/>
        </a:p>
      </dgm:t>
    </dgm:pt>
    <dgm:pt modelId="{7FEAA6BF-7854-4698-A85D-87374F111642}" type="sibTrans" cxnId="{8437C6F0-9F67-425D-A468-56927B594C08}">
      <dgm:prSet/>
      <dgm:spPr/>
      <dgm:t>
        <a:bodyPr/>
        <a:lstStyle/>
        <a:p>
          <a:endParaRPr lang="en-US"/>
        </a:p>
      </dgm:t>
    </dgm:pt>
    <dgm:pt modelId="{B78BE6E3-D8D3-427E-B571-25EBD4BDEDC5}">
      <dgm:prSet/>
      <dgm:spPr/>
      <dgm:t>
        <a:bodyPr/>
        <a:lstStyle/>
        <a:p>
          <a:pPr rtl="0"/>
          <a:r>
            <a:rPr lang="en-GB"/>
            <a:t>The dimensions are much too broad</a:t>
          </a:r>
        </a:p>
      </dgm:t>
    </dgm:pt>
    <dgm:pt modelId="{C50464B0-06BF-4CBD-8C48-DAC24B5F83A0}" type="parTrans" cxnId="{875EB4DB-7E0D-406D-B3E6-A55BED127CC8}">
      <dgm:prSet/>
      <dgm:spPr/>
      <dgm:t>
        <a:bodyPr/>
        <a:lstStyle/>
        <a:p>
          <a:endParaRPr lang="en-US"/>
        </a:p>
      </dgm:t>
    </dgm:pt>
    <dgm:pt modelId="{48B5CCFC-353B-4B9B-A493-B8C9F40CA7BE}" type="sibTrans" cxnId="{875EB4DB-7E0D-406D-B3E6-A55BED127CC8}">
      <dgm:prSet/>
      <dgm:spPr/>
      <dgm:t>
        <a:bodyPr/>
        <a:lstStyle/>
        <a:p>
          <a:endParaRPr lang="en-US"/>
        </a:p>
      </dgm:t>
    </dgm:pt>
    <dgm:pt modelId="{695BEB2E-3B54-45A1-98A5-2FAA405CEF2E}" type="pres">
      <dgm:prSet presAssocID="{9C68079E-A94D-417B-9A78-7939BB278CEB}" presName="vert0" presStyleCnt="0">
        <dgm:presLayoutVars>
          <dgm:dir/>
          <dgm:animOne val="branch"/>
          <dgm:animLvl val="lvl"/>
        </dgm:presLayoutVars>
      </dgm:prSet>
      <dgm:spPr/>
    </dgm:pt>
    <dgm:pt modelId="{21FC47F5-8308-40F6-BCEF-A836E1F8CFE9}" type="pres">
      <dgm:prSet presAssocID="{27EA85A0-1D36-4888-9AF6-C291DFBC1E59}" presName="thickLine" presStyleLbl="alignNode1" presStyleIdx="0" presStyleCnt="7"/>
      <dgm:spPr/>
    </dgm:pt>
    <dgm:pt modelId="{E4D4410E-02A0-48DA-85AF-353F4EE86765}" type="pres">
      <dgm:prSet presAssocID="{27EA85A0-1D36-4888-9AF6-C291DFBC1E59}" presName="horz1" presStyleCnt="0"/>
      <dgm:spPr/>
    </dgm:pt>
    <dgm:pt modelId="{465170A7-2A72-4A4E-B9A7-1532A2DD24D3}" type="pres">
      <dgm:prSet presAssocID="{27EA85A0-1D36-4888-9AF6-C291DFBC1E59}" presName="tx1" presStyleLbl="revTx" presStyleIdx="0" presStyleCnt="7"/>
      <dgm:spPr/>
    </dgm:pt>
    <dgm:pt modelId="{1B22849F-8506-4F9F-A65D-CE7DDCAC2299}" type="pres">
      <dgm:prSet presAssocID="{27EA85A0-1D36-4888-9AF6-C291DFBC1E59}" presName="vert1" presStyleCnt="0"/>
      <dgm:spPr/>
    </dgm:pt>
    <dgm:pt modelId="{85EB7621-7B06-443E-9B90-D841C6D7858A}" type="pres">
      <dgm:prSet presAssocID="{C75561AA-EEA9-4675-9E3F-FC9C8758B0F3}" presName="thickLine" presStyleLbl="alignNode1" presStyleIdx="1" presStyleCnt="7"/>
      <dgm:spPr/>
    </dgm:pt>
    <dgm:pt modelId="{EE6C50D2-3E56-4F42-92F4-BC527605049A}" type="pres">
      <dgm:prSet presAssocID="{C75561AA-EEA9-4675-9E3F-FC9C8758B0F3}" presName="horz1" presStyleCnt="0"/>
      <dgm:spPr/>
    </dgm:pt>
    <dgm:pt modelId="{41A285C0-5115-4167-9D92-AF3FA04E96C4}" type="pres">
      <dgm:prSet presAssocID="{C75561AA-EEA9-4675-9E3F-FC9C8758B0F3}" presName="tx1" presStyleLbl="revTx" presStyleIdx="1" presStyleCnt="7"/>
      <dgm:spPr/>
    </dgm:pt>
    <dgm:pt modelId="{D1202BE7-BD68-4D79-80D3-86A2010F9EA5}" type="pres">
      <dgm:prSet presAssocID="{C75561AA-EEA9-4675-9E3F-FC9C8758B0F3}" presName="vert1" presStyleCnt="0"/>
      <dgm:spPr/>
    </dgm:pt>
    <dgm:pt modelId="{FF48199F-99EC-4437-8059-9FB8E753CC46}" type="pres">
      <dgm:prSet presAssocID="{4A16975E-0EB2-45FD-8E72-9ADACE5F8495}" presName="thickLine" presStyleLbl="alignNode1" presStyleIdx="2" presStyleCnt="7"/>
      <dgm:spPr/>
    </dgm:pt>
    <dgm:pt modelId="{48114756-41D3-448D-A9C4-6C5A86B484BA}" type="pres">
      <dgm:prSet presAssocID="{4A16975E-0EB2-45FD-8E72-9ADACE5F8495}" presName="horz1" presStyleCnt="0"/>
      <dgm:spPr/>
    </dgm:pt>
    <dgm:pt modelId="{8A2DBEED-7760-49DA-B6C7-33B215E18FEC}" type="pres">
      <dgm:prSet presAssocID="{4A16975E-0EB2-45FD-8E72-9ADACE5F8495}" presName="tx1" presStyleLbl="revTx" presStyleIdx="2" presStyleCnt="7"/>
      <dgm:spPr/>
    </dgm:pt>
    <dgm:pt modelId="{F2FFD13C-4250-43A7-BDB1-D82CE6262D56}" type="pres">
      <dgm:prSet presAssocID="{4A16975E-0EB2-45FD-8E72-9ADACE5F8495}" presName="vert1" presStyleCnt="0"/>
      <dgm:spPr/>
    </dgm:pt>
    <dgm:pt modelId="{B217EBDE-C55B-4C3F-92C9-A39272F1D28A}" type="pres">
      <dgm:prSet presAssocID="{906BE0F3-4A50-4A89-85BB-7263F8BD24DF}" presName="thickLine" presStyleLbl="alignNode1" presStyleIdx="3" presStyleCnt="7"/>
      <dgm:spPr/>
    </dgm:pt>
    <dgm:pt modelId="{06099BBE-3959-4330-BB98-02BD124B4FBB}" type="pres">
      <dgm:prSet presAssocID="{906BE0F3-4A50-4A89-85BB-7263F8BD24DF}" presName="horz1" presStyleCnt="0"/>
      <dgm:spPr/>
    </dgm:pt>
    <dgm:pt modelId="{A75A2185-A6AB-48F6-AC0D-2E1444C8E982}" type="pres">
      <dgm:prSet presAssocID="{906BE0F3-4A50-4A89-85BB-7263F8BD24DF}" presName="tx1" presStyleLbl="revTx" presStyleIdx="3" presStyleCnt="7"/>
      <dgm:spPr/>
    </dgm:pt>
    <dgm:pt modelId="{A50BC965-C2C7-464A-9ACE-3AFA4843E2D1}" type="pres">
      <dgm:prSet presAssocID="{906BE0F3-4A50-4A89-85BB-7263F8BD24DF}" presName="vert1" presStyleCnt="0"/>
      <dgm:spPr/>
    </dgm:pt>
    <dgm:pt modelId="{359D766A-3761-428C-BA52-8E30D9CDE952}" type="pres">
      <dgm:prSet presAssocID="{C9EC5528-3B53-4E2B-8FBE-5A9086D3C236}" presName="thickLine" presStyleLbl="alignNode1" presStyleIdx="4" presStyleCnt="7"/>
      <dgm:spPr/>
    </dgm:pt>
    <dgm:pt modelId="{2293E2A3-6A64-4FAD-A1FD-F6D5EC541CAA}" type="pres">
      <dgm:prSet presAssocID="{C9EC5528-3B53-4E2B-8FBE-5A9086D3C236}" presName="horz1" presStyleCnt="0"/>
      <dgm:spPr/>
    </dgm:pt>
    <dgm:pt modelId="{AD905608-688F-45F7-87A2-12A892937FB9}" type="pres">
      <dgm:prSet presAssocID="{C9EC5528-3B53-4E2B-8FBE-5A9086D3C236}" presName="tx1" presStyleLbl="revTx" presStyleIdx="4" presStyleCnt="7"/>
      <dgm:spPr/>
    </dgm:pt>
    <dgm:pt modelId="{99FB51E8-C5BF-4261-9C87-A2C9B3B31F4A}" type="pres">
      <dgm:prSet presAssocID="{C9EC5528-3B53-4E2B-8FBE-5A9086D3C236}" presName="vert1" presStyleCnt="0"/>
      <dgm:spPr/>
    </dgm:pt>
    <dgm:pt modelId="{82F9F984-A438-4649-9868-C9CE2CAA5198}" type="pres">
      <dgm:prSet presAssocID="{ED6DB90C-0D67-4632-B5D8-15DCC13DB82A}" presName="thickLine" presStyleLbl="alignNode1" presStyleIdx="5" presStyleCnt="7"/>
      <dgm:spPr/>
    </dgm:pt>
    <dgm:pt modelId="{2A5404C5-6454-4F3E-AB9A-075C204C6015}" type="pres">
      <dgm:prSet presAssocID="{ED6DB90C-0D67-4632-B5D8-15DCC13DB82A}" presName="horz1" presStyleCnt="0"/>
      <dgm:spPr/>
    </dgm:pt>
    <dgm:pt modelId="{176A0232-A867-4CF4-8C79-CC05ABA644AB}" type="pres">
      <dgm:prSet presAssocID="{ED6DB90C-0D67-4632-B5D8-15DCC13DB82A}" presName="tx1" presStyleLbl="revTx" presStyleIdx="5" presStyleCnt="7"/>
      <dgm:spPr/>
    </dgm:pt>
    <dgm:pt modelId="{9D8DF95F-616E-4B21-8FD3-284075C3E9AE}" type="pres">
      <dgm:prSet presAssocID="{ED6DB90C-0D67-4632-B5D8-15DCC13DB82A}" presName="vert1" presStyleCnt="0"/>
      <dgm:spPr/>
    </dgm:pt>
    <dgm:pt modelId="{6BE31029-AE9E-4FB2-A7F1-C0D3E5F9CC44}" type="pres">
      <dgm:prSet presAssocID="{B78BE6E3-D8D3-427E-B571-25EBD4BDEDC5}" presName="thickLine" presStyleLbl="alignNode1" presStyleIdx="6" presStyleCnt="7"/>
      <dgm:spPr/>
    </dgm:pt>
    <dgm:pt modelId="{A374781E-4189-404E-93C8-5A1A2E328A2A}" type="pres">
      <dgm:prSet presAssocID="{B78BE6E3-D8D3-427E-B571-25EBD4BDEDC5}" presName="horz1" presStyleCnt="0"/>
      <dgm:spPr/>
    </dgm:pt>
    <dgm:pt modelId="{901F0537-8EDD-4CA6-B937-A6A61EDBC76E}" type="pres">
      <dgm:prSet presAssocID="{B78BE6E3-D8D3-427E-B571-25EBD4BDEDC5}" presName="tx1" presStyleLbl="revTx" presStyleIdx="6" presStyleCnt="7"/>
      <dgm:spPr/>
    </dgm:pt>
    <dgm:pt modelId="{953F428A-F53B-4857-96C8-D16109A5E627}" type="pres">
      <dgm:prSet presAssocID="{B78BE6E3-D8D3-427E-B571-25EBD4BDEDC5}" presName="vert1" presStyleCnt="0"/>
      <dgm:spPr/>
    </dgm:pt>
  </dgm:ptLst>
  <dgm:cxnLst>
    <dgm:cxn modelId="{5E59B501-2C22-4C1F-8553-8279106F182F}" type="presOf" srcId="{C75561AA-EEA9-4675-9E3F-FC9C8758B0F3}" destId="{41A285C0-5115-4167-9D92-AF3FA04E96C4}" srcOrd="0" destOrd="0" presId="urn:microsoft.com/office/officeart/2008/layout/LinedList"/>
    <dgm:cxn modelId="{F82EA505-469B-49F2-9F84-7EEC5AA7BC98}" srcId="{9C68079E-A94D-417B-9A78-7939BB278CEB}" destId="{906BE0F3-4A50-4A89-85BB-7263F8BD24DF}" srcOrd="3" destOrd="0" parTransId="{E3B36F77-7ACC-4C06-82A4-5298D8394D65}" sibTransId="{5BD03A93-9A04-421C-829C-E1D5D0A9BB78}"/>
    <dgm:cxn modelId="{8782301E-411A-4270-BB5E-494B2DC05A3C}" type="presOf" srcId="{B78BE6E3-D8D3-427E-B571-25EBD4BDEDC5}" destId="{901F0537-8EDD-4CA6-B937-A6A61EDBC76E}" srcOrd="0" destOrd="0" presId="urn:microsoft.com/office/officeart/2008/layout/LinedList"/>
    <dgm:cxn modelId="{4ED7C53C-17BE-4862-8140-C877D8191B9E}" type="presOf" srcId="{906BE0F3-4A50-4A89-85BB-7263F8BD24DF}" destId="{A75A2185-A6AB-48F6-AC0D-2E1444C8E982}" srcOrd="0" destOrd="0" presId="urn:microsoft.com/office/officeart/2008/layout/LinedList"/>
    <dgm:cxn modelId="{816F6E49-40C7-42C5-91AC-4328EBF94AC9}" type="presOf" srcId="{9C68079E-A94D-417B-9A78-7939BB278CEB}" destId="{695BEB2E-3B54-45A1-98A5-2FAA405CEF2E}" srcOrd="0" destOrd="0" presId="urn:microsoft.com/office/officeart/2008/layout/LinedList"/>
    <dgm:cxn modelId="{B7D38C69-AF4D-46C6-8FE0-D4190085D075}" srcId="{9C68079E-A94D-417B-9A78-7939BB278CEB}" destId="{C75561AA-EEA9-4675-9E3F-FC9C8758B0F3}" srcOrd="1" destOrd="0" parTransId="{CD714416-E9A3-425E-A70C-F169B94F9C27}" sibTransId="{4B978148-DFB5-44D8-83C1-0462E831E858}"/>
    <dgm:cxn modelId="{DC4F528B-CD66-48E4-B820-D889AA95F3D0}" srcId="{9C68079E-A94D-417B-9A78-7939BB278CEB}" destId="{C9EC5528-3B53-4E2B-8FBE-5A9086D3C236}" srcOrd="4" destOrd="0" parTransId="{9AF6E33C-F12D-431A-AE61-8978840C437F}" sibTransId="{BC222AE5-093E-492C-87FC-9F1E829D447C}"/>
    <dgm:cxn modelId="{7D5525AC-44A3-423C-A578-D3805A8C2EE0}" type="presOf" srcId="{ED6DB90C-0D67-4632-B5D8-15DCC13DB82A}" destId="{176A0232-A867-4CF4-8C79-CC05ABA644AB}" srcOrd="0" destOrd="0" presId="urn:microsoft.com/office/officeart/2008/layout/LinedList"/>
    <dgm:cxn modelId="{99C4E1BE-2098-49DF-B4E0-BD3BB91AFE76}" srcId="{9C68079E-A94D-417B-9A78-7939BB278CEB}" destId="{4A16975E-0EB2-45FD-8E72-9ADACE5F8495}" srcOrd="2" destOrd="0" parTransId="{77B72D1E-D0DF-4197-8EA4-9438465ADD99}" sibTransId="{DB991B2B-229E-495B-B936-1D25F7BB3862}"/>
    <dgm:cxn modelId="{D4CD83D6-69EF-48A1-BF10-C8F9E851A8D9}" srcId="{9C68079E-A94D-417B-9A78-7939BB278CEB}" destId="{27EA85A0-1D36-4888-9AF6-C291DFBC1E59}" srcOrd="0" destOrd="0" parTransId="{3114B758-FF55-47AB-8048-C410D7613AFB}" sibTransId="{5C21AD38-EEB7-4055-BC12-A782696DD052}"/>
    <dgm:cxn modelId="{875EB4DB-7E0D-406D-B3E6-A55BED127CC8}" srcId="{9C68079E-A94D-417B-9A78-7939BB278CEB}" destId="{B78BE6E3-D8D3-427E-B571-25EBD4BDEDC5}" srcOrd="6" destOrd="0" parTransId="{C50464B0-06BF-4CBD-8C48-DAC24B5F83A0}" sibTransId="{48B5CCFC-353B-4B9B-A493-B8C9F40CA7BE}"/>
    <dgm:cxn modelId="{61C02FEF-3681-4A59-A9B6-0DE21AC027C7}" type="presOf" srcId="{4A16975E-0EB2-45FD-8E72-9ADACE5F8495}" destId="{8A2DBEED-7760-49DA-B6C7-33B215E18FEC}" srcOrd="0" destOrd="0" presId="urn:microsoft.com/office/officeart/2008/layout/LinedList"/>
    <dgm:cxn modelId="{5DE903F0-A8AB-4573-8F0B-28193D5E64A7}" type="presOf" srcId="{C9EC5528-3B53-4E2B-8FBE-5A9086D3C236}" destId="{AD905608-688F-45F7-87A2-12A892937FB9}" srcOrd="0" destOrd="0" presId="urn:microsoft.com/office/officeart/2008/layout/LinedList"/>
    <dgm:cxn modelId="{8437C6F0-9F67-425D-A468-56927B594C08}" srcId="{9C68079E-A94D-417B-9A78-7939BB278CEB}" destId="{ED6DB90C-0D67-4632-B5D8-15DCC13DB82A}" srcOrd="5" destOrd="0" parTransId="{531FBE44-EB06-4F7D-A31C-CEDBBF674AD8}" sibTransId="{7FEAA6BF-7854-4698-A85D-87374F111642}"/>
    <dgm:cxn modelId="{241BB7F1-CB2E-4ECE-A4DC-F6BBD64B3147}" type="presOf" srcId="{27EA85A0-1D36-4888-9AF6-C291DFBC1E59}" destId="{465170A7-2A72-4A4E-B9A7-1532A2DD24D3}" srcOrd="0" destOrd="0" presId="urn:microsoft.com/office/officeart/2008/layout/LinedList"/>
    <dgm:cxn modelId="{3C1DC392-10EB-4DAE-B6EB-9C218131E014}" type="presParOf" srcId="{695BEB2E-3B54-45A1-98A5-2FAA405CEF2E}" destId="{21FC47F5-8308-40F6-BCEF-A836E1F8CFE9}" srcOrd="0" destOrd="0" presId="urn:microsoft.com/office/officeart/2008/layout/LinedList"/>
    <dgm:cxn modelId="{9F449E8C-F2B8-4DD5-8E00-1397FF1B4D09}" type="presParOf" srcId="{695BEB2E-3B54-45A1-98A5-2FAA405CEF2E}" destId="{E4D4410E-02A0-48DA-85AF-353F4EE86765}" srcOrd="1" destOrd="0" presId="urn:microsoft.com/office/officeart/2008/layout/LinedList"/>
    <dgm:cxn modelId="{D5760A17-1A5A-420A-BE84-DC2CE0A34753}" type="presParOf" srcId="{E4D4410E-02A0-48DA-85AF-353F4EE86765}" destId="{465170A7-2A72-4A4E-B9A7-1532A2DD24D3}" srcOrd="0" destOrd="0" presId="urn:microsoft.com/office/officeart/2008/layout/LinedList"/>
    <dgm:cxn modelId="{B699F879-2C7F-400B-B409-3720AC9352FB}" type="presParOf" srcId="{E4D4410E-02A0-48DA-85AF-353F4EE86765}" destId="{1B22849F-8506-4F9F-A65D-CE7DDCAC2299}" srcOrd="1" destOrd="0" presId="urn:microsoft.com/office/officeart/2008/layout/LinedList"/>
    <dgm:cxn modelId="{0DAE2F79-0D93-4E53-8135-9BEEDB84D805}" type="presParOf" srcId="{695BEB2E-3B54-45A1-98A5-2FAA405CEF2E}" destId="{85EB7621-7B06-443E-9B90-D841C6D7858A}" srcOrd="2" destOrd="0" presId="urn:microsoft.com/office/officeart/2008/layout/LinedList"/>
    <dgm:cxn modelId="{5B7AFC15-26DA-4759-B9E2-CC97C0FD8C86}" type="presParOf" srcId="{695BEB2E-3B54-45A1-98A5-2FAA405CEF2E}" destId="{EE6C50D2-3E56-4F42-92F4-BC527605049A}" srcOrd="3" destOrd="0" presId="urn:microsoft.com/office/officeart/2008/layout/LinedList"/>
    <dgm:cxn modelId="{44F78DE4-FEEC-44ED-B11B-DC3E74C0D311}" type="presParOf" srcId="{EE6C50D2-3E56-4F42-92F4-BC527605049A}" destId="{41A285C0-5115-4167-9D92-AF3FA04E96C4}" srcOrd="0" destOrd="0" presId="urn:microsoft.com/office/officeart/2008/layout/LinedList"/>
    <dgm:cxn modelId="{6BC95A77-D56D-4BBB-A066-7328AEDCDA1D}" type="presParOf" srcId="{EE6C50D2-3E56-4F42-92F4-BC527605049A}" destId="{D1202BE7-BD68-4D79-80D3-86A2010F9EA5}" srcOrd="1" destOrd="0" presId="urn:microsoft.com/office/officeart/2008/layout/LinedList"/>
    <dgm:cxn modelId="{38CE89B7-3481-44C9-994E-77D88C33BE60}" type="presParOf" srcId="{695BEB2E-3B54-45A1-98A5-2FAA405CEF2E}" destId="{FF48199F-99EC-4437-8059-9FB8E753CC46}" srcOrd="4" destOrd="0" presId="urn:microsoft.com/office/officeart/2008/layout/LinedList"/>
    <dgm:cxn modelId="{8E3B5A6A-CED3-4C5A-879C-5D7C73C1FBB7}" type="presParOf" srcId="{695BEB2E-3B54-45A1-98A5-2FAA405CEF2E}" destId="{48114756-41D3-448D-A9C4-6C5A86B484BA}" srcOrd="5" destOrd="0" presId="urn:microsoft.com/office/officeart/2008/layout/LinedList"/>
    <dgm:cxn modelId="{642EEBBC-39F9-4482-A4B0-CDEFBE269102}" type="presParOf" srcId="{48114756-41D3-448D-A9C4-6C5A86B484BA}" destId="{8A2DBEED-7760-49DA-B6C7-33B215E18FEC}" srcOrd="0" destOrd="0" presId="urn:microsoft.com/office/officeart/2008/layout/LinedList"/>
    <dgm:cxn modelId="{389B4BDA-5A69-4695-AF5C-D363C5FFD7C0}" type="presParOf" srcId="{48114756-41D3-448D-A9C4-6C5A86B484BA}" destId="{F2FFD13C-4250-43A7-BDB1-D82CE6262D56}" srcOrd="1" destOrd="0" presId="urn:microsoft.com/office/officeart/2008/layout/LinedList"/>
    <dgm:cxn modelId="{EC87EE6E-B7E7-4E4B-B132-14262038CEE2}" type="presParOf" srcId="{695BEB2E-3B54-45A1-98A5-2FAA405CEF2E}" destId="{B217EBDE-C55B-4C3F-92C9-A39272F1D28A}" srcOrd="6" destOrd="0" presId="urn:microsoft.com/office/officeart/2008/layout/LinedList"/>
    <dgm:cxn modelId="{8243C12E-EBA1-43B0-BD1A-84CD5AB353B9}" type="presParOf" srcId="{695BEB2E-3B54-45A1-98A5-2FAA405CEF2E}" destId="{06099BBE-3959-4330-BB98-02BD124B4FBB}" srcOrd="7" destOrd="0" presId="urn:microsoft.com/office/officeart/2008/layout/LinedList"/>
    <dgm:cxn modelId="{55695AD8-5478-4294-97F2-AE0B48FEB3D8}" type="presParOf" srcId="{06099BBE-3959-4330-BB98-02BD124B4FBB}" destId="{A75A2185-A6AB-48F6-AC0D-2E1444C8E982}" srcOrd="0" destOrd="0" presId="urn:microsoft.com/office/officeart/2008/layout/LinedList"/>
    <dgm:cxn modelId="{2ED2698B-28DB-4407-B3DB-76D4CF87A8DB}" type="presParOf" srcId="{06099BBE-3959-4330-BB98-02BD124B4FBB}" destId="{A50BC965-C2C7-464A-9ACE-3AFA4843E2D1}" srcOrd="1" destOrd="0" presId="urn:microsoft.com/office/officeart/2008/layout/LinedList"/>
    <dgm:cxn modelId="{0ED30255-A10D-4280-8A2A-FBA920D6C210}" type="presParOf" srcId="{695BEB2E-3B54-45A1-98A5-2FAA405CEF2E}" destId="{359D766A-3761-428C-BA52-8E30D9CDE952}" srcOrd="8" destOrd="0" presId="urn:microsoft.com/office/officeart/2008/layout/LinedList"/>
    <dgm:cxn modelId="{99B20C25-ED96-4767-849B-2333B4CA1A55}" type="presParOf" srcId="{695BEB2E-3B54-45A1-98A5-2FAA405CEF2E}" destId="{2293E2A3-6A64-4FAD-A1FD-F6D5EC541CAA}" srcOrd="9" destOrd="0" presId="urn:microsoft.com/office/officeart/2008/layout/LinedList"/>
    <dgm:cxn modelId="{742F9041-7C9E-4F2D-8D5C-B9BE244FD482}" type="presParOf" srcId="{2293E2A3-6A64-4FAD-A1FD-F6D5EC541CAA}" destId="{AD905608-688F-45F7-87A2-12A892937FB9}" srcOrd="0" destOrd="0" presId="urn:microsoft.com/office/officeart/2008/layout/LinedList"/>
    <dgm:cxn modelId="{CAFE9832-7B6E-43DA-9DA6-67F016E0C226}" type="presParOf" srcId="{2293E2A3-6A64-4FAD-A1FD-F6D5EC541CAA}" destId="{99FB51E8-C5BF-4261-9C87-A2C9B3B31F4A}" srcOrd="1" destOrd="0" presId="urn:microsoft.com/office/officeart/2008/layout/LinedList"/>
    <dgm:cxn modelId="{B5E26417-F910-483A-A25E-6B1DDAEF8F98}" type="presParOf" srcId="{695BEB2E-3B54-45A1-98A5-2FAA405CEF2E}" destId="{82F9F984-A438-4649-9868-C9CE2CAA5198}" srcOrd="10" destOrd="0" presId="urn:microsoft.com/office/officeart/2008/layout/LinedList"/>
    <dgm:cxn modelId="{B226332F-83FA-42BA-893E-A0D0772DA28C}" type="presParOf" srcId="{695BEB2E-3B54-45A1-98A5-2FAA405CEF2E}" destId="{2A5404C5-6454-4F3E-AB9A-075C204C6015}" srcOrd="11" destOrd="0" presId="urn:microsoft.com/office/officeart/2008/layout/LinedList"/>
    <dgm:cxn modelId="{84B8531B-EABB-47F4-BF33-DE97A5CCCE5E}" type="presParOf" srcId="{2A5404C5-6454-4F3E-AB9A-075C204C6015}" destId="{176A0232-A867-4CF4-8C79-CC05ABA644AB}" srcOrd="0" destOrd="0" presId="urn:microsoft.com/office/officeart/2008/layout/LinedList"/>
    <dgm:cxn modelId="{0BAD6C58-757F-4E30-83D8-FFBC7BC14F61}" type="presParOf" srcId="{2A5404C5-6454-4F3E-AB9A-075C204C6015}" destId="{9D8DF95F-616E-4B21-8FD3-284075C3E9AE}" srcOrd="1" destOrd="0" presId="urn:microsoft.com/office/officeart/2008/layout/LinedList"/>
    <dgm:cxn modelId="{43EB9E4A-2FB1-45E8-8286-2A23B1C0CC5B}" type="presParOf" srcId="{695BEB2E-3B54-45A1-98A5-2FAA405CEF2E}" destId="{6BE31029-AE9E-4FB2-A7F1-C0D3E5F9CC44}" srcOrd="12" destOrd="0" presId="urn:microsoft.com/office/officeart/2008/layout/LinedList"/>
    <dgm:cxn modelId="{63CBE881-8E21-45FF-AE83-3FE84CFEC93D}" type="presParOf" srcId="{695BEB2E-3B54-45A1-98A5-2FAA405CEF2E}" destId="{A374781E-4189-404E-93C8-5A1A2E328A2A}" srcOrd="13" destOrd="0" presId="urn:microsoft.com/office/officeart/2008/layout/LinedList"/>
    <dgm:cxn modelId="{21B3AF02-DE40-4F0C-82B0-64AC4103DA1A}" type="presParOf" srcId="{A374781E-4189-404E-93C8-5A1A2E328A2A}" destId="{901F0537-8EDD-4CA6-B937-A6A61EDBC76E}" srcOrd="0" destOrd="0" presId="urn:microsoft.com/office/officeart/2008/layout/LinedList"/>
    <dgm:cxn modelId="{51A57591-7A0F-4BE3-8CF5-7F04EF6C6D28}" type="presParOf" srcId="{A374781E-4189-404E-93C8-5A1A2E328A2A}" destId="{953F428A-F53B-4857-96C8-D16109A5E6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1BFCF6-F07D-4005-97BB-E34E06C42BE4}">
      <dsp:nvSpPr>
        <dsp:cNvPr id="0" name=""/>
        <dsp:cNvSpPr/>
      </dsp:nvSpPr>
      <dsp:spPr>
        <a:xfrm>
          <a:off x="0" y="3353491"/>
          <a:ext cx="5143500" cy="220025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But Eysenck (1967) began with a theory of personality which he based on </a:t>
          </a:r>
          <a:r>
            <a:rPr lang="en-GB" sz="2700" b="1" kern="1200" dirty="0"/>
            <a:t>two </a:t>
          </a:r>
          <a:r>
            <a:rPr lang="en-GB" sz="2700" b="1" kern="1200" dirty="0" err="1"/>
            <a:t>supertraits</a:t>
          </a:r>
          <a:r>
            <a:rPr lang="en-GB" sz="2700" b="1" kern="1200" dirty="0"/>
            <a:t> </a:t>
          </a:r>
          <a:r>
            <a:rPr lang="en-GB" sz="2700" kern="1200" dirty="0"/>
            <a:t>– extraversion–introversion and neuroticism–stability.</a:t>
          </a:r>
        </a:p>
      </dsp:txBody>
      <dsp:txXfrm>
        <a:off x="0" y="3353491"/>
        <a:ext cx="5143500" cy="2200253"/>
      </dsp:txXfrm>
    </dsp:sp>
    <dsp:sp modelId="{3D16CC61-D408-4B3A-9C17-DB5FF1ED5CDA}">
      <dsp:nvSpPr>
        <dsp:cNvPr id="0" name=""/>
        <dsp:cNvSpPr/>
      </dsp:nvSpPr>
      <dsp:spPr>
        <a:xfrm rot="10800000">
          <a:off x="0" y="2505"/>
          <a:ext cx="5143500" cy="3383989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Hans Eysenck (1916–97) was a contemporary of Cattell and also used factor analysis to classify personality traits we all possess to differing degrees.</a:t>
          </a:r>
        </a:p>
      </dsp:txBody>
      <dsp:txXfrm rot="10800000">
        <a:off x="0" y="2505"/>
        <a:ext cx="5143500" cy="21988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BD927-32B8-44FC-9F04-99AAFBD5E64A}">
      <dsp:nvSpPr>
        <dsp:cNvPr id="0" name=""/>
        <dsp:cNvSpPr/>
      </dsp:nvSpPr>
      <dsp:spPr>
        <a:xfrm>
          <a:off x="1396" y="2402808"/>
          <a:ext cx="3507834" cy="1354024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3D26E-556E-4F97-A5F9-16584B26D4F7}">
      <dsp:nvSpPr>
        <dsp:cNvPr id="0" name=""/>
        <dsp:cNvSpPr/>
      </dsp:nvSpPr>
      <dsp:spPr>
        <a:xfrm>
          <a:off x="936818" y="2741314"/>
          <a:ext cx="2962171" cy="13540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Highly extraverted - sociable and outgoing, and crave excitement and the company of others. </a:t>
          </a:r>
          <a:endParaRPr lang="en-GB" sz="1800" kern="1200" dirty="0"/>
        </a:p>
      </dsp:txBody>
      <dsp:txXfrm>
        <a:off x="976476" y="2780972"/>
        <a:ext cx="2882855" cy="1274708"/>
      </dsp:txXfrm>
    </dsp:sp>
    <dsp:sp modelId="{144E8FDD-8C4E-474F-A588-2225DB903C5C}">
      <dsp:nvSpPr>
        <dsp:cNvPr id="0" name=""/>
        <dsp:cNvSpPr/>
      </dsp:nvSpPr>
      <dsp:spPr>
        <a:xfrm>
          <a:off x="4008122" y="2402808"/>
          <a:ext cx="3507834" cy="1354024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7524C-61DB-4B4E-BCA0-70328169A792}">
      <dsp:nvSpPr>
        <dsp:cNvPr id="0" name=""/>
        <dsp:cNvSpPr/>
      </dsp:nvSpPr>
      <dsp:spPr>
        <a:xfrm>
          <a:off x="4943545" y="2741314"/>
          <a:ext cx="2962171" cy="13540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Highly introverted - quiet and introspective; prefer time alone and to be cautious in the way they plan their lives. </a:t>
          </a:r>
          <a:endParaRPr lang="en-GB" sz="1600" kern="1200" dirty="0"/>
        </a:p>
      </dsp:txBody>
      <dsp:txXfrm>
        <a:off x="4983203" y="2780972"/>
        <a:ext cx="2882855" cy="1274708"/>
      </dsp:txXfrm>
    </dsp:sp>
    <dsp:sp modelId="{8B1841DD-671E-4924-BF05-81EADAED3F4A}">
      <dsp:nvSpPr>
        <dsp:cNvPr id="0" name=""/>
        <dsp:cNvSpPr/>
      </dsp:nvSpPr>
      <dsp:spPr>
        <a:xfrm>
          <a:off x="8014849" y="2402808"/>
          <a:ext cx="3507834" cy="1354024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2EDF4-EC15-4D09-97DD-0F53E7A0CDD1}">
      <dsp:nvSpPr>
        <dsp:cNvPr id="0" name=""/>
        <dsp:cNvSpPr/>
      </dsp:nvSpPr>
      <dsp:spPr>
        <a:xfrm>
          <a:off x="8950271" y="2741314"/>
          <a:ext cx="2962171" cy="13540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Highly neurotic - anxious, moody and vulnerable, whereas people who are low on neuroticism tend to be stable, calm and even-tempered.</a:t>
          </a:r>
          <a:endParaRPr lang="en-GB" sz="1600" kern="1200" dirty="0"/>
        </a:p>
      </dsp:txBody>
      <dsp:txXfrm>
        <a:off x="8989929" y="2780972"/>
        <a:ext cx="2882855" cy="12747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3D593-3BB4-436D-A833-3933F5C1880C}">
      <dsp:nvSpPr>
        <dsp:cNvPr id="0" name=""/>
        <dsp:cNvSpPr/>
      </dsp:nvSpPr>
      <dsp:spPr>
        <a:xfrm>
          <a:off x="5697" y="0"/>
          <a:ext cx="11675083" cy="151364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 further </a:t>
          </a:r>
          <a:r>
            <a:rPr lang="en-US" sz="2300" kern="1200" dirty="0" err="1"/>
            <a:t>supertrait</a:t>
          </a:r>
          <a:r>
            <a:rPr lang="en-US" sz="2300" kern="1200" dirty="0"/>
            <a:t> identified by Eysenck (1982) is </a:t>
          </a:r>
          <a:r>
            <a:rPr lang="en-US" sz="2300" b="1" kern="1200" dirty="0"/>
            <a:t>psychoticism</a:t>
          </a:r>
          <a:r>
            <a:rPr lang="en-US" sz="2300" kern="1200" dirty="0"/>
            <a:t>.  People scoring high on psychoticism are described as: ‘egocentric, aggressive, impersonal, cold, lacking in empathy, impulsive, lacking in concern for others and generally unconcerned about the rights and welfare of other people’.</a:t>
          </a:r>
          <a:endParaRPr lang="en-GB" sz="2300" kern="1200" dirty="0"/>
        </a:p>
      </dsp:txBody>
      <dsp:txXfrm>
        <a:off x="50030" y="44333"/>
        <a:ext cx="11586417" cy="1424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2CE2D-1512-4288-A50A-6D76F90134BE}">
      <dsp:nvSpPr>
        <dsp:cNvPr id="0" name=""/>
        <dsp:cNvSpPr/>
      </dsp:nvSpPr>
      <dsp:spPr>
        <a:xfrm>
          <a:off x="1599803" y="0"/>
          <a:ext cx="4610188" cy="1989809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Like Cattell, Eysenck developed a questionnaire designed to measure his </a:t>
          </a:r>
          <a:r>
            <a:rPr lang="en-US" sz="1800" kern="1200" dirty="0" err="1"/>
            <a:t>supertraits</a:t>
          </a:r>
          <a:r>
            <a:rPr lang="en-US" sz="1800" kern="1200" dirty="0"/>
            <a:t> – the Eysenck Personality Questionnaire, or EPQ (Eysenck &amp; Eysenck, 1975). </a:t>
          </a:r>
          <a:endParaRPr lang="en-GB" sz="1800" kern="1200" dirty="0"/>
        </a:p>
      </dsp:txBody>
      <dsp:txXfrm>
        <a:off x="2274949" y="291401"/>
        <a:ext cx="3259896" cy="14070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B338A6-DDE4-42A3-8370-2A9577BE22AC}">
      <dsp:nvSpPr>
        <dsp:cNvPr id="0" name=""/>
        <dsp:cNvSpPr/>
      </dsp:nvSpPr>
      <dsp:spPr>
        <a:xfrm>
          <a:off x="3247" y="0"/>
          <a:ext cx="6645361" cy="1119812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93345" rIns="46673" bIns="93345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He also developed a theory of the biological basis of personality.</a:t>
          </a:r>
          <a:endParaRPr lang="en-GB" sz="3500" kern="1200" dirty="0"/>
        </a:p>
      </dsp:txBody>
      <dsp:txXfrm>
        <a:off x="3247" y="0"/>
        <a:ext cx="6365408" cy="11198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C9CF9F-381D-4BCD-887A-AF05FD17854B}">
      <dsp:nvSpPr>
        <dsp:cNvPr id="0" name=""/>
        <dsp:cNvSpPr/>
      </dsp:nvSpPr>
      <dsp:spPr>
        <a:xfrm>
          <a:off x="0" y="201332"/>
          <a:ext cx="11769212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 Biological Evidence</a:t>
          </a:r>
          <a:endParaRPr lang="en-GB" sz="2800" kern="1200" dirty="0"/>
        </a:p>
      </dsp:txBody>
      <dsp:txXfrm>
        <a:off x="31984" y="233316"/>
        <a:ext cx="11705244" cy="591232"/>
      </dsp:txXfrm>
    </dsp:sp>
    <dsp:sp modelId="{C8387253-ABDA-4E28-8962-1D7096605356}">
      <dsp:nvSpPr>
        <dsp:cNvPr id="0" name=""/>
        <dsp:cNvSpPr/>
      </dsp:nvSpPr>
      <dsp:spPr>
        <a:xfrm>
          <a:off x="0" y="856532"/>
          <a:ext cx="11769212" cy="5564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3673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Extraversion and Arousal (Cortical Arousal Theory)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Studies using </a:t>
          </a:r>
          <a:r>
            <a:rPr lang="en-GB" sz="2200" b="1" kern="1200"/>
            <a:t>EEG (electroencephalogram)</a:t>
          </a:r>
          <a:r>
            <a:rPr lang="en-GB" sz="2200" kern="1200"/>
            <a:t> recordings have found that introverts have </a:t>
          </a:r>
          <a:r>
            <a:rPr lang="en-GB" sz="2200" b="1" kern="1200"/>
            <a:t>higher baseline cortical arousal</a:t>
          </a:r>
          <a:r>
            <a:rPr lang="en-GB" sz="2200" kern="1200"/>
            <a:t> than extroverts, making them more sensitive to external stimuli (Stelmack &amp; Houlihan, 1995).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Extraverts tend to seek more stimulation, supporting Eysenck’s claim that their </a:t>
          </a:r>
          <a:r>
            <a:rPr lang="en-GB" sz="2200" b="1" kern="1200"/>
            <a:t>reticular activating system (RAS)</a:t>
          </a:r>
          <a:r>
            <a:rPr lang="en-GB" sz="2200" kern="1200"/>
            <a:t> is less aroused at rest (Gale, 1983).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Neuroticism and the Limbic System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Neurotic individuals show greater activity in the </a:t>
          </a:r>
          <a:r>
            <a:rPr lang="en-GB" sz="2200" b="1" kern="1200"/>
            <a:t>amygdala and limbic system</a:t>
          </a:r>
          <a:r>
            <a:rPr lang="en-GB" sz="2200" kern="1200"/>
            <a:t>, brain areas linked to emotional processing and stress responses (Canli et al., 2001).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Functional MRI (fMRI) studies have shown that people high in neuroticism have a </a:t>
          </a:r>
          <a:r>
            <a:rPr lang="en-GB" sz="2200" b="1" kern="1200"/>
            <a:t>stronger stress response</a:t>
          </a:r>
          <a:r>
            <a:rPr lang="en-GB" sz="2200" kern="1200"/>
            <a:t>, consistent with Eysenck’s theory that neuroticism is linked to an overactive </a:t>
          </a:r>
          <a:r>
            <a:rPr lang="en-GB" sz="2200" b="1" kern="1200"/>
            <a:t>autonomic nervous system</a:t>
          </a:r>
          <a:r>
            <a:rPr lang="en-GB" sz="2200" kern="1200"/>
            <a:t> (Eysenck, 1967).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Psychoticism and Neurotransmitters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Higher </a:t>
          </a:r>
          <a:r>
            <a:rPr lang="en-GB" sz="2200" b="1" kern="1200"/>
            <a:t>testosterone</a:t>
          </a:r>
          <a:r>
            <a:rPr lang="en-GB" sz="2200" kern="1200"/>
            <a:t> levels and lower </a:t>
          </a:r>
          <a:r>
            <a:rPr lang="en-GB" sz="2200" b="1" kern="1200"/>
            <a:t>serotonin</a:t>
          </a:r>
          <a:r>
            <a:rPr lang="en-GB" sz="2200" kern="1200"/>
            <a:t> levels have been associated with aggressive and impulsive behaviours, which align with Eysenck’s psychoticism dimension (Lynn, 1982). 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Antisocial and psychopathic traits correlate with </a:t>
          </a:r>
          <a:r>
            <a:rPr lang="en-GB" sz="2200" b="1" kern="1200"/>
            <a:t>dopamine dysfunction</a:t>
          </a:r>
          <a:r>
            <a:rPr lang="en-GB" sz="2200" kern="1200"/>
            <a:t>, supporting the idea that biological factors underlie psychoticism (Zuckerman, 1991).</a:t>
          </a:r>
        </a:p>
      </dsp:txBody>
      <dsp:txXfrm>
        <a:off x="0" y="856532"/>
        <a:ext cx="11769212" cy="55641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2DF31-1251-4785-822B-094A0226A467}">
      <dsp:nvSpPr>
        <dsp:cNvPr id="0" name=""/>
        <dsp:cNvSpPr/>
      </dsp:nvSpPr>
      <dsp:spPr>
        <a:xfrm>
          <a:off x="0" y="251093"/>
          <a:ext cx="11842954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Genetic Evidence</a:t>
          </a:r>
          <a:endParaRPr lang="en-GB" sz="2800" kern="1200"/>
        </a:p>
      </dsp:txBody>
      <dsp:txXfrm>
        <a:off x="31984" y="283077"/>
        <a:ext cx="11778986" cy="591232"/>
      </dsp:txXfrm>
    </dsp:sp>
    <dsp:sp modelId="{C3FD7FDB-CD2B-4257-9ADC-9C150CBF434D}">
      <dsp:nvSpPr>
        <dsp:cNvPr id="0" name=""/>
        <dsp:cNvSpPr/>
      </dsp:nvSpPr>
      <dsp:spPr>
        <a:xfrm>
          <a:off x="0" y="906293"/>
          <a:ext cx="11842954" cy="1680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014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Twin studies suggest a </a:t>
          </a:r>
          <a:r>
            <a:rPr lang="en-GB" sz="2200" b="1" kern="1200"/>
            <a:t>strong genetic component</a:t>
          </a:r>
          <a:r>
            <a:rPr lang="en-GB" sz="2200" kern="1200"/>
            <a:t> to Eysenck’s personality traits: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Bouchard &amp; McGue (2003)</a:t>
          </a:r>
          <a:r>
            <a:rPr lang="en-GB" sz="2200" kern="1200"/>
            <a:t> found that extraversion and neuroticism have heritability estimates between </a:t>
          </a:r>
          <a:r>
            <a:rPr lang="en-GB" sz="2200" b="1" kern="1200"/>
            <a:t>40-60%</a:t>
          </a:r>
          <a:r>
            <a:rPr lang="en-GB" sz="2200" kern="1200"/>
            <a:t>.</a:t>
          </a:r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Floderus-Myrhed et al. (1980)</a:t>
          </a:r>
          <a:r>
            <a:rPr lang="en-GB" sz="2200" kern="1200"/>
            <a:t> reported that </a:t>
          </a:r>
          <a:r>
            <a:rPr lang="en-GB" sz="2200" b="1" kern="1200"/>
            <a:t>identical twins</a:t>
          </a:r>
          <a:r>
            <a:rPr lang="en-GB" sz="2200" kern="1200"/>
            <a:t> were more similar in extraversion and neuroticism than </a:t>
          </a:r>
          <a:r>
            <a:rPr lang="en-GB" sz="2200" b="1" kern="1200"/>
            <a:t>fraternal twins</a:t>
          </a:r>
          <a:r>
            <a:rPr lang="en-GB" sz="2200" kern="1200"/>
            <a:t>, supporting a genetic influence.</a:t>
          </a:r>
        </a:p>
      </dsp:txBody>
      <dsp:txXfrm>
        <a:off x="0" y="906293"/>
        <a:ext cx="11842954" cy="1680840"/>
      </dsp:txXfrm>
    </dsp:sp>
    <dsp:sp modelId="{9F808426-C544-4855-9541-49A5B231A8FA}">
      <dsp:nvSpPr>
        <dsp:cNvPr id="0" name=""/>
        <dsp:cNvSpPr/>
      </dsp:nvSpPr>
      <dsp:spPr>
        <a:xfrm>
          <a:off x="0" y="2587133"/>
          <a:ext cx="11842954" cy="655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Experimental and </a:t>
          </a:r>
          <a:r>
            <a:rPr lang="en-GB" sz="2800" b="1" kern="1200" dirty="0" err="1"/>
            <a:t>Behavioral</a:t>
          </a:r>
          <a:r>
            <a:rPr lang="en-GB" sz="2800" b="1" kern="1200" dirty="0"/>
            <a:t> Evidence</a:t>
          </a:r>
          <a:endParaRPr lang="en-GB" sz="2800" kern="1200" dirty="0"/>
        </a:p>
      </dsp:txBody>
      <dsp:txXfrm>
        <a:off x="31984" y="2619117"/>
        <a:ext cx="11778986" cy="591232"/>
      </dsp:txXfrm>
    </dsp:sp>
    <dsp:sp modelId="{9C758837-D6A0-4A87-A59A-071130026DE9}">
      <dsp:nvSpPr>
        <dsp:cNvPr id="0" name=""/>
        <dsp:cNvSpPr/>
      </dsp:nvSpPr>
      <dsp:spPr>
        <a:xfrm>
          <a:off x="0" y="3242333"/>
          <a:ext cx="11842954" cy="3651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6014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Sensory Stimulation and Extraversion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Geen (1984) found that extraverts prefer higher levels of background noise and stimulation, supporting Eysenck’s idea that they seek external stimulation due to lower baseline arousal.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Neuroticism and Emotional Reactivity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Larsen &amp; </a:t>
          </a:r>
          <a:r>
            <a:rPr lang="en-GB" sz="2200" kern="1200" dirty="0" err="1"/>
            <a:t>Ketelaar</a:t>
          </a:r>
          <a:r>
            <a:rPr lang="en-GB" sz="2200" kern="1200" dirty="0"/>
            <a:t> (1991) demonstrated that people high in neuroticism reacted more negatively to stress-inducing stimuli, consistent with Eysenck’s claims about an overactive autonomic nervous system.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b="1" kern="1200"/>
            <a:t>Psychoticism and Aggressive Behavior</a:t>
          </a:r>
          <a:endParaRPr lang="en-GB" sz="2200" kern="1200"/>
        </a:p>
        <a:p>
          <a:pPr marL="457200" lvl="2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Studies show that individuals scoring high on psychoticism are more likely to engage in </a:t>
          </a:r>
          <a:r>
            <a:rPr lang="en-GB" sz="2200" b="1" kern="1200"/>
            <a:t>impulsive and aggressive behavior</a:t>
          </a:r>
          <a:r>
            <a:rPr lang="en-GB" sz="2200" kern="1200"/>
            <a:t>, supporting Eysenck’s claim that this trait is linked to low impulse control (Eysenck &amp; Eysenck, 1976).</a:t>
          </a:r>
        </a:p>
      </dsp:txBody>
      <dsp:txXfrm>
        <a:off x="0" y="3242333"/>
        <a:ext cx="11842954" cy="36514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3353A-AC8C-49A4-BF31-FCAC40B313D3}">
      <dsp:nvSpPr>
        <dsp:cNvPr id="0" name=""/>
        <dsp:cNvSpPr/>
      </dsp:nvSpPr>
      <dsp:spPr>
        <a:xfrm>
          <a:off x="0" y="171534"/>
          <a:ext cx="11710219" cy="3357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843" tIns="270764" rIns="908843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Empirical Support &amp; Biological Basis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Eysenck’s theory is backed by </a:t>
          </a:r>
          <a:r>
            <a:rPr lang="en-GB" sz="1300" b="1" kern="1200"/>
            <a:t>biological and genetic evidence</a:t>
          </a:r>
          <a:r>
            <a:rPr lang="en-GB" sz="1300" kern="1200"/>
            <a:t> (e.g., twin studies, neuroimaging, and EEG studies).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Studies show that </a:t>
          </a:r>
          <a:r>
            <a:rPr lang="en-GB" sz="1300" b="1" kern="1200"/>
            <a:t>extraversion is linked to cortical arousal</a:t>
          </a:r>
          <a:r>
            <a:rPr lang="en-GB" sz="1300" kern="1200"/>
            <a:t>, neuroticism to </a:t>
          </a:r>
          <a:r>
            <a:rPr lang="en-GB" sz="1300" b="1" kern="1200"/>
            <a:t>limbic system reactivity</a:t>
          </a:r>
          <a:r>
            <a:rPr lang="en-GB" sz="1300" kern="1200"/>
            <a:t>, and psychoticism to </a:t>
          </a:r>
          <a:r>
            <a:rPr lang="en-GB" sz="1300" b="1" kern="1200"/>
            <a:t>neurotransmitter imbalances</a:t>
          </a:r>
          <a:r>
            <a:rPr lang="en-GB" sz="1300" kern="1200"/>
            <a:t> (e.g., Canli et al., 2001; Stelmack &amp; Houlihan, 1995).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Parsimonious &amp; Testable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The </a:t>
          </a:r>
          <a:r>
            <a:rPr lang="en-GB" sz="1300" b="1" kern="1200"/>
            <a:t>PEN model</a:t>
          </a:r>
          <a:r>
            <a:rPr lang="en-GB" sz="1300" kern="1200"/>
            <a:t> (Psychoticism, Extraversion, Neuroticism) provides a </a:t>
          </a:r>
          <a:r>
            <a:rPr lang="en-GB" sz="1300" b="1" kern="1200"/>
            <a:t>simple yet effective</a:t>
          </a:r>
          <a:r>
            <a:rPr lang="en-GB" sz="1300" kern="1200"/>
            <a:t> way to categorize personality.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Unlike some theories (e.g., Freud’s psychoanalysis), Eysenck’s model is </a:t>
          </a:r>
          <a:r>
            <a:rPr lang="en-GB" sz="1300" b="1" kern="1200"/>
            <a:t>measurable using questionnaires</a:t>
          </a:r>
          <a:r>
            <a:rPr lang="en-GB" sz="1300" kern="1200"/>
            <a:t> (e.g., Eysenck Personality Questionnaire, EPQ).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Cross-Cultural Consistency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Studies across different cultures support the </a:t>
          </a:r>
          <a:r>
            <a:rPr lang="en-GB" sz="1300" b="1" kern="1200"/>
            <a:t>universality</a:t>
          </a:r>
          <a:r>
            <a:rPr lang="en-GB" sz="1300" kern="1200"/>
            <a:t> of the extraversion and neuroticism dimensions (e.g., Barrett et al., 1998).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This suggests personality traits may have </a:t>
          </a:r>
          <a:r>
            <a:rPr lang="en-GB" sz="1300" b="1" kern="1200"/>
            <a:t>biological rather than purely social origins</a:t>
          </a:r>
          <a:r>
            <a:rPr lang="en-GB" sz="1300" kern="1200"/>
            <a:t>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Real-World Applications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Used in </a:t>
          </a:r>
          <a:r>
            <a:rPr lang="en-GB" sz="1300" b="1" kern="1200"/>
            <a:t>clinical psychology</a:t>
          </a:r>
          <a:r>
            <a:rPr lang="en-GB" sz="1300" kern="1200"/>
            <a:t> to understand personality disorders.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Applied in </a:t>
          </a:r>
          <a:r>
            <a:rPr lang="en-GB" sz="1300" b="1" kern="1200"/>
            <a:t>occupational psychology</a:t>
          </a:r>
          <a:r>
            <a:rPr lang="en-GB" sz="1300" kern="1200"/>
            <a:t>, where personality traits influence job performance and career choices.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Criminal psychology</a:t>
          </a:r>
          <a:r>
            <a:rPr lang="en-GB" sz="1300" kern="1200"/>
            <a:t>: Eysenck suggested that individuals high in psychoticism and neuroticism may be more prone to criminal behavior.</a:t>
          </a:r>
        </a:p>
      </dsp:txBody>
      <dsp:txXfrm>
        <a:off x="0" y="171534"/>
        <a:ext cx="11710219" cy="3357900"/>
      </dsp:txXfrm>
    </dsp:sp>
    <dsp:sp modelId="{14A9C0A8-1DF6-490A-A4F4-69C6D8FE94A9}">
      <dsp:nvSpPr>
        <dsp:cNvPr id="0" name=""/>
        <dsp:cNvSpPr/>
      </dsp:nvSpPr>
      <dsp:spPr>
        <a:xfrm>
          <a:off x="585510" y="53395"/>
          <a:ext cx="8197153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9833" tIns="0" rIns="30983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Strengths of Eysenck’s Theory</a:t>
          </a:r>
          <a:endParaRPr lang="en-GB" sz="1300" kern="1200"/>
        </a:p>
      </dsp:txBody>
      <dsp:txXfrm>
        <a:off x="604244" y="72129"/>
        <a:ext cx="8159685" cy="3462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F7F93-E76E-4284-9051-C3DFDEE758BF}">
      <dsp:nvSpPr>
        <dsp:cNvPr id="0" name=""/>
        <dsp:cNvSpPr/>
      </dsp:nvSpPr>
      <dsp:spPr>
        <a:xfrm>
          <a:off x="0" y="368125"/>
          <a:ext cx="11710218" cy="3112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843" tIns="270764" rIns="908843" bIns="92456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Oversimplifies Personality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The </a:t>
          </a:r>
          <a:r>
            <a:rPr lang="en-GB" sz="1300" b="1" kern="1200"/>
            <a:t>Big Five Model (OCEAN)</a:t>
          </a:r>
          <a:r>
            <a:rPr lang="en-GB" sz="1300" kern="1200"/>
            <a:t> (Openness, Conscientiousness, Extraversion, Agreeableness, Neuroticism) is now preferred because it </a:t>
          </a:r>
          <a:r>
            <a:rPr lang="en-GB" sz="1300" b="1" kern="1200"/>
            <a:t>captures more aspects of personality</a:t>
          </a:r>
          <a:r>
            <a:rPr lang="en-GB" sz="1300" kern="1200"/>
            <a:t>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Eysenck’s model ignores traits like </a:t>
          </a:r>
          <a:r>
            <a:rPr lang="en-GB" sz="1300" b="1" kern="1200"/>
            <a:t>openness and agreeableness</a:t>
          </a:r>
          <a:r>
            <a:rPr lang="en-GB" sz="1300" kern="1200"/>
            <a:t>, which are important for understanding personality.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Psychoticism is Problematic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The </a:t>
          </a:r>
          <a:r>
            <a:rPr lang="en-GB" sz="1300" b="1" kern="1200"/>
            <a:t>definition of psychoticism</a:t>
          </a:r>
          <a:r>
            <a:rPr lang="en-GB" sz="1300" kern="1200"/>
            <a:t> is vague and overlaps with disorders like </a:t>
          </a:r>
          <a:r>
            <a:rPr lang="en-GB" sz="1300" b="1" kern="1200"/>
            <a:t>schizophrenia and antisocial personality disorder</a:t>
          </a:r>
          <a:r>
            <a:rPr lang="en-GB" sz="1300" kern="1200"/>
            <a:t>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Not all people high in psychoticism exhibit aggressive or antisocial behavior, making it an </a:t>
          </a:r>
          <a:r>
            <a:rPr lang="en-GB" sz="1300" b="1" kern="1200"/>
            <a:t>inconsistent trait</a:t>
          </a:r>
          <a:r>
            <a:rPr lang="en-GB" sz="1300" kern="1200"/>
            <a:t>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Underestimates Environmental &amp; Social Factors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Eysenck emphasized </a:t>
          </a:r>
          <a:r>
            <a:rPr lang="en-GB" sz="1300" b="1" kern="1200"/>
            <a:t>biological factors</a:t>
          </a:r>
          <a:r>
            <a:rPr lang="en-GB" sz="1300" kern="1200"/>
            <a:t> but </a:t>
          </a:r>
          <a:r>
            <a:rPr lang="en-GB" sz="1300" b="1" kern="1200"/>
            <a:t>downplayed the role of upbringing, culture, and life experiences</a:t>
          </a:r>
          <a:r>
            <a:rPr lang="en-GB" sz="1300" kern="1200"/>
            <a:t> in shaping personality.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Social learning theories (e.g., Bandura’s </a:t>
          </a:r>
          <a:r>
            <a:rPr lang="en-GB" sz="1300" b="1" kern="1200"/>
            <a:t>Social Learning Theory</a:t>
          </a:r>
          <a:r>
            <a:rPr lang="en-GB" sz="1300" kern="1200"/>
            <a:t>) argue that personality is influenced by </a:t>
          </a:r>
          <a:r>
            <a:rPr lang="en-GB" sz="1300" b="1" kern="1200"/>
            <a:t>observational learning</a:t>
          </a:r>
          <a:r>
            <a:rPr lang="en-GB" sz="1300" kern="1200"/>
            <a:t> and </a:t>
          </a:r>
          <a:r>
            <a:rPr lang="en-GB" sz="1300" b="1" kern="1200"/>
            <a:t>reinforcement</a:t>
          </a:r>
          <a:r>
            <a:rPr lang="en-GB" sz="1300" kern="1200"/>
            <a:t>, not just biology.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/>
            <a:t>Methodological Issues</a:t>
          </a:r>
          <a:endParaRPr lang="en-GB" sz="1300" kern="1200"/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Most studies supporting the theory rely on </a:t>
          </a:r>
          <a:r>
            <a:rPr lang="en-GB" sz="1300" b="1" kern="1200"/>
            <a:t>self-report questionnaires</a:t>
          </a:r>
          <a:r>
            <a:rPr lang="en-GB" sz="1300" kern="1200"/>
            <a:t> (e.g., EPQ), which can lead to </a:t>
          </a:r>
          <a:r>
            <a:rPr lang="en-GB" sz="1300" b="1" kern="1200"/>
            <a:t>bias and inaccuracies</a:t>
          </a:r>
          <a:r>
            <a:rPr lang="en-GB" sz="1300" kern="1200"/>
            <a:t>.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Critics argue that </a:t>
          </a:r>
          <a:r>
            <a:rPr lang="en-GB" sz="1300" b="1" kern="1200"/>
            <a:t>personality can change over time</a:t>
          </a:r>
          <a:r>
            <a:rPr lang="en-GB" sz="1300" kern="1200"/>
            <a:t> due to experiences, which Eysenck’s biologically driven model does not fully explain.</a:t>
          </a:r>
        </a:p>
      </dsp:txBody>
      <dsp:txXfrm>
        <a:off x="0" y="368125"/>
        <a:ext cx="11710218" cy="3112200"/>
      </dsp:txXfrm>
    </dsp:sp>
    <dsp:sp modelId="{A2EF4726-FE26-4B7D-87D8-BD2B4E2676F2}">
      <dsp:nvSpPr>
        <dsp:cNvPr id="0" name=""/>
        <dsp:cNvSpPr/>
      </dsp:nvSpPr>
      <dsp:spPr>
        <a:xfrm>
          <a:off x="585510" y="176245"/>
          <a:ext cx="8197152" cy="3837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9833" tIns="0" rIns="309833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Weaknesses of Eysenck’s Theory</a:t>
          </a:r>
          <a:endParaRPr lang="en-GB" sz="1300" kern="1200"/>
        </a:p>
      </dsp:txBody>
      <dsp:txXfrm>
        <a:off x="604244" y="194979"/>
        <a:ext cx="8159684" cy="3462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C47F5-8308-40F6-BCEF-A836E1F8CFE9}">
      <dsp:nvSpPr>
        <dsp:cNvPr id="0" name=""/>
        <dsp:cNvSpPr/>
      </dsp:nvSpPr>
      <dsp:spPr>
        <a:xfrm>
          <a:off x="0" y="600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170A7-2A72-4A4E-B9A7-1532A2DD24D3}">
      <dsp:nvSpPr>
        <dsp:cNvPr id="0" name=""/>
        <dsp:cNvSpPr/>
      </dsp:nvSpPr>
      <dsp:spPr>
        <a:xfrm>
          <a:off x="0" y="600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Big Five test suggests that your personality will remain the same in real world situations.</a:t>
          </a:r>
        </a:p>
      </dsp:txBody>
      <dsp:txXfrm>
        <a:off x="0" y="600"/>
        <a:ext cx="11780874" cy="702291"/>
      </dsp:txXfrm>
    </dsp:sp>
    <dsp:sp modelId="{85EB7621-7B06-443E-9B90-D841C6D7858A}">
      <dsp:nvSpPr>
        <dsp:cNvPr id="0" name=""/>
        <dsp:cNvSpPr/>
      </dsp:nvSpPr>
      <dsp:spPr>
        <a:xfrm>
          <a:off x="0" y="702891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285C0-5115-4167-9D92-AF3FA04E96C4}">
      <dsp:nvSpPr>
        <dsp:cNvPr id="0" name=""/>
        <dsp:cNvSpPr/>
      </dsp:nvSpPr>
      <dsp:spPr>
        <a:xfrm>
          <a:off x="0" y="702891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Tests claim to measure intensities to the Five big factors</a:t>
          </a:r>
        </a:p>
      </dsp:txBody>
      <dsp:txXfrm>
        <a:off x="0" y="702891"/>
        <a:ext cx="11780874" cy="702291"/>
      </dsp:txXfrm>
    </dsp:sp>
    <dsp:sp modelId="{FF48199F-99EC-4437-8059-9FB8E753CC46}">
      <dsp:nvSpPr>
        <dsp:cNvPr id="0" name=""/>
        <dsp:cNvSpPr/>
      </dsp:nvSpPr>
      <dsp:spPr>
        <a:xfrm>
          <a:off x="0" y="1405182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DBEED-7760-49DA-B6C7-33B215E18FEC}">
      <dsp:nvSpPr>
        <dsp:cNvPr id="0" name=""/>
        <dsp:cNvSpPr/>
      </dsp:nvSpPr>
      <dsp:spPr>
        <a:xfrm>
          <a:off x="0" y="1405182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Limited options from a multiple-choice questionnaire </a:t>
          </a:r>
        </a:p>
      </dsp:txBody>
      <dsp:txXfrm>
        <a:off x="0" y="1405182"/>
        <a:ext cx="11780874" cy="702291"/>
      </dsp:txXfrm>
    </dsp:sp>
    <dsp:sp modelId="{B217EBDE-C55B-4C3F-92C9-A39272F1D28A}">
      <dsp:nvSpPr>
        <dsp:cNvPr id="0" name=""/>
        <dsp:cNvSpPr/>
      </dsp:nvSpPr>
      <dsp:spPr>
        <a:xfrm>
          <a:off x="0" y="2107474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A2185-A6AB-48F6-AC0D-2E1444C8E982}">
      <dsp:nvSpPr>
        <dsp:cNvPr id="0" name=""/>
        <dsp:cNvSpPr/>
      </dsp:nvSpPr>
      <dsp:spPr>
        <a:xfrm>
          <a:off x="0" y="2107474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Applicants will answer questions to make them more appealing and to ensure their success</a:t>
          </a:r>
        </a:p>
      </dsp:txBody>
      <dsp:txXfrm>
        <a:off x="0" y="2107474"/>
        <a:ext cx="11780874" cy="702291"/>
      </dsp:txXfrm>
    </dsp:sp>
    <dsp:sp modelId="{359D766A-3761-428C-BA52-8E30D9CDE952}">
      <dsp:nvSpPr>
        <dsp:cNvPr id="0" name=""/>
        <dsp:cNvSpPr/>
      </dsp:nvSpPr>
      <dsp:spPr>
        <a:xfrm>
          <a:off x="0" y="2809765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05608-688F-45F7-87A2-12A892937FB9}">
      <dsp:nvSpPr>
        <dsp:cNvPr id="0" name=""/>
        <dsp:cNvSpPr/>
      </dsp:nvSpPr>
      <dsp:spPr>
        <a:xfrm>
          <a:off x="0" y="2809765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Results of tests fail to build a definitive personality profile</a:t>
          </a:r>
        </a:p>
      </dsp:txBody>
      <dsp:txXfrm>
        <a:off x="0" y="2809765"/>
        <a:ext cx="11780874" cy="702291"/>
      </dsp:txXfrm>
    </dsp:sp>
    <dsp:sp modelId="{82F9F984-A438-4649-9868-C9CE2CAA5198}">
      <dsp:nvSpPr>
        <dsp:cNvPr id="0" name=""/>
        <dsp:cNvSpPr/>
      </dsp:nvSpPr>
      <dsp:spPr>
        <a:xfrm>
          <a:off x="0" y="3512057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A0232-A867-4CF4-8C79-CC05ABA644AB}">
      <dsp:nvSpPr>
        <dsp:cNvPr id="0" name=""/>
        <dsp:cNvSpPr/>
      </dsp:nvSpPr>
      <dsp:spPr>
        <a:xfrm>
          <a:off x="0" y="3512057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cannot possibly capture all of the variation in human personality</a:t>
          </a:r>
        </a:p>
      </dsp:txBody>
      <dsp:txXfrm>
        <a:off x="0" y="3512057"/>
        <a:ext cx="11780874" cy="702291"/>
      </dsp:txXfrm>
    </dsp:sp>
    <dsp:sp modelId="{6BE31029-AE9E-4FB2-A7F1-C0D3E5F9CC44}">
      <dsp:nvSpPr>
        <dsp:cNvPr id="0" name=""/>
        <dsp:cNvSpPr/>
      </dsp:nvSpPr>
      <dsp:spPr>
        <a:xfrm>
          <a:off x="0" y="4214348"/>
          <a:ext cx="117808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F0537-8EDD-4CA6-B937-A6A61EDBC76E}">
      <dsp:nvSpPr>
        <dsp:cNvPr id="0" name=""/>
        <dsp:cNvSpPr/>
      </dsp:nvSpPr>
      <dsp:spPr>
        <a:xfrm>
          <a:off x="0" y="4214348"/>
          <a:ext cx="11780874" cy="702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dimensions are much too broad</a:t>
          </a:r>
        </a:p>
      </dsp:txBody>
      <dsp:txXfrm>
        <a:off x="0" y="4214348"/>
        <a:ext cx="11780874" cy="702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90FC8-1234-4D09-AD94-D34A5ECC4024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A5D17B-B3E0-4994-8655-DD3F45346C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4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Eysenck’s personality theory is a major model in psychology that explains personality based on three broad dimensions:</a:t>
            </a:r>
          </a:p>
          <a:p>
            <a:r>
              <a:rPr lang="en-GB" b="1" dirty="0"/>
              <a:t>1. Extraversion (E) vs. Introversion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Extraverts</a:t>
            </a:r>
            <a:r>
              <a:rPr lang="en-GB" dirty="0"/>
              <a:t>: Outgoing, sociable, energetic, and thrill-seeking.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Introverts</a:t>
            </a:r>
            <a:r>
              <a:rPr lang="en-GB" dirty="0"/>
              <a:t>: Reserved, quiet, prefer solitude, and are more thoughtful.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Biological basis</a:t>
            </a:r>
            <a:r>
              <a:rPr lang="en-GB" dirty="0"/>
              <a:t>: Eysenck linked this to differences in brain arousal, with introverts having higher baseline cortical arousal, making them more sensitive to stimulation.</a:t>
            </a:r>
          </a:p>
          <a:p>
            <a:r>
              <a:rPr lang="en-GB" b="1" dirty="0"/>
              <a:t>2. Neuroticism (N) vs. Emotional Stability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 neuroticism</a:t>
            </a:r>
            <a:r>
              <a:rPr lang="en-GB" dirty="0"/>
              <a:t>: Prone to anxiety, mood swings, and emotional instability.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 neuroticism (emotionally stable)</a:t>
            </a:r>
            <a:r>
              <a:rPr lang="en-GB" dirty="0"/>
              <a:t>: Calm, relaxed, and less prone to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Biological basis</a:t>
            </a:r>
            <a:r>
              <a:rPr lang="en-GB" dirty="0"/>
              <a:t>: Related to the autonomic nervous system, where high neurotic individuals have a more reactive limbic system.</a:t>
            </a:r>
          </a:p>
          <a:p>
            <a:endParaRPr lang="en-GB" dirty="0"/>
          </a:p>
          <a:p>
            <a:r>
              <a:rPr lang="en-GB" b="1" dirty="0"/>
              <a:t>Eysenck’s PEN Model</a:t>
            </a:r>
          </a:p>
          <a:p>
            <a:r>
              <a:rPr lang="en-GB" dirty="0"/>
              <a:t>His theory is often called the </a:t>
            </a:r>
            <a:r>
              <a:rPr lang="en-GB" b="1" dirty="0"/>
              <a:t>PEN model</a:t>
            </a:r>
            <a:r>
              <a:rPr lang="en-GB" dirty="0"/>
              <a:t> (Psychoticism, Extraversion, Neuroticism). It contrasts with the </a:t>
            </a:r>
            <a:r>
              <a:rPr lang="en-GB" b="1" dirty="0"/>
              <a:t>Big Five Personality Model</a:t>
            </a:r>
            <a:r>
              <a:rPr lang="en-GB" dirty="0"/>
              <a:t>, which adds Agreeableness and Conscientiousness.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A5D17B-B3E0-4994-8655-DD3F45346C5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548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Psychoticism (P) vs. Impulse Control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 psychoticism</a:t>
            </a:r>
            <a:r>
              <a:rPr lang="en-GB" dirty="0"/>
              <a:t>: Aggressive, cold, impulsive, and lacking empathy.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 psychoticism</a:t>
            </a:r>
            <a:r>
              <a:rPr lang="en-GB" dirty="0"/>
              <a:t>: Compassionate, cooperative, and socially responsible.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Biological basis</a:t>
            </a:r>
            <a:r>
              <a:rPr lang="en-GB" dirty="0"/>
              <a:t>: Linked to high levels of testosterone and low levels of serotonin.</a:t>
            </a:r>
          </a:p>
          <a:p>
            <a:r>
              <a:rPr lang="en-GB" b="1" dirty="0"/>
              <a:t>Eysenck’s Biological Basis of Personality</a:t>
            </a:r>
          </a:p>
          <a:p>
            <a:r>
              <a:rPr lang="en-GB" dirty="0"/>
              <a:t>Eysenck believed that personality traits have a strong genetic and physiological basis. He suggested that differences in brain function, particularly in the </a:t>
            </a:r>
            <a:r>
              <a:rPr lang="en-GB" b="1" dirty="0"/>
              <a:t>reticular activating system (RAS)</a:t>
            </a:r>
            <a:r>
              <a:rPr lang="en-GB" dirty="0"/>
              <a:t> and </a:t>
            </a:r>
            <a:r>
              <a:rPr lang="en-GB" b="1" dirty="0"/>
              <a:t>limbic system</a:t>
            </a:r>
            <a:r>
              <a:rPr lang="en-GB" dirty="0"/>
              <a:t>, influence how people respond to stimuli, shaping their personality traits.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A5D17B-B3E0-4994-8655-DD3F45346C5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51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Big Five Personality Model (OCEAN Model)</a:t>
            </a:r>
          </a:p>
          <a:p>
            <a:r>
              <a:rPr lang="en-GB" dirty="0"/>
              <a:t>The </a:t>
            </a:r>
            <a:r>
              <a:rPr lang="en-GB" b="1" dirty="0"/>
              <a:t>Big Five Model</a:t>
            </a:r>
            <a:r>
              <a:rPr lang="en-GB" dirty="0"/>
              <a:t> is one of the most widely accepted frameworks for understanding personality. It describes personality based on five key dimensions:</a:t>
            </a:r>
          </a:p>
          <a:p>
            <a:r>
              <a:rPr lang="en-GB" b="1" dirty="0"/>
              <a:t>1. Openness to Experience (O)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</a:t>
            </a:r>
            <a:r>
              <a:rPr lang="en-GB" dirty="0"/>
              <a:t>: Creative, curious, open to new ideas, imaginative, adventurous.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</a:t>
            </a:r>
            <a:r>
              <a:rPr lang="en-GB" dirty="0"/>
              <a:t>: Practical, routine-oriented, prefers familiarity over novelty.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Someone high in openness may enjoy exploring new cultures, while someone low may prefer sticking to familiar routines.</a:t>
            </a:r>
          </a:p>
          <a:p>
            <a:r>
              <a:rPr lang="en-GB" b="1" dirty="0"/>
              <a:t>2. Conscientiousness (C)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</a:t>
            </a:r>
            <a:r>
              <a:rPr lang="en-GB" dirty="0"/>
              <a:t>: Organized, responsible, disciplined, goal-oriented, reliable.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</a:t>
            </a:r>
            <a:r>
              <a:rPr lang="en-GB" dirty="0"/>
              <a:t>: Impulsive, careless, disorganized, procrastinates.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A highly conscientious person meets deadlines and follows a schedule, while a low-conscientious individual may struggle with planning.</a:t>
            </a:r>
          </a:p>
          <a:p>
            <a:r>
              <a:rPr lang="en-GB" b="1" dirty="0"/>
              <a:t>3. Extraversion (E)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</a:t>
            </a:r>
            <a:r>
              <a:rPr lang="en-GB" dirty="0"/>
              <a:t>: Outgoing, sociable, energetic, talkative, enjoys social interactions.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 (Introverted)</a:t>
            </a:r>
            <a:r>
              <a:rPr lang="en-GB" dirty="0"/>
              <a:t>: Reserved, quiet, prefers solitude, less social stimulation.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An extravert thrives at parties, while an introvert enjoys quiet, meaningful conversations.</a:t>
            </a:r>
          </a:p>
          <a:p>
            <a:r>
              <a:rPr lang="en-GB" b="1" dirty="0"/>
              <a:t>4. Agreeableness (A)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</a:t>
            </a:r>
            <a:r>
              <a:rPr lang="en-GB" dirty="0"/>
              <a:t>: Compassionate, cooperative, trusting, empathetic, kind.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</a:t>
            </a:r>
            <a:r>
              <a:rPr lang="en-GB" dirty="0"/>
              <a:t>: Competitive, suspicious, critical, can be manipulative.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A highly agreeable person is helpful and trusting, while a low-agreeableness person may be argumentative and </a:t>
            </a:r>
            <a:r>
              <a:rPr lang="en-GB" dirty="0" err="1"/>
              <a:t>skeptical</a:t>
            </a:r>
            <a:r>
              <a:rPr lang="en-GB" dirty="0"/>
              <a:t>.</a:t>
            </a:r>
          </a:p>
          <a:p>
            <a:r>
              <a:rPr lang="en-GB" b="1" dirty="0"/>
              <a:t>5. Neuroticism (N)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High</a:t>
            </a:r>
            <a:r>
              <a:rPr lang="en-GB" dirty="0"/>
              <a:t>: Anxious, moody, emotionally unstable, prone to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Low (Emotionally Stable)</a:t>
            </a:r>
            <a:r>
              <a:rPr lang="en-GB" dirty="0"/>
              <a:t>: Calm, relaxed, emotionally resilient.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</a:t>
            </a:r>
            <a:r>
              <a:rPr lang="en-GB" dirty="0"/>
              <a:t>: A highly neurotic person might overthink problems, while a low-neuroticism individual remains calm under pressure.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A5D17B-B3E0-4994-8655-DD3F45346C5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1344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Strengths of the Big Five Model</a:t>
            </a:r>
          </a:p>
          <a:p>
            <a:r>
              <a:rPr lang="en-GB" dirty="0"/>
              <a:t>✅ </a:t>
            </a:r>
            <a:r>
              <a:rPr lang="en-GB" b="1" dirty="0"/>
              <a:t>Empirical Support</a:t>
            </a:r>
            <a:r>
              <a:rPr lang="en-GB" dirty="0"/>
              <a:t>: Research across cultures supports these five traits as universal (McCrae &amp; Costa, 1997).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Stability Over Time</a:t>
            </a:r>
            <a:r>
              <a:rPr lang="en-GB" dirty="0"/>
              <a:t>: Personality traits remain relatively stable, especially after age 30.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Predictive Power</a:t>
            </a:r>
            <a:r>
              <a:rPr lang="en-GB" dirty="0"/>
              <a:t>: Used in </a:t>
            </a:r>
            <a:r>
              <a:rPr lang="en-GB" b="1" dirty="0"/>
              <a:t>job performance, relationships, mental health, and </a:t>
            </a:r>
            <a:r>
              <a:rPr lang="en-GB" b="1" dirty="0" err="1"/>
              <a:t>behavior</a:t>
            </a:r>
            <a:r>
              <a:rPr lang="en-GB" b="1" dirty="0"/>
              <a:t> analysis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Balanced Approach</a:t>
            </a:r>
            <a:r>
              <a:rPr lang="en-GB" dirty="0"/>
              <a:t>: Recognizes both </a:t>
            </a:r>
            <a:r>
              <a:rPr lang="en-GB" b="1" dirty="0"/>
              <a:t>biological</a:t>
            </a:r>
            <a:r>
              <a:rPr lang="en-GB" dirty="0"/>
              <a:t> and </a:t>
            </a:r>
            <a:r>
              <a:rPr lang="en-GB" b="1" dirty="0"/>
              <a:t>environmental influences</a:t>
            </a:r>
            <a:r>
              <a:rPr lang="en-GB" dirty="0"/>
              <a:t> on personality.</a:t>
            </a:r>
          </a:p>
          <a:p>
            <a:r>
              <a:rPr lang="en-GB" b="1" dirty="0"/>
              <a:t>Criticisms of the Big Five Model</a:t>
            </a:r>
          </a:p>
          <a:p>
            <a:r>
              <a:rPr lang="en-GB" dirty="0"/>
              <a:t>❌ </a:t>
            </a:r>
            <a:r>
              <a:rPr lang="en-GB" b="1" dirty="0"/>
              <a:t>Lack of Explanation for Personality Development</a:t>
            </a:r>
            <a:r>
              <a:rPr lang="en-GB" dirty="0"/>
              <a:t>: Describes traits but does not explain </a:t>
            </a:r>
            <a:r>
              <a:rPr lang="en-GB" b="1" dirty="0"/>
              <a:t>why</a:t>
            </a:r>
            <a:r>
              <a:rPr lang="en-GB" dirty="0"/>
              <a:t> people develop them.</a:t>
            </a:r>
            <a:br>
              <a:rPr lang="en-GB" dirty="0"/>
            </a:br>
            <a:r>
              <a:rPr lang="en-GB" dirty="0"/>
              <a:t>❌ </a:t>
            </a:r>
            <a:r>
              <a:rPr lang="en-GB" b="1" dirty="0"/>
              <a:t>Not Comprehensive</a:t>
            </a:r>
            <a:r>
              <a:rPr lang="en-GB" dirty="0"/>
              <a:t>: Some researchers argue it </a:t>
            </a:r>
            <a:r>
              <a:rPr lang="en-GB" b="1" dirty="0"/>
              <a:t>misses traits</a:t>
            </a:r>
            <a:r>
              <a:rPr lang="en-GB" dirty="0"/>
              <a:t> like </a:t>
            </a:r>
            <a:r>
              <a:rPr lang="en-GB" b="1" dirty="0"/>
              <a:t>honesty, humility, or narcissism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❌ </a:t>
            </a:r>
            <a:r>
              <a:rPr lang="en-GB" b="1" dirty="0"/>
              <a:t>Cultural Differences</a:t>
            </a:r>
            <a:r>
              <a:rPr lang="en-GB" dirty="0"/>
              <a:t>: While mostly universal, </a:t>
            </a:r>
            <a:r>
              <a:rPr lang="en-GB" b="1" dirty="0"/>
              <a:t>some cultures emphasize different traits</a:t>
            </a:r>
            <a:r>
              <a:rPr lang="en-GB" dirty="0"/>
              <a:t> more than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A5D17B-B3E0-4994-8655-DD3F45346C5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8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51639-B2D6-4652-B8C3-1B4C224A7BAF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668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862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61B7-6B89-48AB-966F-622E2788EECC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577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629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8983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96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304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49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630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080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81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676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18" Type="http://schemas.openxmlformats.org/officeDocument/2006/relationships/diagramData" Target="../diagrams/data5.xml"/><Relationship Id="rId3" Type="http://schemas.openxmlformats.org/officeDocument/2006/relationships/diagramData" Target="../diagrams/data2.xml"/><Relationship Id="rId21" Type="http://schemas.openxmlformats.org/officeDocument/2006/relationships/diagramColors" Target="../diagrams/colors5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6" Type="http://schemas.openxmlformats.org/officeDocument/2006/relationships/diagramColors" Target="../diagrams/colors4.xml"/><Relationship Id="rId20" Type="http://schemas.openxmlformats.org/officeDocument/2006/relationships/diagramQuickStyle" Target="../diagrams/quickStyle5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23" Type="http://schemas.openxmlformats.org/officeDocument/2006/relationships/hyperlink" Target="https://www.simplypsychology.org/eysenck-inventory.pdf" TargetMode="External"/><Relationship Id="rId10" Type="http://schemas.openxmlformats.org/officeDocument/2006/relationships/diagramQuickStyle" Target="../diagrams/quickStyle3.xml"/><Relationship Id="rId19" Type="http://schemas.openxmlformats.org/officeDocument/2006/relationships/diagramLayout" Target="../diagrams/layout5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Relationship Id="rId22" Type="http://schemas.microsoft.com/office/2007/relationships/diagramDrawing" Target="../diagrams/drawing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psychologytoday.com/us/basics/big-5-personality-trait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Personality L2 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044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62097"/>
            <a:ext cx="5143500" cy="927608"/>
          </a:xfrm>
        </p:spPr>
        <p:txBody>
          <a:bodyPr/>
          <a:lstStyle/>
          <a:p>
            <a:r>
              <a:rPr lang="en-GB" dirty="0"/>
              <a:t>Eysenck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46007092"/>
              </p:ext>
            </p:extLst>
          </p:nvPr>
        </p:nvGraphicFramePr>
        <p:xfrm>
          <a:off x="0" y="1301750"/>
          <a:ext cx="5143500" cy="5556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23"/>
          <a:stretch>
            <a:fillRect/>
          </a:stretch>
        </p:blipFill>
        <p:spPr bwMode="auto">
          <a:xfrm>
            <a:off x="5257800" y="1301750"/>
            <a:ext cx="6819900" cy="549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5257800" y="118070"/>
            <a:ext cx="6819900" cy="1015663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altLang="en-US" sz="2000" dirty="0"/>
              <a:t>Four personality types can be derived from the traits associated with Eysenck’s two major personality dimensions of extraversion and neuroticism.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92495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636" y="156653"/>
            <a:ext cx="7729728" cy="1188720"/>
          </a:xfrm>
        </p:spPr>
        <p:txBody>
          <a:bodyPr>
            <a:normAutofit/>
          </a:bodyPr>
          <a:lstStyle/>
          <a:p>
            <a:r>
              <a:rPr lang="en-GB" sz="4400" dirty="0"/>
              <a:t>Eysenck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04224919"/>
              </p:ext>
            </p:extLst>
          </p:nvPr>
        </p:nvGraphicFramePr>
        <p:xfrm>
          <a:off x="205755" y="-714542"/>
          <a:ext cx="11913839" cy="6498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06558957"/>
              </p:ext>
            </p:extLst>
          </p:nvPr>
        </p:nvGraphicFramePr>
        <p:xfrm>
          <a:off x="345688" y="3499948"/>
          <a:ext cx="11686478" cy="1513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40737013"/>
              </p:ext>
            </p:extLst>
          </p:nvPr>
        </p:nvGraphicFramePr>
        <p:xfrm>
          <a:off x="-1254125" y="4834394"/>
          <a:ext cx="6556375" cy="1989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11482796"/>
              </p:ext>
            </p:extLst>
          </p:nvPr>
        </p:nvGraphicFramePr>
        <p:xfrm>
          <a:off x="5302249" y="5207621"/>
          <a:ext cx="6651857" cy="1119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11" name="Rectangle 10"/>
          <p:cNvSpPr/>
          <p:nvPr/>
        </p:nvSpPr>
        <p:spPr>
          <a:xfrm>
            <a:off x="5558728" y="6391152"/>
            <a:ext cx="69975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3"/>
              </a:rPr>
              <a:t>https://www.simplypsychology.org/eysenck-inventory.pdf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3725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43AAA08-2508-42E6-8A32-4AB9E525B8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2287729"/>
              </p:ext>
            </p:extLst>
          </p:nvPr>
        </p:nvGraphicFramePr>
        <p:xfrm>
          <a:off x="211393" y="169607"/>
          <a:ext cx="11769213" cy="6622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3596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D5228E7-DD21-ED91-3E70-DB0FC7F8EE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8462814"/>
              </p:ext>
            </p:extLst>
          </p:nvPr>
        </p:nvGraphicFramePr>
        <p:xfrm>
          <a:off x="174522" y="-143453"/>
          <a:ext cx="11842955" cy="7144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335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A84B729-EA82-150E-DF59-4CFB02EB52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3324832"/>
              </p:ext>
            </p:extLst>
          </p:nvPr>
        </p:nvGraphicFramePr>
        <p:xfrm>
          <a:off x="186813" y="0"/>
          <a:ext cx="11710219" cy="3656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C5F9A86-EF17-AAC1-DC32-0DB216F39E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7543782"/>
              </p:ext>
            </p:extLst>
          </p:nvPr>
        </p:nvGraphicFramePr>
        <p:xfrm>
          <a:off x="186813" y="3318388"/>
          <a:ext cx="11710218" cy="3656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85610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big five model</a:t>
            </a:r>
          </a:p>
        </p:txBody>
      </p:sp>
      <p:pic>
        <p:nvPicPr>
          <p:cNvPr id="3" name="Picture 2" descr="c:\documents and settings\smithja\desktop\engler\numbered gif\035table_11_03.gif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98595"/>
            <a:ext cx="12192000" cy="37084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019213" y="6488668"/>
            <a:ext cx="855212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https://www.psychologytoday.com/us/basics/big-5-personality-traits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7121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6076" y="369268"/>
            <a:ext cx="7729728" cy="1188720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8738245"/>
              </p:ext>
            </p:extLst>
          </p:nvPr>
        </p:nvGraphicFramePr>
        <p:xfrm>
          <a:off x="308345" y="1940760"/>
          <a:ext cx="11780874" cy="4917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5354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283534" y="2624331"/>
            <a:ext cx="10774325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Allport</a:t>
            </a:r>
            <a:r>
              <a:rPr lang="en-GB" dirty="0"/>
              <a:t>, G. W. (1937). Personality: A psychological interpretation. New York: H. Holt and. Company.</a:t>
            </a:r>
          </a:p>
          <a:p>
            <a:r>
              <a:rPr lang="en-GB" dirty="0"/>
              <a:t>Cattell, R. B. (1965). The scientific analysis of personality. Baltimore: Penguin Books.</a:t>
            </a:r>
          </a:p>
          <a:p>
            <a:r>
              <a:rPr lang="it-IT" dirty="0"/>
              <a:t>Costa, P. T., &amp; McCrae, R. R. (1985). The NEO personality inventory.</a:t>
            </a:r>
          </a:p>
          <a:p>
            <a:r>
              <a:rPr lang="en-GB" dirty="0"/>
              <a:t>Costa Jr, P. T., &amp; McCrae, R. R. (2008). The Revised NEO Personality Inventory (NEO-PI-R).</a:t>
            </a:r>
          </a:p>
          <a:p>
            <a:r>
              <a:rPr lang="en-GB" dirty="0"/>
              <a:t>Eysenck, H. J. (1966). Personality and experimental psychology. Bulletin of the British Psychological Society.</a:t>
            </a:r>
          </a:p>
          <a:p>
            <a:r>
              <a:rPr lang="en-GB" dirty="0"/>
              <a:t>Eysenck, H. J. (1967). The biological basis of personality (Vol. 689). Transaction publishers.</a:t>
            </a:r>
          </a:p>
          <a:p>
            <a:r>
              <a:rPr lang="en-GB" dirty="0"/>
              <a:t>Eysenck, H. J. (1982). Personality, genetics, and </a:t>
            </a:r>
            <a:r>
              <a:rPr lang="en-GB" dirty="0" err="1"/>
              <a:t>behavior</a:t>
            </a:r>
            <a:r>
              <a:rPr lang="en-GB" dirty="0"/>
              <a:t>: Selected papers.</a:t>
            </a:r>
          </a:p>
          <a:p>
            <a:r>
              <a:rPr lang="en-GB" dirty="0"/>
              <a:t>Kelly, G. A. (1977). Personal construct theory and the psychotherapeutic interview. </a:t>
            </a:r>
            <a:r>
              <a:rPr lang="en-GB" i="1" dirty="0"/>
              <a:t>Cognitive therapy and research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(4), 355-362.</a:t>
            </a:r>
          </a:p>
          <a:p>
            <a:r>
              <a:rPr lang="en-GB" dirty="0"/>
              <a:t>Marsden, D., &amp; Littler, D. (2000). Repertory grid technique–An interpretive research framework. </a:t>
            </a:r>
            <a:r>
              <a:rPr lang="en-GB" i="1" dirty="0"/>
              <a:t>European Journal of Marketing</a:t>
            </a:r>
            <a:r>
              <a:rPr lang="en-GB" dirty="0"/>
              <a:t>, </a:t>
            </a:r>
            <a:r>
              <a:rPr lang="en-GB" i="1" dirty="0"/>
              <a:t>34</a:t>
            </a:r>
            <a:r>
              <a:rPr lang="en-GB" dirty="0"/>
              <a:t>(7), 816-834.</a:t>
            </a:r>
          </a:p>
          <a:p>
            <a:r>
              <a:rPr lang="en-GB" dirty="0"/>
              <a:t>Winter, D. (2013). </a:t>
            </a:r>
            <a:r>
              <a:rPr lang="en-GB" i="1" dirty="0"/>
              <a:t>Personal construct psychology in clinical practice: Theory, research and applications</a:t>
            </a:r>
            <a:r>
              <a:rPr lang="en-GB" dirty="0"/>
              <a:t>. Routledge.</a:t>
            </a:r>
          </a:p>
          <a:p>
            <a:r>
              <a:rPr lang="en-GB" dirty="0"/>
              <a:t>Bannister, D., &amp; </a:t>
            </a:r>
            <a:r>
              <a:rPr lang="en-GB" dirty="0" err="1"/>
              <a:t>Fransella</a:t>
            </a:r>
            <a:r>
              <a:rPr lang="en-GB" dirty="0"/>
              <a:t>, F. (2019). </a:t>
            </a:r>
            <a:r>
              <a:rPr lang="en-GB" i="1" dirty="0"/>
              <a:t>Inquiring man: The psychology of personal constructs</a:t>
            </a:r>
            <a:r>
              <a:rPr lang="en-GB" dirty="0"/>
              <a:t>. Routledge.</a:t>
            </a:r>
          </a:p>
        </p:txBody>
      </p:sp>
    </p:spTree>
    <p:extLst>
      <p:ext uri="{BB962C8B-B14F-4D97-AF65-F5344CB8AC3E}">
        <p14:creationId xmlns:p14="http://schemas.microsoft.com/office/powerpoint/2010/main" val="317835782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0</TotalTime>
  <Words>2058</Words>
  <Application>Microsoft Office PowerPoint</Application>
  <PresentationFormat>Widescreen</PresentationFormat>
  <Paragraphs>131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Gill Sans MT</vt:lpstr>
      <vt:lpstr>Parcel</vt:lpstr>
      <vt:lpstr>Personality L2 </vt:lpstr>
      <vt:lpstr>Eysenck</vt:lpstr>
      <vt:lpstr>Eysenck</vt:lpstr>
      <vt:lpstr>PowerPoint Presentation</vt:lpstr>
      <vt:lpstr>PowerPoint Presentation</vt:lpstr>
      <vt:lpstr>PowerPoint Presentation</vt:lpstr>
      <vt:lpstr>The big five model</vt:lpstr>
      <vt:lpstr>evaluation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Personality</dc:title>
  <dc:creator>Charlotte Greenway</dc:creator>
  <cp:lastModifiedBy>Charlotte Greenway</cp:lastModifiedBy>
  <cp:revision>97</cp:revision>
  <dcterms:created xsi:type="dcterms:W3CDTF">2019-09-04T13:34:06Z</dcterms:created>
  <dcterms:modified xsi:type="dcterms:W3CDTF">2025-01-29T13:19:59Z</dcterms:modified>
</cp:coreProperties>
</file>