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7"/>
  </p:notesMasterIdLst>
  <p:sldIdLst>
    <p:sldId id="258" r:id="rId3"/>
    <p:sldId id="259" r:id="rId4"/>
    <p:sldId id="256" r:id="rId5"/>
    <p:sldId id="257" r:id="rId6"/>
    <p:sldId id="260" r:id="rId7"/>
    <p:sldId id="261" r:id="rId8"/>
    <p:sldId id="262" r:id="rId9"/>
    <p:sldId id="263" r:id="rId10"/>
    <p:sldId id="264" r:id="rId11"/>
    <p:sldId id="266" r:id="rId12"/>
    <p:sldId id="265" r:id="rId13"/>
    <p:sldId id="267"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108" autoAdjust="0"/>
  </p:normalViewPr>
  <p:slideViewPr>
    <p:cSldViewPr snapToGrid="0">
      <p:cViewPr varScale="1">
        <p:scale>
          <a:sx n="56" d="100"/>
          <a:sy n="56" d="100"/>
        </p:scale>
        <p:origin x="129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87E17D-8498-4820-AEBE-A9D221D95CC6}" type="datetimeFigureOut">
              <a:rPr lang="en-GB" smtClean="0"/>
              <a:t>13/10/2021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9A0E93-3C3A-4EFD-8771-40EFB653E409}" type="slidenum">
              <a:rPr lang="en-GB" smtClean="0"/>
              <a:t>‹#›</a:t>
            </a:fld>
            <a:endParaRPr lang="en-GB"/>
          </a:p>
        </p:txBody>
      </p:sp>
    </p:spTree>
    <p:extLst>
      <p:ext uri="{BB962C8B-B14F-4D97-AF65-F5344CB8AC3E}">
        <p14:creationId xmlns:p14="http://schemas.microsoft.com/office/powerpoint/2010/main" val="3101346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R.P. was something that was developed in disciplines such as teaching, medicine and social work as a way to learn from real life experiences.</a:t>
            </a:r>
          </a:p>
          <a:p>
            <a:r>
              <a:rPr lang="en-GB" dirty="0"/>
              <a:t>Over time many other areas have adopted the principles of reflective practice, including universities, Police , business etc.</a:t>
            </a:r>
          </a:p>
        </p:txBody>
      </p:sp>
      <p:sp>
        <p:nvSpPr>
          <p:cNvPr id="4" name="Slide Number Placeholder 3"/>
          <p:cNvSpPr>
            <a:spLocks noGrp="1"/>
          </p:cNvSpPr>
          <p:nvPr>
            <p:ph type="sldNum" sz="quarter" idx="5"/>
          </p:nvPr>
        </p:nvSpPr>
        <p:spPr/>
        <p:txBody>
          <a:bodyPr/>
          <a:lstStyle/>
          <a:p>
            <a:fld id="{AE9A0E93-3C3A-4EFD-8771-40EFB653E409}" type="slidenum">
              <a:rPr lang="en-GB" smtClean="0"/>
              <a:t>2</a:t>
            </a:fld>
            <a:endParaRPr lang="en-GB"/>
          </a:p>
        </p:txBody>
      </p:sp>
    </p:spTree>
    <p:extLst>
      <p:ext uri="{BB962C8B-B14F-4D97-AF65-F5344CB8AC3E}">
        <p14:creationId xmlns:p14="http://schemas.microsoft.com/office/powerpoint/2010/main" val="29117926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R.P is a very personal thing and different people will define it in different ways.</a:t>
            </a:r>
          </a:p>
          <a:p>
            <a:r>
              <a:rPr lang="en-GB" dirty="0"/>
              <a:t>There is NO one correct way of defining what it is or how it should be done as a lot of the process depends on your own circumstances.</a:t>
            </a:r>
          </a:p>
        </p:txBody>
      </p:sp>
      <p:sp>
        <p:nvSpPr>
          <p:cNvPr id="4" name="Slide Number Placeholder 3"/>
          <p:cNvSpPr>
            <a:spLocks noGrp="1"/>
          </p:cNvSpPr>
          <p:nvPr>
            <p:ph type="sldNum" sz="quarter" idx="5"/>
          </p:nvPr>
        </p:nvSpPr>
        <p:spPr/>
        <p:txBody>
          <a:bodyPr/>
          <a:lstStyle/>
          <a:p>
            <a:fld id="{AE9A0E93-3C3A-4EFD-8771-40EFB653E409}" type="slidenum">
              <a:rPr lang="en-GB" smtClean="0"/>
              <a:t>3</a:t>
            </a:fld>
            <a:endParaRPr lang="en-GB"/>
          </a:p>
        </p:txBody>
      </p:sp>
    </p:spTree>
    <p:extLst>
      <p:ext uri="{BB962C8B-B14F-4D97-AF65-F5344CB8AC3E}">
        <p14:creationId xmlns:p14="http://schemas.microsoft.com/office/powerpoint/2010/main" val="17797860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Taken from University of Cambridge , Study Skills</a:t>
            </a:r>
          </a:p>
          <a:p>
            <a:endParaRPr lang="en-GB" dirty="0"/>
          </a:p>
          <a:p>
            <a:r>
              <a:rPr lang="en-GB" dirty="0"/>
              <a:t>It has many benefits at both a personal and professional level and can help you focus on planning for future experiences.</a:t>
            </a:r>
          </a:p>
          <a:p>
            <a:endParaRPr lang="en-GB" dirty="0"/>
          </a:p>
          <a:p>
            <a:r>
              <a:rPr lang="en-GB" dirty="0"/>
              <a:t>1. Allows you to look at the bigger picture – e.g. within studying or professionally we can become too focused – RP allows you to think about your goals and your plans for the future</a:t>
            </a:r>
          </a:p>
          <a:p>
            <a:r>
              <a:rPr lang="en-GB" dirty="0"/>
              <a:t>2. Identifies areas of improvement/development – in the workplace it can give you the opportunity to think upon areas that you can work upon as well as well as what you are doing well.</a:t>
            </a:r>
          </a:p>
          <a:p>
            <a:r>
              <a:rPr lang="en-GB" dirty="0"/>
              <a:t>3. Be more creative and try new things – easy to get stuck in a rut and it can be helpful to think about what you are doing and why you are doing it. This can spark new ideas from different perspective.</a:t>
            </a:r>
          </a:p>
          <a:p>
            <a:r>
              <a:rPr lang="en-GB" dirty="0"/>
              <a:t>4. Challenge some assumptions about people and situations – human nature to make assumptions about people and situations. Taking a step back and reflecting can help you challenge those assumptions </a:t>
            </a:r>
          </a:p>
          <a:p>
            <a:r>
              <a:rPr lang="en-GB" dirty="0"/>
              <a:t>5. Key part of emotional intelligence – the ability to understand and remain in control of our emotions. Useful skill to have for your own well being and working with others.</a:t>
            </a:r>
          </a:p>
          <a:p>
            <a:r>
              <a:rPr lang="en-GB" dirty="0"/>
              <a:t>6. Helps maintain a healthy work/life balance – offers a defined process for thinking through things. Learn from them and move on rather than dwelling on what happened.</a:t>
            </a:r>
          </a:p>
          <a:p>
            <a:r>
              <a:rPr lang="en-GB" dirty="0"/>
              <a:t>7. Issues of self talk – little voice in head which reminds us of all the things we could have done better. Reflecting on an experience can help put this voice to use as we learn from what we have done and move on</a:t>
            </a:r>
          </a:p>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4</a:t>
            </a:fld>
            <a:endParaRPr lang="en-GB"/>
          </a:p>
        </p:txBody>
      </p:sp>
    </p:spTree>
    <p:extLst>
      <p:ext uri="{BB962C8B-B14F-4D97-AF65-F5344CB8AC3E}">
        <p14:creationId xmlns:p14="http://schemas.microsoft.com/office/powerpoint/2010/main" val="13221187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you know what reflection is and its benefits – how do you actually do it?</a:t>
            </a:r>
          </a:p>
          <a:p>
            <a:endParaRPr lang="en-GB" dirty="0"/>
          </a:p>
          <a:p>
            <a:r>
              <a:rPr lang="en-GB" dirty="0"/>
              <a:t>Not one clear way of doing it – you have to find what works for you – it’s a personal process and journey</a:t>
            </a:r>
          </a:p>
          <a:p>
            <a:endParaRPr lang="en-GB" dirty="0"/>
          </a:p>
          <a:p>
            <a:r>
              <a:rPr lang="en-GB" dirty="0"/>
              <a:t>Speak out loud</a:t>
            </a:r>
          </a:p>
          <a:p>
            <a:r>
              <a:rPr lang="en-GB" dirty="0"/>
              <a:t>Write it  down</a:t>
            </a:r>
          </a:p>
          <a:p>
            <a:r>
              <a:rPr lang="en-GB" b="1" dirty="0"/>
              <a:t>But </a:t>
            </a:r>
          </a:p>
          <a:p>
            <a:r>
              <a:rPr lang="en-GB" dirty="0"/>
              <a:t>Do it regularly – get into a habit</a:t>
            </a:r>
          </a:p>
          <a:p>
            <a:endParaRPr lang="en-GB" dirty="0"/>
          </a:p>
          <a:p>
            <a:r>
              <a:rPr lang="en-GB" dirty="0"/>
              <a:t>Start with the basics</a:t>
            </a:r>
          </a:p>
          <a:p>
            <a:r>
              <a:rPr lang="en-GB" dirty="0"/>
              <a:t>Think of a situation that you want to reflect on and then ask yourself these questions</a:t>
            </a:r>
          </a:p>
        </p:txBody>
      </p:sp>
      <p:sp>
        <p:nvSpPr>
          <p:cNvPr id="4" name="Slide Number Placeholder 3"/>
          <p:cNvSpPr>
            <a:spLocks noGrp="1"/>
          </p:cNvSpPr>
          <p:nvPr>
            <p:ph type="sldNum" sz="quarter" idx="5"/>
          </p:nvPr>
        </p:nvSpPr>
        <p:spPr/>
        <p:txBody>
          <a:bodyPr/>
          <a:lstStyle/>
          <a:p>
            <a:fld id="{AE9A0E93-3C3A-4EFD-8771-40EFB653E409}" type="slidenum">
              <a:rPr lang="en-GB" smtClean="0"/>
              <a:t>5</a:t>
            </a:fld>
            <a:endParaRPr lang="en-GB"/>
          </a:p>
        </p:txBody>
      </p:sp>
    </p:spTree>
    <p:extLst>
      <p:ext uri="{BB962C8B-B14F-4D97-AF65-F5344CB8AC3E}">
        <p14:creationId xmlns:p14="http://schemas.microsoft.com/office/powerpoint/2010/main" val="5642889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Hard to know where to start process if you are not use it. In your academic work you are expected to refer to theories, models etc.</a:t>
            </a:r>
          </a:p>
          <a:p>
            <a:r>
              <a:rPr lang="en-GB" dirty="0"/>
              <a:t>Fortunately there are a number of models that you can use. </a:t>
            </a:r>
          </a:p>
          <a:p>
            <a:r>
              <a:rPr lang="en-GB" dirty="0"/>
              <a:t>Search internet for more details of each one</a:t>
            </a:r>
          </a:p>
          <a:p>
            <a:endParaRPr lang="en-GB" dirty="0"/>
          </a:p>
          <a:p>
            <a:pPr marL="228600" indent="-228600">
              <a:buAutoNum type="arabicPeriod"/>
            </a:pPr>
            <a:r>
              <a:rPr lang="en-GB" b="1" dirty="0"/>
              <a:t>ERA Cycle </a:t>
            </a:r>
            <a:r>
              <a:rPr lang="en-GB" dirty="0"/>
              <a:t>– most simple model – 3 stages  (</a:t>
            </a:r>
            <a:r>
              <a:rPr lang="en-GB" b="0" i="0" dirty="0">
                <a:solidFill>
                  <a:srgbClr val="333333"/>
                </a:solidFill>
                <a:effectLst/>
                <a:latin typeface="Arial" panose="020B0604020202020204" pitchFamily="34" charset="0"/>
              </a:rPr>
              <a:t>Jasper, M. (2013). Beginning Reflective Practice. Andover: Cengage Learning)</a:t>
            </a:r>
            <a:endParaRPr lang="en-GB" dirty="0"/>
          </a:p>
          <a:p>
            <a:pPr marL="0" indent="0">
              <a:buNone/>
            </a:pPr>
            <a:r>
              <a:rPr lang="en-GB" dirty="0"/>
              <a:t>EXPERIENCE – start with an experience work/personal, positive/negative, some thing new to us/been through before</a:t>
            </a:r>
          </a:p>
          <a:p>
            <a:pPr marL="0" indent="0">
              <a:buNone/>
            </a:pPr>
            <a:r>
              <a:rPr lang="en-GB" dirty="0"/>
              <a:t>REFLECTION – reflect on what happened – think through the experience, examine feelings, and decide on next step</a:t>
            </a:r>
          </a:p>
          <a:p>
            <a:pPr marL="0" indent="0">
              <a:buNone/>
            </a:pPr>
            <a:r>
              <a:rPr lang="en-GB" dirty="0"/>
              <a:t>ACTION – what we will do as a result of an experience will be different depending on the individual. This action will result in another experience and the cycle will continue.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6</a:t>
            </a:fld>
            <a:endParaRPr lang="en-GB"/>
          </a:p>
        </p:txBody>
      </p:sp>
    </p:spTree>
    <p:extLst>
      <p:ext uri="{BB962C8B-B14F-4D97-AF65-F5344CB8AC3E}">
        <p14:creationId xmlns:p14="http://schemas.microsoft.com/office/powerpoint/2010/main" val="875412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Driscoll’s model</a:t>
            </a:r>
          </a:p>
          <a:p>
            <a:r>
              <a:rPr lang="en-GB" dirty="0"/>
              <a:t>Developed in mid 1990’s – based on 3 ‘what’s questions asked by Terry BORTON in 1970’s</a:t>
            </a:r>
          </a:p>
          <a:p>
            <a:r>
              <a:rPr lang="en-GB" dirty="0"/>
              <a:t>WHAT?</a:t>
            </a:r>
          </a:p>
          <a:p>
            <a:r>
              <a:rPr lang="en-GB" dirty="0"/>
              <a:t>SO WHAT?</a:t>
            </a:r>
          </a:p>
          <a:p>
            <a:r>
              <a:rPr lang="en-GB" dirty="0"/>
              <a:t>NOW WHAT?</a:t>
            </a:r>
          </a:p>
          <a:p>
            <a:endParaRPr lang="en-GB" dirty="0"/>
          </a:p>
          <a:p>
            <a:r>
              <a:rPr lang="en-GB" dirty="0"/>
              <a:t>By asking these 3 simple questions we can analyse and learn from our experiences.</a:t>
            </a:r>
          </a:p>
          <a:p>
            <a:r>
              <a:rPr lang="en-GB" dirty="0"/>
              <a:t>1</a:t>
            </a:r>
            <a:r>
              <a:rPr lang="en-GB" baseline="30000" dirty="0"/>
              <a:t>st</a:t>
            </a:r>
            <a:r>
              <a:rPr lang="en-GB" dirty="0"/>
              <a:t> describe the situation/experience – set in context</a:t>
            </a:r>
          </a:p>
          <a:p>
            <a:r>
              <a:rPr lang="en-GB" dirty="0"/>
              <a:t>2</a:t>
            </a:r>
            <a:r>
              <a:rPr lang="en-GB" baseline="30000" dirty="0"/>
              <a:t>nd</a:t>
            </a:r>
            <a:r>
              <a:rPr lang="en-GB" dirty="0"/>
              <a:t> Reflect on experience by asking ‘SO WHAT?’ – what did we learn as a result of the experience</a:t>
            </a:r>
          </a:p>
          <a:p>
            <a:r>
              <a:rPr lang="en-GB" dirty="0"/>
              <a:t>3</a:t>
            </a:r>
            <a:r>
              <a:rPr lang="en-GB" baseline="30000" dirty="0"/>
              <a:t>rd</a:t>
            </a:r>
            <a:r>
              <a:rPr lang="en-GB" dirty="0"/>
              <a:t> think of action we will take as a result of the reflection – will we change a behaviour, try something new or carry on as a we are</a:t>
            </a:r>
          </a:p>
          <a:p>
            <a:endParaRPr lang="en-GB" dirty="0"/>
          </a:p>
          <a:p>
            <a:r>
              <a:rPr lang="en-GB" dirty="0"/>
              <a:t>Don’t forget there may not be any changes as a result and we may feel it was ok and went well – this is equally as valid an outcome so don’t worry</a:t>
            </a:r>
          </a:p>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7</a:t>
            </a:fld>
            <a:endParaRPr lang="en-GB"/>
          </a:p>
        </p:txBody>
      </p:sp>
    </p:spTree>
    <p:extLst>
      <p:ext uri="{BB962C8B-B14F-4D97-AF65-F5344CB8AC3E}">
        <p14:creationId xmlns:p14="http://schemas.microsoft.com/office/powerpoint/2010/main" val="1304149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3. Kolb’s Experiential Learning Cycle</a:t>
            </a:r>
          </a:p>
          <a:p>
            <a:endParaRPr lang="en-GB" dirty="0"/>
          </a:p>
          <a:p>
            <a:r>
              <a:rPr lang="en-GB" dirty="0"/>
              <a:t>Kolb’s model 1984 takes things a step further. Based on theories about how people learn this model centres on the concept of developing understanding through actual experiences and contains 4 stages</a:t>
            </a:r>
          </a:p>
          <a:p>
            <a:pPr marL="228600" indent="-228600">
              <a:buAutoNum type="arabicPeriod"/>
            </a:pPr>
            <a:r>
              <a:rPr lang="en-GB" dirty="0"/>
              <a:t>Concrete experience</a:t>
            </a:r>
          </a:p>
          <a:p>
            <a:pPr marL="228600" indent="-228600">
              <a:buAutoNum type="arabicPeriod"/>
            </a:pPr>
            <a:r>
              <a:rPr lang="en-GB" dirty="0"/>
              <a:t>Reflective observation</a:t>
            </a:r>
          </a:p>
          <a:p>
            <a:pPr marL="228600" indent="-228600">
              <a:buAutoNum type="arabicPeriod"/>
            </a:pPr>
            <a:r>
              <a:rPr lang="en-GB" dirty="0"/>
              <a:t>Abstract conceptualization</a:t>
            </a:r>
          </a:p>
          <a:p>
            <a:pPr marL="228600" indent="-228600">
              <a:buAutoNum type="arabicPeriod"/>
            </a:pPr>
            <a:r>
              <a:rPr lang="en-GB" dirty="0"/>
              <a:t>Active experimentation</a:t>
            </a:r>
          </a:p>
          <a:p>
            <a:pPr marL="0" indent="0">
              <a:buNone/>
            </a:pPr>
            <a:endParaRPr lang="en-GB" dirty="0"/>
          </a:p>
          <a:p>
            <a:pPr marL="0" indent="0">
              <a:buNone/>
            </a:pPr>
            <a:r>
              <a:rPr lang="en-GB" dirty="0"/>
              <a:t>Kolb argues that we start with an experience, then we reflect on it and note anything about it which we haven’t come across before</a:t>
            </a:r>
          </a:p>
          <a:p>
            <a:pPr marL="0" indent="0">
              <a:buNone/>
            </a:pPr>
            <a:r>
              <a:rPr lang="en-GB" dirty="0"/>
              <a:t>Then we start develop new ideas as a result</a:t>
            </a:r>
          </a:p>
          <a:p>
            <a:pPr marL="0" indent="0">
              <a:buNone/>
            </a:pPr>
            <a:r>
              <a:rPr lang="en-GB" dirty="0"/>
              <a:t>Final stage involves us in applying our new ideas to different situations</a:t>
            </a:r>
          </a:p>
          <a:p>
            <a:pPr marL="0" indent="0">
              <a:buNone/>
            </a:pPr>
            <a:r>
              <a:rPr lang="en-GB" dirty="0"/>
              <a:t>This demonstrates learning as a direct result of our experiences and reflection</a:t>
            </a:r>
          </a:p>
          <a:p>
            <a:pPr marL="0" indent="0">
              <a:buNone/>
            </a:pPr>
            <a:endParaRPr lang="en-GB" dirty="0"/>
          </a:p>
          <a:p>
            <a:pPr marL="0" indent="0">
              <a:buNone/>
            </a:pPr>
            <a:r>
              <a:rPr lang="en-GB" b="0" i="1" dirty="0">
                <a:solidFill>
                  <a:srgbClr val="333333"/>
                </a:solidFill>
                <a:effectLst/>
                <a:latin typeface="Arial" panose="020B0604020202020204" pitchFamily="34" charset="0"/>
              </a:rPr>
              <a:t>Kolb, D. (1984) Experiential Learning: Experience as the Source of Learning and Development. Upper Saddle River: Prentice Hall</a:t>
            </a:r>
            <a:endParaRPr lang="en-GB" i="1" dirty="0"/>
          </a:p>
          <a:p>
            <a:pPr marL="0" indent="0">
              <a:buNone/>
            </a:pPr>
            <a:endParaRPr lang="en-GB" dirty="0"/>
          </a:p>
          <a:p>
            <a:pPr marL="0" indent="0">
              <a:buNone/>
            </a:pPr>
            <a:r>
              <a:rPr lang="en-GB" b="1" u="sng" dirty="0"/>
              <a:t>4. Gibbs Reflective Cycle</a:t>
            </a:r>
          </a:p>
          <a:p>
            <a:pPr marL="0" indent="0">
              <a:buNone/>
            </a:pPr>
            <a:r>
              <a:rPr lang="en-GB" dirty="0"/>
              <a:t>Builds on the other three models and adds more stages. It’s a more complex model but you may find having those extra stages may help you or guide you better.</a:t>
            </a:r>
          </a:p>
          <a:p>
            <a:pPr marL="0" indent="0">
              <a:buNone/>
            </a:pPr>
            <a:r>
              <a:rPr lang="en-GB" dirty="0"/>
              <a:t>6 stages:</a:t>
            </a:r>
          </a:p>
          <a:p>
            <a:pPr marL="685800" lvl="1" indent="-228600">
              <a:buFont typeface="+mj-lt"/>
              <a:buAutoNum type="arabicPeriod"/>
            </a:pPr>
            <a:r>
              <a:rPr lang="en-GB" dirty="0"/>
              <a:t>Description</a:t>
            </a:r>
          </a:p>
          <a:p>
            <a:pPr marL="685800" lvl="1" indent="-228600">
              <a:buFont typeface="+mj-lt"/>
              <a:buAutoNum type="arabicPeriod"/>
            </a:pPr>
            <a:r>
              <a:rPr lang="en-GB" dirty="0"/>
              <a:t>Feelings</a:t>
            </a:r>
          </a:p>
          <a:p>
            <a:pPr marL="685800" lvl="1" indent="-228600">
              <a:buFont typeface="+mj-lt"/>
              <a:buAutoNum type="arabicPeriod"/>
            </a:pPr>
            <a:r>
              <a:rPr lang="en-GB" dirty="0"/>
              <a:t>Evaluation</a:t>
            </a:r>
          </a:p>
          <a:p>
            <a:pPr marL="685800" lvl="1" indent="-228600">
              <a:buFont typeface="+mj-lt"/>
              <a:buAutoNum type="arabicPeriod"/>
            </a:pPr>
            <a:r>
              <a:rPr lang="en-GB" dirty="0"/>
              <a:t>Analysis</a:t>
            </a:r>
          </a:p>
          <a:p>
            <a:pPr marL="685800" lvl="1" indent="-228600">
              <a:buFont typeface="+mj-lt"/>
              <a:buAutoNum type="arabicPeriod"/>
            </a:pPr>
            <a:r>
              <a:rPr lang="en-GB" dirty="0"/>
              <a:t>Conclusion</a:t>
            </a:r>
          </a:p>
          <a:p>
            <a:pPr marL="685800" lvl="1" indent="-228600">
              <a:buFont typeface="+mj-lt"/>
              <a:buAutoNum type="arabicPeriod"/>
            </a:pPr>
            <a:r>
              <a:rPr lang="en-GB" dirty="0"/>
              <a:t>Action plan</a:t>
            </a:r>
          </a:p>
          <a:p>
            <a:pPr marL="0" indent="0">
              <a:buNone/>
            </a:pPr>
            <a:r>
              <a:rPr lang="en-GB" dirty="0"/>
              <a:t>Starts with the experience – then encourages us to focus on our feelings around the experience both during and after.</a:t>
            </a:r>
          </a:p>
          <a:p>
            <a:pPr marL="0" indent="0">
              <a:buNone/>
            </a:pPr>
            <a:r>
              <a:rPr lang="en-GB" dirty="0"/>
              <a:t>Next step is evaluating the experience – what was good/bad from our point of view</a:t>
            </a:r>
          </a:p>
          <a:p>
            <a:pPr marL="0" indent="0">
              <a:buNone/>
            </a:pPr>
            <a:r>
              <a:rPr lang="en-GB" dirty="0"/>
              <a:t>We can the use this evaluation to analyse the situation to make sense.</a:t>
            </a:r>
          </a:p>
          <a:p>
            <a:pPr marL="0" indent="0">
              <a:buNone/>
            </a:pPr>
            <a:r>
              <a:rPr lang="en-GB" dirty="0"/>
              <a:t>This analysis results in a conclusion about what other actions if any we would take to reach a different outcome.</a:t>
            </a:r>
          </a:p>
          <a:p>
            <a:pPr marL="0" indent="0">
              <a:buNone/>
            </a:pPr>
            <a:r>
              <a:rPr lang="en-GB" dirty="0"/>
              <a:t>Final stage involves building an action plan of steps to take next time we find ourselves in similar situation</a:t>
            </a:r>
          </a:p>
          <a:p>
            <a:pPr marL="0" indent="0">
              <a:buNone/>
            </a:pPr>
            <a:endParaRPr lang="en-GB" dirty="0"/>
          </a:p>
          <a:p>
            <a:pPr marL="0" indent="0">
              <a:buNone/>
            </a:pPr>
            <a:r>
              <a:rPr lang="en-GB" b="0" i="1" dirty="0">
                <a:solidFill>
                  <a:srgbClr val="333333"/>
                </a:solidFill>
                <a:effectLst/>
                <a:latin typeface="Arial" panose="020B0604020202020204" pitchFamily="34" charset="0"/>
              </a:rPr>
              <a:t>Gibbs, G. (1998) Learning by Doing: A Guide to Teaching and Learning Methods. Oxford: Further Education Unit, Oxford </a:t>
            </a:r>
            <a:r>
              <a:rPr lang="en-GB" b="0" i="1" dirty="0" err="1">
                <a:solidFill>
                  <a:srgbClr val="333333"/>
                </a:solidFill>
                <a:effectLst/>
                <a:latin typeface="Arial" panose="020B0604020202020204" pitchFamily="34" charset="0"/>
              </a:rPr>
              <a:t>Polytechic</a:t>
            </a:r>
            <a:endParaRPr lang="en-GB" i="1" dirty="0"/>
          </a:p>
          <a:p>
            <a:pPr marL="0" indent="0">
              <a:buNone/>
            </a:pPr>
            <a:endParaRPr lang="en-GB" dirty="0"/>
          </a:p>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8</a:t>
            </a:fld>
            <a:endParaRPr lang="en-GB"/>
          </a:p>
        </p:txBody>
      </p:sp>
    </p:spTree>
    <p:extLst>
      <p:ext uri="{BB962C8B-B14F-4D97-AF65-F5344CB8AC3E}">
        <p14:creationId xmlns:p14="http://schemas.microsoft.com/office/powerpoint/2010/main" val="3061792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University of Cambridge</a:t>
            </a:r>
          </a:p>
        </p:txBody>
      </p:sp>
      <p:sp>
        <p:nvSpPr>
          <p:cNvPr id="4" name="Slide Number Placeholder 3"/>
          <p:cNvSpPr>
            <a:spLocks noGrp="1"/>
          </p:cNvSpPr>
          <p:nvPr>
            <p:ph type="sldNum" sz="quarter" idx="5"/>
          </p:nvPr>
        </p:nvSpPr>
        <p:spPr/>
        <p:txBody>
          <a:bodyPr/>
          <a:lstStyle/>
          <a:p>
            <a:fld id="{AE9A0E93-3C3A-4EFD-8771-40EFB653E409}" type="slidenum">
              <a:rPr lang="en-GB" smtClean="0"/>
              <a:t>9</a:t>
            </a:fld>
            <a:endParaRPr lang="en-GB"/>
          </a:p>
        </p:txBody>
      </p:sp>
    </p:spTree>
    <p:extLst>
      <p:ext uri="{BB962C8B-B14F-4D97-AF65-F5344CB8AC3E}">
        <p14:creationId xmlns:p14="http://schemas.microsoft.com/office/powerpoint/2010/main" val="10638152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11</a:t>
            </a:fld>
            <a:endParaRPr lang="en-GB"/>
          </a:p>
        </p:txBody>
      </p:sp>
    </p:spTree>
    <p:extLst>
      <p:ext uri="{BB962C8B-B14F-4D97-AF65-F5344CB8AC3E}">
        <p14:creationId xmlns:p14="http://schemas.microsoft.com/office/powerpoint/2010/main" val="1860481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get a draft done by the next lesson</a:t>
            </a:r>
          </a:p>
        </p:txBody>
      </p:sp>
      <p:sp>
        <p:nvSpPr>
          <p:cNvPr id="4" name="Slide Number Placeholder 3"/>
          <p:cNvSpPr>
            <a:spLocks noGrp="1"/>
          </p:cNvSpPr>
          <p:nvPr>
            <p:ph type="sldNum" sz="quarter" idx="5"/>
          </p:nvPr>
        </p:nvSpPr>
        <p:spPr/>
        <p:txBody>
          <a:bodyPr/>
          <a:lstStyle/>
          <a:p>
            <a:fld id="{AE9A0E93-3C3A-4EFD-8771-40EFB653E409}" type="slidenum">
              <a:rPr lang="en-GB" smtClean="0"/>
              <a:t>13</a:t>
            </a:fld>
            <a:endParaRPr lang="en-GB"/>
          </a:p>
        </p:txBody>
      </p:sp>
    </p:spTree>
    <p:extLst>
      <p:ext uri="{BB962C8B-B14F-4D97-AF65-F5344CB8AC3E}">
        <p14:creationId xmlns:p14="http://schemas.microsoft.com/office/powerpoint/2010/main" val="22236513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29B98-F199-48B7-B23F-9B9EDFBEE6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85174C-C687-44B6-B8A4-7BF95B9C77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6BFDBEC-6ED3-46EA-9632-72B0324827B4}"/>
              </a:ext>
            </a:extLst>
          </p:cNvPr>
          <p:cNvSpPr>
            <a:spLocks noGrp="1"/>
          </p:cNvSpPr>
          <p:nvPr>
            <p:ph type="dt" sz="half" idx="10"/>
          </p:nvPr>
        </p:nvSpPr>
        <p:spPr/>
        <p:txBody>
          <a:bodyPr/>
          <a:lstStyle/>
          <a:p>
            <a:fld id="{D55FF29F-4459-422A-B2C6-4FB41BBD03D8}" type="datetimeFigureOut">
              <a:rPr lang="en-GB" smtClean="0"/>
              <a:t>13/10/2021</a:t>
            </a:fld>
            <a:endParaRPr lang="en-GB"/>
          </a:p>
        </p:txBody>
      </p:sp>
      <p:sp>
        <p:nvSpPr>
          <p:cNvPr id="5" name="Footer Placeholder 4">
            <a:extLst>
              <a:ext uri="{FF2B5EF4-FFF2-40B4-BE49-F238E27FC236}">
                <a16:creationId xmlns:a16="http://schemas.microsoft.com/office/drawing/2014/main" id="{AB6CAD35-A9AE-4273-BA17-9EA13214B5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7EF168-E0F8-4902-9B3A-FF53F948ED51}"/>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1979724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78528-13DE-4339-960A-67CDCA90DC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A9D78F-143D-4D2F-A83F-DBF959E0B9D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641B08-6E8F-4C43-958D-D4F27CE13F98}"/>
              </a:ext>
            </a:extLst>
          </p:cNvPr>
          <p:cNvSpPr>
            <a:spLocks noGrp="1"/>
          </p:cNvSpPr>
          <p:nvPr>
            <p:ph type="dt" sz="half" idx="10"/>
          </p:nvPr>
        </p:nvSpPr>
        <p:spPr/>
        <p:txBody>
          <a:bodyPr/>
          <a:lstStyle/>
          <a:p>
            <a:fld id="{D55FF29F-4459-422A-B2C6-4FB41BBD03D8}" type="datetimeFigureOut">
              <a:rPr lang="en-GB" smtClean="0"/>
              <a:t>13/10/2021</a:t>
            </a:fld>
            <a:endParaRPr lang="en-GB"/>
          </a:p>
        </p:txBody>
      </p:sp>
      <p:sp>
        <p:nvSpPr>
          <p:cNvPr id="5" name="Footer Placeholder 4">
            <a:extLst>
              <a:ext uri="{FF2B5EF4-FFF2-40B4-BE49-F238E27FC236}">
                <a16:creationId xmlns:a16="http://schemas.microsoft.com/office/drawing/2014/main" id="{BA6DE9ED-ABA0-4148-B8B6-2EC0CFF8B9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02171F-3704-4553-B6C1-28EB83381020}"/>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140597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487CF-C77D-4CB0-B357-0B0632E077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91D0FD-885B-4266-8273-B7579DF7BF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8F617B-017A-4654-920E-DE3C800E64AF}"/>
              </a:ext>
            </a:extLst>
          </p:cNvPr>
          <p:cNvSpPr>
            <a:spLocks noGrp="1"/>
          </p:cNvSpPr>
          <p:nvPr>
            <p:ph type="dt" sz="half" idx="10"/>
          </p:nvPr>
        </p:nvSpPr>
        <p:spPr/>
        <p:txBody>
          <a:bodyPr/>
          <a:lstStyle/>
          <a:p>
            <a:fld id="{D55FF29F-4459-422A-B2C6-4FB41BBD03D8}" type="datetimeFigureOut">
              <a:rPr lang="en-GB" smtClean="0"/>
              <a:t>13/10/2021</a:t>
            </a:fld>
            <a:endParaRPr lang="en-GB"/>
          </a:p>
        </p:txBody>
      </p:sp>
      <p:sp>
        <p:nvSpPr>
          <p:cNvPr id="5" name="Footer Placeholder 4">
            <a:extLst>
              <a:ext uri="{FF2B5EF4-FFF2-40B4-BE49-F238E27FC236}">
                <a16:creationId xmlns:a16="http://schemas.microsoft.com/office/drawing/2014/main" id="{7F9071AB-3908-4B31-A1ED-CB9DD07127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C4D466-979D-4314-8854-8C7A79F87056}"/>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504927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F708E-0AEF-4F01-8791-52FBD7D564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E6119D-45E6-4352-9F0B-7C6C314945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7A69005-F8FC-4F86-9D11-16DC6BB71B0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28B993-FC82-4BE2-89A9-0A43FFAFC140}"/>
              </a:ext>
            </a:extLst>
          </p:cNvPr>
          <p:cNvSpPr>
            <a:spLocks noGrp="1"/>
          </p:cNvSpPr>
          <p:nvPr>
            <p:ph type="dt" sz="half" idx="10"/>
          </p:nvPr>
        </p:nvSpPr>
        <p:spPr/>
        <p:txBody>
          <a:bodyPr/>
          <a:lstStyle/>
          <a:p>
            <a:fld id="{D55FF29F-4459-422A-B2C6-4FB41BBD03D8}" type="datetimeFigureOut">
              <a:rPr lang="en-GB" smtClean="0"/>
              <a:t>13/10/2021</a:t>
            </a:fld>
            <a:endParaRPr lang="en-GB"/>
          </a:p>
        </p:txBody>
      </p:sp>
      <p:sp>
        <p:nvSpPr>
          <p:cNvPr id="6" name="Footer Placeholder 5">
            <a:extLst>
              <a:ext uri="{FF2B5EF4-FFF2-40B4-BE49-F238E27FC236}">
                <a16:creationId xmlns:a16="http://schemas.microsoft.com/office/drawing/2014/main" id="{E13AD9B5-6C0B-4060-8235-2D30417DB4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0DBE6C-3AB6-4488-8EEF-9641BB88B99A}"/>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0214064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A2220-A96B-46EC-A8FD-AF4662D80C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40D739-0622-4FCD-A9CF-90E15388B8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B60C233-6193-4743-95A0-322524D481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A1F543-4AC9-497A-8741-F7A8155A40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90D0D1-9FF0-49D6-B49B-699564F4CB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CCCD075-40C8-4242-9366-3C349F802403}"/>
              </a:ext>
            </a:extLst>
          </p:cNvPr>
          <p:cNvSpPr>
            <a:spLocks noGrp="1"/>
          </p:cNvSpPr>
          <p:nvPr>
            <p:ph type="dt" sz="half" idx="10"/>
          </p:nvPr>
        </p:nvSpPr>
        <p:spPr/>
        <p:txBody>
          <a:bodyPr/>
          <a:lstStyle/>
          <a:p>
            <a:fld id="{D55FF29F-4459-422A-B2C6-4FB41BBD03D8}" type="datetimeFigureOut">
              <a:rPr lang="en-GB" smtClean="0"/>
              <a:t>13/10/2021</a:t>
            </a:fld>
            <a:endParaRPr lang="en-GB"/>
          </a:p>
        </p:txBody>
      </p:sp>
      <p:sp>
        <p:nvSpPr>
          <p:cNvPr id="8" name="Footer Placeholder 7">
            <a:extLst>
              <a:ext uri="{FF2B5EF4-FFF2-40B4-BE49-F238E27FC236}">
                <a16:creationId xmlns:a16="http://schemas.microsoft.com/office/drawing/2014/main" id="{14303715-28B6-418E-A664-43CFBA734E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93A709-9019-46E0-BC70-BB6B691EAC37}"/>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135097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449F5-A7C6-483B-A17D-0575837E7A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FAE77A-33B0-483D-87A7-EA0C285C242B}"/>
              </a:ext>
            </a:extLst>
          </p:cNvPr>
          <p:cNvSpPr>
            <a:spLocks noGrp="1"/>
          </p:cNvSpPr>
          <p:nvPr>
            <p:ph type="dt" sz="half" idx="10"/>
          </p:nvPr>
        </p:nvSpPr>
        <p:spPr/>
        <p:txBody>
          <a:bodyPr/>
          <a:lstStyle/>
          <a:p>
            <a:fld id="{D55FF29F-4459-422A-B2C6-4FB41BBD03D8}" type="datetimeFigureOut">
              <a:rPr lang="en-GB" smtClean="0"/>
              <a:t>13/10/2021</a:t>
            </a:fld>
            <a:endParaRPr lang="en-GB"/>
          </a:p>
        </p:txBody>
      </p:sp>
      <p:sp>
        <p:nvSpPr>
          <p:cNvPr id="4" name="Footer Placeholder 3">
            <a:extLst>
              <a:ext uri="{FF2B5EF4-FFF2-40B4-BE49-F238E27FC236}">
                <a16:creationId xmlns:a16="http://schemas.microsoft.com/office/drawing/2014/main" id="{5367D811-CFB2-4C0E-8983-29A2717C19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E213A4-F781-4890-B24B-1FDE9C3D8231}"/>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1360105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298E0A-A406-4999-A423-25CC3A4F6A00}"/>
              </a:ext>
            </a:extLst>
          </p:cNvPr>
          <p:cNvSpPr>
            <a:spLocks noGrp="1"/>
          </p:cNvSpPr>
          <p:nvPr>
            <p:ph type="dt" sz="half" idx="10"/>
          </p:nvPr>
        </p:nvSpPr>
        <p:spPr/>
        <p:txBody>
          <a:bodyPr/>
          <a:lstStyle/>
          <a:p>
            <a:fld id="{D55FF29F-4459-422A-B2C6-4FB41BBD03D8}" type="datetimeFigureOut">
              <a:rPr lang="en-GB" smtClean="0"/>
              <a:t>13/10/2021</a:t>
            </a:fld>
            <a:endParaRPr lang="en-GB"/>
          </a:p>
        </p:txBody>
      </p:sp>
      <p:sp>
        <p:nvSpPr>
          <p:cNvPr id="3" name="Footer Placeholder 2">
            <a:extLst>
              <a:ext uri="{FF2B5EF4-FFF2-40B4-BE49-F238E27FC236}">
                <a16:creationId xmlns:a16="http://schemas.microsoft.com/office/drawing/2014/main" id="{F1D40714-10F4-406C-8894-5E698BF95A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82EF2F2-ABB3-4464-8471-F9F845C33786}"/>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2535974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B50D4-3E96-4276-982C-2808FA69D8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4491AB-DE8A-47D5-889E-FB33ED77F2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16A0F29-3F2A-44C6-AF87-F6B05B319C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ACF460-4046-4C61-A3E7-8B9714A7D957}"/>
              </a:ext>
            </a:extLst>
          </p:cNvPr>
          <p:cNvSpPr>
            <a:spLocks noGrp="1"/>
          </p:cNvSpPr>
          <p:nvPr>
            <p:ph type="dt" sz="half" idx="10"/>
          </p:nvPr>
        </p:nvSpPr>
        <p:spPr/>
        <p:txBody>
          <a:bodyPr/>
          <a:lstStyle/>
          <a:p>
            <a:fld id="{D55FF29F-4459-422A-B2C6-4FB41BBD03D8}" type="datetimeFigureOut">
              <a:rPr lang="en-GB" smtClean="0"/>
              <a:t>13/10/2021</a:t>
            </a:fld>
            <a:endParaRPr lang="en-GB"/>
          </a:p>
        </p:txBody>
      </p:sp>
      <p:sp>
        <p:nvSpPr>
          <p:cNvPr id="6" name="Footer Placeholder 5">
            <a:extLst>
              <a:ext uri="{FF2B5EF4-FFF2-40B4-BE49-F238E27FC236}">
                <a16:creationId xmlns:a16="http://schemas.microsoft.com/office/drawing/2014/main" id="{C586D084-4EA5-4FD2-BB12-6B465C2A37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1D18F5-F68C-4D65-8B85-48C72FF61581}"/>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388022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59337-46BE-4F15-81FC-B88E5CA886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7A81CC9-F586-4281-ABA5-646B08BB51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AA91037-5F0A-4A26-A254-6C21BBF78E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5325A8-08D6-44BD-860D-D12160D5A1E3}"/>
              </a:ext>
            </a:extLst>
          </p:cNvPr>
          <p:cNvSpPr>
            <a:spLocks noGrp="1"/>
          </p:cNvSpPr>
          <p:nvPr>
            <p:ph type="dt" sz="half" idx="10"/>
          </p:nvPr>
        </p:nvSpPr>
        <p:spPr/>
        <p:txBody>
          <a:bodyPr/>
          <a:lstStyle/>
          <a:p>
            <a:fld id="{D55FF29F-4459-422A-B2C6-4FB41BBD03D8}" type="datetimeFigureOut">
              <a:rPr lang="en-GB" smtClean="0"/>
              <a:t>13/10/2021</a:t>
            </a:fld>
            <a:endParaRPr lang="en-GB"/>
          </a:p>
        </p:txBody>
      </p:sp>
      <p:sp>
        <p:nvSpPr>
          <p:cNvPr id="6" name="Footer Placeholder 5">
            <a:extLst>
              <a:ext uri="{FF2B5EF4-FFF2-40B4-BE49-F238E27FC236}">
                <a16:creationId xmlns:a16="http://schemas.microsoft.com/office/drawing/2014/main" id="{53C01664-F419-4F90-96D0-0BB157A6FB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19AEB8-7AC4-4F6A-A825-C9ACC5CD532A}"/>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3966816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68E2E-84BD-474F-8329-DCACD60AC5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C4957D-7112-4DAB-B2F6-4AD59533EB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CBEBA5-5943-4AAB-B22E-3A855F378449}"/>
              </a:ext>
            </a:extLst>
          </p:cNvPr>
          <p:cNvSpPr>
            <a:spLocks noGrp="1"/>
          </p:cNvSpPr>
          <p:nvPr>
            <p:ph type="dt" sz="half" idx="10"/>
          </p:nvPr>
        </p:nvSpPr>
        <p:spPr/>
        <p:txBody>
          <a:bodyPr/>
          <a:lstStyle/>
          <a:p>
            <a:fld id="{D55FF29F-4459-422A-B2C6-4FB41BBD03D8}" type="datetimeFigureOut">
              <a:rPr lang="en-GB" smtClean="0"/>
              <a:t>13/10/2021</a:t>
            </a:fld>
            <a:endParaRPr lang="en-GB"/>
          </a:p>
        </p:txBody>
      </p:sp>
      <p:sp>
        <p:nvSpPr>
          <p:cNvPr id="5" name="Footer Placeholder 4">
            <a:extLst>
              <a:ext uri="{FF2B5EF4-FFF2-40B4-BE49-F238E27FC236}">
                <a16:creationId xmlns:a16="http://schemas.microsoft.com/office/drawing/2014/main" id="{C40FB4DB-DF05-45AC-9149-9A128556CE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05DC33-66B2-4B1A-94E0-039D7FD18940}"/>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1229914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096A75-023A-4E30-A1EB-0DDFD4C158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691163-3DC2-468C-BD27-F0979F7244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3A937B-CB6B-4C2A-B78C-41668FBFF7EF}"/>
              </a:ext>
            </a:extLst>
          </p:cNvPr>
          <p:cNvSpPr>
            <a:spLocks noGrp="1"/>
          </p:cNvSpPr>
          <p:nvPr>
            <p:ph type="dt" sz="half" idx="10"/>
          </p:nvPr>
        </p:nvSpPr>
        <p:spPr/>
        <p:txBody>
          <a:bodyPr/>
          <a:lstStyle/>
          <a:p>
            <a:fld id="{D55FF29F-4459-422A-B2C6-4FB41BBD03D8}" type="datetimeFigureOut">
              <a:rPr lang="en-GB" smtClean="0"/>
              <a:t>13/10/2021</a:t>
            </a:fld>
            <a:endParaRPr lang="en-GB"/>
          </a:p>
        </p:txBody>
      </p:sp>
      <p:sp>
        <p:nvSpPr>
          <p:cNvPr id="5" name="Footer Placeholder 4">
            <a:extLst>
              <a:ext uri="{FF2B5EF4-FFF2-40B4-BE49-F238E27FC236}">
                <a16:creationId xmlns:a16="http://schemas.microsoft.com/office/drawing/2014/main" id="{C62A4579-CA7B-42CE-9F00-EA272C3328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1021B4-5D53-4EF7-BAAE-93750BB87925}"/>
              </a:ext>
            </a:extLst>
          </p:cNvPr>
          <p:cNvSpPr>
            <a:spLocks noGrp="1"/>
          </p:cNvSpPr>
          <p:nvPr>
            <p:ph type="sldNum" sz="quarter" idx="12"/>
          </p:nvPr>
        </p:nvSpPr>
        <p:spPr/>
        <p:txBody>
          <a:bodyPr/>
          <a:lstStyle/>
          <a:p>
            <a:fld id="{65F8543A-6403-4D80-A12A-3E8753A75EFA}" type="slidenum">
              <a:rPr lang="en-GB" smtClean="0"/>
              <a:t>‹#›</a:t>
            </a:fld>
            <a:endParaRPr lang="en-GB"/>
          </a:p>
        </p:txBody>
      </p:sp>
    </p:spTree>
    <p:extLst>
      <p:ext uri="{BB962C8B-B14F-4D97-AF65-F5344CB8AC3E}">
        <p14:creationId xmlns:p14="http://schemas.microsoft.com/office/powerpoint/2010/main" val="29716225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13/10/2021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89673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71897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28300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043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13/10/2021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35003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058501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99419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511081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32143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12624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4405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0D8A47-3861-4104-96B5-E907780113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C1B140-5491-45E5-8EB5-81F3205C66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E26829-22AE-40B8-8C0F-3014905E4C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5FF29F-4459-422A-B2C6-4FB41BBD03D8}" type="datetimeFigureOut">
              <a:rPr lang="en-GB" smtClean="0"/>
              <a:t>13/10/2021</a:t>
            </a:fld>
            <a:endParaRPr lang="en-GB"/>
          </a:p>
        </p:txBody>
      </p:sp>
      <p:sp>
        <p:nvSpPr>
          <p:cNvPr id="5" name="Footer Placeholder 4">
            <a:extLst>
              <a:ext uri="{FF2B5EF4-FFF2-40B4-BE49-F238E27FC236}">
                <a16:creationId xmlns:a16="http://schemas.microsoft.com/office/drawing/2014/main" id="{D2CBE604-8367-4F93-8E47-05D432B415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F0BE3B1-8155-4E03-BF98-A9E0F9AE5F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F8543A-6403-4D80-A12A-3E8753A75EFA}" type="slidenum">
              <a:rPr lang="en-GB" smtClean="0"/>
              <a:t>‹#›</a:t>
            </a:fld>
            <a:endParaRPr lang="en-GB"/>
          </a:p>
        </p:txBody>
      </p:sp>
    </p:spTree>
    <p:extLst>
      <p:ext uri="{BB962C8B-B14F-4D97-AF65-F5344CB8AC3E}">
        <p14:creationId xmlns:p14="http://schemas.microsoft.com/office/powerpoint/2010/main" val="15893433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13/10/2021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64086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4.tmp"/><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8.tmp"/></Relationships>
</file>

<file path=ppt/slides/_rels/slide9.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11.tmp"/></Relationships>
</file>

<file path=ppt/slides/_rels/slide12.xml.rels><?xml version="1.0" encoding="UTF-8" standalone="yes"?>
<Relationships xmlns="http://schemas.openxmlformats.org/package/2006/relationships"><Relationship Id="rId2" Type="http://schemas.openxmlformats.org/officeDocument/2006/relationships/image" Target="../media/image12.tmp"/><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endParaRPr lang="en-GB" sz="3200" dirty="0">
              <a:solidFill>
                <a:prstClr val="white"/>
              </a:solidFill>
              <a:latin typeface="Myriad Pro"/>
            </a:endParaRPr>
          </a:p>
          <a:p>
            <a:endParaRPr lang="en-GB" dirty="0">
              <a:solidFill>
                <a:prstClr val="black"/>
              </a:solidFill>
              <a:latin typeface="Myriad Pro"/>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10363200" cy="3179507"/>
          </a:xfrm>
        </p:spPr>
        <p:txBody>
          <a:bodyPr>
            <a:normAutofit/>
          </a:bodyPr>
          <a:lstStyle/>
          <a:p>
            <a:r>
              <a:rPr lang="en-GB" b="1" dirty="0">
                <a:solidFill>
                  <a:schemeClr val="bg1"/>
                </a:solidFill>
              </a:rPr>
              <a:t>Reflective Practice</a:t>
            </a:r>
            <a:br>
              <a:rPr lang="en-GB" b="1" dirty="0">
                <a:solidFill>
                  <a:schemeClr val="bg1"/>
                </a:solidFill>
              </a:rPr>
            </a:br>
            <a:r>
              <a:rPr lang="en-GB" b="1" dirty="0">
                <a:solidFill>
                  <a:schemeClr val="bg1"/>
                </a:solidFill>
              </a:rPr>
              <a:t>BSc Professional Investigation</a:t>
            </a:r>
            <a:br>
              <a:rPr lang="en-GB" b="1" dirty="0">
                <a:solidFill>
                  <a:schemeClr val="bg1"/>
                </a:solidFill>
              </a:rPr>
            </a:br>
            <a:r>
              <a:rPr lang="en-GB" b="1" dirty="0">
                <a:solidFill>
                  <a:schemeClr val="bg1"/>
                </a:solidFill>
              </a:rPr>
              <a:t>13.10.2021</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4041E-5453-41D8-A87C-E5866D90CBA0}"/>
              </a:ext>
            </a:extLst>
          </p:cNvPr>
          <p:cNvSpPr>
            <a:spLocks noGrp="1"/>
          </p:cNvSpPr>
          <p:nvPr>
            <p:ph type="title"/>
          </p:nvPr>
        </p:nvSpPr>
        <p:spPr>
          <a:solidFill>
            <a:srgbClr val="002060"/>
          </a:solidFill>
        </p:spPr>
        <p:txBody>
          <a:bodyPr/>
          <a:lstStyle/>
          <a:p>
            <a:r>
              <a:rPr lang="en-GB" dirty="0">
                <a:solidFill>
                  <a:schemeClr val="bg1"/>
                </a:solidFill>
              </a:rPr>
              <a:t>Reflective</a:t>
            </a:r>
            <a:r>
              <a:rPr lang="en-GB" dirty="0"/>
              <a:t> </a:t>
            </a:r>
            <a:r>
              <a:rPr lang="en-GB" dirty="0">
                <a:solidFill>
                  <a:schemeClr val="bg1"/>
                </a:solidFill>
              </a:rPr>
              <a:t>Practice</a:t>
            </a:r>
          </a:p>
        </p:txBody>
      </p:sp>
      <p:sp>
        <p:nvSpPr>
          <p:cNvPr id="3" name="Content Placeholder 2">
            <a:extLst>
              <a:ext uri="{FF2B5EF4-FFF2-40B4-BE49-F238E27FC236}">
                <a16:creationId xmlns:a16="http://schemas.microsoft.com/office/drawing/2014/main" id="{E5BD3F19-8E9F-40CB-A61E-ADE2F090288F}"/>
              </a:ext>
            </a:extLst>
          </p:cNvPr>
          <p:cNvSpPr>
            <a:spLocks noGrp="1"/>
          </p:cNvSpPr>
          <p:nvPr>
            <p:ph sz="half" idx="1"/>
          </p:nvPr>
        </p:nvSpPr>
        <p:spPr/>
        <p:txBody>
          <a:bodyPr>
            <a:normAutofit/>
          </a:bodyPr>
          <a:lstStyle/>
          <a:p>
            <a:r>
              <a:rPr lang="en-GB" dirty="0"/>
              <a:t>Being able to reflect is a valuable skill</a:t>
            </a:r>
          </a:p>
          <a:p>
            <a:r>
              <a:rPr lang="en-GB" dirty="0"/>
              <a:t>Helps you think about:</a:t>
            </a:r>
          </a:p>
          <a:p>
            <a:pPr lvl="1">
              <a:buFont typeface="Wingdings" panose="05000000000000000000" pitchFamily="2" charset="2"/>
              <a:buChar char="q"/>
            </a:pPr>
            <a:r>
              <a:rPr lang="en-GB" dirty="0"/>
              <a:t> Your experiences</a:t>
            </a:r>
          </a:p>
          <a:p>
            <a:pPr lvl="1">
              <a:buFont typeface="Wingdings" panose="05000000000000000000" pitchFamily="2" charset="2"/>
              <a:buChar char="q"/>
            </a:pPr>
            <a:r>
              <a:rPr lang="en-GB" dirty="0"/>
              <a:t>Why things happened the way they did</a:t>
            </a:r>
          </a:p>
          <a:p>
            <a:pPr lvl="1">
              <a:buFont typeface="Wingdings" panose="05000000000000000000" pitchFamily="2" charset="2"/>
              <a:buChar char="q"/>
            </a:pPr>
            <a:r>
              <a:rPr lang="en-GB" dirty="0"/>
              <a:t>How you can improve on these experiences in future</a:t>
            </a:r>
          </a:p>
        </p:txBody>
      </p:sp>
      <p:sp>
        <p:nvSpPr>
          <p:cNvPr id="4" name="Content Placeholder 3">
            <a:extLst>
              <a:ext uri="{FF2B5EF4-FFF2-40B4-BE49-F238E27FC236}">
                <a16:creationId xmlns:a16="http://schemas.microsoft.com/office/drawing/2014/main" id="{59EE9E57-4FE3-483C-9ACE-4816F8613F77}"/>
              </a:ext>
            </a:extLst>
          </p:cNvPr>
          <p:cNvSpPr>
            <a:spLocks noGrp="1"/>
          </p:cNvSpPr>
          <p:nvPr>
            <p:ph sz="half" idx="2"/>
          </p:nvPr>
        </p:nvSpPr>
        <p:spPr>
          <a:xfrm>
            <a:off x="6197600" y="1600201"/>
            <a:ext cx="5384800" cy="1975756"/>
          </a:xfrm>
          <a:solidFill>
            <a:schemeClr val="accent5">
              <a:lumMod val="20000"/>
              <a:lumOff val="80000"/>
            </a:schemeClr>
          </a:solidFill>
        </p:spPr>
        <p:txBody>
          <a:bodyPr>
            <a:normAutofit/>
          </a:bodyPr>
          <a:lstStyle/>
          <a:p>
            <a:pPr marL="0" indent="0" algn="ctr">
              <a:buNone/>
            </a:pPr>
            <a:r>
              <a:rPr lang="en-GB" dirty="0"/>
              <a:t>What experience do you have of reflective practice?</a:t>
            </a:r>
          </a:p>
          <a:p>
            <a:pPr marL="0" indent="0" algn="ctr">
              <a:buNone/>
            </a:pPr>
            <a:endParaRPr lang="en-GB" dirty="0"/>
          </a:p>
          <a:p>
            <a:pPr marL="0" indent="0" algn="ctr">
              <a:buNone/>
            </a:pPr>
            <a:r>
              <a:rPr lang="en-GB" dirty="0"/>
              <a:t>How would you define it?</a:t>
            </a:r>
          </a:p>
        </p:txBody>
      </p:sp>
      <p:pic>
        <p:nvPicPr>
          <p:cNvPr id="6" name="Picture 5">
            <a:extLst>
              <a:ext uri="{FF2B5EF4-FFF2-40B4-BE49-F238E27FC236}">
                <a16:creationId xmlns:a16="http://schemas.microsoft.com/office/drawing/2014/main" id="{75933A76-F4F1-4FC8-B546-7B59F08C720C}"/>
              </a:ext>
            </a:extLst>
          </p:cNvPr>
          <p:cNvPicPr>
            <a:picLocks noChangeAspect="1"/>
          </p:cNvPicPr>
          <p:nvPr/>
        </p:nvPicPr>
        <p:blipFill>
          <a:blip r:embed="rId3"/>
          <a:stretch>
            <a:fillRect/>
          </a:stretch>
        </p:blipFill>
        <p:spPr>
          <a:xfrm>
            <a:off x="7918132" y="3594721"/>
            <a:ext cx="2390775" cy="1914525"/>
          </a:xfrm>
          <a:prstGeom prst="rect">
            <a:avLst/>
          </a:prstGeom>
        </p:spPr>
      </p:pic>
    </p:spTree>
    <p:extLst>
      <p:ext uri="{BB962C8B-B14F-4D97-AF65-F5344CB8AC3E}">
        <p14:creationId xmlns:p14="http://schemas.microsoft.com/office/powerpoint/2010/main" val="3876759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BAAF419-494B-4802-BA4A-29F445F49C12}"/>
              </a:ext>
            </a:extLst>
          </p:cNvPr>
          <p:cNvSpPr>
            <a:spLocks noGrp="1"/>
          </p:cNvSpPr>
          <p:nvPr>
            <p:ph type="title"/>
          </p:nvPr>
        </p:nvSpPr>
        <p:spPr>
          <a:solidFill>
            <a:srgbClr val="002060"/>
          </a:solidFill>
        </p:spPr>
        <p:txBody>
          <a:bodyPr/>
          <a:lstStyle/>
          <a:p>
            <a:pPr algn="ctr"/>
            <a:r>
              <a:rPr lang="en-GB" b="1" dirty="0">
                <a:solidFill>
                  <a:schemeClr val="bg1"/>
                </a:solidFill>
              </a:rPr>
              <a:t>What is reflective practice?</a:t>
            </a:r>
          </a:p>
        </p:txBody>
      </p:sp>
      <p:sp>
        <p:nvSpPr>
          <p:cNvPr id="5" name="Content Placeholder 4">
            <a:extLst>
              <a:ext uri="{FF2B5EF4-FFF2-40B4-BE49-F238E27FC236}">
                <a16:creationId xmlns:a16="http://schemas.microsoft.com/office/drawing/2014/main" id="{C947FB26-020C-42AA-A85D-C8D50D3D8E4E}"/>
              </a:ext>
            </a:extLst>
          </p:cNvPr>
          <p:cNvSpPr>
            <a:spLocks noGrp="1"/>
          </p:cNvSpPr>
          <p:nvPr>
            <p:ph sz="half" idx="1"/>
          </p:nvPr>
        </p:nvSpPr>
        <p:spPr>
          <a:xfrm>
            <a:off x="838200" y="1825625"/>
            <a:ext cx="5181600" cy="2256518"/>
          </a:xfrm>
          <a:solidFill>
            <a:schemeClr val="accent5">
              <a:lumMod val="20000"/>
              <a:lumOff val="80000"/>
            </a:schemeClr>
          </a:solidFill>
        </p:spPr>
        <p:txBody>
          <a:bodyPr/>
          <a:lstStyle/>
          <a:p>
            <a:pPr marL="0" indent="0" algn="ctr">
              <a:buNone/>
            </a:pPr>
            <a:endParaRPr lang="en-GB" dirty="0"/>
          </a:p>
          <a:p>
            <a:pPr marL="0" indent="0" algn="ctr">
              <a:buNone/>
            </a:pPr>
            <a:r>
              <a:rPr lang="en-GB" dirty="0"/>
              <a:t>‘learning through and from experience towards gaining new insights of self and practice’</a:t>
            </a:r>
          </a:p>
          <a:p>
            <a:pPr marL="0" indent="0" algn="r">
              <a:buNone/>
            </a:pPr>
            <a:r>
              <a:rPr lang="en-GB" sz="2000" dirty="0"/>
              <a:t>(Finlay, 2008)</a:t>
            </a:r>
          </a:p>
        </p:txBody>
      </p:sp>
      <p:sp>
        <p:nvSpPr>
          <p:cNvPr id="6" name="Content Placeholder 5">
            <a:extLst>
              <a:ext uri="{FF2B5EF4-FFF2-40B4-BE49-F238E27FC236}">
                <a16:creationId xmlns:a16="http://schemas.microsoft.com/office/drawing/2014/main" id="{58BDCF0F-A276-499E-8A00-14690186B0D8}"/>
              </a:ext>
            </a:extLst>
          </p:cNvPr>
          <p:cNvSpPr>
            <a:spLocks noGrp="1"/>
          </p:cNvSpPr>
          <p:nvPr>
            <p:ph sz="half" idx="2"/>
          </p:nvPr>
        </p:nvSpPr>
        <p:spPr>
          <a:solidFill>
            <a:schemeClr val="accent5">
              <a:lumMod val="40000"/>
              <a:lumOff val="60000"/>
            </a:schemeClr>
          </a:solidFill>
        </p:spPr>
        <p:txBody>
          <a:bodyPr/>
          <a:lstStyle/>
          <a:p>
            <a:pPr marL="0" indent="0">
              <a:buNone/>
            </a:pPr>
            <a:endParaRPr lang="en-GB" dirty="0"/>
          </a:p>
          <a:p>
            <a:pPr marL="0" indent="0">
              <a:buNone/>
            </a:pPr>
            <a:endParaRPr lang="en-GB" dirty="0"/>
          </a:p>
          <a:p>
            <a:pPr marL="0" indent="0">
              <a:buNone/>
            </a:pPr>
            <a:r>
              <a:rPr lang="en-GB" dirty="0"/>
              <a:t>‘Reflective practice is the ability to reflect on one’s actions so as to engage in a process of continuous learning’ </a:t>
            </a:r>
          </a:p>
          <a:p>
            <a:pPr marL="0" indent="0">
              <a:buNone/>
            </a:pPr>
            <a:r>
              <a:rPr lang="en-GB" sz="2000" dirty="0"/>
              <a:t>                               </a:t>
            </a:r>
            <a:r>
              <a:rPr lang="en-GB" sz="2000" i="1" dirty="0"/>
              <a:t>- Donald Schon</a:t>
            </a:r>
          </a:p>
        </p:txBody>
      </p:sp>
      <p:sp>
        <p:nvSpPr>
          <p:cNvPr id="7" name="Rectangle 6">
            <a:extLst>
              <a:ext uri="{FF2B5EF4-FFF2-40B4-BE49-F238E27FC236}">
                <a16:creationId xmlns:a16="http://schemas.microsoft.com/office/drawing/2014/main" id="{08F6AFD7-626E-4377-B3ED-0D9E97378252}"/>
              </a:ext>
            </a:extLst>
          </p:cNvPr>
          <p:cNvSpPr/>
          <p:nvPr/>
        </p:nvSpPr>
        <p:spPr>
          <a:xfrm>
            <a:off x="838201" y="4196443"/>
            <a:ext cx="5181600" cy="2514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‘In its simplest form, it is thinking about or reflecting on what you do’</a:t>
            </a:r>
          </a:p>
          <a:p>
            <a:pPr algn="r"/>
            <a:r>
              <a:rPr lang="en-GB" dirty="0"/>
              <a:t>(Skills you Need, 2021)</a:t>
            </a:r>
          </a:p>
        </p:txBody>
      </p:sp>
    </p:spTree>
    <p:extLst>
      <p:ext uri="{BB962C8B-B14F-4D97-AF65-F5344CB8AC3E}">
        <p14:creationId xmlns:p14="http://schemas.microsoft.com/office/powerpoint/2010/main" val="635699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BDF60-CD48-440C-854F-5BED602D2B4D}"/>
              </a:ext>
            </a:extLst>
          </p:cNvPr>
          <p:cNvSpPr>
            <a:spLocks noGrp="1"/>
          </p:cNvSpPr>
          <p:nvPr>
            <p:ph type="title"/>
          </p:nvPr>
        </p:nvSpPr>
        <p:spPr>
          <a:solidFill>
            <a:srgbClr val="002060"/>
          </a:solidFill>
        </p:spPr>
        <p:txBody>
          <a:bodyPr/>
          <a:lstStyle/>
          <a:p>
            <a:r>
              <a:rPr lang="en-GB" dirty="0">
                <a:solidFill>
                  <a:schemeClr val="bg1"/>
                </a:solidFill>
              </a:rPr>
              <a:t>Why do we reflect?</a:t>
            </a:r>
          </a:p>
        </p:txBody>
      </p:sp>
      <p:sp>
        <p:nvSpPr>
          <p:cNvPr id="3" name="Content Placeholder 2">
            <a:extLst>
              <a:ext uri="{FF2B5EF4-FFF2-40B4-BE49-F238E27FC236}">
                <a16:creationId xmlns:a16="http://schemas.microsoft.com/office/drawing/2014/main" id="{AFBB7712-F5C2-471C-B597-1F5CD6C994F9}"/>
              </a:ext>
            </a:extLst>
          </p:cNvPr>
          <p:cNvSpPr>
            <a:spLocks noGrp="1"/>
          </p:cNvSpPr>
          <p:nvPr>
            <p:ph sz="half" idx="1"/>
          </p:nvPr>
        </p:nvSpPr>
        <p:spPr/>
        <p:txBody>
          <a:bodyPr>
            <a:normAutofit fontScale="85000" lnSpcReduction="10000"/>
          </a:bodyPr>
          <a:lstStyle/>
          <a:p>
            <a:endParaRPr lang="en-GB" dirty="0"/>
          </a:p>
          <a:p>
            <a:r>
              <a:rPr lang="en-GB" dirty="0"/>
              <a:t>What are the benefits to reflection?</a:t>
            </a:r>
          </a:p>
        </p:txBody>
      </p:sp>
      <p:sp>
        <p:nvSpPr>
          <p:cNvPr id="4" name="Content Placeholder 3">
            <a:extLst>
              <a:ext uri="{FF2B5EF4-FFF2-40B4-BE49-F238E27FC236}">
                <a16:creationId xmlns:a16="http://schemas.microsoft.com/office/drawing/2014/main" id="{1EB99F27-0156-4BE7-99B3-F66568A8B669}"/>
              </a:ext>
            </a:extLst>
          </p:cNvPr>
          <p:cNvSpPr>
            <a:spLocks noGrp="1"/>
          </p:cNvSpPr>
          <p:nvPr>
            <p:ph sz="half" idx="2"/>
          </p:nvPr>
        </p:nvSpPr>
        <p:spPr/>
        <p:txBody>
          <a:bodyPr>
            <a:normAutofit fontScale="85000" lnSpcReduction="10000"/>
          </a:bodyPr>
          <a:lstStyle/>
          <a:p>
            <a:r>
              <a:rPr lang="en-GB" dirty="0"/>
              <a:t>Allows you to look at the bigger picture</a:t>
            </a:r>
          </a:p>
          <a:p>
            <a:r>
              <a:rPr lang="en-GB" dirty="0"/>
              <a:t>Identifies areas of improvement/development</a:t>
            </a:r>
          </a:p>
          <a:p>
            <a:r>
              <a:rPr lang="en-GB" dirty="0"/>
              <a:t>Be more creative and try new things</a:t>
            </a:r>
          </a:p>
          <a:p>
            <a:r>
              <a:rPr lang="en-GB" dirty="0"/>
              <a:t>Challenge some assumptions about people and situations</a:t>
            </a:r>
          </a:p>
          <a:p>
            <a:r>
              <a:rPr lang="en-GB" dirty="0"/>
              <a:t>Key part of emotional intelligence</a:t>
            </a:r>
          </a:p>
          <a:p>
            <a:r>
              <a:rPr lang="en-GB" dirty="0"/>
              <a:t>Helps maintain a healthy work/life balance</a:t>
            </a:r>
          </a:p>
        </p:txBody>
      </p:sp>
      <p:pic>
        <p:nvPicPr>
          <p:cNvPr id="5" name="Picture 4">
            <a:extLst>
              <a:ext uri="{FF2B5EF4-FFF2-40B4-BE49-F238E27FC236}">
                <a16:creationId xmlns:a16="http://schemas.microsoft.com/office/drawing/2014/main" id="{C6419FA6-86A4-46AC-BC2E-4977A98808DF}"/>
              </a:ext>
            </a:extLst>
          </p:cNvPr>
          <p:cNvPicPr>
            <a:picLocks noChangeAspect="1"/>
          </p:cNvPicPr>
          <p:nvPr/>
        </p:nvPicPr>
        <p:blipFill>
          <a:blip r:embed="rId3"/>
          <a:stretch>
            <a:fillRect/>
          </a:stretch>
        </p:blipFill>
        <p:spPr>
          <a:xfrm>
            <a:off x="2106612" y="2898457"/>
            <a:ext cx="2390775" cy="1914525"/>
          </a:xfrm>
          <a:prstGeom prst="rect">
            <a:avLst/>
          </a:prstGeom>
        </p:spPr>
      </p:pic>
    </p:spTree>
    <p:extLst>
      <p:ext uri="{BB962C8B-B14F-4D97-AF65-F5344CB8AC3E}">
        <p14:creationId xmlns:p14="http://schemas.microsoft.com/office/powerpoint/2010/main" val="1306759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08383-0070-43DD-A987-8D3E1D2406AE}"/>
              </a:ext>
            </a:extLst>
          </p:cNvPr>
          <p:cNvSpPr>
            <a:spLocks noGrp="1"/>
          </p:cNvSpPr>
          <p:nvPr>
            <p:ph type="title"/>
          </p:nvPr>
        </p:nvSpPr>
        <p:spPr>
          <a:solidFill>
            <a:srgbClr val="002060"/>
          </a:solidFill>
        </p:spPr>
        <p:txBody>
          <a:bodyPr/>
          <a:lstStyle/>
          <a:p>
            <a:r>
              <a:rPr lang="en-GB" dirty="0">
                <a:solidFill>
                  <a:schemeClr val="bg1"/>
                </a:solidFill>
              </a:rPr>
              <a:t>How to reflect</a:t>
            </a:r>
          </a:p>
        </p:txBody>
      </p:sp>
      <p:sp>
        <p:nvSpPr>
          <p:cNvPr id="3" name="Content Placeholder 2">
            <a:extLst>
              <a:ext uri="{FF2B5EF4-FFF2-40B4-BE49-F238E27FC236}">
                <a16:creationId xmlns:a16="http://schemas.microsoft.com/office/drawing/2014/main" id="{2E1EC5E1-5307-4893-9C6E-CEEE27AD8170}"/>
              </a:ext>
            </a:extLst>
          </p:cNvPr>
          <p:cNvSpPr>
            <a:spLocks noGrp="1"/>
          </p:cNvSpPr>
          <p:nvPr>
            <p:ph sz="half" idx="1"/>
          </p:nvPr>
        </p:nvSpPr>
        <p:spPr/>
        <p:txBody>
          <a:bodyPr/>
          <a:lstStyle/>
          <a:p>
            <a:pPr marL="0" indent="0">
              <a:buNone/>
            </a:pPr>
            <a:r>
              <a:rPr lang="en-GB" dirty="0"/>
              <a:t>‘The Basics’</a:t>
            </a:r>
          </a:p>
        </p:txBody>
      </p:sp>
      <p:pic>
        <p:nvPicPr>
          <p:cNvPr id="6" name="Content Placeholder 5" descr="Diagram&#10;&#10;Description automatically generated">
            <a:extLst>
              <a:ext uri="{FF2B5EF4-FFF2-40B4-BE49-F238E27FC236}">
                <a16:creationId xmlns:a16="http://schemas.microsoft.com/office/drawing/2014/main" id="{5173AAC2-8E32-418E-A61B-3ED503BAB10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97600" y="1917602"/>
            <a:ext cx="5384800" cy="3354584"/>
          </a:xfrm>
        </p:spPr>
      </p:pic>
    </p:spTree>
    <p:extLst>
      <p:ext uri="{BB962C8B-B14F-4D97-AF65-F5344CB8AC3E}">
        <p14:creationId xmlns:p14="http://schemas.microsoft.com/office/powerpoint/2010/main" val="1047546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7323F-C583-4705-A50A-3A04DC705C45}"/>
              </a:ext>
            </a:extLst>
          </p:cNvPr>
          <p:cNvSpPr>
            <a:spLocks noGrp="1"/>
          </p:cNvSpPr>
          <p:nvPr>
            <p:ph type="title"/>
          </p:nvPr>
        </p:nvSpPr>
        <p:spPr>
          <a:solidFill>
            <a:srgbClr val="002060"/>
          </a:solidFill>
        </p:spPr>
        <p:txBody>
          <a:bodyPr/>
          <a:lstStyle/>
          <a:p>
            <a:r>
              <a:rPr lang="en-GB" dirty="0">
                <a:solidFill>
                  <a:schemeClr val="bg1"/>
                </a:solidFill>
              </a:rPr>
              <a:t>Reflective Models</a:t>
            </a:r>
          </a:p>
        </p:txBody>
      </p:sp>
      <p:sp>
        <p:nvSpPr>
          <p:cNvPr id="3" name="Content Placeholder 2">
            <a:extLst>
              <a:ext uri="{FF2B5EF4-FFF2-40B4-BE49-F238E27FC236}">
                <a16:creationId xmlns:a16="http://schemas.microsoft.com/office/drawing/2014/main" id="{99AE55AD-3FE5-40CB-B02B-F1EF98FD7DCA}"/>
              </a:ext>
            </a:extLst>
          </p:cNvPr>
          <p:cNvSpPr>
            <a:spLocks noGrp="1"/>
          </p:cNvSpPr>
          <p:nvPr>
            <p:ph sz="half" idx="1"/>
          </p:nvPr>
        </p:nvSpPr>
        <p:spPr/>
        <p:txBody>
          <a:bodyPr/>
          <a:lstStyle/>
          <a:p>
            <a:pPr marL="514350" indent="-514350" algn="ctr">
              <a:buAutoNum type="arabicPeriod"/>
            </a:pPr>
            <a:r>
              <a:rPr lang="en-GB" b="1" dirty="0"/>
              <a:t>ERA Cycle  </a:t>
            </a:r>
          </a:p>
          <a:p>
            <a:pPr marL="228600" indent="-228600" algn="ctr">
              <a:buAutoNum type="arabicPeriod"/>
            </a:pPr>
            <a:endParaRPr lang="en-GB" sz="1200" b="1" dirty="0"/>
          </a:p>
          <a:p>
            <a:pPr marL="228600" indent="-228600" algn="ctr">
              <a:buAutoNum type="arabicPeriod"/>
            </a:pPr>
            <a:endParaRPr lang="en-GB" sz="1200" b="1" dirty="0"/>
          </a:p>
          <a:p>
            <a:pPr marL="228600" indent="-228600" algn="ctr">
              <a:buAutoNum type="arabicPeriod"/>
            </a:pPr>
            <a:endParaRPr lang="en-GB" sz="1200" b="1" dirty="0"/>
          </a:p>
          <a:p>
            <a:endParaRPr lang="en-GB" sz="1200" dirty="0"/>
          </a:p>
          <a:p>
            <a:pPr marL="0" indent="0">
              <a:buNone/>
            </a:pPr>
            <a:r>
              <a:rPr lang="en-GB" sz="1800" dirty="0"/>
              <a:t> Jasper, M. (2013). Beginning Reflective Practice. Andover: Cengage Learning.</a:t>
            </a:r>
          </a:p>
        </p:txBody>
      </p:sp>
      <p:pic>
        <p:nvPicPr>
          <p:cNvPr id="6" name="Content Placeholder 5" descr="Diagram&#10;&#10;Description automatically generated">
            <a:extLst>
              <a:ext uri="{FF2B5EF4-FFF2-40B4-BE49-F238E27FC236}">
                <a16:creationId xmlns:a16="http://schemas.microsoft.com/office/drawing/2014/main" id="{86FD2744-7FCC-4278-A25D-E391B5D78FA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552257" y="1892912"/>
            <a:ext cx="3929889" cy="3072175"/>
          </a:xfrm>
        </p:spPr>
      </p:pic>
    </p:spTree>
    <p:extLst>
      <p:ext uri="{BB962C8B-B14F-4D97-AF65-F5344CB8AC3E}">
        <p14:creationId xmlns:p14="http://schemas.microsoft.com/office/powerpoint/2010/main" val="2049392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735C1-D1B9-46D2-B427-844BC3EC51B0}"/>
              </a:ext>
            </a:extLst>
          </p:cNvPr>
          <p:cNvSpPr>
            <a:spLocks noGrp="1"/>
          </p:cNvSpPr>
          <p:nvPr>
            <p:ph type="title"/>
          </p:nvPr>
        </p:nvSpPr>
        <p:spPr>
          <a:solidFill>
            <a:srgbClr val="002060"/>
          </a:solidFill>
        </p:spPr>
        <p:txBody>
          <a:bodyPr/>
          <a:lstStyle/>
          <a:p>
            <a:r>
              <a:rPr lang="en-GB" dirty="0">
                <a:solidFill>
                  <a:schemeClr val="bg1"/>
                </a:solidFill>
              </a:rPr>
              <a:t>Reflective Models</a:t>
            </a:r>
          </a:p>
        </p:txBody>
      </p:sp>
      <p:sp>
        <p:nvSpPr>
          <p:cNvPr id="3" name="Content Placeholder 2">
            <a:extLst>
              <a:ext uri="{FF2B5EF4-FFF2-40B4-BE49-F238E27FC236}">
                <a16:creationId xmlns:a16="http://schemas.microsoft.com/office/drawing/2014/main" id="{7C916908-8990-4EE1-ABD6-8FEF33A38A58}"/>
              </a:ext>
            </a:extLst>
          </p:cNvPr>
          <p:cNvSpPr>
            <a:spLocks noGrp="1"/>
          </p:cNvSpPr>
          <p:nvPr>
            <p:ph sz="half" idx="1"/>
          </p:nvPr>
        </p:nvSpPr>
        <p:spPr/>
        <p:txBody>
          <a:bodyPr/>
          <a:lstStyle/>
          <a:p>
            <a:pPr marL="0" indent="0" algn="ctr">
              <a:buNone/>
            </a:pPr>
            <a:r>
              <a:rPr lang="en-GB" sz="2400" b="1" dirty="0"/>
              <a:t>2. Driscoll’s ‘What Model’</a:t>
            </a:r>
          </a:p>
          <a:p>
            <a:pPr marL="0" indent="0" algn="ctr">
              <a:buNone/>
            </a:pPr>
            <a:endParaRPr lang="en-GB" sz="2400" b="1" dirty="0"/>
          </a:p>
          <a:p>
            <a:pPr marL="0" indent="0" algn="ctr">
              <a:buNone/>
            </a:pPr>
            <a:endParaRPr lang="en-GB" b="1" dirty="0"/>
          </a:p>
          <a:p>
            <a:pPr marL="0" indent="0" algn="ctr">
              <a:buNone/>
            </a:pPr>
            <a:endParaRPr lang="en-GB" b="1" dirty="0"/>
          </a:p>
          <a:p>
            <a:pPr marL="0" indent="0" algn="ctr">
              <a:buNone/>
            </a:pPr>
            <a:endParaRPr lang="en-GB" b="1" dirty="0"/>
          </a:p>
          <a:p>
            <a:pPr marL="0" indent="0" algn="ctr">
              <a:buNone/>
            </a:pPr>
            <a:endParaRPr lang="en-GB" b="1" dirty="0"/>
          </a:p>
        </p:txBody>
      </p:sp>
      <p:pic>
        <p:nvPicPr>
          <p:cNvPr id="6" name="Content Placeholder 5" descr="Diagram&#10;&#10;Description automatically generated">
            <a:extLst>
              <a:ext uri="{FF2B5EF4-FFF2-40B4-BE49-F238E27FC236}">
                <a16:creationId xmlns:a16="http://schemas.microsoft.com/office/drawing/2014/main" id="{4ACB3D9B-2A13-4F0A-B53A-C4E925E4AC4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516566" y="2530302"/>
            <a:ext cx="3323063" cy="2229052"/>
          </a:xfrm>
        </p:spPr>
      </p:pic>
      <p:sp>
        <p:nvSpPr>
          <p:cNvPr id="8" name="TextBox 7">
            <a:extLst>
              <a:ext uri="{FF2B5EF4-FFF2-40B4-BE49-F238E27FC236}">
                <a16:creationId xmlns:a16="http://schemas.microsoft.com/office/drawing/2014/main" id="{A244053C-2600-4F6E-A5EA-762F736A58EE}"/>
              </a:ext>
            </a:extLst>
          </p:cNvPr>
          <p:cNvSpPr txBox="1"/>
          <p:nvPr/>
        </p:nvSpPr>
        <p:spPr>
          <a:xfrm>
            <a:off x="5994400" y="2406614"/>
            <a:ext cx="6099716" cy="1477328"/>
          </a:xfrm>
          <a:prstGeom prst="rect">
            <a:avLst/>
          </a:prstGeom>
          <a:noFill/>
        </p:spPr>
        <p:txBody>
          <a:bodyPr wrap="square">
            <a:spAutoFit/>
          </a:bodyPr>
          <a:lstStyle/>
          <a:p>
            <a:pPr algn="l"/>
            <a:r>
              <a:rPr lang="en-GB" b="0" i="0" dirty="0" err="1">
                <a:solidFill>
                  <a:srgbClr val="333333"/>
                </a:solidFill>
                <a:effectLst/>
                <a:latin typeface="Arial" panose="020B0604020202020204" pitchFamily="34" charset="0"/>
              </a:rPr>
              <a:t>Borton</a:t>
            </a:r>
            <a:r>
              <a:rPr lang="en-GB" b="0" i="0" dirty="0">
                <a:solidFill>
                  <a:srgbClr val="333333"/>
                </a:solidFill>
                <a:effectLst/>
                <a:latin typeface="Arial" panose="020B0604020202020204" pitchFamily="34" charset="0"/>
              </a:rPr>
              <a:t>, T. (1970) Reach, Touch and Teach. London: Hutchinson.</a:t>
            </a:r>
          </a:p>
          <a:p>
            <a:pPr algn="l"/>
            <a:r>
              <a:rPr lang="en-GB" b="0" i="0" dirty="0">
                <a:solidFill>
                  <a:srgbClr val="333333"/>
                </a:solidFill>
                <a:effectLst/>
                <a:latin typeface="Arial" panose="020B0604020202020204" pitchFamily="34" charset="0"/>
              </a:rPr>
              <a:t>Driscoll, J. (ed.) (2007) Practicing Clinical Supervision: A Reflective Approach for Healthcare Professionals. Edinburgh: </a:t>
            </a:r>
            <a:r>
              <a:rPr lang="en-GB" b="0" i="0" dirty="0" err="1">
                <a:solidFill>
                  <a:srgbClr val="333333"/>
                </a:solidFill>
                <a:effectLst/>
                <a:latin typeface="Arial" panose="020B0604020202020204" pitchFamily="34" charset="0"/>
              </a:rPr>
              <a:t>Elsevie</a:t>
            </a:r>
            <a:endParaRPr lang="en-GB" b="0" i="0" dirty="0">
              <a:solidFill>
                <a:srgbClr val="333333"/>
              </a:solidFill>
              <a:effectLst/>
              <a:latin typeface="Arial" panose="020B0604020202020204" pitchFamily="34" charset="0"/>
            </a:endParaRPr>
          </a:p>
        </p:txBody>
      </p:sp>
    </p:spTree>
    <p:extLst>
      <p:ext uri="{BB962C8B-B14F-4D97-AF65-F5344CB8AC3E}">
        <p14:creationId xmlns:p14="http://schemas.microsoft.com/office/powerpoint/2010/main" val="2239682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D2D70-1601-4506-88BC-4FFB6B5F8518}"/>
              </a:ext>
            </a:extLst>
          </p:cNvPr>
          <p:cNvSpPr>
            <a:spLocks noGrp="1"/>
          </p:cNvSpPr>
          <p:nvPr>
            <p:ph type="title"/>
          </p:nvPr>
        </p:nvSpPr>
        <p:spPr>
          <a:solidFill>
            <a:srgbClr val="002060"/>
          </a:solidFill>
        </p:spPr>
        <p:txBody>
          <a:bodyPr/>
          <a:lstStyle/>
          <a:p>
            <a:r>
              <a:rPr lang="en-GB" dirty="0">
                <a:solidFill>
                  <a:schemeClr val="bg1"/>
                </a:solidFill>
              </a:rPr>
              <a:t>Reflective Models</a:t>
            </a:r>
          </a:p>
        </p:txBody>
      </p:sp>
      <p:sp>
        <p:nvSpPr>
          <p:cNvPr id="3" name="Content Placeholder 2">
            <a:extLst>
              <a:ext uri="{FF2B5EF4-FFF2-40B4-BE49-F238E27FC236}">
                <a16:creationId xmlns:a16="http://schemas.microsoft.com/office/drawing/2014/main" id="{E5ACABB3-4451-4F5C-863F-F2CF2606B4EA}"/>
              </a:ext>
            </a:extLst>
          </p:cNvPr>
          <p:cNvSpPr>
            <a:spLocks noGrp="1"/>
          </p:cNvSpPr>
          <p:nvPr>
            <p:ph sz="half" idx="1"/>
          </p:nvPr>
        </p:nvSpPr>
        <p:spPr/>
        <p:txBody>
          <a:bodyPr>
            <a:normAutofit/>
          </a:bodyPr>
          <a:lstStyle/>
          <a:p>
            <a:pPr marL="0" indent="0" algn="ctr">
              <a:buNone/>
            </a:pPr>
            <a:r>
              <a:rPr lang="en-GB" sz="2400" b="1" dirty="0"/>
              <a:t>3. Kolb’s </a:t>
            </a:r>
          </a:p>
          <a:p>
            <a:pPr marL="0" indent="0" algn="ctr">
              <a:buNone/>
            </a:pPr>
            <a:r>
              <a:rPr lang="en-GB" sz="2400" b="1" dirty="0"/>
              <a:t>Experiential Learning Cycle</a:t>
            </a:r>
          </a:p>
          <a:p>
            <a:pPr marL="0" indent="0" algn="ctr">
              <a:buNone/>
            </a:pPr>
            <a:endParaRPr lang="en-GB" sz="2400" b="1" dirty="0"/>
          </a:p>
          <a:p>
            <a:pPr marL="0" indent="0" algn="ctr">
              <a:buNone/>
            </a:pPr>
            <a:endParaRPr lang="en-GB" sz="2400" b="1" dirty="0"/>
          </a:p>
        </p:txBody>
      </p:sp>
      <p:sp>
        <p:nvSpPr>
          <p:cNvPr id="4" name="Content Placeholder 3">
            <a:extLst>
              <a:ext uri="{FF2B5EF4-FFF2-40B4-BE49-F238E27FC236}">
                <a16:creationId xmlns:a16="http://schemas.microsoft.com/office/drawing/2014/main" id="{ECBF34F5-CC78-4A12-8FE3-8F898A5ACEE3}"/>
              </a:ext>
            </a:extLst>
          </p:cNvPr>
          <p:cNvSpPr>
            <a:spLocks noGrp="1"/>
          </p:cNvSpPr>
          <p:nvPr>
            <p:ph sz="half" idx="2"/>
          </p:nvPr>
        </p:nvSpPr>
        <p:spPr/>
        <p:txBody>
          <a:bodyPr>
            <a:normAutofit/>
          </a:bodyPr>
          <a:lstStyle/>
          <a:p>
            <a:pPr marL="0" indent="0">
              <a:buNone/>
            </a:pPr>
            <a:r>
              <a:rPr lang="en-GB" sz="2400" b="1" dirty="0"/>
              <a:t>4. Gibbs Reflective Cycle</a:t>
            </a:r>
          </a:p>
          <a:p>
            <a:pPr marL="0" indent="0">
              <a:buNone/>
            </a:pPr>
            <a:endParaRPr lang="en-GB" sz="2400" b="1" dirty="0"/>
          </a:p>
          <a:p>
            <a:pPr marL="0" indent="0">
              <a:buNone/>
            </a:pPr>
            <a:endParaRPr lang="en-GB" sz="2400" b="1" dirty="0"/>
          </a:p>
        </p:txBody>
      </p:sp>
      <p:pic>
        <p:nvPicPr>
          <p:cNvPr id="6" name="Picture 5" descr="Diagram&#10;&#10;Description automatically generated">
            <a:extLst>
              <a:ext uri="{FF2B5EF4-FFF2-40B4-BE49-F238E27FC236}">
                <a16:creationId xmlns:a16="http://schemas.microsoft.com/office/drawing/2014/main" id="{C63D48D3-F033-4392-BB40-F7180D893E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601" y="2500444"/>
            <a:ext cx="3589866" cy="3071018"/>
          </a:xfrm>
          <a:prstGeom prst="rect">
            <a:avLst/>
          </a:prstGeom>
        </p:spPr>
      </p:pic>
      <p:pic>
        <p:nvPicPr>
          <p:cNvPr id="8" name="Picture 7" descr="Chart, bubble chart&#10;&#10;Description automatically generated">
            <a:extLst>
              <a:ext uri="{FF2B5EF4-FFF2-40B4-BE49-F238E27FC236}">
                <a16:creationId xmlns:a16="http://schemas.microsoft.com/office/drawing/2014/main" id="{68B731B7-0292-4062-A88A-D22E8A5EB4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68893" y="2032684"/>
            <a:ext cx="4054708" cy="3556558"/>
          </a:xfrm>
          <a:prstGeom prst="rect">
            <a:avLst/>
          </a:prstGeom>
        </p:spPr>
      </p:pic>
    </p:spTree>
    <p:extLst>
      <p:ext uri="{BB962C8B-B14F-4D97-AF65-F5344CB8AC3E}">
        <p14:creationId xmlns:p14="http://schemas.microsoft.com/office/powerpoint/2010/main" val="1794958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5CA6D-CBD0-40BD-8894-88191FA5361B}"/>
              </a:ext>
            </a:extLst>
          </p:cNvPr>
          <p:cNvSpPr>
            <a:spLocks noGrp="1"/>
          </p:cNvSpPr>
          <p:nvPr>
            <p:ph type="title"/>
          </p:nvPr>
        </p:nvSpPr>
        <p:spPr>
          <a:solidFill>
            <a:srgbClr val="002060"/>
          </a:solidFill>
        </p:spPr>
        <p:txBody>
          <a:bodyPr/>
          <a:lstStyle/>
          <a:p>
            <a:r>
              <a:rPr lang="en-GB" dirty="0">
                <a:solidFill>
                  <a:schemeClr val="bg1"/>
                </a:solidFill>
              </a:rPr>
              <a:t>Pro’s and Con’s of Reflective Models</a:t>
            </a:r>
          </a:p>
        </p:txBody>
      </p:sp>
      <p:pic>
        <p:nvPicPr>
          <p:cNvPr id="5" name="Content Placeholder 4" descr="Graphical user interface, text, application&#10;&#10;Description automatically generated">
            <a:extLst>
              <a:ext uri="{FF2B5EF4-FFF2-40B4-BE49-F238E27FC236}">
                <a16:creationId xmlns:a16="http://schemas.microsoft.com/office/drawing/2014/main" id="{C37D1D82-9E2B-46E7-AD47-91428636A00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06557" y="1470818"/>
            <a:ext cx="7818431" cy="3916363"/>
          </a:xfrm>
        </p:spPr>
      </p:pic>
    </p:spTree>
    <p:extLst>
      <p:ext uri="{BB962C8B-B14F-4D97-AF65-F5344CB8AC3E}">
        <p14:creationId xmlns:p14="http://schemas.microsoft.com/office/powerpoint/2010/main" val="2354895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0760C4-4803-4DF4-99F5-CF8A0369BA48}"/>
              </a:ext>
            </a:extLst>
          </p:cNvPr>
          <p:cNvSpPr>
            <a:spLocks noGrp="1"/>
          </p:cNvSpPr>
          <p:nvPr>
            <p:ph type="title"/>
          </p:nvPr>
        </p:nvSpPr>
        <p:spPr>
          <a:solidFill>
            <a:srgbClr val="002060"/>
          </a:solidFill>
        </p:spPr>
        <p:txBody>
          <a:bodyPr/>
          <a:lstStyle/>
          <a:p>
            <a:r>
              <a:rPr lang="en-GB" dirty="0">
                <a:solidFill>
                  <a:schemeClr val="bg1"/>
                </a:solidFill>
              </a:rPr>
              <a:t>Barriers to Reflection?</a:t>
            </a:r>
          </a:p>
        </p:txBody>
      </p:sp>
      <p:sp>
        <p:nvSpPr>
          <p:cNvPr id="5" name="Content Placeholder 4">
            <a:extLst>
              <a:ext uri="{FF2B5EF4-FFF2-40B4-BE49-F238E27FC236}">
                <a16:creationId xmlns:a16="http://schemas.microsoft.com/office/drawing/2014/main" id="{84DE109C-A3CC-45B3-BFCF-D918E837ACBA}"/>
              </a:ext>
            </a:extLst>
          </p:cNvPr>
          <p:cNvSpPr>
            <a:spLocks noGrp="1"/>
          </p:cNvSpPr>
          <p:nvPr>
            <p:ph idx="1"/>
          </p:nvPr>
        </p:nvSpPr>
        <p:spPr/>
        <p:txBody>
          <a:bodyPr/>
          <a:lstStyle/>
          <a:p>
            <a:r>
              <a:rPr lang="en-GB" dirty="0"/>
              <a:t>No time</a:t>
            </a:r>
          </a:p>
          <a:p>
            <a:r>
              <a:rPr lang="en-GB" dirty="0"/>
              <a:t>Organisational culture</a:t>
            </a:r>
          </a:p>
          <a:p>
            <a:r>
              <a:rPr lang="en-GB" dirty="0"/>
              <a:t>Lack of skill</a:t>
            </a:r>
          </a:p>
          <a:p>
            <a:r>
              <a:rPr lang="en-GB" dirty="0"/>
              <a:t>Environment</a:t>
            </a:r>
          </a:p>
          <a:p>
            <a:r>
              <a:rPr lang="en-GB" dirty="0"/>
              <a:t>Motivation</a:t>
            </a:r>
          </a:p>
          <a:p>
            <a:r>
              <a:rPr lang="en-GB" dirty="0"/>
              <a:t>Yourself</a:t>
            </a:r>
          </a:p>
        </p:txBody>
      </p:sp>
    </p:spTree>
    <p:extLst>
      <p:ext uri="{BB962C8B-B14F-4D97-AF65-F5344CB8AC3E}">
        <p14:creationId xmlns:p14="http://schemas.microsoft.com/office/powerpoint/2010/main" val="3431296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9D7D7-7EE8-4782-8152-7CA5F63FB626}"/>
              </a:ext>
            </a:extLst>
          </p:cNvPr>
          <p:cNvSpPr>
            <a:spLocks noGrp="1"/>
          </p:cNvSpPr>
          <p:nvPr>
            <p:ph type="title"/>
          </p:nvPr>
        </p:nvSpPr>
        <p:spPr>
          <a:solidFill>
            <a:srgbClr val="002060"/>
          </a:solidFill>
        </p:spPr>
        <p:txBody>
          <a:bodyPr/>
          <a:lstStyle/>
          <a:p>
            <a:r>
              <a:rPr lang="en-GB" dirty="0">
                <a:solidFill>
                  <a:schemeClr val="bg1"/>
                </a:solidFill>
              </a:rPr>
              <a:t>Reflective Writing </a:t>
            </a:r>
          </a:p>
        </p:txBody>
      </p:sp>
      <p:pic>
        <p:nvPicPr>
          <p:cNvPr id="6" name="Content Placeholder 5" descr="Graphical user interface, text, application&#10;&#10;Description automatically generated">
            <a:extLst>
              <a:ext uri="{FF2B5EF4-FFF2-40B4-BE49-F238E27FC236}">
                <a16:creationId xmlns:a16="http://schemas.microsoft.com/office/drawing/2014/main" id="{2FD5E334-A136-47D3-9C80-2FF3159E191F}"/>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115707" y="2037339"/>
            <a:ext cx="4372585" cy="3115110"/>
          </a:xfrm>
        </p:spPr>
      </p:pic>
      <p:sp>
        <p:nvSpPr>
          <p:cNvPr id="4" name="Content Placeholder 3">
            <a:extLst>
              <a:ext uri="{FF2B5EF4-FFF2-40B4-BE49-F238E27FC236}">
                <a16:creationId xmlns:a16="http://schemas.microsoft.com/office/drawing/2014/main" id="{43F9070E-EB9E-47A9-83B9-869B4AB6B507}"/>
              </a:ext>
            </a:extLst>
          </p:cNvPr>
          <p:cNvSpPr>
            <a:spLocks noGrp="1"/>
          </p:cNvSpPr>
          <p:nvPr>
            <p:ph sz="half" idx="2"/>
          </p:nvPr>
        </p:nvSpPr>
        <p:spPr/>
        <p:txBody>
          <a:bodyPr/>
          <a:lstStyle/>
          <a:p>
            <a:pPr marL="0" indent="0">
              <a:buNone/>
            </a:pPr>
            <a:endParaRPr lang="en-GB" dirty="0"/>
          </a:p>
          <a:p>
            <a:pPr marL="0" indent="0">
              <a:buNone/>
            </a:pPr>
            <a:endParaRPr lang="en-GB" dirty="0"/>
          </a:p>
        </p:txBody>
      </p:sp>
      <p:pic>
        <p:nvPicPr>
          <p:cNvPr id="8" name="Picture 7" descr="Graphical user interface, text, application&#10;&#10;Description automatically generated">
            <a:extLst>
              <a:ext uri="{FF2B5EF4-FFF2-40B4-BE49-F238E27FC236}">
                <a16:creationId xmlns:a16="http://schemas.microsoft.com/office/drawing/2014/main" id="{95CB4DE9-FCB4-418B-A445-C34529B163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27497" y="2056392"/>
            <a:ext cx="4448796" cy="3096057"/>
          </a:xfrm>
          <a:prstGeom prst="rect">
            <a:avLst/>
          </a:prstGeom>
        </p:spPr>
      </p:pic>
    </p:spTree>
    <p:extLst>
      <p:ext uri="{BB962C8B-B14F-4D97-AF65-F5344CB8AC3E}">
        <p14:creationId xmlns:p14="http://schemas.microsoft.com/office/powerpoint/2010/main" val="269589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6C98B-C642-4D1B-B9C3-867BA75A425E}"/>
              </a:ext>
            </a:extLst>
          </p:cNvPr>
          <p:cNvSpPr>
            <a:spLocks noGrp="1"/>
          </p:cNvSpPr>
          <p:nvPr>
            <p:ph type="title"/>
          </p:nvPr>
        </p:nvSpPr>
        <p:spPr>
          <a:solidFill>
            <a:srgbClr val="002060"/>
          </a:solidFill>
        </p:spPr>
        <p:txBody>
          <a:bodyPr/>
          <a:lstStyle/>
          <a:p>
            <a:r>
              <a:rPr lang="en-GB" dirty="0">
                <a:solidFill>
                  <a:schemeClr val="bg1"/>
                </a:solidFill>
              </a:rPr>
              <a:t>Workbook 1</a:t>
            </a:r>
          </a:p>
        </p:txBody>
      </p:sp>
      <p:pic>
        <p:nvPicPr>
          <p:cNvPr id="4" name="Picture 3" descr="Graphical user interface, text, application&#10;&#10;Description automatically generated">
            <a:extLst>
              <a:ext uri="{FF2B5EF4-FFF2-40B4-BE49-F238E27FC236}">
                <a16:creationId xmlns:a16="http://schemas.microsoft.com/office/drawing/2014/main" id="{F8949B8C-D992-4516-BA5F-24C82D442C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90840" y="2114366"/>
            <a:ext cx="3010320" cy="2629267"/>
          </a:xfrm>
          <a:prstGeom prst="rect">
            <a:avLst/>
          </a:prstGeom>
        </p:spPr>
      </p:pic>
    </p:spTree>
    <p:extLst>
      <p:ext uri="{BB962C8B-B14F-4D97-AF65-F5344CB8AC3E}">
        <p14:creationId xmlns:p14="http://schemas.microsoft.com/office/powerpoint/2010/main" val="12350794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b="1" dirty="0">
                <a:solidFill>
                  <a:schemeClr val="bg1"/>
                </a:solidFill>
              </a:rPr>
              <a:t>Workbook 1 - Task 1</a:t>
            </a:r>
          </a:p>
        </p:txBody>
      </p:sp>
      <p:sp>
        <p:nvSpPr>
          <p:cNvPr id="3" name="Content Placeholder 2">
            <a:extLst>
              <a:ext uri="{FF2B5EF4-FFF2-40B4-BE49-F238E27FC236}">
                <a16:creationId xmlns:a16="http://schemas.microsoft.com/office/drawing/2014/main" id="{C769B17D-9702-4619-B7CD-F194D2777624}"/>
              </a:ext>
            </a:extLst>
          </p:cNvPr>
          <p:cNvSpPr>
            <a:spLocks noGrp="1"/>
          </p:cNvSpPr>
          <p:nvPr>
            <p:ph idx="1"/>
          </p:nvPr>
        </p:nvSpPr>
        <p:spPr/>
        <p:txBody>
          <a:bodyPr>
            <a:normAutofit/>
          </a:bodyPr>
          <a:lstStyle/>
          <a:p>
            <a:pPr marL="0" indent="0">
              <a:buNone/>
            </a:pPr>
            <a:r>
              <a:rPr lang="en-GB" sz="2400" dirty="0"/>
              <a:t>Focussing upon the last 12 months of your career, critically evaluate your own performance using principles of reflection ( e.g., skills development, academic achievements, CPD and training).</a:t>
            </a:r>
          </a:p>
          <a:p>
            <a:pPr marL="0" indent="0">
              <a:buNone/>
            </a:pPr>
            <a:endParaRPr lang="en-GB" sz="2400" dirty="0"/>
          </a:p>
          <a:p>
            <a:pPr marL="0" indent="0">
              <a:buNone/>
            </a:pPr>
            <a:r>
              <a:rPr lang="en-GB" sz="2400" dirty="0"/>
              <a:t>Analyse the importance of continuous personal and professional development in achieving organisation objectives and the use of reflective practice in personal and professional development.</a:t>
            </a:r>
          </a:p>
          <a:p>
            <a:pPr marL="0" indent="0">
              <a:buNone/>
            </a:pPr>
            <a:endParaRPr lang="en-GB" sz="2400" dirty="0"/>
          </a:p>
          <a:p>
            <a:pPr marL="0" indent="0">
              <a:buNone/>
            </a:pPr>
            <a:r>
              <a:rPr lang="en-GB" sz="2400" dirty="0"/>
              <a:t>2000 words (+/- 10% include your actual word count at the end of each section)</a:t>
            </a:r>
          </a:p>
          <a:p>
            <a:endParaRPr lang="en-GB" dirty="0"/>
          </a:p>
        </p:txBody>
      </p:sp>
    </p:spTree>
    <p:extLst>
      <p:ext uri="{BB962C8B-B14F-4D97-AF65-F5344CB8AC3E}">
        <p14:creationId xmlns:p14="http://schemas.microsoft.com/office/powerpoint/2010/main" val="2612822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8EAB-72EF-433C-8E6C-9F176B662B08}"/>
              </a:ext>
            </a:extLst>
          </p:cNvPr>
          <p:cNvSpPr>
            <a:spLocks noGrp="1"/>
          </p:cNvSpPr>
          <p:nvPr>
            <p:ph type="title"/>
          </p:nvPr>
        </p:nvSpPr>
        <p:spPr>
          <a:solidFill>
            <a:srgbClr val="002060"/>
          </a:solidFill>
        </p:spPr>
        <p:txBody>
          <a:bodyPr/>
          <a:lstStyle/>
          <a:p>
            <a:r>
              <a:rPr lang="en-GB" dirty="0">
                <a:solidFill>
                  <a:schemeClr val="bg1"/>
                </a:solidFill>
              </a:rPr>
              <a:t>Any questions?</a:t>
            </a:r>
          </a:p>
        </p:txBody>
      </p:sp>
      <p:pic>
        <p:nvPicPr>
          <p:cNvPr id="4" name="Content Placeholder 3">
            <a:extLst>
              <a:ext uri="{FF2B5EF4-FFF2-40B4-BE49-F238E27FC236}">
                <a16:creationId xmlns:a16="http://schemas.microsoft.com/office/drawing/2014/main" id="{FB50110B-C019-43FB-B5CB-E726490F8929}"/>
              </a:ext>
            </a:extLst>
          </p:cNvPr>
          <p:cNvPicPr>
            <a:picLocks noGrp="1" noChangeAspect="1"/>
          </p:cNvPicPr>
          <p:nvPr>
            <p:ph idx="1"/>
          </p:nvPr>
        </p:nvPicPr>
        <p:blipFill>
          <a:blip r:embed="rId2"/>
          <a:stretch>
            <a:fillRect/>
          </a:stretch>
        </p:blipFill>
        <p:spPr>
          <a:xfrm>
            <a:off x="3519577" y="1618833"/>
            <a:ext cx="5296619" cy="3524659"/>
          </a:xfrm>
          <a:prstGeom prst="rect">
            <a:avLst/>
          </a:prstGeom>
        </p:spPr>
      </p:pic>
    </p:spTree>
    <p:extLst>
      <p:ext uri="{BB962C8B-B14F-4D97-AF65-F5344CB8AC3E}">
        <p14:creationId xmlns:p14="http://schemas.microsoft.com/office/powerpoint/2010/main" val="33856624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TotalTime>
  <Words>1464</Words>
  <Application>Microsoft Office PowerPoint</Application>
  <PresentationFormat>Widescreen</PresentationFormat>
  <Paragraphs>159</Paragraphs>
  <Slides>14</Slides>
  <Notes>11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14</vt:i4>
      </vt:variant>
    </vt:vector>
  </HeadingPairs>
  <TitlesOfParts>
    <vt:vector size="21" baseType="lpstr">
      <vt:lpstr>Arial</vt:lpstr>
      <vt:lpstr>Calibri</vt:lpstr>
      <vt:lpstr>Calibri Light</vt:lpstr>
      <vt:lpstr>Myriad Pro</vt:lpstr>
      <vt:lpstr>Wingdings</vt:lpstr>
      <vt:lpstr>Office Theme</vt:lpstr>
      <vt:lpstr>Theme1.thmx first page pp</vt:lpstr>
      <vt:lpstr>Reflective Practice BSc Professional Investigation 13.10.2021</vt:lpstr>
      <vt:lpstr>Reflective Practice</vt:lpstr>
      <vt:lpstr>What is reflective practice?</vt:lpstr>
      <vt:lpstr>Why do we reflect?</vt:lpstr>
      <vt:lpstr>How to reflect</vt:lpstr>
      <vt:lpstr>Reflective Models</vt:lpstr>
      <vt:lpstr>Reflective Models</vt:lpstr>
      <vt:lpstr>Reflective Models</vt:lpstr>
      <vt:lpstr>Pro’s and Con’s of Reflective Models</vt:lpstr>
      <vt:lpstr>Barriers to Reflection?</vt:lpstr>
      <vt:lpstr>Reflective Writing </vt:lpstr>
      <vt:lpstr>Workbook 1</vt:lpstr>
      <vt:lpstr>Workbook 1 - Task 1</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Practice BSc Professional Investigation 13.10.2021</dc:title>
  <dc:creator>Alison</dc:creator>
  <cp:lastModifiedBy>Alison</cp:lastModifiedBy>
  <cp:revision>3</cp:revision>
  <dcterms:created xsi:type="dcterms:W3CDTF">2021-10-13T06:11:11Z</dcterms:created>
  <dcterms:modified xsi:type="dcterms:W3CDTF">2021-10-13T08:18:10Z</dcterms:modified>
</cp:coreProperties>
</file>