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81" d="100"/>
          <a:sy n="81" d="100"/>
        </p:scale>
        <p:origin x="67" y="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072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276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10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79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6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606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074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93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315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661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15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FA6BF-9F1C-4D42-AC24-1CA9B3A08A0D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1D8C0-3738-41A8-AB7F-02E6C3D89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101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b="1" dirty="0"/>
              <a:t>STRESS and STRAIN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03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895546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b="1" dirty="0"/>
              <a:t>Definition of force and stress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165" y="1052627"/>
            <a:ext cx="11162122" cy="4351338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Force</a:t>
            </a:r>
            <a:r>
              <a:rPr lang="en-GB" b="1" dirty="0"/>
              <a:t>: </a:t>
            </a:r>
            <a:endParaRPr lang="en-GB" dirty="0"/>
          </a:p>
          <a:p>
            <a:pPr marL="536575" indent="0">
              <a:buNone/>
            </a:pPr>
            <a:r>
              <a:rPr lang="en-GB" dirty="0"/>
              <a:t>Force may be defined as that which exerts: </a:t>
            </a:r>
          </a:p>
          <a:p>
            <a:pPr marL="2063750" indent="-357188"/>
            <a:r>
              <a:rPr lang="en-GB" dirty="0" smtClean="0"/>
              <a:t>pressure</a:t>
            </a:r>
            <a:r>
              <a:rPr lang="en-GB" dirty="0"/>
              <a:t>, </a:t>
            </a:r>
          </a:p>
          <a:p>
            <a:pPr marL="2063750" indent="-357188"/>
            <a:r>
              <a:rPr lang="en-GB" dirty="0" smtClean="0"/>
              <a:t>tension</a:t>
            </a:r>
            <a:r>
              <a:rPr lang="en-GB" dirty="0"/>
              <a:t>, or </a:t>
            </a:r>
          </a:p>
          <a:p>
            <a:pPr marL="2063750" indent="-357188"/>
            <a:r>
              <a:rPr lang="en-GB" dirty="0" smtClean="0"/>
              <a:t>motion</a:t>
            </a:r>
            <a:r>
              <a:rPr lang="en-GB" dirty="0"/>
              <a:t>. </a:t>
            </a:r>
          </a:p>
          <a:p>
            <a:endParaRPr lang="en-GB" dirty="0"/>
          </a:p>
          <a:p>
            <a:pPr marL="536575" indent="0">
              <a:buNone/>
            </a:pPr>
            <a:r>
              <a:rPr lang="en-GB" dirty="0"/>
              <a:t>Force has both magnitude and direction making it a vector quantity. </a:t>
            </a:r>
          </a:p>
          <a:p>
            <a:pPr marL="536575" indent="0">
              <a:buNone/>
            </a:pPr>
            <a:r>
              <a:rPr lang="en-GB" dirty="0"/>
              <a:t>We are concerned here with forces at rest or equilibrium. If a force is at rest, it must be held so by some other force or forces. </a:t>
            </a:r>
          </a:p>
        </p:txBody>
      </p:sp>
    </p:spTree>
    <p:extLst>
      <p:ext uri="{BB962C8B-B14F-4D97-AF65-F5344CB8AC3E}">
        <p14:creationId xmlns:p14="http://schemas.microsoft.com/office/powerpoint/2010/main" val="102214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580" y="0"/>
            <a:ext cx="10515600" cy="4640394"/>
          </a:xfrm>
        </p:spPr>
        <p:txBody>
          <a:bodyPr>
            <a:normAutofit fontScale="25000" lnSpcReduction="20000"/>
          </a:bodyPr>
          <a:lstStyle/>
          <a:p>
            <a:endParaRPr lang="en-GB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en-GB" sz="8000" b="1" dirty="0" smtClean="0"/>
              <a:t>Stress: </a:t>
            </a:r>
            <a:endParaRPr lang="en-GB" sz="8000" dirty="0" smtClean="0"/>
          </a:p>
          <a:p>
            <a:pPr marL="536575" indent="0">
              <a:buNone/>
            </a:pPr>
            <a:r>
              <a:rPr lang="en-GB" sz="8000" dirty="0" smtClean="0"/>
              <a:t>Assume that a short column has a load of 500kN (= 5</a:t>
            </a:r>
            <a:r>
              <a:rPr lang="en-GB" sz="8000" dirty="0" smtClean="0">
                <a:sym typeface="Symbol" panose="05050102010706020507" pitchFamily="18" charset="2"/>
              </a:rPr>
              <a:t></a:t>
            </a:r>
            <a:r>
              <a:rPr lang="en-GB" sz="8000" dirty="0" smtClean="0"/>
              <a:t>10</a:t>
            </a:r>
            <a:r>
              <a:rPr lang="en-GB" sz="8000" baseline="30000" dirty="0" smtClean="0"/>
              <a:t>5</a:t>
            </a:r>
            <a:r>
              <a:rPr lang="en-GB" sz="8000" dirty="0" smtClean="0"/>
              <a:t>N = 500,000 N) applied to its end as shown as follows: </a:t>
            </a:r>
          </a:p>
          <a:p>
            <a:pPr marL="536575" indent="0">
              <a:buNone/>
            </a:pPr>
            <a:endParaRPr lang="en-GB" sz="2400" dirty="0"/>
          </a:p>
          <a:p>
            <a:pPr marL="536575" indent="0">
              <a:buNone/>
            </a:pPr>
            <a:endParaRPr lang="en-GB" sz="2400" dirty="0" smtClean="0"/>
          </a:p>
          <a:p>
            <a:pPr marL="536575" indent="0">
              <a:buNone/>
            </a:pPr>
            <a:endParaRPr lang="en-GB" sz="2400" dirty="0"/>
          </a:p>
          <a:p>
            <a:pPr marL="536575" indent="0">
              <a:buNone/>
            </a:pPr>
            <a:endParaRPr lang="en-GB" sz="2400" dirty="0" smtClean="0"/>
          </a:p>
          <a:p>
            <a:pPr marL="536575" indent="0">
              <a:buNone/>
            </a:pPr>
            <a:endParaRPr lang="en-GB" sz="2400" dirty="0" smtClean="0"/>
          </a:p>
          <a:p>
            <a:pPr marL="536575" indent="0">
              <a:buNone/>
            </a:pPr>
            <a:endParaRPr lang="en-GB" sz="2400" dirty="0"/>
          </a:p>
          <a:p>
            <a:pPr marL="536575" indent="0">
              <a:buNone/>
            </a:pPr>
            <a:endParaRPr lang="en-GB" sz="2400" dirty="0" smtClean="0"/>
          </a:p>
          <a:p>
            <a:pPr marL="536575" indent="0">
              <a:buNone/>
            </a:pPr>
            <a:endParaRPr lang="en-GB" sz="2400" dirty="0"/>
          </a:p>
          <a:p>
            <a:pPr marL="536575" indent="0">
              <a:buNone/>
            </a:pPr>
            <a:endParaRPr lang="en-GB" sz="2400" dirty="0" smtClean="0"/>
          </a:p>
          <a:p>
            <a:pPr marL="536575" indent="0">
              <a:buNone/>
            </a:pPr>
            <a:endParaRPr lang="en-GB" sz="2400" dirty="0"/>
          </a:p>
          <a:p>
            <a:pPr marL="536575" indent="0">
              <a:buNone/>
            </a:pPr>
            <a:endParaRPr lang="en-GB" sz="2400" dirty="0" smtClean="0"/>
          </a:p>
          <a:p>
            <a:pPr marL="536575" indent="0">
              <a:buNone/>
            </a:pPr>
            <a:r>
              <a:rPr lang="en-GB" sz="8000" dirty="0" smtClean="0"/>
              <a:t>Calculation </a:t>
            </a:r>
            <a:r>
              <a:rPr lang="en-GB" sz="8000" dirty="0"/>
              <a:t>of the area of the cross section: </a:t>
            </a:r>
          </a:p>
          <a:p>
            <a:pPr marL="1074738" indent="-442913">
              <a:buFont typeface="+mj-lt"/>
              <a:buAutoNum type="alphaLcParenR"/>
            </a:pPr>
            <a:r>
              <a:rPr lang="en-GB" sz="8000" dirty="0" smtClean="0"/>
              <a:t>Area </a:t>
            </a:r>
            <a:r>
              <a:rPr lang="en-GB" sz="8000" dirty="0"/>
              <a:t>= 3 </a:t>
            </a:r>
            <a:r>
              <a:rPr lang="en-GB" sz="8000" dirty="0" smtClean="0">
                <a:sym typeface="Symbol" panose="05050102010706020507" pitchFamily="18" charset="2"/>
              </a:rPr>
              <a:t></a:t>
            </a:r>
            <a:r>
              <a:rPr lang="en-GB" sz="8000" dirty="0" smtClean="0"/>
              <a:t> </a:t>
            </a:r>
            <a:r>
              <a:rPr lang="en-GB" sz="8000" dirty="0"/>
              <a:t>3.33 = 10 m</a:t>
            </a:r>
            <a:r>
              <a:rPr lang="en-GB" sz="8000" baseline="30000" dirty="0"/>
              <a:t>2</a:t>
            </a:r>
            <a:r>
              <a:rPr lang="en-GB" sz="8000" dirty="0"/>
              <a:t> </a:t>
            </a:r>
          </a:p>
          <a:p>
            <a:pPr marL="1347788" indent="0">
              <a:buNone/>
            </a:pPr>
            <a:r>
              <a:rPr lang="en-GB" sz="8000" dirty="0"/>
              <a:t>Or, if it was a circular cross-section: </a:t>
            </a:r>
          </a:p>
          <a:p>
            <a:pPr marL="1074738" indent="-442913">
              <a:buFont typeface="+mj-lt"/>
              <a:buAutoNum type="alphaLcParenR" startAt="2"/>
            </a:pPr>
            <a:r>
              <a:rPr lang="en-GB" sz="8000" dirty="0" smtClean="0"/>
              <a:t>Area </a:t>
            </a:r>
            <a:r>
              <a:rPr lang="en-GB" sz="8000" dirty="0"/>
              <a:t>= </a:t>
            </a:r>
            <a:r>
              <a:rPr lang="en-GB" sz="8000" dirty="0" smtClean="0">
                <a:sym typeface="Symbol" panose="05050102010706020507" pitchFamily="18" charset="2"/>
              </a:rPr>
              <a:t> </a:t>
            </a:r>
            <a:r>
              <a:rPr lang="en-GB" sz="8000" dirty="0" smtClean="0"/>
              <a:t> r</a:t>
            </a:r>
            <a:r>
              <a:rPr lang="en-GB" sz="8000" baseline="30000" dirty="0" smtClean="0"/>
              <a:t>2</a:t>
            </a:r>
            <a:r>
              <a:rPr lang="en-GB" sz="8000" dirty="0" smtClean="0"/>
              <a:t> = </a:t>
            </a:r>
            <a:r>
              <a:rPr lang="en-GB" sz="8000" dirty="0" smtClean="0">
                <a:sym typeface="Symbol" panose="05050102010706020507" pitchFamily="18" charset="2"/>
              </a:rPr>
              <a:t> </a:t>
            </a:r>
            <a:r>
              <a:rPr lang="en-GB" sz="8000" dirty="0" smtClean="0"/>
              <a:t> 1.7842 = </a:t>
            </a:r>
            <a:r>
              <a:rPr lang="en-GB" sz="8000" dirty="0"/>
              <a:t>10 m</a:t>
            </a:r>
            <a:r>
              <a:rPr lang="en-GB" sz="8000" baseline="30000" dirty="0"/>
              <a:t>2</a:t>
            </a:r>
            <a:r>
              <a:rPr lang="en-GB" sz="8000" dirty="0"/>
              <a:t> </a:t>
            </a:r>
            <a:endParaRPr lang="en-GB" sz="8000" dirty="0" smtClean="0"/>
          </a:p>
          <a:p>
            <a:pPr marL="631825" indent="0">
              <a:buNone/>
            </a:pPr>
            <a:endParaRPr lang="en-GB" sz="8000" dirty="0"/>
          </a:p>
          <a:p>
            <a:pPr marL="631825" indent="0">
              <a:buNone/>
            </a:pPr>
            <a:r>
              <a:rPr lang="en-GB" sz="8000" dirty="0"/>
              <a:t>In the example, the load P is evenly distributed over the cross-sectional area A</a:t>
            </a:r>
            <a:r>
              <a:rPr lang="en-GB" sz="8000" dirty="0" smtClean="0"/>
              <a:t>.</a:t>
            </a:r>
          </a:p>
          <a:p>
            <a:pPr marL="631825" indent="0">
              <a:buNone/>
            </a:pPr>
            <a:r>
              <a:rPr lang="en-GB" sz="8000" dirty="0" smtClean="0"/>
              <a:t>We can say that 500 </a:t>
            </a:r>
            <a:r>
              <a:rPr lang="en-GB" sz="8000" dirty="0" err="1" smtClean="0"/>
              <a:t>kN</a:t>
            </a:r>
            <a:r>
              <a:rPr lang="en-GB" sz="8000" dirty="0" smtClean="0"/>
              <a:t> is distributed over 10 m</a:t>
            </a:r>
            <a:r>
              <a:rPr lang="en-GB" sz="8000" baseline="30000" dirty="0" smtClean="0"/>
              <a:t>2</a:t>
            </a:r>
            <a:r>
              <a:rPr lang="en-GB" sz="8000" dirty="0" smtClean="0"/>
              <a:t> or 500,000 / 10 = 50,000 N acting on each square m.</a:t>
            </a:r>
          </a:p>
          <a:p>
            <a:pPr marL="631825" indent="0">
              <a:buNone/>
            </a:pPr>
            <a:r>
              <a:rPr lang="en-GB" sz="8000" dirty="0" smtClean="0"/>
              <a:t>In this instance the unit stress in the column is:</a:t>
            </a:r>
          </a:p>
          <a:p>
            <a:pPr marL="2865438" indent="0">
              <a:buNone/>
            </a:pPr>
            <a:r>
              <a:rPr lang="en-GB" sz="8000" dirty="0" smtClean="0"/>
              <a:t>50 </a:t>
            </a:r>
            <a:r>
              <a:rPr lang="en-GB" sz="8000" dirty="0" smtClean="0">
                <a:sym typeface="Symbol" panose="05050102010706020507" pitchFamily="18" charset="2"/>
              </a:rPr>
              <a:t> 10</a:t>
            </a:r>
            <a:r>
              <a:rPr lang="en-GB" sz="8000" baseline="30000" dirty="0" smtClean="0">
                <a:sym typeface="Symbol" panose="05050102010706020507" pitchFamily="18" charset="2"/>
              </a:rPr>
              <a:t>3</a:t>
            </a:r>
            <a:r>
              <a:rPr lang="en-GB" sz="8000" dirty="0" smtClean="0">
                <a:sym typeface="Symbol" panose="05050102010706020507" pitchFamily="18" charset="2"/>
              </a:rPr>
              <a:t> N/m</a:t>
            </a:r>
            <a:r>
              <a:rPr lang="en-GB" sz="8000" baseline="30000" dirty="0" smtClean="0">
                <a:sym typeface="Symbol" panose="05050102010706020507" pitchFamily="18" charset="2"/>
              </a:rPr>
              <a:t>2</a:t>
            </a:r>
            <a:r>
              <a:rPr lang="en-GB" sz="8000" dirty="0" smtClean="0">
                <a:sym typeface="Symbol" panose="05050102010706020507" pitchFamily="18" charset="2"/>
              </a:rPr>
              <a:t> = </a:t>
            </a:r>
            <a:r>
              <a:rPr lang="en-GB" sz="8000" dirty="0" smtClean="0"/>
              <a:t>50 </a:t>
            </a:r>
            <a:r>
              <a:rPr lang="en-GB" sz="8000" dirty="0" smtClean="0">
                <a:sym typeface="Symbol" panose="05050102010706020507" pitchFamily="18" charset="2"/>
              </a:rPr>
              <a:t> 10</a:t>
            </a:r>
            <a:r>
              <a:rPr lang="en-GB" sz="8000" baseline="30000" dirty="0" smtClean="0">
                <a:sym typeface="Symbol" panose="05050102010706020507" pitchFamily="18" charset="2"/>
              </a:rPr>
              <a:t>3</a:t>
            </a:r>
            <a:r>
              <a:rPr lang="en-GB" sz="8000" dirty="0" smtClean="0">
                <a:sym typeface="Symbol" panose="05050102010706020507" pitchFamily="18" charset="2"/>
              </a:rPr>
              <a:t> Pascal (symbol Pa)</a:t>
            </a:r>
            <a:endParaRPr lang="en-GB" sz="8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194" t="26837" r="61516" b="50542"/>
          <a:stretch/>
        </p:blipFill>
        <p:spPr>
          <a:xfrm>
            <a:off x="1668544" y="1021449"/>
            <a:ext cx="8710366" cy="2015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72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592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i="1" u="sng" dirty="0" smtClean="0"/>
              <a:t>Notes</a:t>
            </a:r>
            <a:endParaRPr lang="en-GB" sz="2400" i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518" y="1014920"/>
            <a:ext cx="10515600" cy="4351338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/>
              <a:t>The unit of stress is the same as that of pressure, which is also a measure of force per unit area. </a:t>
            </a:r>
          </a:p>
          <a:p>
            <a:endParaRPr lang="en-GB" dirty="0"/>
          </a:p>
          <a:p>
            <a:r>
              <a:rPr lang="en-GB" dirty="0" smtClean="0"/>
              <a:t>Engineering </a:t>
            </a:r>
            <a:r>
              <a:rPr lang="en-GB" dirty="0"/>
              <a:t>quantities are usually measured: </a:t>
            </a:r>
          </a:p>
          <a:p>
            <a:pPr marL="1347788">
              <a:buFont typeface="Wingdings" panose="05000000000000000000" pitchFamily="2" charset="2"/>
              <a:buChar char="Ø"/>
            </a:pPr>
            <a:r>
              <a:rPr lang="en-GB" dirty="0" smtClean="0"/>
              <a:t>in </a:t>
            </a:r>
            <a:r>
              <a:rPr lang="en-GB" dirty="0" err="1"/>
              <a:t>megapascals</a:t>
            </a:r>
            <a:r>
              <a:rPr lang="en-GB" dirty="0"/>
              <a:t> (MPa), where: 1 MPa = </a:t>
            </a:r>
            <a:r>
              <a:rPr lang="en-GB" dirty="0" smtClean="0"/>
              <a:t>1</a:t>
            </a:r>
            <a:r>
              <a:rPr lang="en-GB" dirty="0" smtClean="0">
                <a:sym typeface="Symbol" panose="05050102010706020507" pitchFamily="18" charset="2"/>
              </a:rPr>
              <a:t></a:t>
            </a:r>
            <a:r>
              <a:rPr lang="en-GB" dirty="0" smtClean="0"/>
              <a:t>10</a:t>
            </a:r>
            <a:r>
              <a:rPr lang="en-GB" baseline="30000" dirty="0" smtClean="0"/>
              <a:t>6</a:t>
            </a:r>
            <a:r>
              <a:rPr lang="en-GB" dirty="0" smtClean="0"/>
              <a:t> </a:t>
            </a:r>
            <a:r>
              <a:rPr lang="en-GB" dirty="0"/>
              <a:t>Pa </a:t>
            </a:r>
          </a:p>
          <a:p>
            <a:pPr marL="1347788">
              <a:buFont typeface="Wingdings" panose="05000000000000000000" pitchFamily="2" charset="2"/>
              <a:buChar char="Ø"/>
            </a:pPr>
            <a:r>
              <a:rPr lang="en-GB" dirty="0" smtClean="0"/>
              <a:t>or </a:t>
            </a:r>
            <a:r>
              <a:rPr lang="en-GB" dirty="0" err="1"/>
              <a:t>gigapascals</a:t>
            </a:r>
            <a:r>
              <a:rPr lang="en-GB" dirty="0"/>
              <a:t> (</a:t>
            </a:r>
            <a:r>
              <a:rPr lang="en-GB" dirty="0" err="1"/>
              <a:t>GPa</a:t>
            </a:r>
            <a:r>
              <a:rPr lang="en-GB" dirty="0"/>
              <a:t>), where: 1 </a:t>
            </a:r>
            <a:r>
              <a:rPr lang="en-GB" dirty="0" err="1"/>
              <a:t>GPa</a:t>
            </a:r>
            <a:r>
              <a:rPr lang="en-GB" dirty="0"/>
              <a:t> = </a:t>
            </a:r>
            <a:r>
              <a:rPr lang="en-GB" dirty="0" smtClean="0"/>
              <a:t>1</a:t>
            </a:r>
            <a:r>
              <a:rPr lang="en-GB" dirty="0" smtClean="0">
                <a:sym typeface="Symbol" panose="05050102010706020507" pitchFamily="18" charset="2"/>
              </a:rPr>
              <a:t></a:t>
            </a:r>
            <a:r>
              <a:rPr lang="en-GB" dirty="0" smtClean="0"/>
              <a:t>10</a:t>
            </a:r>
            <a:r>
              <a:rPr lang="en-GB" baseline="30000" dirty="0" smtClean="0"/>
              <a:t>9</a:t>
            </a:r>
            <a:r>
              <a:rPr lang="en-GB" dirty="0" smtClean="0"/>
              <a:t> </a:t>
            </a:r>
            <a:r>
              <a:rPr lang="en-GB" dirty="0"/>
              <a:t>Pa </a:t>
            </a:r>
          </a:p>
          <a:p>
            <a:endParaRPr lang="en-GB" dirty="0"/>
          </a:p>
          <a:p>
            <a:r>
              <a:rPr lang="en-GB" dirty="0" smtClean="0"/>
              <a:t>In </a:t>
            </a:r>
            <a:r>
              <a:rPr lang="en-GB" dirty="0"/>
              <a:t>imperial units, stress is expressed in ponds-force per square inch (psi) or </a:t>
            </a:r>
            <a:r>
              <a:rPr lang="en-GB" dirty="0" err="1"/>
              <a:t>kilopounds</a:t>
            </a:r>
            <a:r>
              <a:rPr lang="en-GB" dirty="0"/>
              <a:t>-force per square inch (</a:t>
            </a:r>
            <a:r>
              <a:rPr lang="en-GB" dirty="0" err="1"/>
              <a:t>ksi</a:t>
            </a:r>
            <a:r>
              <a:rPr lang="en-GB" dirty="0"/>
              <a:t>). </a:t>
            </a:r>
          </a:p>
          <a:p>
            <a:endParaRPr lang="en-GB" dirty="0"/>
          </a:p>
          <a:p>
            <a:r>
              <a:rPr lang="en-GB" dirty="0" smtClean="0"/>
              <a:t>A </a:t>
            </a:r>
            <a:r>
              <a:rPr lang="en-GB" dirty="0"/>
              <a:t>stress in a body is an internal resistance to an external force, or the intensity of the force distributed over a given cross-section. </a:t>
            </a:r>
          </a:p>
        </p:txBody>
      </p:sp>
    </p:spTree>
    <p:extLst>
      <p:ext uri="{BB962C8B-B14F-4D97-AF65-F5344CB8AC3E}">
        <p14:creationId xmlns:p14="http://schemas.microsoft.com/office/powerpoint/2010/main" val="2368777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909" y="14830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Types of stresses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981" y="1473872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It exists 3 </a:t>
            </a:r>
            <a:r>
              <a:rPr lang="en-GB" dirty="0"/>
              <a:t>primary </a:t>
            </a:r>
            <a:r>
              <a:rPr lang="en-GB" dirty="0" smtClean="0"/>
              <a:t>stresses. They are</a:t>
            </a:r>
            <a:r>
              <a:rPr lang="en-GB" dirty="0"/>
              <a:t>:</a:t>
            </a:r>
          </a:p>
          <a:p>
            <a:pPr marL="1433513"/>
            <a:r>
              <a:rPr lang="en-GB" dirty="0" smtClean="0"/>
              <a:t>tension </a:t>
            </a:r>
            <a:endParaRPr lang="en-GB" dirty="0"/>
          </a:p>
          <a:p>
            <a:pPr marL="1433513"/>
            <a:r>
              <a:rPr lang="en-GB" dirty="0" smtClean="0"/>
              <a:t>compression </a:t>
            </a:r>
            <a:endParaRPr lang="en-GB" dirty="0"/>
          </a:p>
          <a:p>
            <a:pPr marL="1433513"/>
            <a:r>
              <a:rPr lang="en-GB" dirty="0" smtClean="0"/>
              <a:t>shear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Unless noted otherwise, we will assume that forces are axial and that the stresses are uniformly distributed over the cross-sectional area of the body under stress.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3299381" y="2187019"/>
            <a:ext cx="2903456" cy="197962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3908981" y="2384981"/>
            <a:ext cx="2293856" cy="368751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6202837" y="2187019"/>
            <a:ext cx="29097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Classified as DIRECT stress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2747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9856" y="355641"/>
                <a:ext cx="10515600" cy="4351338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We normally call: </a:t>
                </a:r>
              </a:p>
              <a:p>
                <a:pPr marL="1435100" indent="-495300">
                  <a:buFont typeface="Wingdings" panose="05000000000000000000" pitchFamily="2" charset="2"/>
                  <a:buChar char="Ø"/>
                </a:pPr>
                <a:r>
                  <a:rPr lang="en-GB" dirty="0" smtClean="0"/>
                  <a:t>the </a:t>
                </a:r>
                <a:r>
                  <a:rPr lang="en-GB" dirty="0"/>
                  <a:t>load or external force P </a:t>
                </a:r>
              </a:p>
              <a:p>
                <a:pPr marL="1435100" indent="-495300">
                  <a:buFont typeface="Wingdings" panose="05000000000000000000" pitchFamily="2" charset="2"/>
                  <a:buChar char="Ø"/>
                </a:pPr>
                <a:r>
                  <a:rPr lang="en-GB" dirty="0" smtClean="0"/>
                  <a:t>the </a:t>
                </a:r>
                <a:r>
                  <a:rPr lang="en-GB" dirty="0"/>
                  <a:t>area or cross section A </a:t>
                </a:r>
              </a:p>
              <a:p>
                <a:pPr marL="1435100" indent="-495300">
                  <a:buFont typeface="Wingdings" panose="05000000000000000000" pitchFamily="2" charset="2"/>
                  <a:buChar char="Ø"/>
                </a:pPr>
                <a:r>
                  <a:rPr lang="en-GB" dirty="0" smtClean="0"/>
                  <a:t>the </a:t>
                </a:r>
                <a:r>
                  <a:rPr lang="en-GB" dirty="0"/>
                  <a:t>stress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</m:oMath>
                </a14:m>
                <a:r>
                  <a:rPr lang="en-GB" dirty="0"/>
                  <a:t> (sigma) 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As discussed previously, the load divided by the section area will give the </a:t>
                </a:r>
                <a:r>
                  <a:rPr lang="en-GB" b="1" dirty="0"/>
                  <a:t>direct stress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</m:oMath>
                </a14:m>
                <a:r>
                  <a:rPr lang="en-GB" dirty="0"/>
                  <a:t>. This is stated as a fundamental principle: </a:t>
                </a:r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3044825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𝒅𝒊𝒓𝒆𝒄𝒕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𝒔𝒕𝒓𝒆𝒔𝒔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𝝈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𝑷</m:t>
                          </m:r>
                        </m:num>
                        <m:den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9856" y="355641"/>
                <a:ext cx="10515600" cy="4351338"/>
              </a:xfrm>
              <a:blipFill rotWithShape="0">
                <a:blip r:embed="rId2"/>
                <a:stretch>
                  <a:fillRect l="-1043" t="-35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Arrow Connector 4"/>
          <p:cNvCxnSpPr/>
          <p:nvPr/>
        </p:nvCxnSpPr>
        <p:spPr>
          <a:xfrm flipV="1">
            <a:off x="3541853" y="4433105"/>
            <a:ext cx="717631" cy="648181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835798" y="5162309"/>
            <a:ext cx="121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N/m</a:t>
            </a:r>
            <a:r>
              <a:rPr lang="en-GB" baseline="30000" dirty="0" smtClean="0"/>
              <a:t>2</a:t>
            </a:r>
            <a:r>
              <a:rPr lang="en-GB" dirty="0" smtClean="0"/>
              <a:t> or Pa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869093" y="3738623"/>
            <a:ext cx="1152163" cy="162047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001240" y="353133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412018" y="4706979"/>
            <a:ext cx="447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</a:t>
            </a:r>
            <a:r>
              <a:rPr lang="en-GB" baseline="30000" dirty="0" smtClean="0"/>
              <a:t>2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>
          <a:xfrm flipH="1" flipV="1">
            <a:off x="6869093" y="4433105"/>
            <a:ext cx="576081" cy="324090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70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92" y="179931"/>
            <a:ext cx="10515600" cy="96596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Tension: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488" y="1145895"/>
            <a:ext cx="10515600" cy="4351338"/>
          </a:xfrm>
        </p:spPr>
        <p:txBody>
          <a:bodyPr/>
          <a:lstStyle/>
          <a:p>
            <a:r>
              <a:rPr lang="en-GB" dirty="0"/>
              <a:t>When a force acts on a body in such a manner that the body tends to lengthen or pull apart, the force is called </a:t>
            </a:r>
            <a:r>
              <a:rPr lang="en-GB" b="1" dirty="0" smtClean="0"/>
              <a:t>tensile</a:t>
            </a:r>
            <a:r>
              <a:rPr lang="en-GB" dirty="0" smtClean="0"/>
              <a:t>.</a:t>
            </a:r>
          </a:p>
          <a:p>
            <a:pPr marL="266700" indent="0">
              <a:buNone/>
            </a:pPr>
            <a:r>
              <a:rPr lang="en-GB" dirty="0" smtClean="0"/>
              <a:t>The </a:t>
            </a:r>
            <a:r>
              <a:rPr lang="en-GB" dirty="0"/>
              <a:t>stresses in the bar due to the tensile force P are called </a:t>
            </a:r>
            <a:r>
              <a:rPr lang="en-GB" b="1" dirty="0"/>
              <a:t>tensile stresses</a:t>
            </a:r>
            <a:r>
              <a:rPr lang="en-GB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1667" t="23237" r="64844" b="34405"/>
          <a:stretch/>
        </p:blipFill>
        <p:spPr>
          <a:xfrm>
            <a:off x="2380526" y="2826577"/>
            <a:ext cx="6983393" cy="403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71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45" y="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Compression: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087" y="1096420"/>
            <a:ext cx="10515600" cy="4351338"/>
          </a:xfrm>
        </p:spPr>
        <p:txBody>
          <a:bodyPr/>
          <a:lstStyle/>
          <a:p>
            <a:r>
              <a:rPr lang="en-GB" dirty="0"/>
              <a:t>When a force acting on a body has a tendency to shorten it, the force is called </a:t>
            </a:r>
            <a:r>
              <a:rPr lang="en-GB" b="1" dirty="0"/>
              <a:t>compressive</a:t>
            </a:r>
            <a:r>
              <a:rPr lang="en-GB" dirty="0"/>
              <a:t>, and the stresses within the body are </a:t>
            </a:r>
            <a:r>
              <a:rPr lang="en-GB" b="1" dirty="0"/>
              <a:t>compressive stresses</a:t>
            </a:r>
            <a:r>
              <a:rPr lang="en-GB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112" t="23121" r="65437" b="32554"/>
          <a:stretch/>
        </p:blipFill>
        <p:spPr>
          <a:xfrm>
            <a:off x="3646025" y="2303362"/>
            <a:ext cx="6701742" cy="4433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16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733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Shear stress: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765" y="1270041"/>
            <a:ext cx="10515600" cy="4351338"/>
          </a:xfrm>
        </p:spPr>
        <p:txBody>
          <a:bodyPr/>
          <a:lstStyle/>
          <a:p>
            <a:r>
              <a:rPr lang="en-GB" dirty="0"/>
              <a:t>When a force is acting tangent to a body, the force is called </a:t>
            </a:r>
            <a:r>
              <a:rPr lang="en-GB" b="1" dirty="0"/>
              <a:t>shear</a:t>
            </a:r>
            <a:r>
              <a:rPr lang="en-GB" dirty="0"/>
              <a:t>, and the stresses in the body are </a:t>
            </a:r>
            <a:r>
              <a:rPr lang="en-GB" b="1" dirty="0"/>
              <a:t>shear stresses</a:t>
            </a:r>
            <a:r>
              <a:rPr lang="en-GB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2259" t="29950" r="64623" b="33826"/>
          <a:stretch/>
        </p:blipFill>
        <p:spPr>
          <a:xfrm>
            <a:off x="305765" y="2595604"/>
            <a:ext cx="7222602" cy="3622876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7184020" y="2867554"/>
                <a:ext cx="4633731" cy="18970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 smtClean="0"/>
                  <a:t>The shear stress is denoted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𝜏</m:t>
                    </m:r>
                  </m:oMath>
                </a14:m>
                <a:endParaRPr lang="en-GB" sz="2400" dirty="0" smtClean="0"/>
              </a:p>
              <a:p>
                <a:r>
                  <a:rPr lang="en-GB" sz="2400" dirty="0"/>
                  <a:t>(Greek letter tau) </a:t>
                </a:r>
                <a:r>
                  <a:rPr lang="en-GB" sz="2400" dirty="0" smtClean="0"/>
                  <a:t>and </a:t>
                </a:r>
                <a:r>
                  <a:rPr lang="en-GB" sz="2400" dirty="0"/>
                  <a:t>is defined </a:t>
                </a:r>
                <a:r>
                  <a:rPr lang="en-GB" sz="2400" dirty="0" smtClean="0"/>
                  <a:t>as</a:t>
                </a:r>
              </a:p>
              <a:p>
                <a:endParaRPr lang="en-GB" sz="2400" dirty="0"/>
              </a:p>
              <a:p>
                <a:pPr marL="1343025">
                  <a:tabLst>
                    <a:tab pos="1343025" algn="l"/>
                  </a:tabLst>
                </a:pPr>
                <a14:m>
                  <m:oMath xmlns:m="http://schemas.openxmlformats.org/officeDocument/2006/math">
                    <m:r>
                      <a:rPr lang="en-GB" sz="32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𝜏</m:t>
                    </m:r>
                    <m:r>
                      <a:rPr lang="en-GB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</m:t>
                        </m:r>
                      </m:den>
                    </m:f>
                  </m:oMath>
                </a14:m>
                <a:r>
                  <a:rPr lang="en-GB" sz="2400" dirty="0" smtClean="0"/>
                  <a:t> </a:t>
                </a:r>
                <a:endParaRPr lang="en-GB" sz="2400" dirty="0"/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4020" y="2867554"/>
                <a:ext cx="4633731" cy="1897058"/>
              </a:xfrm>
              <a:prstGeom prst="rect">
                <a:avLst/>
              </a:prstGeom>
              <a:blipFill rotWithShape="0">
                <a:blip r:embed="rId3"/>
                <a:stretch>
                  <a:fillRect l="-1971" t="-25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Arrow Connector 6"/>
          <p:cNvCxnSpPr/>
          <p:nvPr/>
        </p:nvCxnSpPr>
        <p:spPr>
          <a:xfrm flipV="1">
            <a:off x="7964524" y="4440522"/>
            <a:ext cx="624012" cy="324090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7003952" y="4702658"/>
            <a:ext cx="121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N/m</a:t>
            </a:r>
            <a:r>
              <a:rPr lang="en-GB" baseline="30000" dirty="0" smtClean="0"/>
              <a:t>2</a:t>
            </a:r>
            <a:r>
              <a:rPr lang="en-GB" dirty="0" smtClean="0"/>
              <a:t> or Pa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9661237" y="4030797"/>
            <a:ext cx="1152163" cy="162047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0793384" y="3823512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204162" y="4999153"/>
            <a:ext cx="447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</a:t>
            </a:r>
            <a:r>
              <a:rPr lang="en-GB" baseline="30000" dirty="0" smtClean="0"/>
              <a:t>2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9661237" y="4725279"/>
            <a:ext cx="576081" cy="324090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15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"/>
            <a:ext cx="11505235" cy="1400536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Types of Strains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sz="3100" dirty="0"/>
              <a:t>Strain refers to the elongation per unit length of a body in stressed </a:t>
            </a:r>
            <a:r>
              <a:rPr lang="en-GB" sz="3100" dirty="0" smtClean="0"/>
              <a:t>condition.</a:t>
            </a:r>
            <a:br>
              <a:rPr lang="en-GB" sz="3100" dirty="0" smtClean="0"/>
            </a:br>
            <a:endParaRPr lang="en-GB" sz="31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13166" y="1655180"/>
                <a:ext cx="10515600" cy="4930815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b="1" dirty="0" smtClean="0"/>
                  <a:t>Direct </a:t>
                </a:r>
                <a:r>
                  <a:rPr lang="en-GB" b="1" dirty="0"/>
                  <a:t>Strain: </a:t>
                </a:r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𝑑𝑖𝑟𝑒𝑐𝑡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𝑠𝑡𝑟𝑎𝑖𝑛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𝜀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𝑐h𝑎𝑛𝑔𝑒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𝑙𝑒𝑛𝑔𝑡h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𝑜𝑟𝑖𝑔𝑖𝑛𝑎𝑙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𝑙𝑒𝑛𝑔𝑡h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𝜀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𝛿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13166" y="1655180"/>
                <a:ext cx="10515600" cy="4930815"/>
              </a:xfrm>
              <a:blipFill rotWithShape="0">
                <a:blip r:embed="rId2"/>
                <a:stretch>
                  <a:fillRect l="-1043" t="-28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4113" t="33537" r="65251" b="47251"/>
          <a:stretch/>
        </p:blipFill>
        <p:spPr>
          <a:xfrm>
            <a:off x="3449255" y="2141316"/>
            <a:ext cx="6447099" cy="1921398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V="1">
            <a:off x="3946967" y="6069453"/>
            <a:ext cx="941440" cy="229983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209310" y="6289291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Unit less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6015212" y="5716054"/>
            <a:ext cx="952747" cy="50947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980485" y="5556861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866673" y="6361918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H="1" flipV="1">
            <a:off x="6015212" y="6299436"/>
            <a:ext cx="851461" cy="197142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547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Shear Strain: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53739" y="3516197"/>
                <a:ext cx="10515600" cy="3958487"/>
              </a:xfrm>
            </p:spPr>
            <p:txBody>
              <a:bodyPr/>
              <a:lstStyle/>
              <a:p>
                <a:r>
                  <a:rPr lang="en-GB" dirty="0" smtClean="0"/>
                  <a:t>If the deformation in the direction of P is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GB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𝑙</m:t>
                    </m:r>
                  </m:oMath>
                </a14:m>
                <a:r>
                  <a:rPr lang="en-GB" dirty="0"/>
                  <a:t> </a:t>
                </a:r>
                <a:r>
                  <a:rPr lang="en-GB" dirty="0" smtClean="0"/>
                  <a:t>and </a:t>
                </a:r>
                <a:r>
                  <a:rPr lang="en-GB" dirty="0"/>
                  <a:t>the distance between the opposite forces is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</m:oMath>
                </a14:m>
                <a:r>
                  <a:rPr lang="en-GB" dirty="0"/>
                  <a:t>, than the shear </a:t>
                </a:r>
                <a:r>
                  <a:rPr lang="en-GB" dirty="0" smtClean="0"/>
                  <a:t>strain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𝛾</m:t>
                    </m:r>
                  </m:oMath>
                </a14:m>
                <a:r>
                  <a:rPr lang="en-GB" dirty="0"/>
                  <a:t> is </a:t>
                </a:r>
                <a:endParaRPr lang="en-GB" dirty="0" smtClean="0"/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𝛾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𝑙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3739" y="3516197"/>
                <a:ext cx="10515600" cy="3958487"/>
              </a:xfrm>
              <a:blipFill rotWithShape="0">
                <a:blip r:embed="rId2"/>
                <a:stretch>
                  <a:fillRect l="-1043" t="-26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5400" t="25518" r="67220" b="48091"/>
          <a:stretch/>
        </p:blipFill>
        <p:spPr>
          <a:xfrm>
            <a:off x="3082565" y="747792"/>
            <a:ext cx="5429839" cy="2639505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V="1">
            <a:off x="3965820" y="5347948"/>
            <a:ext cx="941440" cy="229983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228163" y="5567786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Unit less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6034065" y="4994549"/>
            <a:ext cx="952747" cy="50947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986812" y="4788957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885526" y="5640413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H="1" flipV="1">
            <a:off x="6034065" y="5577931"/>
            <a:ext cx="851461" cy="197142"/>
          </a:xfrm>
          <a:prstGeom prst="straightConnector1">
            <a:avLst/>
          </a:prstGeom>
          <a:ln w="1587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295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578</Words>
  <Application>Microsoft Office PowerPoint</Application>
  <PresentationFormat>Widescreen</PresentationFormat>
  <Paragraphs>99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Cambria Math</vt:lpstr>
      <vt:lpstr>Symbol</vt:lpstr>
      <vt:lpstr>Wingdings</vt:lpstr>
      <vt:lpstr>Office Theme</vt:lpstr>
      <vt:lpstr>  STRESS and STRAIN </vt:lpstr>
      <vt:lpstr>   Definition of force and stress  </vt:lpstr>
      <vt:lpstr>PowerPoint Presentation</vt:lpstr>
      <vt:lpstr>Notes</vt:lpstr>
      <vt:lpstr> Types of stresses  </vt:lpstr>
      <vt:lpstr>PowerPoint Presentation</vt:lpstr>
      <vt:lpstr> Tension:  </vt:lpstr>
      <vt:lpstr> Compression:  </vt:lpstr>
      <vt:lpstr> Shear stress:  </vt:lpstr>
      <vt:lpstr> Types of Strains  Strain refers to the elongation per unit length of a body in stressed condition. </vt:lpstr>
      <vt:lpstr> Shear Strain: 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STRESS and STRAIN </dc:title>
  <dc:creator>Arnaud Marotin</dc:creator>
  <cp:lastModifiedBy>Arnaud Marotin</cp:lastModifiedBy>
  <cp:revision>10</cp:revision>
  <dcterms:created xsi:type="dcterms:W3CDTF">2019-02-08T10:29:12Z</dcterms:created>
  <dcterms:modified xsi:type="dcterms:W3CDTF">2019-02-08T11:20:40Z</dcterms:modified>
</cp:coreProperties>
</file>