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3"/>
  </p:notesMasterIdLst>
  <p:sldIdLst>
    <p:sldId id="277" r:id="rId2"/>
    <p:sldId id="348" r:id="rId3"/>
    <p:sldId id="327" r:id="rId4"/>
    <p:sldId id="259" r:id="rId5"/>
    <p:sldId id="309" r:id="rId6"/>
    <p:sldId id="328" r:id="rId7"/>
    <p:sldId id="343" r:id="rId8"/>
    <p:sldId id="341" r:id="rId9"/>
    <p:sldId id="346" r:id="rId10"/>
    <p:sldId id="345" r:id="rId11"/>
    <p:sldId id="293" r:id="rId12"/>
  </p:sldIdLst>
  <p:sldSz cx="12192000" cy="6858000"/>
  <p:notesSz cx="6858000" cy="9144000"/>
  <p:embeddedFontLst>
    <p:embeddedFont>
      <p:font typeface="맑은 고딕" panose="020B0503020000020004" pitchFamily="34" charset="-127"/>
      <p:regular r:id="rId14"/>
      <p:bold r:id="rId15"/>
    </p:embeddedFont>
    <p:embeddedFont>
      <p:font typeface="Poppins Light" panose="00000400000000000000" pitchFamily="2" charset="0"/>
      <p:regular r:id="rId16"/>
      <p:italic r:id="rId17"/>
    </p:embeddedFont>
    <p:embeddedFont>
      <p:font typeface="Poppins SemiBold" panose="00000700000000000000" pitchFamily="2" charset="0"/>
      <p:bold r:id="rId18"/>
      <p:boldItalic r:id="rId19"/>
    </p:embeddedFont>
  </p:embeddedFontLst>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CB35"/>
    <a:srgbClr val="132334"/>
    <a:srgbClr val="182841"/>
    <a:srgbClr val="283D5E"/>
    <a:srgbClr val="EC9406"/>
    <a:srgbClr val="FAA828"/>
    <a:srgbClr val="FECF63"/>
    <a:srgbClr val="F0E6DA"/>
    <a:srgbClr val="F35F37"/>
    <a:srgbClr val="F890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75367" autoAdjust="0"/>
  </p:normalViewPr>
  <p:slideViewPr>
    <p:cSldViewPr snapToGrid="0">
      <p:cViewPr varScale="1">
        <p:scale>
          <a:sx n="50" d="100"/>
          <a:sy n="50" d="100"/>
        </p:scale>
        <p:origin x="1228" y="2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84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ko-KR" altLang="en-US"/>
          </a:p>
        </p:txBody>
      </p:sp>
      <p:sp>
        <p:nvSpPr>
          <p:cNvPr id="3" name="날짜 개체 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A49F08-9100-4AF5-BC0A-FC6A093BE3CC}" type="datetimeFigureOut">
              <a:rPr lang="ko-KR" altLang="en-US" smtClean="0"/>
              <a:t>2023-04-08</a:t>
            </a:fld>
            <a:endParaRPr lang="ko-KR" altLang="en-US"/>
          </a:p>
        </p:txBody>
      </p:sp>
      <p:sp>
        <p:nvSpPr>
          <p:cNvPr id="4" name="슬라이드 이미지 개체 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ko-KR" altLang="en-US"/>
          </a:p>
        </p:txBody>
      </p:sp>
      <p:sp>
        <p:nvSpPr>
          <p:cNvPr id="5" name="슬라이드 노트 개체 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ko-KR" altLang="en-US"/>
              <a:t>마스터 텍스트 스타일 편집</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6" name="바닥글 개체 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ko-KR" altLang="en-US"/>
          </a:p>
        </p:txBody>
      </p:sp>
      <p:sp>
        <p:nvSpPr>
          <p:cNvPr id="7" name="슬라이드 번호 개체 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FC7D2-309F-4B1D-AF63-DB3D4B544859}" type="slidenum">
              <a:rPr lang="ko-KR" altLang="en-US" smtClean="0"/>
              <a:t>‹#›</a:t>
            </a:fld>
            <a:endParaRPr lang="ko-KR" altLang="en-US"/>
          </a:p>
        </p:txBody>
      </p:sp>
    </p:spTree>
    <p:extLst>
      <p:ext uri="{BB962C8B-B14F-4D97-AF65-F5344CB8AC3E}">
        <p14:creationId xmlns:p14="http://schemas.microsoft.com/office/powerpoint/2010/main" val="3717933522"/>
      </p:ext>
    </p:extLst>
  </p:cSld>
  <p:clrMap bg1="lt1" tx1="dk1" bg2="lt2" tx2="dk2" accent1="accent1" accent2="accent2" accent3="accent3" accent4="accent4" accent5="accent5" accent6="accent6" hlink="hlink" folHlink="folHlink"/>
  <p:notesStyle>
    <a:lvl1pPr marL="0" algn="l" defTabSz="914400" rtl="0" eaLnBrk="1" latinLnBrk="1" hangingPunct="1">
      <a:defRPr sz="1200" kern="1200">
        <a:solidFill>
          <a:schemeClr val="tx1"/>
        </a:solidFill>
        <a:latin typeface="+mn-lt"/>
        <a:ea typeface="+mn-ea"/>
        <a:cs typeface="+mn-cs"/>
      </a:defRPr>
    </a:lvl1pPr>
    <a:lvl2pPr marL="457200" algn="l" defTabSz="914400" rtl="0" eaLnBrk="1" latinLnBrk="1" hangingPunct="1">
      <a:defRPr sz="1200" kern="1200">
        <a:solidFill>
          <a:schemeClr val="tx1"/>
        </a:solidFill>
        <a:latin typeface="+mn-lt"/>
        <a:ea typeface="+mn-ea"/>
        <a:cs typeface="+mn-cs"/>
      </a:defRPr>
    </a:lvl2pPr>
    <a:lvl3pPr marL="914400" algn="l" defTabSz="914400" rtl="0" eaLnBrk="1" latinLnBrk="1" hangingPunct="1">
      <a:defRPr sz="1200" kern="1200">
        <a:solidFill>
          <a:schemeClr val="tx1"/>
        </a:solidFill>
        <a:latin typeface="+mn-lt"/>
        <a:ea typeface="+mn-ea"/>
        <a:cs typeface="+mn-cs"/>
      </a:defRPr>
    </a:lvl3pPr>
    <a:lvl4pPr marL="1371600" algn="l" defTabSz="914400" rtl="0" eaLnBrk="1" latinLnBrk="1" hangingPunct="1">
      <a:defRPr sz="1200" kern="1200">
        <a:solidFill>
          <a:schemeClr val="tx1"/>
        </a:solidFill>
        <a:latin typeface="+mn-lt"/>
        <a:ea typeface="+mn-ea"/>
        <a:cs typeface="+mn-cs"/>
      </a:defRPr>
    </a:lvl4pPr>
    <a:lvl5pPr marL="1828800" algn="l" defTabSz="914400" rtl="0" eaLnBrk="1" latinLnBrk="1" hangingPunct="1">
      <a:defRPr sz="1200" kern="1200">
        <a:solidFill>
          <a:schemeClr val="tx1"/>
        </a:solidFill>
        <a:latin typeface="+mn-lt"/>
        <a:ea typeface="+mn-ea"/>
        <a:cs typeface="+mn-cs"/>
      </a:defRPr>
    </a:lvl5pPr>
    <a:lvl6pPr marL="2286000" algn="l" defTabSz="914400" rtl="0" eaLnBrk="1" latinLnBrk="1" hangingPunct="1">
      <a:defRPr sz="1200" kern="1200">
        <a:solidFill>
          <a:schemeClr val="tx1"/>
        </a:solidFill>
        <a:latin typeface="+mn-lt"/>
        <a:ea typeface="+mn-ea"/>
        <a:cs typeface="+mn-cs"/>
      </a:defRPr>
    </a:lvl6pPr>
    <a:lvl7pPr marL="2743200" algn="l" defTabSz="914400" rtl="0" eaLnBrk="1" latinLnBrk="1" hangingPunct="1">
      <a:defRPr sz="1200" kern="1200">
        <a:solidFill>
          <a:schemeClr val="tx1"/>
        </a:solidFill>
        <a:latin typeface="+mn-lt"/>
        <a:ea typeface="+mn-ea"/>
        <a:cs typeface="+mn-cs"/>
      </a:defRPr>
    </a:lvl7pPr>
    <a:lvl8pPr marL="3200400" algn="l" defTabSz="914400" rtl="0" eaLnBrk="1" latinLnBrk="1" hangingPunct="1">
      <a:defRPr sz="1200" kern="1200">
        <a:solidFill>
          <a:schemeClr val="tx1"/>
        </a:solidFill>
        <a:latin typeface="+mn-lt"/>
        <a:ea typeface="+mn-ea"/>
        <a:cs typeface="+mn-cs"/>
      </a:defRPr>
    </a:lvl8pPr>
    <a:lvl9pPr marL="3657600" algn="l" defTabSz="914400" rtl="0" eaLnBrk="1" latinLnBrk="1"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the Presentation </a:t>
            </a:r>
          </a:p>
        </p:txBody>
      </p:sp>
      <p:sp>
        <p:nvSpPr>
          <p:cNvPr id="4" name="Slide Number Placeholder 3"/>
          <p:cNvSpPr>
            <a:spLocks noGrp="1"/>
          </p:cNvSpPr>
          <p:nvPr>
            <p:ph type="sldNum" sz="quarter" idx="5"/>
          </p:nvPr>
        </p:nvSpPr>
        <p:spPr/>
        <p:txBody>
          <a:bodyPr/>
          <a:lstStyle/>
          <a:p>
            <a:fld id="{F08FC7D2-309F-4B1D-AF63-DB3D4B544859}" type="slidenum">
              <a:rPr lang="ko-KR" altLang="en-US" smtClean="0"/>
              <a:t>1</a:t>
            </a:fld>
            <a:endParaRPr lang="ko-KR" altLang="en-US"/>
          </a:p>
        </p:txBody>
      </p:sp>
    </p:spTree>
    <p:extLst>
      <p:ext uri="{BB962C8B-B14F-4D97-AF65-F5344CB8AC3E}">
        <p14:creationId xmlns:p14="http://schemas.microsoft.com/office/powerpoint/2010/main" val="31740979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Younger obesity is a big challenge issue for the UK to ensure the best services to people of all ages to make them healthier and fit. For various reasons, the younger may gain overweight and obese which can be possible to overcome by getting the proper support and care at the earliest time (Rogers et al., 2023). but the reason of unconsciousness of the victims and lack of proper support from the family members create difficulty to get the best care services to overcome the difficulty. The researcher fixed the topic to conduct the study for producing the most reliable outcomes so that it can be possible to get the way to overcome the issue. The researcher will use secondary data that are scientifically proven and it will allow the researcher to collect as much data as will require for conducting critical analysis.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3</a:t>
            </a:fld>
            <a:endParaRPr lang="ko-KR" altLang="en-US"/>
          </a:p>
        </p:txBody>
      </p:sp>
    </p:spTree>
    <p:extLst>
      <p:ext uri="{BB962C8B-B14F-4D97-AF65-F5344CB8AC3E}">
        <p14:creationId xmlns:p14="http://schemas.microsoft.com/office/powerpoint/2010/main" val="3746066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Aim </a:t>
            </a:r>
          </a:p>
          <a:p>
            <a:r>
              <a:rPr lang="en-US" sz="1200" kern="1200" dirty="0">
                <a:solidFill>
                  <a:schemeClr val="tx1"/>
                </a:solidFill>
                <a:effectLst/>
                <a:latin typeface="+mn-lt"/>
                <a:ea typeface="+mn-ea"/>
                <a:cs typeface="+mn-cs"/>
              </a:rPr>
              <a:t>The aim of the study is to investigate the reasons for overweight and obesity among the younger in the UK and what kind of support and care are required to overcome the issue. </a:t>
            </a:r>
          </a:p>
          <a:p>
            <a:r>
              <a:rPr lang="en-US" sz="1200" b="1" kern="1200" dirty="0">
                <a:solidFill>
                  <a:schemeClr val="tx1"/>
                </a:solidFill>
                <a:effectLst/>
                <a:latin typeface="+mn-lt"/>
                <a:ea typeface="+mn-ea"/>
                <a:cs typeface="+mn-cs"/>
              </a:rPr>
              <a:t>Objectives </a:t>
            </a:r>
          </a:p>
          <a:p>
            <a:r>
              <a:rPr lang="en-US" sz="1200" kern="1200" dirty="0">
                <a:solidFill>
                  <a:schemeClr val="tx1"/>
                </a:solidFill>
                <a:effectLst/>
                <a:latin typeface="+mn-lt"/>
                <a:ea typeface="+mn-ea"/>
                <a:cs typeface="+mn-cs"/>
              </a:rPr>
              <a:t>The researcher sets the following objectives for the study-</a:t>
            </a:r>
          </a:p>
          <a:p>
            <a:pPr lvl="0"/>
            <a:r>
              <a:rPr lang="en-US" sz="1200" kern="1200" dirty="0">
                <a:solidFill>
                  <a:schemeClr val="tx1"/>
                </a:solidFill>
                <a:effectLst/>
                <a:latin typeface="+mn-lt"/>
                <a:ea typeface="+mn-ea"/>
                <a:cs typeface="+mn-cs"/>
              </a:rPr>
              <a:t>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factors that are leading the youngers to the overweight or obese in the UK.</a:t>
            </a:r>
          </a:p>
          <a:p>
            <a:pPr lvl="0"/>
            <a:r>
              <a:rPr lang="en-US" sz="1200" kern="1200" dirty="0">
                <a:solidFill>
                  <a:schemeClr val="tx1"/>
                </a:solidFill>
                <a:effectLst/>
                <a:latin typeface="+mn-lt"/>
                <a:ea typeface="+mn-ea"/>
                <a:cs typeface="+mn-cs"/>
              </a:rPr>
              <a:t>To evaluate the difficulties facing the younger of the UK for the reason of obesity or overweight.</a:t>
            </a:r>
          </a:p>
          <a:p>
            <a:pPr lvl="0"/>
            <a:r>
              <a:rPr lang="en-US" sz="1200" kern="1200" dirty="0">
                <a:solidFill>
                  <a:schemeClr val="tx1"/>
                </a:solidFill>
                <a:effectLst/>
                <a:latin typeface="+mn-lt"/>
                <a:ea typeface="+mn-ea"/>
                <a:cs typeface="+mn-cs"/>
              </a:rPr>
              <a:t>To suggest some effective scopes for the younger of the UK to maintain a healthy body by overcoming the risk of obesity or overweight. </a:t>
            </a: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4</a:t>
            </a:fld>
            <a:endParaRPr lang="ko-KR" altLang="en-US"/>
          </a:p>
        </p:txBody>
      </p:sp>
    </p:spTree>
    <p:extLst>
      <p:ext uri="{BB962C8B-B14F-4D97-AF65-F5344CB8AC3E}">
        <p14:creationId xmlns:p14="http://schemas.microsoft.com/office/powerpoint/2010/main" val="3662745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researcher used the updated articles for the study based on the researcher's topic to include accurate information. To find out the most reliable article the researcher evaluates the collected article from a different perspective to ensure that there was not included any untrusted information from the articles.  </a:t>
            </a:r>
          </a:p>
          <a:p>
            <a:r>
              <a:rPr lang="en-GB" sz="1200" kern="1200" dirty="0">
                <a:solidFill>
                  <a:schemeClr val="tx1"/>
                </a:solidFill>
                <a:effectLst/>
                <a:latin typeface="+mn-lt"/>
                <a:ea typeface="+mn-ea"/>
                <a:cs typeface="+mn-cs"/>
              </a:rPr>
              <a:t>Zhu et al. (2019) </a:t>
            </a:r>
            <a:r>
              <a:rPr lang="en-US" sz="1200" kern="1200" dirty="0">
                <a:solidFill>
                  <a:schemeClr val="tx1"/>
                </a:solidFill>
                <a:effectLst/>
                <a:latin typeface="+mn-lt"/>
                <a:ea typeface="+mn-ea"/>
                <a:cs typeface="+mn-cs"/>
              </a:rPr>
              <a:t>stated that obesity influences different critical issues like- type 2 diabetes, high blood pressure, different kind of cancer and such kind of diseases. </a:t>
            </a:r>
            <a:r>
              <a:rPr lang="en-GB" sz="1200" kern="1200" dirty="0" err="1">
                <a:solidFill>
                  <a:schemeClr val="tx1"/>
                </a:solidFill>
                <a:effectLst/>
                <a:latin typeface="+mn-lt"/>
                <a:ea typeface="+mn-ea"/>
                <a:cs typeface="+mn-cs"/>
              </a:rPr>
              <a:t>Sjunnestrand</a:t>
            </a:r>
            <a:r>
              <a:rPr lang="en-GB" sz="1200" kern="1200" dirty="0">
                <a:solidFill>
                  <a:schemeClr val="tx1"/>
                </a:solidFill>
                <a:effectLst/>
                <a:latin typeface="+mn-lt"/>
                <a:ea typeface="+mn-ea"/>
                <a:cs typeface="+mn-cs"/>
              </a:rPr>
              <a:t> et al. (2019) </a:t>
            </a:r>
            <a:r>
              <a:rPr lang="en-US" sz="1200" kern="1200" dirty="0">
                <a:solidFill>
                  <a:schemeClr val="tx1"/>
                </a:solidFill>
                <a:effectLst/>
                <a:latin typeface="+mn-lt"/>
                <a:ea typeface="+mn-ea"/>
                <a:cs typeface="+mn-cs"/>
              </a:rPr>
              <a:t>stated that without providing health safety it can not possible to get rid of the difficulties and it will introduce different physical and mental issues gradually. </a:t>
            </a:r>
            <a:r>
              <a:rPr lang="en-GB" sz="1200" kern="1200" dirty="0">
                <a:solidFill>
                  <a:schemeClr val="tx1"/>
                </a:solidFill>
                <a:effectLst/>
                <a:latin typeface="+mn-lt"/>
                <a:ea typeface="+mn-ea"/>
                <a:cs typeface="+mn-cs"/>
              </a:rPr>
              <a:t>Kern et al. (2020) </a:t>
            </a:r>
            <a:r>
              <a:rPr lang="en-US" sz="1200" kern="1200" dirty="0">
                <a:solidFill>
                  <a:schemeClr val="tx1"/>
                </a:solidFill>
                <a:effectLst/>
                <a:latin typeface="+mn-lt"/>
                <a:ea typeface="+mn-ea"/>
                <a:cs typeface="+mn-cs"/>
              </a:rPr>
              <a:t>stated that the service providers are not able to collect the necessary evidence if the victims are not willing to cooperate with them. So, the victims should be interested to share the actual information with the service providers. </a:t>
            </a:r>
            <a:r>
              <a:rPr lang="en-GB" sz="1200" kern="1200" dirty="0">
                <a:solidFill>
                  <a:schemeClr val="tx1"/>
                </a:solidFill>
                <a:effectLst/>
                <a:latin typeface="+mn-lt"/>
                <a:ea typeface="+mn-ea"/>
                <a:cs typeface="+mn-cs"/>
              </a:rPr>
              <a:t>Robinson et al. (2020) </a:t>
            </a:r>
            <a:r>
              <a:rPr lang="en-US" sz="1200" kern="1200" dirty="0">
                <a:solidFill>
                  <a:schemeClr val="tx1"/>
                </a:solidFill>
                <a:effectLst/>
                <a:latin typeface="+mn-lt"/>
                <a:ea typeface="+mn-ea"/>
                <a:cs typeface="+mn-cs"/>
              </a:rPr>
              <a:t>stated that support from family members is also very important to get encouraged them for taking the necessary services at the earliest time. </a:t>
            </a:r>
            <a:r>
              <a:rPr lang="en-GB" sz="1200" kern="1200" dirty="0">
                <a:solidFill>
                  <a:schemeClr val="tx1"/>
                </a:solidFill>
                <a:effectLst/>
                <a:latin typeface="+mn-lt"/>
                <a:ea typeface="+mn-ea"/>
                <a:cs typeface="+mn-cs"/>
              </a:rPr>
              <a:t>Fong et al. (2021) </a:t>
            </a:r>
            <a:r>
              <a:rPr lang="en-US" sz="1200" kern="1200" dirty="0">
                <a:solidFill>
                  <a:schemeClr val="tx1"/>
                </a:solidFill>
                <a:effectLst/>
                <a:latin typeface="+mn-lt"/>
                <a:ea typeface="+mn-ea"/>
                <a:cs typeface="+mn-cs"/>
              </a:rPr>
              <a:t>stated that obesity also create an obstacle to performing regular activities for the people and they face diverse difficulties in their everyday life. Moving here and there and conducting the activities are going difficult for them. </a:t>
            </a: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5</a:t>
            </a:fld>
            <a:endParaRPr lang="ko-KR" altLang="en-US"/>
          </a:p>
        </p:txBody>
      </p:sp>
    </p:spTree>
    <p:extLst>
      <p:ext uri="{BB962C8B-B14F-4D97-AF65-F5344CB8AC3E}">
        <p14:creationId xmlns:p14="http://schemas.microsoft.com/office/powerpoint/2010/main" val="1148307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Data collection </a:t>
            </a:r>
          </a:p>
          <a:p>
            <a:r>
              <a:rPr lang="en-US" sz="1200" kern="1200" dirty="0">
                <a:solidFill>
                  <a:schemeClr val="tx1"/>
                </a:solidFill>
                <a:effectLst/>
                <a:latin typeface="+mn-lt"/>
                <a:ea typeface="+mn-ea"/>
                <a:cs typeface="+mn-cs"/>
              </a:rPr>
              <a:t>The researcher used the secondary data for the study to collect the necessary data from the secondary source to produce the most reliable outcomes. The researcher was able to collect the necessary data as much needed for the study to develop properly and conclude accurately (</a:t>
            </a:r>
            <a:r>
              <a:rPr lang="en-GB" sz="1200" kern="1200" dirty="0">
                <a:solidFill>
                  <a:schemeClr val="tx1"/>
                </a:solidFill>
                <a:effectLst/>
                <a:latin typeface="+mn-lt"/>
                <a:ea typeface="+mn-ea"/>
                <a:cs typeface="+mn-cs"/>
              </a:rPr>
              <a:t>Roberts and Perez, 2013)</a:t>
            </a:r>
            <a:r>
              <a:rPr lang="en-US" sz="1200" kern="1200" dirty="0">
                <a:solidFill>
                  <a:schemeClr val="tx1"/>
                </a:solidFill>
                <a:effectLst/>
                <a:latin typeface="+mn-lt"/>
                <a:ea typeface="+mn-ea"/>
                <a:cs typeface="+mn-cs"/>
              </a:rPr>
              <a:t>. The researcher was able to conduct an in-depth analysis for getting the most trusted data to include in the study to solve every research issue properly. The researcher was able to collect the data by focusing on the research issues so that there don’t have any chance to waste time analysing the relevancy in further time. The researcher also got the chance for cost reduction as the data was already published and the researcher was allowed to collect the necessary data by focusing the validity and reliability. </a:t>
            </a: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6</a:t>
            </a:fld>
            <a:endParaRPr lang="ko-KR" altLang="en-US"/>
          </a:p>
        </p:txBody>
      </p:sp>
    </p:spTree>
    <p:extLst>
      <p:ext uri="{BB962C8B-B14F-4D97-AF65-F5344CB8AC3E}">
        <p14:creationId xmlns:p14="http://schemas.microsoft.com/office/powerpoint/2010/main" val="3079683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Data analysis </a:t>
            </a:r>
          </a:p>
          <a:p>
            <a:r>
              <a:rPr lang="en-US" sz="1200" kern="1200" dirty="0">
                <a:solidFill>
                  <a:schemeClr val="tx1"/>
                </a:solidFill>
                <a:effectLst/>
                <a:latin typeface="+mn-lt"/>
                <a:ea typeface="+mn-ea"/>
                <a:cs typeface="+mn-cs"/>
              </a:rPr>
              <a:t>The researcher in the study liked to use the secondary analysis technique by focusing on the research topic and time duration of the study. The secondary analysis technique made the task of the study easier for solving the issues with the most accurate data with proper structure (</a:t>
            </a:r>
            <a:r>
              <a:rPr lang="en-GB" sz="1200" kern="1200" dirty="0" err="1">
                <a:solidFill>
                  <a:schemeClr val="tx1"/>
                </a:solidFill>
                <a:effectLst/>
                <a:latin typeface="+mn-lt"/>
                <a:ea typeface="+mn-ea"/>
                <a:cs typeface="+mn-cs"/>
              </a:rPr>
              <a:t>Schostak</a:t>
            </a:r>
            <a:r>
              <a:rPr lang="en-GB" sz="1200" kern="1200" dirty="0">
                <a:solidFill>
                  <a:schemeClr val="tx1"/>
                </a:solidFill>
                <a:effectLst/>
                <a:latin typeface="+mn-lt"/>
                <a:ea typeface="+mn-ea"/>
                <a:cs typeface="+mn-cs"/>
              </a:rPr>
              <a:t>, 2015)</a:t>
            </a:r>
            <a:r>
              <a:rPr lang="en-US" sz="1200" kern="1200" dirty="0">
                <a:solidFill>
                  <a:schemeClr val="tx1"/>
                </a:solidFill>
                <a:effectLst/>
                <a:latin typeface="+mn-lt"/>
                <a:ea typeface="+mn-ea"/>
                <a:cs typeface="+mn-cs"/>
              </a:rPr>
              <a:t>. The researcher was allowed to produce the themes based on the findings of the secondary source which was very effective and helpful for conducting got study with proper structure to conclude the study. The researcher was able to avoid irrelevant data for making the outcomes more reliable and acceptable for the reason of using the secondary analysis technique. </a:t>
            </a: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7</a:t>
            </a:fld>
            <a:endParaRPr lang="ko-KR" altLang="en-US"/>
          </a:p>
        </p:txBody>
      </p:sp>
    </p:spTree>
    <p:extLst>
      <p:ext uri="{BB962C8B-B14F-4D97-AF65-F5344CB8AC3E}">
        <p14:creationId xmlns:p14="http://schemas.microsoft.com/office/powerpoint/2010/main" val="2421109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Some of the key strengths of secondary research are-</a:t>
            </a:r>
          </a:p>
          <a:p>
            <a:pPr lvl="0"/>
            <a:r>
              <a:rPr lang="en-US" sz="1200" kern="1200" dirty="0">
                <a:solidFill>
                  <a:schemeClr val="tx1"/>
                </a:solidFill>
                <a:effectLst/>
                <a:latin typeface="+mn-lt"/>
                <a:ea typeface="+mn-ea"/>
                <a:cs typeface="+mn-cs"/>
              </a:rPr>
              <a:t>It is the richest source of data collection.</a:t>
            </a:r>
          </a:p>
          <a:p>
            <a:pPr lvl="0"/>
            <a:r>
              <a:rPr lang="en-US" sz="1200" kern="1200" dirty="0">
                <a:solidFill>
                  <a:schemeClr val="tx1"/>
                </a:solidFill>
                <a:effectLst/>
                <a:latin typeface="+mn-lt"/>
                <a:ea typeface="+mn-ea"/>
                <a:cs typeface="+mn-cs"/>
              </a:rPr>
              <a:t>It offers data that are scientifically proven.</a:t>
            </a:r>
          </a:p>
          <a:p>
            <a:pPr lvl="0"/>
            <a:r>
              <a:rPr lang="en-US" sz="1200" kern="1200" dirty="0">
                <a:solidFill>
                  <a:schemeClr val="tx1"/>
                </a:solidFill>
                <a:effectLst/>
                <a:latin typeface="+mn-lt"/>
                <a:ea typeface="+mn-ea"/>
                <a:cs typeface="+mn-cs"/>
              </a:rPr>
              <a:t>Many data can be possible to collect with reliability and relevancy.</a:t>
            </a:r>
          </a:p>
          <a:p>
            <a:pPr lvl="0"/>
            <a:r>
              <a:rPr lang="en-US" sz="1200" kern="1200" dirty="0">
                <a:solidFill>
                  <a:schemeClr val="tx1"/>
                </a:solidFill>
                <a:effectLst/>
                <a:latin typeface="+mn-lt"/>
                <a:ea typeface="+mn-ea"/>
                <a:cs typeface="+mn-cs"/>
              </a:rPr>
              <a:t>It allows collecting the data without carrying extra costs. </a:t>
            </a: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8</a:t>
            </a:fld>
            <a:endParaRPr lang="ko-KR" altLang="en-US"/>
          </a:p>
        </p:txBody>
      </p:sp>
    </p:spTree>
    <p:extLst>
      <p:ext uri="{BB962C8B-B14F-4D97-AF65-F5344CB8AC3E}">
        <p14:creationId xmlns:p14="http://schemas.microsoft.com/office/powerpoint/2010/main" val="707384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Some major limitation of the secondary source are-</a:t>
            </a:r>
          </a:p>
          <a:p>
            <a:pPr lvl="0"/>
            <a:r>
              <a:rPr lang="en-US" sz="1200" kern="1200" dirty="0">
                <a:solidFill>
                  <a:schemeClr val="tx1"/>
                </a:solidFill>
                <a:effectLst/>
                <a:latin typeface="+mn-lt"/>
                <a:ea typeface="+mn-ea"/>
                <a:cs typeface="+mn-cs"/>
              </a:rPr>
              <a:t>Sometimes it can not able to meet with the demand of the researcher </a:t>
            </a:r>
          </a:p>
          <a:p>
            <a:pPr lvl="0"/>
            <a:r>
              <a:rPr lang="en-US" sz="1200" kern="1200" dirty="0">
                <a:solidFill>
                  <a:schemeClr val="tx1"/>
                </a:solidFill>
                <a:effectLst/>
                <a:latin typeface="+mn-lt"/>
                <a:ea typeface="+mn-ea"/>
                <a:cs typeface="+mn-cs"/>
              </a:rPr>
              <a:t>There may have incomplete data </a:t>
            </a:r>
          </a:p>
          <a:p>
            <a:pPr lvl="0"/>
            <a:r>
              <a:rPr lang="en-US" sz="1200" kern="1200" dirty="0">
                <a:solidFill>
                  <a:schemeClr val="tx1"/>
                </a:solidFill>
                <a:effectLst/>
                <a:latin typeface="+mn-lt"/>
                <a:ea typeface="+mn-ea"/>
                <a:cs typeface="+mn-cs"/>
              </a:rPr>
              <a:t>Lack of quality data</a:t>
            </a:r>
          </a:p>
          <a:p>
            <a:pPr lvl="0"/>
            <a:r>
              <a:rPr lang="en-US" sz="1200" kern="1200" dirty="0">
                <a:solidFill>
                  <a:schemeClr val="tx1"/>
                </a:solidFill>
                <a:effectLst/>
                <a:latin typeface="+mn-lt"/>
                <a:ea typeface="+mn-ea"/>
                <a:cs typeface="+mn-cs"/>
              </a:rPr>
              <a:t>Outdated information </a:t>
            </a: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9</a:t>
            </a:fld>
            <a:endParaRPr lang="ko-KR" altLang="en-US"/>
          </a:p>
        </p:txBody>
      </p:sp>
    </p:spTree>
    <p:extLst>
      <p:ext uri="{BB962C8B-B14F-4D97-AF65-F5344CB8AC3E}">
        <p14:creationId xmlns:p14="http://schemas.microsoft.com/office/powerpoint/2010/main" val="1943630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and recommendations</a:t>
            </a:r>
          </a:p>
          <a:p>
            <a:r>
              <a:rPr lang="en-US" sz="1200" b="1" kern="1200" dirty="0">
                <a:solidFill>
                  <a:schemeClr val="tx1"/>
                </a:solidFill>
                <a:effectLst/>
                <a:latin typeface="+mn-lt"/>
                <a:ea typeface="+mn-ea"/>
                <a:cs typeface="+mn-cs"/>
              </a:rPr>
              <a:t>Conclusion </a:t>
            </a:r>
          </a:p>
          <a:p>
            <a:r>
              <a:rPr lang="en-US" sz="1200" kern="1200" dirty="0">
                <a:solidFill>
                  <a:schemeClr val="tx1"/>
                </a:solidFill>
                <a:effectLst/>
                <a:latin typeface="+mn-lt"/>
                <a:ea typeface="+mn-ea"/>
                <a:cs typeface="+mn-cs"/>
              </a:rPr>
              <a:t>Obesity of the youngers is a great problem for the UK and it introduces many difficulties in ensuring the necessary service care. It needs to be overcome by implementing different effective strategies that can be suitable for solving the issue properly. If the issue is major it is much needed to ensure the necessary care so that it can be possible to overcome it without having the chance of facing any kind of difficulty. </a:t>
            </a:r>
          </a:p>
          <a:p>
            <a:r>
              <a:rPr lang="en-US" sz="1200" b="1" kern="1200" dirty="0">
                <a:solidFill>
                  <a:schemeClr val="tx1"/>
                </a:solidFill>
                <a:effectLst/>
                <a:latin typeface="+mn-lt"/>
                <a:ea typeface="+mn-ea"/>
                <a:cs typeface="+mn-cs"/>
              </a:rPr>
              <a:t>Recommendations</a:t>
            </a:r>
          </a:p>
          <a:p>
            <a:r>
              <a:rPr lang="en-US" sz="1200" kern="1200" dirty="0">
                <a:solidFill>
                  <a:schemeClr val="tx1"/>
                </a:solidFill>
                <a:effectLst/>
                <a:latin typeface="+mn-lt"/>
                <a:ea typeface="+mn-ea"/>
                <a:cs typeface="+mn-cs"/>
              </a:rPr>
              <a:t>For health and social care research, there should have followed some key issues</a:t>
            </a:r>
          </a:p>
          <a:p>
            <a:pPr lvl="0"/>
            <a:r>
              <a:rPr lang="en-US" sz="1200" kern="1200" dirty="0">
                <a:solidFill>
                  <a:schemeClr val="tx1"/>
                </a:solidFill>
                <a:effectLst/>
                <a:latin typeface="+mn-lt"/>
                <a:ea typeface="+mn-ea"/>
                <a:cs typeface="+mn-cs"/>
              </a:rPr>
              <a:t>Collecting the most accurate data.</a:t>
            </a:r>
          </a:p>
          <a:p>
            <a:pPr lvl="0"/>
            <a:r>
              <a:rPr lang="en-US" sz="1200" kern="1200" dirty="0">
                <a:solidFill>
                  <a:schemeClr val="tx1"/>
                </a:solidFill>
                <a:effectLst/>
                <a:latin typeface="+mn-lt"/>
                <a:ea typeface="+mn-ea"/>
                <a:cs typeface="+mn-cs"/>
              </a:rPr>
              <a:t>Provide the necessary explanation.</a:t>
            </a:r>
          </a:p>
          <a:p>
            <a:pPr lvl="0"/>
            <a:r>
              <a:rPr lang="en-US" sz="1200" kern="1200" dirty="0">
                <a:solidFill>
                  <a:schemeClr val="tx1"/>
                </a:solidFill>
                <a:effectLst/>
                <a:latin typeface="+mn-lt"/>
                <a:ea typeface="+mn-ea"/>
                <a:cs typeface="+mn-cs"/>
              </a:rPr>
              <a:t>Take sufficient time to make the decision.</a:t>
            </a:r>
          </a:p>
          <a:p>
            <a:pPr lvl="0"/>
            <a:r>
              <a:rPr lang="en-US" sz="1200" kern="1200" dirty="0">
                <a:solidFill>
                  <a:schemeClr val="tx1"/>
                </a:solidFill>
                <a:effectLst/>
                <a:latin typeface="+mn-lt"/>
                <a:ea typeface="+mn-ea"/>
                <a:cs typeface="+mn-cs"/>
              </a:rPr>
              <a:t>Focus on the validity of the data to collect the most updated information.  </a:t>
            </a:r>
          </a:p>
        </p:txBody>
      </p:sp>
      <p:sp>
        <p:nvSpPr>
          <p:cNvPr id="4" name="Slide Number Placeholder 3"/>
          <p:cNvSpPr>
            <a:spLocks noGrp="1"/>
          </p:cNvSpPr>
          <p:nvPr>
            <p:ph type="sldNum" sz="quarter" idx="10"/>
          </p:nvPr>
        </p:nvSpPr>
        <p:spPr/>
        <p:txBody>
          <a:bodyPr/>
          <a:lstStyle/>
          <a:p>
            <a:fld id="{F08FC7D2-309F-4B1D-AF63-DB3D4B544859}" type="slidenum">
              <a:rPr lang="ko-KR" altLang="en-US" smtClean="0"/>
              <a:t>10</a:t>
            </a:fld>
            <a:endParaRPr lang="ko-KR" altLang="en-US"/>
          </a:p>
        </p:txBody>
      </p:sp>
    </p:spTree>
    <p:extLst>
      <p:ext uri="{BB962C8B-B14F-4D97-AF65-F5344CB8AC3E}">
        <p14:creationId xmlns:p14="http://schemas.microsoft.com/office/powerpoint/2010/main" val="1300430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 </a:t>
            </a:r>
          </a:p>
        </p:txBody>
      </p:sp>
      <p:sp>
        <p:nvSpPr>
          <p:cNvPr id="4" name="Slide Number Placeholder 3"/>
          <p:cNvSpPr>
            <a:spLocks noGrp="1"/>
          </p:cNvSpPr>
          <p:nvPr>
            <p:ph type="sldNum" sz="quarter" idx="5"/>
          </p:nvPr>
        </p:nvSpPr>
        <p:spPr/>
        <p:txBody>
          <a:bodyPr/>
          <a:lstStyle/>
          <a:p>
            <a:fld id="{F08FC7D2-309F-4B1D-AF63-DB3D4B544859}" type="slidenum">
              <a:rPr lang="ko-KR" altLang="en-US" smtClean="0"/>
              <a:t>11</a:t>
            </a:fld>
            <a:endParaRPr lang="ko-KR" altLang="en-US"/>
          </a:p>
        </p:txBody>
      </p:sp>
    </p:spTree>
    <p:extLst>
      <p:ext uri="{BB962C8B-B14F-4D97-AF65-F5344CB8AC3E}">
        <p14:creationId xmlns:p14="http://schemas.microsoft.com/office/powerpoint/2010/main" val="17468823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PTMON title">
    <p:spTree>
      <p:nvGrpSpPr>
        <p:cNvPr id="1" name=""/>
        <p:cNvGrpSpPr/>
        <p:nvPr/>
      </p:nvGrpSpPr>
      <p:grpSpPr>
        <a:xfrm>
          <a:off x="0" y="0"/>
          <a:ext cx="0" cy="0"/>
          <a:chOff x="0" y="0"/>
          <a:chExt cx="0" cy="0"/>
        </a:xfrm>
      </p:grpSpPr>
      <p:pic>
        <p:nvPicPr>
          <p:cNvPr id="33" name="그림 32">
            <a:extLst>
              <a:ext uri="{FF2B5EF4-FFF2-40B4-BE49-F238E27FC236}">
                <a16:creationId xmlns:a16="http://schemas.microsoft.com/office/drawing/2014/main" id="{5627118E-8CB0-4540-82E3-1E1FBB485E8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334000" y="0"/>
            <a:ext cx="6858000" cy="6858000"/>
          </a:xfrm>
          <a:prstGeom prst="rect">
            <a:avLst/>
          </a:prstGeom>
        </p:spPr>
      </p:pic>
      <p:sp>
        <p:nvSpPr>
          <p:cNvPr id="36" name="직사각형 35">
            <a:extLst>
              <a:ext uri="{FF2B5EF4-FFF2-40B4-BE49-F238E27FC236}">
                <a16:creationId xmlns:a16="http://schemas.microsoft.com/office/drawing/2014/main" id="{2B45BB95-8BF1-434C-99D7-37585767F723}"/>
              </a:ext>
            </a:extLst>
          </p:cNvPr>
          <p:cNvSpPr/>
          <p:nvPr userDrawn="1"/>
        </p:nvSpPr>
        <p:spPr>
          <a:xfrm>
            <a:off x="0" y="0"/>
            <a:ext cx="6400800"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254948787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PPTMON title">
    <p:spTree>
      <p:nvGrpSpPr>
        <p:cNvPr id="1" name=""/>
        <p:cNvGrpSpPr/>
        <p:nvPr/>
      </p:nvGrpSpPr>
      <p:grpSpPr>
        <a:xfrm>
          <a:off x="0" y="0"/>
          <a:ext cx="0" cy="0"/>
          <a:chOff x="0" y="0"/>
          <a:chExt cx="0" cy="0"/>
        </a:xfrm>
      </p:grpSpPr>
      <p:sp>
        <p:nvSpPr>
          <p:cNvPr id="2" name="직사각형 1">
            <a:extLst>
              <a:ext uri="{FF2B5EF4-FFF2-40B4-BE49-F238E27FC236}">
                <a16:creationId xmlns:a16="http://schemas.microsoft.com/office/drawing/2014/main" id="{108AC9B2-264F-4F13-9402-F9CBD4DA8DF9}"/>
              </a:ext>
            </a:extLst>
          </p:cNvPr>
          <p:cNvSpPr/>
          <p:nvPr userDrawn="1"/>
        </p:nvSpPr>
        <p:spPr>
          <a:xfrm>
            <a:off x="0" y="0"/>
            <a:ext cx="60960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28" name="그림 27">
            <a:extLst>
              <a:ext uri="{FF2B5EF4-FFF2-40B4-BE49-F238E27FC236}">
                <a16:creationId xmlns:a16="http://schemas.microsoft.com/office/drawing/2014/main" id="{C2BB7DF6-F504-4947-9932-CBE7A4B3188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2665307"/>
            <a:ext cx="6096000" cy="4192693"/>
          </a:xfrm>
          <a:prstGeom prst="rect">
            <a:avLst/>
          </a:prstGeom>
        </p:spPr>
      </p:pic>
    </p:spTree>
    <p:extLst>
      <p:ext uri="{BB962C8B-B14F-4D97-AF65-F5344CB8AC3E}">
        <p14:creationId xmlns:p14="http://schemas.microsoft.com/office/powerpoint/2010/main" val="339945452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PPTMON title">
    <p:spTree>
      <p:nvGrpSpPr>
        <p:cNvPr id="1" name=""/>
        <p:cNvGrpSpPr/>
        <p:nvPr/>
      </p:nvGrpSpPr>
      <p:grpSpPr>
        <a:xfrm>
          <a:off x="0" y="0"/>
          <a:ext cx="0" cy="0"/>
          <a:chOff x="0" y="0"/>
          <a:chExt cx="0" cy="0"/>
        </a:xfrm>
      </p:grpSpPr>
      <p:pic>
        <p:nvPicPr>
          <p:cNvPr id="11" name="그림 10">
            <a:extLst>
              <a:ext uri="{FF2B5EF4-FFF2-40B4-BE49-F238E27FC236}">
                <a16:creationId xmlns:a16="http://schemas.microsoft.com/office/drawing/2014/main" id="{F47A72E6-864C-4317-8870-7EBC1E664BE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0"/>
            <a:ext cx="6858000" cy="6858000"/>
          </a:xfrm>
          <a:prstGeom prst="rect">
            <a:avLst/>
          </a:prstGeom>
        </p:spPr>
      </p:pic>
      <p:sp>
        <p:nvSpPr>
          <p:cNvPr id="20" name="직사각형 19">
            <a:extLst>
              <a:ext uri="{FF2B5EF4-FFF2-40B4-BE49-F238E27FC236}">
                <a16:creationId xmlns:a16="http://schemas.microsoft.com/office/drawing/2014/main" id="{69277E03-D7F7-42E0-A71F-31710D1C7CF6}"/>
              </a:ext>
            </a:extLst>
          </p:cNvPr>
          <p:cNvSpPr/>
          <p:nvPr userDrawn="1"/>
        </p:nvSpPr>
        <p:spPr>
          <a:xfrm flipH="1">
            <a:off x="4025900" y="0"/>
            <a:ext cx="8166100"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220005306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PPTMON title">
    <p:spTree>
      <p:nvGrpSpPr>
        <p:cNvPr id="1" name=""/>
        <p:cNvGrpSpPr/>
        <p:nvPr/>
      </p:nvGrpSpPr>
      <p:grpSpPr>
        <a:xfrm>
          <a:off x="0" y="0"/>
          <a:ext cx="0" cy="0"/>
          <a:chOff x="0" y="0"/>
          <a:chExt cx="0" cy="0"/>
        </a:xfrm>
      </p:grpSpPr>
      <p:pic>
        <p:nvPicPr>
          <p:cNvPr id="7" name="그림 6">
            <a:extLst>
              <a:ext uri="{FF2B5EF4-FFF2-40B4-BE49-F238E27FC236}">
                <a16:creationId xmlns:a16="http://schemas.microsoft.com/office/drawing/2014/main" id="{16D8D702-A4C1-4BE8-B23A-1DCA1CF62C0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6858000" cy="6858000"/>
          </a:xfrm>
          <a:prstGeom prst="rect">
            <a:avLst/>
          </a:prstGeom>
        </p:spPr>
      </p:pic>
    </p:spTree>
    <p:extLst>
      <p:ext uri="{BB962C8B-B14F-4D97-AF65-F5344CB8AC3E}">
        <p14:creationId xmlns:p14="http://schemas.microsoft.com/office/powerpoint/2010/main" val="66232204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PTMON slide">
    <p:bg>
      <p:bgPr>
        <a:solidFill>
          <a:srgbClr val="182841"/>
        </a:solidFill>
        <a:effectLst/>
      </p:bgPr>
    </p:bg>
    <p:spTree>
      <p:nvGrpSpPr>
        <p:cNvPr id="1" name=""/>
        <p:cNvGrpSpPr/>
        <p:nvPr/>
      </p:nvGrpSpPr>
      <p:grpSpPr>
        <a:xfrm>
          <a:off x="0" y="0"/>
          <a:ext cx="0" cy="0"/>
          <a:chOff x="0" y="0"/>
          <a:chExt cx="0" cy="0"/>
        </a:xfrm>
      </p:grpSpPr>
      <p:pic>
        <p:nvPicPr>
          <p:cNvPr id="15" name="그림 14">
            <a:extLst>
              <a:ext uri="{FF2B5EF4-FFF2-40B4-BE49-F238E27FC236}">
                <a16:creationId xmlns:a16="http://schemas.microsoft.com/office/drawing/2014/main" id="{EBDA2F26-B944-4683-AEED-499704FF223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0"/>
            <a:ext cx="3218631" cy="3225800"/>
          </a:xfrm>
          <a:prstGeom prst="rect">
            <a:avLst/>
          </a:prstGeom>
        </p:spPr>
      </p:pic>
    </p:spTree>
    <p:extLst>
      <p:ext uri="{BB962C8B-B14F-4D97-AF65-F5344CB8AC3E}">
        <p14:creationId xmlns:p14="http://schemas.microsoft.com/office/powerpoint/2010/main" val="26609729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PPTMON slide">
    <p:spTree>
      <p:nvGrpSpPr>
        <p:cNvPr id="1" name=""/>
        <p:cNvGrpSpPr/>
        <p:nvPr/>
      </p:nvGrpSpPr>
      <p:grpSpPr>
        <a:xfrm>
          <a:off x="0" y="0"/>
          <a:ext cx="0" cy="0"/>
          <a:chOff x="0" y="0"/>
          <a:chExt cx="0" cy="0"/>
        </a:xfrm>
      </p:grpSpPr>
      <p:pic>
        <p:nvPicPr>
          <p:cNvPr id="14" name="그림 13">
            <a:extLst>
              <a:ext uri="{FF2B5EF4-FFF2-40B4-BE49-F238E27FC236}">
                <a16:creationId xmlns:a16="http://schemas.microsoft.com/office/drawing/2014/main" id="{4510A91E-E54D-4C2D-814D-BA104F8F5FA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114800"/>
            <a:ext cx="2743200" cy="2743200"/>
          </a:xfrm>
          <a:prstGeom prst="rect">
            <a:avLst/>
          </a:prstGeom>
        </p:spPr>
      </p:pic>
      <p:pic>
        <p:nvPicPr>
          <p:cNvPr id="20" name="그림 19">
            <a:extLst>
              <a:ext uri="{FF2B5EF4-FFF2-40B4-BE49-F238E27FC236}">
                <a16:creationId xmlns:a16="http://schemas.microsoft.com/office/drawing/2014/main" id="{45ACA6CE-F13D-44A6-80C3-4B600DA58FCF}"/>
              </a:ext>
            </a:extLst>
          </p:cNvPr>
          <p:cNvPicPr>
            <a:picLocks noChangeAspect="1"/>
          </p:cNvPicPr>
          <p:nvPr userDrawn="1"/>
        </p:nvPicPr>
        <p:blipFill>
          <a:blip r:embed="rId3" cstate="hqprint">
            <a:extLst>
              <a:ext uri="{28A0092B-C50C-407E-A947-70E740481C1C}">
                <a14:useLocalDpi xmlns:a14="http://schemas.microsoft.com/office/drawing/2010/main" val="0"/>
              </a:ext>
            </a:extLst>
          </a:blip>
          <a:stretch>
            <a:fillRect/>
          </a:stretch>
        </p:blipFill>
        <p:spPr>
          <a:xfrm>
            <a:off x="1" y="1"/>
            <a:ext cx="3200400" cy="1855902"/>
          </a:xfrm>
          <a:prstGeom prst="rect">
            <a:avLst/>
          </a:prstGeom>
        </p:spPr>
      </p:pic>
      <p:pic>
        <p:nvPicPr>
          <p:cNvPr id="21" name="그림 20">
            <a:extLst>
              <a:ext uri="{FF2B5EF4-FFF2-40B4-BE49-F238E27FC236}">
                <a16:creationId xmlns:a16="http://schemas.microsoft.com/office/drawing/2014/main" id="{E2E25B7E-09FC-4DDC-AEF5-9F360F3D582A}"/>
              </a:ext>
            </a:extLst>
          </p:cNvPr>
          <p:cNvPicPr>
            <a:picLocks noChangeAspect="1"/>
          </p:cNvPicPr>
          <p:nvPr userDrawn="1"/>
        </p:nvPicPr>
        <p:blipFill>
          <a:blip r:embed="rId3" cstate="hqprint">
            <a:extLst>
              <a:ext uri="{28A0092B-C50C-407E-A947-70E740481C1C}">
                <a14:useLocalDpi xmlns:a14="http://schemas.microsoft.com/office/drawing/2010/main" val="0"/>
              </a:ext>
            </a:extLst>
          </a:blip>
          <a:stretch>
            <a:fillRect/>
          </a:stretch>
        </p:blipFill>
        <p:spPr>
          <a:xfrm rot="10800000">
            <a:off x="8991600" y="5002098"/>
            <a:ext cx="3200400" cy="1855902"/>
          </a:xfrm>
          <a:prstGeom prst="rect">
            <a:avLst/>
          </a:prstGeom>
        </p:spPr>
      </p:pic>
    </p:spTree>
    <p:extLst>
      <p:ext uri="{BB962C8B-B14F-4D97-AF65-F5344CB8AC3E}">
        <p14:creationId xmlns:p14="http://schemas.microsoft.com/office/powerpoint/2010/main" val="18599503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PPTMON slide">
    <p:spTree>
      <p:nvGrpSpPr>
        <p:cNvPr id="1" name=""/>
        <p:cNvGrpSpPr/>
        <p:nvPr/>
      </p:nvGrpSpPr>
      <p:grpSpPr>
        <a:xfrm>
          <a:off x="0" y="0"/>
          <a:ext cx="0" cy="0"/>
          <a:chOff x="0" y="0"/>
          <a:chExt cx="0" cy="0"/>
        </a:xfrm>
      </p:grpSpPr>
      <p:pic>
        <p:nvPicPr>
          <p:cNvPr id="13" name="그림 12">
            <a:extLst>
              <a:ext uri="{FF2B5EF4-FFF2-40B4-BE49-F238E27FC236}">
                <a16:creationId xmlns:a16="http://schemas.microsoft.com/office/drawing/2014/main" id="{7B939E17-039E-46C9-93D7-089963B361B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0"/>
            <a:ext cx="3327400" cy="3327400"/>
          </a:xfrm>
          <a:prstGeom prst="rect">
            <a:avLst/>
          </a:prstGeom>
        </p:spPr>
      </p:pic>
    </p:spTree>
    <p:extLst>
      <p:ext uri="{BB962C8B-B14F-4D97-AF65-F5344CB8AC3E}">
        <p14:creationId xmlns:p14="http://schemas.microsoft.com/office/powerpoint/2010/main" val="42284643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_PPTMON slide">
    <p:spTree>
      <p:nvGrpSpPr>
        <p:cNvPr id="1" name=""/>
        <p:cNvGrpSpPr/>
        <p:nvPr/>
      </p:nvGrpSpPr>
      <p:grpSpPr>
        <a:xfrm>
          <a:off x="0" y="0"/>
          <a:ext cx="0" cy="0"/>
          <a:chOff x="0" y="0"/>
          <a:chExt cx="0" cy="0"/>
        </a:xfrm>
      </p:grpSpPr>
      <p:pic>
        <p:nvPicPr>
          <p:cNvPr id="13" name="그림 12">
            <a:extLst>
              <a:ext uri="{FF2B5EF4-FFF2-40B4-BE49-F238E27FC236}">
                <a16:creationId xmlns:a16="http://schemas.microsoft.com/office/drawing/2014/main" id="{9B278A89-5635-45D0-ACE6-869022F961D7}"/>
              </a:ext>
            </a:extLst>
          </p:cNvPr>
          <p:cNvPicPr>
            <a:picLocks noChangeAspect="1"/>
          </p:cNvPicPr>
          <p:nvPr userDrawn="1"/>
        </p:nvPicPr>
        <p:blipFill rotWithShape="1">
          <a:blip r:embed="rId2" cstate="hqprint">
            <a:extLst>
              <a:ext uri="{28A0092B-C50C-407E-A947-70E740481C1C}">
                <a14:useLocalDpi xmlns:a14="http://schemas.microsoft.com/office/drawing/2010/main" val="0"/>
              </a:ext>
            </a:extLst>
          </a:blip>
          <a:srcRect l="24342"/>
          <a:stretch/>
        </p:blipFill>
        <p:spPr>
          <a:xfrm flipH="1">
            <a:off x="0" y="0"/>
            <a:ext cx="1460500" cy="1930400"/>
          </a:xfrm>
          <a:prstGeom prst="rect">
            <a:avLst/>
          </a:prstGeom>
        </p:spPr>
      </p:pic>
      <p:sp>
        <p:nvSpPr>
          <p:cNvPr id="2" name="직사각형 1">
            <a:extLst>
              <a:ext uri="{FF2B5EF4-FFF2-40B4-BE49-F238E27FC236}">
                <a16:creationId xmlns:a16="http://schemas.microsoft.com/office/drawing/2014/main" id="{73CEC17C-83D8-4C8C-A9B1-683DD741DB2E}"/>
              </a:ext>
            </a:extLst>
          </p:cNvPr>
          <p:cNvSpPr/>
          <p:nvPr userDrawn="1"/>
        </p:nvSpPr>
        <p:spPr>
          <a:xfrm>
            <a:off x="3149600" y="0"/>
            <a:ext cx="9042400"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2956528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5_PPTMON slide">
    <p:spTree>
      <p:nvGrpSpPr>
        <p:cNvPr id="1" name=""/>
        <p:cNvGrpSpPr/>
        <p:nvPr/>
      </p:nvGrpSpPr>
      <p:grpSpPr>
        <a:xfrm>
          <a:off x="0" y="0"/>
          <a:ext cx="0" cy="0"/>
          <a:chOff x="0" y="0"/>
          <a:chExt cx="0" cy="0"/>
        </a:xfrm>
      </p:grpSpPr>
      <p:sp>
        <p:nvSpPr>
          <p:cNvPr id="14" name="직사각형 13">
            <a:extLst>
              <a:ext uri="{FF2B5EF4-FFF2-40B4-BE49-F238E27FC236}">
                <a16:creationId xmlns:a16="http://schemas.microsoft.com/office/drawing/2014/main" id="{ED84A472-F249-421D-BE10-245BA02B99E4}"/>
              </a:ext>
            </a:extLst>
          </p:cNvPr>
          <p:cNvSpPr/>
          <p:nvPr userDrawn="1"/>
        </p:nvSpPr>
        <p:spPr>
          <a:xfrm>
            <a:off x="0" y="0"/>
            <a:ext cx="12192000" cy="1180226"/>
          </a:xfrm>
          <a:prstGeom prst="rect">
            <a:avLst/>
          </a:prstGeom>
          <a:solidFill>
            <a:srgbClr val="182841"/>
          </a:solidFill>
          <a:ln w="9525" cap="flat">
            <a:noFill/>
            <a:prstDash val="solid"/>
            <a:miter/>
          </a:ln>
        </p:spPr>
        <p:txBody>
          <a:bodyPr rtlCol="0" anchor="ctr"/>
          <a:lstStyle/>
          <a:p>
            <a:pPr algn="l"/>
            <a:endParaRPr lang="ko-KR" altLang="en-US"/>
          </a:p>
        </p:txBody>
      </p:sp>
      <p:pic>
        <p:nvPicPr>
          <p:cNvPr id="15" name="그림 14">
            <a:extLst>
              <a:ext uri="{FF2B5EF4-FFF2-40B4-BE49-F238E27FC236}">
                <a16:creationId xmlns:a16="http://schemas.microsoft.com/office/drawing/2014/main" id="{8384CAF5-402D-4D2B-A78D-0F54CC1BFD5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80979" y="0"/>
            <a:ext cx="1452376" cy="2684063"/>
          </a:xfrm>
          <a:prstGeom prst="rect">
            <a:avLst/>
          </a:prstGeom>
        </p:spPr>
      </p:pic>
      <p:pic>
        <p:nvPicPr>
          <p:cNvPr id="16" name="그림 15">
            <a:extLst>
              <a:ext uri="{FF2B5EF4-FFF2-40B4-BE49-F238E27FC236}">
                <a16:creationId xmlns:a16="http://schemas.microsoft.com/office/drawing/2014/main" id="{8CF76114-BDDE-4178-8B6C-A2EE3D2D2412}"/>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2575360"/>
            <a:ext cx="2783716" cy="4282640"/>
          </a:xfrm>
          <a:prstGeom prst="rect">
            <a:avLst/>
          </a:prstGeom>
        </p:spPr>
      </p:pic>
    </p:spTree>
    <p:extLst>
      <p:ext uri="{BB962C8B-B14F-4D97-AF65-F5344CB8AC3E}">
        <p14:creationId xmlns:p14="http://schemas.microsoft.com/office/powerpoint/2010/main" val="304804542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PPTMON slide">
    <p:spTree>
      <p:nvGrpSpPr>
        <p:cNvPr id="1" name=""/>
        <p:cNvGrpSpPr/>
        <p:nvPr/>
      </p:nvGrpSpPr>
      <p:grpSpPr>
        <a:xfrm>
          <a:off x="0" y="0"/>
          <a:ext cx="0" cy="0"/>
          <a:chOff x="0" y="0"/>
          <a:chExt cx="0" cy="0"/>
        </a:xfrm>
      </p:grpSpPr>
      <p:pic>
        <p:nvPicPr>
          <p:cNvPr id="9" name="그림 8">
            <a:extLst>
              <a:ext uri="{FF2B5EF4-FFF2-40B4-BE49-F238E27FC236}">
                <a16:creationId xmlns:a16="http://schemas.microsoft.com/office/drawing/2014/main" id="{F40EDB2E-47D9-4583-A496-1F824E82931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71812" y="4343400"/>
            <a:ext cx="2520188" cy="2514600"/>
          </a:xfrm>
          <a:prstGeom prst="rect">
            <a:avLst/>
          </a:prstGeom>
        </p:spPr>
      </p:pic>
    </p:spTree>
    <p:extLst>
      <p:ext uri="{BB962C8B-B14F-4D97-AF65-F5344CB8AC3E}">
        <p14:creationId xmlns:p14="http://schemas.microsoft.com/office/powerpoint/2010/main" val="235836106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7_PPTMON slide">
    <p:spTree>
      <p:nvGrpSpPr>
        <p:cNvPr id="1" name=""/>
        <p:cNvGrpSpPr/>
        <p:nvPr/>
      </p:nvGrpSpPr>
      <p:grpSpPr>
        <a:xfrm>
          <a:off x="0" y="0"/>
          <a:ext cx="0" cy="0"/>
          <a:chOff x="0" y="0"/>
          <a:chExt cx="0" cy="0"/>
        </a:xfrm>
      </p:grpSpPr>
      <p:pic>
        <p:nvPicPr>
          <p:cNvPr id="11" name="그림 10">
            <a:extLst>
              <a:ext uri="{FF2B5EF4-FFF2-40B4-BE49-F238E27FC236}">
                <a16:creationId xmlns:a16="http://schemas.microsoft.com/office/drawing/2014/main" id="{D4F8153B-6CAE-4B4E-B6A4-FD78081DF30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52000" y="4318000"/>
            <a:ext cx="2540000" cy="2540000"/>
          </a:xfrm>
          <a:prstGeom prst="rect">
            <a:avLst/>
          </a:prstGeom>
        </p:spPr>
      </p:pic>
      <p:sp>
        <p:nvSpPr>
          <p:cNvPr id="12" name="직사각형 11">
            <a:extLst>
              <a:ext uri="{FF2B5EF4-FFF2-40B4-BE49-F238E27FC236}">
                <a16:creationId xmlns:a16="http://schemas.microsoft.com/office/drawing/2014/main" id="{C522EB87-AAE4-4EEF-8953-3680D3FBA85D}"/>
              </a:ext>
            </a:extLst>
          </p:cNvPr>
          <p:cNvSpPr/>
          <p:nvPr userDrawn="1"/>
        </p:nvSpPr>
        <p:spPr>
          <a:xfrm>
            <a:off x="-1" y="0"/>
            <a:ext cx="10786533"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7256919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8_PPTMON slide">
    <p:spTree>
      <p:nvGrpSpPr>
        <p:cNvPr id="1" name=""/>
        <p:cNvGrpSpPr/>
        <p:nvPr/>
      </p:nvGrpSpPr>
      <p:grpSpPr>
        <a:xfrm>
          <a:off x="0" y="0"/>
          <a:ext cx="0" cy="0"/>
          <a:chOff x="0" y="0"/>
          <a:chExt cx="0" cy="0"/>
        </a:xfrm>
      </p:grpSpPr>
      <p:pic>
        <p:nvPicPr>
          <p:cNvPr id="10" name="그림 9">
            <a:extLst>
              <a:ext uri="{FF2B5EF4-FFF2-40B4-BE49-F238E27FC236}">
                <a16:creationId xmlns:a16="http://schemas.microsoft.com/office/drawing/2014/main" id="{791BD477-F937-49CF-BDE3-E7064FA9954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45025"/>
          <a:stretch/>
        </p:blipFill>
        <p:spPr>
          <a:xfrm>
            <a:off x="0" y="0"/>
            <a:ext cx="1964690" cy="6858000"/>
          </a:xfrm>
          <a:prstGeom prst="rect">
            <a:avLst/>
          </a:prstGeom>
        </p:spPr>
      </p:pic>
      <p:pic>
        <p:nvPicPr>
          <p:cNvPr id="11" name="그림 10">
            <a:extLst>
              <a:ext uri="{FF2B5EF4-FFF2-40B4-BE49-F238E27FC236}">
                <a16:creationId xmlns:a16="http://schemas.microsoft.com/office/drawing/2014/main" id="{26D66C23-78D6-4F6A-9D55-BAC7F8B08C7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77719"/>
          <a:stretch/>
        </p:blipFill>
        <p:spPr>
          <a:xfrm>
            <a:off x="11395710" y="0"/>
            <a:ext cx="796290" cy="6858000"/>
          </a:xfrm>
          <a:prstGeom prst="rect">
            <a:avLst/>
          </a:prstGeom>
        </p:spPr>
      </p:pic>
    </p:spTree>
    <p:extLst>
      <p:ext uri="{BB962C8B-B14F-4D97-AF65-F5344CB8AC3E}">
        <p14:creationId xmlns:p14="http://schemas.microsoft.com/office/powerpoint/2010/main" val="236494353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9_PPTMON slide">
    <p:spTree>
      <p:nvGrpSpPr>
        <p:cNvPr id="1" name=""/>
        <p:cNvGrpSpPr/>
        <p:nvPr/>
      </p:nvGrpSpPr>
      <p:grpSpPr>
        <a:xfrm>
          <a:off x="0" y="0"/>
          <a:ext cx="0" cy="0"/>
          <a:chOff x="0" y="0"/>
          <a:chExt cx="0" cy="0"/>
        </a:xfrm>
      </p:grpSpPr>
      <p:sp>
        <p:nvSpPr>
          <p:cNvPr id="10" name="직사각형 9">
            <a:extLst>
              <a:ext uri="{FF2B5EF4-FFF2-40B4-BE49-F238E27FC236}">
                <a16:creationId xmlns:a16="http://schemas.microsoft.com/office/drawing/2014/main" id="{0C20D7A4-46ED-46C6-83A1-949E540C7F31}"/>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9" name="그림 8">
            <a:extLst>
              <a:ext uri="{FF2B5EF4-FFF2-40B4-BE49-F238E27FC236}">
                <a16:creationId xmlns:a16="http://schemas.microsoft.com/office/drawing/2014/main" id="{A45217F8-11C9-4D77-A8BF-BA9CDFF43C8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4691776"/>
            <a:ext cx="3149599" cy="2166225"/>
          </a:xfrm>
          <a:prstGeom prst="rect">
            <a:avLst/>
          </a:prstGeom>
        </p:spPr>
      </p:pic>
    </p:spTree>
    <p:extLst>
      <p:ext uri="{BB962C8B-B14F-4D97-AF65-F5344CB8AC3E}">
        <p14:creationId xmlns:p14="http://schemas.microsoft.com/office/powerpoint/2010/main" val="15270664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0_PPTMON slide">
    <p:spTree>
      <p:nvGrpSpPr>
        <p:cNvPr id="1" name=""/>
        <p:cNvGrpSpPr/>
        <p:nvPr/>
      </p:nvGrpSpPr>
      <p:grpSpPr>
        <a:xfrm>
          <a:off x="0" y="0"/>
          <a:ext cx="0" cy="0"/>
          <a:chOff x="0" y="0"/>
          <a:chExt cx="0" cy="0"/>
        </a:xfrm>
      </p:grpSpPr>
      <p:sp>
        <p:nvSpPr>
          <p:cNvPr id="9" name="직사각형 8">
            <a:extLst>
              <a:ext uri="{FF2B5EF4-FFF2-40B4-BE49-F238E27FC236}">
                <a16:creationId xmlns:a16="http://schemas.microsoft.com/office/drawing/2014/main" id="{0D632417-3BCF-46D0-A77C-B4EB777D64F9}"/>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5" name="그림 4">
            <a:extLst>
              <a:ext uri="{FF2B5EF4-FFF2-40B4-BE49-F238E27FC236}">
                <a16:creationId xmlns:a16="http://schemas.microsoft.com/office/drawing/2014/main" id="{F16C7757-1F4C-49BD-8E1C-D8AEDE092CB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14388"/>
          <a:stretch/>
        </p:blipFill>
        <p:spPr>
          <a:xfrm>
            <a:off x="0" y="3327400"/>
            <a:ext cx="3022600" cy="3530600"/>
          </a:xfrm>
          <a:prstGeom prst="rect">
            <a:avLst/>
          </a:prstGeom>
        </p:spPr>
      </p:pic>
    </p:spTree>
    <p:extLst>
      <p:ext uri="{BB962C8B-B14F-4D97-AF65-F5344CB8AC3E}">
        <p14:creationId xmlns:p14="http://schemas.microsoft.com/office/powerpoint/2010/main" val="40783951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1_PPTMON slide">
    <p:spTree>
      <p:nvGrpSpPr>
        <p:cNvPr id="1" name=""/>
        <p:cNvGrpSpPr/>
        <p:nvPr/>
      </p:nvGrpSpPr>
      <p:grpSpPr>
        <a:xfrm>
          <a:off x="0" y="0"/>
          <a:ext cx="0" cy="0"/>
          <a:chOff x="0" y="0"/>
          <a:chExt cx="0" cy="0"/>
        </a:xfrm>
      </p:grpSpPr>
      <p:sp>
        <p:nvSpPr>
          <p:cNvPr id="8" name="직사각형 7">
            <a:extLst>
              <a:ext uri="{FF2B5EF4-FFF2-40B4-BE49-F238E27FC236}">
                <a16:creationId xmlns:a16="http://schemas.microsoft.com/office/drawing/2014/main" id="{262D3B19-03BA-4890-9B54-9DA2572951D0}"/>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4" name="그림 3">
            <a:extLst>
              <a:ext uri="{FF2B5EF4-FFF2-40B4-BE49-F238E27FC236}">
                <a16:creationId xmlns:a16="http://schemas.microsoft.com/office/drawing/2014/main" id="{3818CF1D-2D2C-4486-ACA1-2B124C1B549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21964"/>
          <a:stretch/>
        </p:blipFill>
        <p:spPr>
          <a:xfrm>
            <a:off x="0" y="3052688"/>
            <a:ext cx="2906829" cy="3805311"/>
          </a:xfrm>
          <a:prstGeom prst="rect">
            <a:avLst/>
          </a:prstGeom>
        </p:spPr>
      </p:pic>
      <p:sp>
        <p:nvSpPr>
          <p:cNvPr id="9" name="그림 개체 틀 4">
            <a:extLst>
              <a:ext uri="{FF2B5EF4-FFF2-40B4-BE49-F238E27FC236}">
                <a16:creationId xmlns:a16="http://schemas.microsoft.com/office/drawing/2014/main" id="{4F68B207-CB4C-4F3C-8892-AC3B8461DD19}"/>
              </a:ext>
            </a:extLst>
          </p:cNvPr>
          <p:cNvSpPr>
            <a:spLocks noGrp="1"/>
          </p:cNvSpPr>
          <p:nvPr>
            <p:ph type="pic" sz="quarter" idx="11" hasCustomPrompt="1"/>
          </p:nvPr>
        </p:nvSpPr>
        <p:spPr>
          <a:xfrm>
            <a:off x="3886200" y="698501"/>
            <a:ext cx="7607298" cy="2935509"/>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Tree>
    <p:extLst>
      <p:ext uri="{BB962C8B-B14F-4D97-AF65-F5344CB8AC3E}">
        <p14:creationId xmlns:p14="http://schemas.microsoft.com/office/powerpoint/2010/main" val="9170928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2_PPTMON slide">
    <p:spTree>
      <p:nvGrpSpPr>
        <p:cNvPr id="1" name=""/>
        <p:cNvGrpSpPr/>
        <p:nvPr/>
      </p:nvGrpSpPr>
      <p:grpSpPr>
        <a:xfrm>
          <a:off x="0" y="0"/>
          <a:ext cx="0" cy="0"/>
          <a:chOff x="0" y="0"/>
          <a:chExt cx="0" cy="0"/>
        </a:xfrm>
      </p:grpSpPr>
      <p:pic>
        <p:nvPicPr>
          <p:cNvPr id="4" name="그림 3">
            <a:extLst>
              <a:ext uri="{FF2B5EF4-FFF2-40B4-BE49-F238E27FC236}">
                <a16:creationId xmlns:a16="http://schemas.microsoft.com/office/drawing/2014/main" id="{0AC34513-76F4-4EFB-A844-EC9B25ECA0DC}"/>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9969500" y="0"/>
            <a:ext cx="2222500" cy="2222500"/>
          </a:xfrm>
          <a:prstGeom prst="rect">
            <a:avLst/>
          </a:prstGeom>
        </p:spPr>
      </p:pic>
      <p:sp>
        <p:nvSpPr>
          <p:cNvPr id="5" name="그림 개체 틀 4">
            <a:extLst>
              <a:ext uri="{FF2B5EF4-FFF2-40B4-BE49-F238E27FC236}">
                <a16:creationId xmlns:a16="http://schemas.microsoft.com/office/drawing/2014/main" id="{49D31450-6BB7-481A-93FD-84F22150F184}"/>
              </a:ext>
            </a:extLst>
          </p:cNvPr>
          <p:cNvSpPr>
            <a:spLocks noGrp="1"/>
          </p:cNvSpPr>
          <p:nvPr>
            <p:ph type="pic" sz="quarter" idx="13" hasCustomPrompt="1"/>
          </p:nvPr>
        </p:nvSpPr>
        <p:spPr>
          <a:xfrm>
            <a:off x="3443469" y="1752600"/>
            <a:ext cx="2690631" cy="16764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8" name="그림 개체 틀 4">
            <a:extLst>
              <a:ext uri="{FF2B5EF4-FFF2-40B4-BE49-F238E27FC236}">
                <a16:creationId xmlns:a16="http://schemas.microsoft.com/office/drawing/2014/main" id="{13370E4D-919E-47A4-A1F1-9EA3C7F68B3B}"/>
              </a:ext>
            </a:extLst>
          </p:cNvPr>
          <p:cNvSpPr>
            <a:spLocks noGrp="1"/>
          </p:cNvSpPr>
          <p:nvPr>
            <p:ph type="pic" sz="quarter" idx="14" hasCustomPrompt="1"/>
          </p:nvPr>
        </p:nvSpPr>
        <p:spPr>
          <a:xfrm>
            <a:off x="6331834" y="1752600"/>
            <a:ext cx="2690631" cy="16764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9" name="그림 개체 틀 4">
            <a:extLst>
              <a:ext uri="{FF2B5EF4-FFF2-40B4-BE49-F238E27FC236}">
                <a16:creationId xmlns:a16="http://schemas.microsoft.com/office/drawing/2014/main" id="{7FF414A2-9786-4FD2-BAD5-4A441F9C70E9}"/>
              </a:ext>
            </a:extLst>
          </p:cNvPr>
          <p:cNvSpPr>
            <a:spLocks noGrp="1"/>
          </p:cNvSpPr>
          <p:nvPr>
            <p:ph type="pic" sz="quarter" idx="15" hasCustomPrompt="1"/>
          </p:nvPr>
        </p:nvSpPr>
        <p:spPr>
          <a:xfrm>
            <a:off x="9220200" y="1752600"/>
            <a:ext cx="2690631" cy="16764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10" name="직사각형 9">
            <a:extLst>
              <a:ext uri="{FF2B5EF4-FFF2-40B4-BE49-F238E27FC236}">
                <a16:creationId xmlns:a16="http://schemas.microsoft.com/office/drawing/2014/main" id="{DDFB908C-BD86-408E-9ECC-E362A0C1E219}"/>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spTree>
    <p:extLst>
      <p:ext uri="{BB962C8B-B14F-4D97-AF65-F5344CB8AC3E}">
        <p14:creationId xmlns:p14="http://schemas.microsoft.com/office/powerpoint/2010/main" val="2465217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3_PPTMON slide">
    <p:spTree>
      <p:nvGrpSpPr>
        <p:cNvPr id="1" name=""/>
        <p:cNvGrpSpPr/>
        <p:nvPr/>
      </p:nvGrpSpPr>
      <p:grpSpPr>
        <a:xfrm>
          <a:off x="0" y="0"/>
          <a:ext cx="0" cy="0"/>
          <a:chOff x="0" y="0"/>
          <a:chExt cx="0" cy="0"/>
        </a:xfrm>
      </p:grpSpPr>
      <p:pic>
        <p:nvPicPr>
          <p:cNvPr id="14" name="그림 13">
            <a:extLst>
              <a:ext uri="{FF2B5EF4-FFF2-40B4-BE49-F238E27FC236}">
                <a16:creationId xmlns:a16="http://schemas.microsoft.com/office/drawing/2014/main" id="{E842FFA0-BC4B-40A9-8D99-04798586E91E}"/>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3110452" y="4876800"/>
            <a:ext cx="1981200" cy="1981200"/>
          </a:xfrm>
          <a:prstGeom prst="rect">
            <a:avLst/>
          </a:prstGeom>
        </p:spPr>
      </p:pic>
      <p:sp>
        <p:nvSpPr>
          <p:cNvPr id="22" name="직사각형 21">
            <a:extLst>
              <a:ext uri="{FF2B5EF4-FFF2-40B4-BE49-F238E27FC236}">
                <a16:creationId xmlns:a16="http://schemas.microsoft.com/office/drawing/2014/main" id="{9F2399A5-77C5-4595-8314-A8287309764C}"/>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21" name="그림 20">
            <a:extLst>
              <a:ext uri="{FF2B5EF4-FFF2-40B4-BE49-F238E27FC236}">
                <a16:creationId xmlns:a16="http://schemas.microsoft.com/office/drawing/2014/main" id="{00A6F3C6-5F48-4C06-9D21-A0598EFD4E7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951839" y="0"/>
            <a:ext cx="4471479" cy="2592997"/>
          </a:xfrm>
          <a:prstGeom prst="rect">
            <a:avLst/>
          </a:prstGeom>
        </p:spPr>
      </p:pic>
      <p:sp>
        <p:nvSpPr>
          <p:cNvPr id="23" name="그림 개체 틀 4">
            <a:extLst>
              <a:ext uri="{FF2B5EF4-FFF2-40B4-BE49-F238E27FC236}">
                <a16:creationId xmlns:a16="http://schemas.microsoft.com/office/drawing/2014/main" id="{1EFFBECF-49B4-48E1-95A1-B3DB64E0AAFA}"/>
              </a:ext>
            </a:extLst>
          </p:cNvPr>
          <p:cNvSpPr>
            <a:spLocks noGrp="1"/>
          </p:cNvSpPr>
          <p:nvPr>
            <p:ph type="pic" sz="quarter" idx="11" hasCustomPrompt="1"/>
          </p:nvPr>
        </p:nvSpPr>
        <p:spPr>
          <a:xfrm>
            <a:off x="3729240" y="1001527"/>
            <a:ext cx="1981200" cy="1981200"/>
          </a:xfrm>
          <a:prstGeom prst="ellipse">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24" name="그림 개체 틀 4">
            <a:extLst>
              <a:ext uri="{FF2B5EF4-FFF2-40B4-BE49-F238E27FC236}">
                <a16:creationId xmlns:a16="http://schemas.microsoft.com/office/drawing/2014/main" id="{80166701-65EA-4FF4-B372-54996D68F55E}"/>
              </a:ext>
            </a:extLst>
          </p:cNvPr>
          <p:cNvSpPr>
            <a:spLocks noGrp="1"/>
          </p:cNvSpPr>
          <p:nvPr>
            <p:ph type="pic" sz="quarter" idx="12" hasCustomPrompt="1"/>
          </p:nvPr>
        </p:nvSpPr>
        <p:spPr>
          <a:xfrm>
            <a:off x="7831340" y="1001527"/>
            <a:ext cx="1981200" cy="1981200"/>
          </a:xfrm>
          <a:prstGeom prst="ellipse">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25" name="그림 개체 틀 4">
            <a:extLst>
              <a:ext uri="{FF2B5EF4-FFF2-40B4-BE49-F238E27FC236}">
                <a16:creationId xmlns:a16="http://schemas.microsoft.com/office/drawing/2014/main" id="{1520C579-C141-4820-9C36-9AF5AD2C4BE1}"/>
              </a:ext>
            </a:extLst>
          </p:cNvPr>
          <p:cNvSpPr>
            <a:spLocks noGrp="1"/>
          </p:cNvSpPr>
          <p:nvPr>
            <p:ph type="pic" sz="quarter" idx="13" hasCustomPrompt="1"/>
          </p:nvPr>
        </p:nvSpPr>
        <p:spPr>
          <a:xfrm>
            <a:off x="3729240" y="3875273"/>
            <a:ext cx="1981200" cy="1981200"/>
          </a:xfrm>
          <a:prstGeom prst="ellipse">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26" name="그림 개체 틀 4">
            <a:extLst>
              <a:ext uri="{FF2B5EF4-FFF2-40B4-BE49-F238E27FC236}">
                <a16:creationId xmlns:a16="http://schemas.microsoft.com/office/drawing/2014/main" id="{7236D946-5A5A-457C-BBA4-7A3304D1D8D6}"/>
              </a:ext>
            </a:extLst>
          </p:cNvPr>
          <p:cNvSpPr>
            <a:spLocks noGrp="1"/>
          </p:cNvSpPr>
          <p:nvPr>
            <p:ph type="pic" sz="quarter" idx="14" hasCustomPrompt="1"/>
          </p:nvPr>
        </p:nvSpPr>
        <p:spPr>
          <a:xfrm>
            <a:off x="7831340" y="3875273"/>
            <a:ext cx="1981200" cy="1981200"/>
          </a:xfrm>
          <a:prstGeom prst="ellipse">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pic>
        <p:nvPicPr>
          <p:cNvPr id="10" name="그림 9">
            <a:extLst>
              <a:ext uri="{FF2B5EF4-FFF2-40B4-BE49-F238E27FC236}">
                <a16:creationId xmlns:a16="http://schemas.microsoft.com/office/drawing/2014/main" id="{2EED0CA6-254F-4E73-ADE0-94E1EDC8BA79}"/>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0" y="4691774"/>
            <a:ext cx="3149600" cy="2166225"/>
          </a:xfrm>
          <a:prstGeom prst="rect">
            <a:avLst/>
          </a:prstGeom>
        </p:spPr>
      </p:pic>
    </p:spTree>
    <p:extLst>
      <p:ext uri="{BB962C8B-B14F-4D97-AF65-F5344CB8AC3E}">
        <p14:creationId xmlns:p14="http://schemas.microsoft.com/office/powerpoint/2010/main" val="4177519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4_PPTMON slide">
    <p:spTree>
      <p:nvGrpSpPr>
        <p:cNvPr id="1" name=""/>
        <p:cNvGrpSpPr/>
        <p:nvPr/>
      </p:nvGrpSpPr>
      <p:grpSpPr>
        <a:xfrm>
          <a:off x="0" y="0"/>
          <a:ext cx="0" cy="0"/>
          <a:chOff x="0" y="0"/>
          <a:chExt cx="0" cy="0"/>
        </a:xfrm>
      </p:grpSpPr>
      <p:sp>
        <p:nvSpPr>
          <p:cNvPr id="4" name="그림 개체 틀 4">
            <a:extLst>
              <a:ext uri="{FF2B5EF4-FFF2-40B4-BE49-F238E27FC236}">
                <a16:creationId xmlns:a16="http://schemas.microsoft.com/office/drawing/2014/main" id="{4D791DE8-D444-4B75-A247-DC7F85DC009B}"/>
              </a:ext>
            </a:extLst>
          </p:cNvPr>
          <p:cNvSpPr>
            <a:spLocks noGrp="1"/>
          </p:cNvSpPr>
          <p:nvPr>
            <p:ph type="pic" sz="quarter" idx="10" hasCustomPrompt="1"/>
          </p:nvPr>
        </p:nvSpPr>
        <p:spPr>
          <a:xfrm>
            <a:off x="3149600" y="0"/>
            <a:ext cx="9042400" cy="6858000"/>
          </a:xfrm>
          <a:prstGeom prst="rect">
            <a:avLst/>
          </a:prstGeom>
          <a:pattFill prst="pct10">
            <a:fgClr>
              <a:schemeClr val="bg1">
                <a:lumMod val="75000"/>
              </a:schemeClr>
            </a:fgClr>
            <a:bgClr>
              <a:schemeClr val="bg1">
                <a:lumMod val="95000"/>
              </a:schemeClr>
            </a:bgClr>
          </a:pattFill>
        </p:spPr>
        <p:txBody>
          <a:bodyPr tIns="936000" anchor="ctr" anchorCtr="1"/>
          <a:lstStyle>
            <a:lvl1pPr marL="0" indent="0">
              <a:buNone/>
              <a:defRPr sz="1600" b="1"/>
            </a:lvl1pPr>
          </a:lstStyle>
          <a:p>
            <a:r>
              <a:rPr lang="en-US" altLang="ko-KR" dirty="0"/>
              <a:t>Click icon to add picture</a:t>
            </a:r>
            <a:endParaRPr lang="ko-KR" altLang="en-US" dirty="0"/>
          </a:p>
        </p:txBody>
      </p:sp>
      <p:sp>
        <p:nvSpPr>
          <p:cNvPr id="20" name="직사각형 19">
            <a:extLst>
              <a:ext uri="{FF2B5EF4-FFF2-40B4-BE49-F238E27FC236}">
                <a16:creationId xmlns:a16="http://schemas.microsoft.com/office/drawing/2014/main" id="{F0EE4860-D9FD-412A-8CF0-AE81D0AD62E7}"/>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14" name="그림 13">
            <a:extLst>
              <a:ext uri="{FF2B5EF4-FFF2-40B4-BE49-F238E27FC236}">
                <a16:creationId xmlns:a16="http://schemas.microsoft.com/office/drawing/2014/main" id="{B7B03218-1BDE-4913-9B20-38B72429B8DD}"/>
              </a:ext>
            </a:extLst>
          </p:cNvPr>
          <p:cNvPicPr>
            <a:picLocks noChangeAspect="1"/>
          </p:cNvPicPr>
          <p:nvPr userDrawn="1"/>
        </p:nvPicPr>
        <p:blipFill>
          <a:blip r:embed="rId2" cstate="hqprint">
            <a:extLst>
              <a:ext uri="{28A0092B-C50C-407E-A947-70E740481C1C}">
                <a14:useLocalDpi xmlns:a14="http://schemas.microsoft.com/office/drawing/2010/main" val="0"/>
              </a:ext>
            </a:extLst>
          </a:blip>
          <a:stretch>
            <a:fillRect/>
          </a:stretch>
        </p:blipFill>
        <p:spPr>
          <a:xfrm>
            <a:off x="1248834" y="1"/>
            <a:ext cx="1900766" cy="1905000"/>
          </a:xfrm>
          <a:prstGeom prst="rect">
            <a:avLst/>
          </a:prstGeom>
        </p:spPr>
      </p:pic>
    </p:spTree>
    <p:extLst>
      <p:ext uri="{BB962C8B-B14F-4D97-AF65-F5344CB8AC3E}">
        <p14:creationId xmlns:p14="http://schemas.microsoft.com/office/powerpoint/2010/main" val="269103277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5_PPTMON slide">
    <p:spTree>
      <p:nvGrpSpPr>
        <p:cNvPr id="1" name=""/>
        <p:cNvGrpSpPr/>
        <p:nvPr/>
      </p:nvGrpSpPr>
      <p:grpSpPr>
        <a:xfrm>
          <a:off x="0" y="0"/>
          <a:ext cx="0" cy="0"/>
          <a:chOff x="0" y="0"/>
          <a:chExt cx="0" cy="0"/>
        </a:xfrm>
      </p:grpSpPr>
      <p:sp>
        <p:nvSpPr>
          <p:cNvPr id="8" name="직사각형 7">
            <a:extLst>
              <a:ext uri="{FF2B5EF4-FFF2-40B4-BE49-F238E27FC236}">
                <a16:creationId xmlns:a16="http://schemas.microsoft.com/office/drawing/2014/main" id="{8328948D-29D0-4FAB-A805-BB8BC990045A}"/>
              </a:ext>
            </a:extLst>
          </p:cNvPr>
          <p:cNvSpPr/>
          <p:nvPr userDrawn="1"/>
        </p:nvSpPr>
        <p:spPr>
          <a:xfrm flipH="1">
            <a:off x="0" y="0"/>
            <a:ext cx="3149600" cy="6858000"/>
          </a:xfrm>
          <a:prstGeom prst="rect">
            <a:avLst/>
          </a:prstGeom>
          <a:solidFill>
            <a:srgbClr val="182841"/>
          </a:solidFill>
          <a:ln w="9525" cap="flat">
            <a:noFill/>
            <a:prstDash val="solid"/>
            <a:miter/>
          </a:ln>
        </p:spPr>
        <p:txBody>
          <a:bodyPr rtlCol="0" anchor="ctr"/>
          <a:lstStyle/>
          <a:p>
            <a:pPr algn="l"/>
            <a:endParaRPr lang="ko-KR" altLang="en-US"/>
          </a:p>
        </p:txBody>
      </p:sp>
      <p:pic>
        <p:nvPicPr>
          <p:cNvPr id="13" name="그림 12">
            <a:extLst>
              <a:ext uri="{FF2B5EF4-FFF2-40B4-BE49-F238E27FC236}">
                <a16:creationId xmlns:a16="http://schemas.microsoft.com/office/drawing/2014/main" id="{41C707ED-1C85-483C-9B96-2D5A0FF12CB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34763" y="0"/>
            <a:ext cx="3573780" cy="6858000"/>
          </a:xfrm>
          <a:prstGeom prst="rect">
            <a:avLst/>
          </a:prstGeom>
        </p:spPr>
      </p:pic>
      <p:sp>
        <p:nvSpPr>
          <p:cNvPr id="4" name="그림 개체 틀 4">
            <a:extLst>
              <a:ext uri="{FF2B5EF4-FFF2-40B4-BE49-F238E27FC236}">
                <a16:creationId xmlns:a16="http://schemas.microsoft.com/office/drawing/2014/main" id="{98261DFD-C149-4932-835F-31EAA1B15DD7}"/>
              </a:ext>
            </a:extLst>
          </p:cNvPr>
          <p:cNvSpPr>
            <a:spLocks noGrp="1"/>
          </p:cNvSpPr>
          <p:nvPr>
            <p:ph type="pic" sz="quarter" idx="13" hasCustomPrompt="1"/>
          </p:nvPr>
        </p:nvSpPr>
        <p:spPr>
          <a:xfrm>
            <a:off x="3951469" y="914400"/>
            <a:ext cx="4035947" cy="25146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
        <p:nvSpPr>
          <p:cNvPr id="5" name="그림 개체 틀 4">
            <a:extLst>
              <a:ext uri="{FF2B5EF4-FFF2-40B4-BE49-F238E27FC236}">
                <a16:creationId xmlns:a16="http://schemas.microsoft.com/office/drawing/2014/main" id="{77B78317-CA10-45C8-BA91-F760B33CD748}"/>
              </a:ext>
            </a:extLst>
          </p:cNvPr>
          <p:cNvSpPr>
            <a:spLocks noGrp="1"/>
          </p:cNvSpPr>
          <p:nvPr>
            <p:ph type="pic" sz="quarter" idx="14" hasCustomPrompt="1"/>
          </p:nvPr>
        </p:nvSpPr>
        <p:spPr>
          <a:xfrm>
            <a:off x="3951469" y="3606800"/>
            <a:ext cx="4035947" cy="2514600"/>
          </a:xfrm>
          <a:prstGeom prst="rect">
            <a:avLst/>
          </a:prstGeom>
          <a:pattFill prst="pct10">
            <a:fgClr>
              <a:schemeClr val="bg1">
                <a:lumMod val="75000"/>
              </a:schemeClr>
            </a:fgClr>
            <a:bgClr>
              <a:schemeClr val="bg1">
                <a:lumMod val="95000"/>
              </a:schemeClr>
            </a:bgClr>
          </a:pattFill>
        </p:spPr>
        <p:txBody>
          <a:bodyPr tIns="828000" anchor="ctr" anchorCtr="1"/>
          <a:lstStyle>
            <a:lvl1pPr marL="0" indent="0">
              <a:buNone/>
              <a:defRPr sz="1400"/>
            </a:lvl1pPr>
          </a:lstStyle>
          <a:p>
            <a:r>
              <a:rPr lang="en-US" altLang="ko-KR" dirty="0"/>
              <a:t>Click icon to add picture</a:t>
            </a:r>
            <a:endParaRPr lang="ko-KR" altLang="en-US" dirty="0"/>
          </a:p>
        </p:txBody>
      </p:sp>
    </p:spTree>
    <p:extLst>
      <p:ext uri="{BB962C8B-B14F-4D97-AF65-F5344CB8AC3E}">
        <p14:creationId xmlns:p14="http://schemas.microsoft.com/office/powerpoint/2010/main" val="305638251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6_PPTMON slide">
    <p:spTree>
      <p:nvGrpSpPr>
        <p:cNvPr id="1" name=""/>
        <p:cNvGrpSpPr/>
        <p:nvPr/>
      </p:nvGrpSpPr>
      <p:grpSpPr>
        <a:xfrm>
          <a:off x="0" y="0"/>
          <a:ext cx="0" cy="0"/>
          <a:chOff x="0" y="0"/>
          <a:chExt cx="0" cy="0"/>
        </a:xfrm>
      </p:grpSpPr>
      <p:sp>
        <p:nvSpPr>
          <p:cNvPr id="5" name="직사각형 4">
            <a:extLst>
              <a:ext uri="{FF2B5EF4-FFF2-40B4-BE49-F238E27FC236}">
                <a16:creationId xmlns:a16="http://schemas.microsoft.com/office/drawing/2014/main" id="{28EF9398-FF06-47BC-9895-F05B22E60F0B}"/>
              </a:ext>
            </a:extLst>
          </p:cNvPr>
          <p:cNvSpPr/>
          <p:nvPr userDrawn="1"/>
        </p:nvSpPr>
        <p:spPr>
          <a:xfrm flipH="1">
            <a:off x="0" y="0"/>
            <a:ext cx="6642100" cy="6858000"/>
          </a:xfrm>
          <a:prstGeom prst="rect">
            <a:avLst/>
          </a:prstGeom>
          <a:solidFill>
            <a:srgbClr val="18284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ko-KR" altLang="en-US"/>
          </a:p>
        </p:txBody>
      </p:sp>
      <p:pic>
        <p:nvPicPr>
          <p:cNvPr id="15" name="그림 14">
            <a:extLst>
              <a:ext uri="{FF2B5EF4-FFF2-40B4-BE49-F238E27FC236}">
                <a16:creationId xmlns:a16="http://schemas.microsoft.com/office/drawing/2014/main" id="{1480F72A-40FB-46A4-9729-D9FE61EDC553}"/>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33178"/>
          <a:stretch/>
        </p:blipFill>
        <p:spPr>
          <a:xfrm>
            <a:off x="10198882" y="0"/>
            <a:ext cx="1993118" cy="2982727"/>
          </a:xfrm>
          <a:prstGeom prst="rect">
            <a:avLst/>
          </a:prstGeom>
        </p:spPr>
      </p:pic>
      <p:sp>
        <p:nvSpPr>
          <p:cNvPr id="8" name="그림 개체 틀 11">
            <a:extLst>
              <a:ext uri="{FF2B5EF4-FFF2-40B4-BE49-F238E27FC236}">
                <a16:creationId xmlns:a16="http://schemas.microsoft.com/office/drawing/2014/main" id="{23926A63-472B-4C2E-A419-6DC40473CAA8}"/>
              </a:ext>
            </a:extLst>
          </p:cNvPr>
          <p:cNvSpPr>
            <a:spLocks noGrp="1"/>
          </p:cNvSpPr>
          <p:nvPr>
            <p:ph type="pic" sz="quarter" idx="10" hasCustomPrompt="1"/>
          </p:nvPr>
        </p:nvSpPr>
        <p:spPr>
          <a:xfrm>
            <a:off x="2162028" y="1059419"/>
            <a:ext cx="2194694" cy="4761846"/>
          </a:xfrm>
          <a:prstGeom prst="roundRect">
            <a:avLst>
              <a:gd name="adj" fmla="val 14137"/>
            </a:avLst>
          </a:prstGeom>
          <a:pattFill prst="pct10">
            <a:fgClr>
              <a:schemeClr val="bg1">
                <a:lumMod val="75000"/>
              </a:schemeClr>
            </a:fgClr>
            <a:bgClr>
              <a:schemeClr val="bg1"/>
            </a:bgClr>
          </a:pattFill>
        </p:spPr>
        <p:txBody>
          <a:bodyPr tIns="1152000" anchor="ctr" anchorCtr="1"/>
          <a:lstStyle>
            <a:lvl1pPr marL="228600" marR="0" indent="-228600" algn="ctr" defTabSz="914400" rtl="0" eaLnBrk="1" fontAlgn="auto" latinLnBrk="1" hangingPunct="1">
              <a:lnSpc>
                <a:spcPct val="90000"/>
              </a:lnSpc>
              <a:spcBef>
                <a:spcPts val="1000"/>
              </a:spcBef>
              <a:spcAft>
                <a:spcPts val="0"/>
              </a:spcAft>
              <a:buClrTx/>
              <a:buSzTx/>
              <a:buFont typeface="Arial" panose="020B0604020202020204" pitchFamily="34" charset="0"/>
              <a:buChar char="•"/>
              <a:tabLst/>
              <a:defRPr sz="1600"/>
            </a:lvl1pPr>
          </a:lstStyle>
          <a:p>
            <a:pPr marL="228600" marR="0" lvl="0" indent="-228600" algn="l" defTabSz="914400" rtl="0" eaLnBrk="1" fontAlgn="auto" latinLnBrk="1" hangingPunct="1">
              <a:lnSpc>
                <a:spcPct val="90000"/>
              </a:lnSpc>
              <a:spcBef>
                <a:spcPts val="1000"/>
              </a:spcBef>
              <a:spcAft>
                <a:spcPts val="0"/>
              </a:spcAft>
              <a:buClrTx/>
              <a:buSzTx/>
              <a:buFont typeface="Arial" panose="020B0604020202020204" pitchFamily="34" charset="0"/>
              <a:buChar char="•"/>
              <a:tabLst/>
              <a:defRPr/>
            </a:pPr>
            <a:r>
              <a:rPr lang="en-US" altLang="ko-KR" dirty="0"/>
              <a:t>Click icon to add picture</a:t>
            </a:r>
            <a:endParaRPr lang="ko-KR" altLang="en-US" dirty="0"/>
          </a:p>
        </p:txBody>
      </p:sp>
    </p:spTree>
    <p:extLst>
      <p:ext uri="{BB962C8B-B14F-4D97-AF65-F5344CB8AC3E}">
        <p14:creationId xmlns:p14="http://schemas.microsoft.com/office/powerpoint/2010/main" val="20993948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7_PPTMON slide">
    <p:spTree>
      <p:nvGrpSpPr>
        <p:cNvPr id="1" name=""/>
        <p:cNvGrpSpPr/>
        <p:nvPr/>
      </p:nvGrpSpPr>
      <p:grpSpPr>
        <a:xfrm>
          <a:off x="0" y="0"/>
          <a:ext cx="0" cy="0"/>
          <a:chOff x="0" y="0"/>
          <a:chExt cx="0" cy="0"/>
        </a:xfrm>
      </p:grpSpPr>
      <p:sp>
        <p:nvSpPr>
          <p:cNvPr id="5" name="직사각형 4">
            <a:extLst>
              <a:ext uri="{FF2B5EF4-FFF2-40B4-BE49-F238E27FC236}">
                <a16:creationId xmlns:a16="http://schemas.microsoft.com/office/drawing/2014/main" id="{EC86C283-1B03-4414-A757-076444B2F050}"/>
              </a:ext>
            </a:extLst>
          </p:cNvPr>
          <p:cNvSpPr/>
          <p:nvPr userDrawn="1"/>
        </p:nvSpPr>
        <p:spPr>
          <a:xfrm flipH="1">
            <a:off x="-1" y="0"/>
            <a:ext cx="6862813" cy="6858000"/>
          </a:xfrm>
          <a:prstGeom prst="rect">
            <a:avLst/>
          </a:prstGeom>
          <a:solidFill>
            <a:srgbClr val="18284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ko-KR" altLang="en-US"/>
          </a:p>
        </p:txBody>
      </p:sp>
      <p:sp>
        <p:nvSpPr>
          <p:cNvPr id="8" name="그림 개체 틀 5">
            <a:extLst>
              <a:ext uri="{FF2B5EF4-FFF2-40B4-BE49-F238E27FC236}">
                <a16:creationId xmlns:a16="http://schemas.microsoft.com/office/drawing/2014/main" id="{9F7E869B-11DF-4683-9370-A08A9D2697F1}"/>
              </a:ext>
            </a:extLst>
          </p:cNvPr>
          <p:cNvSpPr>
            <a:spLocks noGrp="1"/>
          </p:cNvSpPr>
          <p:nvPr>
            <p:ph type="pic" sz="quarter" idx="10" hasCustomPrompt="1"/>
          </p:nvPr>
        </p:nvSpPr>
        <p:spPr>
          <a:xfrm>
            <a:off x="1533479" y="947752"/>
            <a:ext cx="3720526" cy="4962496"/>
          </a:xfrm>
          <a:prstGeom prst="roundRect">
            <a:avLst>
              <a:gd name="adj" fmla="val 1370"/>
            </a:avLst>
          </a:prstGeom>
          <a:pattFill prst="pct10">
            <a:fgClr>
              <a:schemeClr val="bg1">
                <a:lumMod val="75000"/>
              </a:schemeClr>
            </a:fgClr>
            <a:bgClr>
              <a:schemeClr val="bg1"/>
            </a:bgClr>
          </a:pattFill>
        </p:spPr>
        <p:txBody>
          <a:bodyPr tIns="1152000" anchor="ctr" anchorCtr="1"/>
          <a:lstStyle>
            <a:lvl1pPr>
              <a:defRPr lang="ko-KR" altLang="en-US" sz="1600" dirty="0"/>
            </a:lvl1pPr>
          </a:lstStyle>
          <a:p>
            <a:pPr marR="0" lvl="0" fontAlgn="auto">
              <a:spcAft>
                <a:spcPts val="0"/>
              </a:spcAft>
              <a:buClrTx/>
              <a:buSzTx/>
              <a:tabLst/>
            </a:pPr>
            <a:r>
              <a:rPr lang="en-US" altLang="ko-KR" dirty="0"/>
              <a:t>Click icon to add picture</a:t>
            </a:r>
            <a:endParaRPr lang="ko-KR" altLang="en-US" dirty="0"/>
          </a:p>
        </p:txBody>
      </p:sp>
      <p:pic>
        <p:nvPicPr>
          <p:cNvPr id="13" name="그림 12">
            <a:extLst>
              <a:ext uri="{FF2B5EF4-FFF2-40B4-BE49-F238E27FC236}">
                <a16:creationId xmlns:a16="http://schemas.microsoft.com/office/drawing/2014/main" id="{E16006E9-DA37-4A55-8EED-747A6E7204C7}"/>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46889"/>
          <a:stretch/>
        </p:blipFill>
        <p:spPr>
          <a:xfrm>
            <a:off x="10658521" y="3970686"/>
            <a:ext cx="1533478" cy="2887314"/>
          </a:xfrm>
          <a:prstGeom prst="rect">
            <a:avLst/>
          </a:prstGeom>
        </p:spPr>
      </p:pic>
    </p:spTree>
    <p:extLst>
      <p:ext uri="{BB962C8B-B14F-4D97-AF65-F5344CB8AC3E}">
        <p14:creationId xmlns:p14="http://schemas.microsoft.com/office/powerpoint/2010/main" val="306910163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8_PPTMON slide">
    <p:spTree>
      <p:nvGrpSpPr>
        <p:cNvPr id="1" name=""/>
        <p:cNvGrpSpPr/>
        <p:nvPr/>
      </p:nvGrpSpPr>
      <p:grpSpPr>
        <a:xfrm>
          <a:off x="0" y="0"/>
          <a:ext cx="0" cy="0"/>
          <a:chOff x="0" y="0"/>
          <a:chExt cx="0" cy="0"/>
        </a:xfrm>
      </p:grpSpPr>
      <p:sp>
        <p:nvSpPr>
          <p:cNvPr id="5" name="직사각형 4">
            <a:extLst>
              <a:ext uri="{FF2B5EF4-FFF2-40B4-BE49-F238E27FC236}">
                <a16:creationId xmlns:a16="http://schemas.microsoft.com/office/drawing/2014/main" id="{15942695-1F82-4D92-B6DB-F6A0F8CE211E}"/>
              </a:ext>
            </a:extLst>
          </p:cNvPr>
          <p:cNvSpPr/>
          <p:nvPr userDrawn="1"/>
        </p:nvSpPr>
        <p:spPr>
          <a:xfrm flipH="1">
            <a:off x="-1" y="0"/>
            <a:ext cx="8951495" cy="6858000"/>
          </a:xfrm>
          <a:prstGeom prst="rect">
            <a:avLst/>
          </a:prstGeom>
          <a:solidFill>
            <a:srgbClr val="182841"/>
          </a:solidFill>
          <a:ln w="9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ko-KR" altLang="en-US"/>
          </a:p>
        </p:txBody>
      </p:sp>
      <p:pic>
        <p:nvPicPr>
          <p:cNvPr id="9" name="그림 8">
            <a:extLst>
              <a:ext uri="{FF2B5EF4-FFF2-40B4-BE49-F238E27FC236}">
                <a16:creationId xmlns:a16="http://schemas.microsoft.com/office/drawing/2014/main" id="{4FD9AF8B-1FC4-4B9F-AE96-EC04DC84E02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28750"/>
          <a:stretch/>
        </p:blipFill>
        <p:spPr>
          <a:xfrm>
            <a:off x="1" y="4282640"/>
            <a:ext cx="1796206" cy="2575360"/>
          </a:xfrm>
          <a:prstGeom prst="rect">
            <a:avLst/>
          </a:prstGeom>
        </p:spPr>
      </p:pic>
      <p:pic>
        <p:nvPicPr>
          <p:cNvPr id="10" name="그림 9">
            <a:extLst>
              <a:ext uri="{FF2B5EF4-FFF2-40B4-BE49-F238E27FC236}">
                <a16:creationId xmlns:a16="http://schemas.microsoft.com/office/drawing/2014/main" id="{BCD07FA5-C9E6-4C01-8840-A8ECDAB892C0}"/>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r="14430" b="39981"/>
          <a:stretch/>
        </p:blipFill>
        <p:spPr>
          <a:xfrm>
            <a:off x="6147599" y="0"/>
            <a:ext cx="2705845" cy="1897897"/>
          </a:xfrm>
          <a:prstGeom prst="rect">
            <a:avLst/>
          </a:prstGeom>
        </p:spPr>
      </p:pic>
      <p:sp>
        <p:nvSpPr>
          <p:cNvPr id="8" name="그림 개체 틀 8">
            <a:extLst>
              <a:ext uri="{FF2B5EF4-FFF2-40B4-BE49-F238E27FC236}">
                <a16:creationId xmlns:a16="http://schemas.microsoft.com/office/drawing/2014/main" id="{385F2B4F-4628-4113-87F6-4939758F5B95}"/>
              </a:ext>
            </a:extLst>
          </p:cNvPr>
          <p:cNvSpPr>
            <a:spLocks noGrp="1"/>
          </p:cNvSpPr>
          <p:nvPr>
            <p:ph type="pic" sz="quarter" idx="10" hasCustomPrompt="1"/>
          </p:nvPr>
        </p:nvSpPr>
        <p:spPr>
          <a:xfrm>
            <a:off x="1796206" y="1325444"/>
            <a:ext cx="5209432" cy="3222744"/>
          </a:xfrm>
          <a:prstGeom prst="rect">
            <a:avLst/>
          </a:prstGeom>
          <a:pattFill prst="pct10">
            <a:fgClr>
              <a:schemeClr val="bg1">
                <a:lumMod val="75000"/>
              </a:schemeClr>
            </a:fgClr>
            <a:bgClr>
              <a:schemeClr val="bg1"/>
            </a:bgClr>
          </a:pattFill>
        </p:spPr>
        <p:txBody>
          <a:bodyPr tIns="1152000" anchor="ctr" anchorCtr="1"/>
          <a:lstStyle>
            <a:lvl1pPr>
              <a:defRPr lang="ko-KR" altLang="en-US" sz="1600" dirty="0"/>
            </a:lvl1pPr>
          </a:lstStyle>
          <a:p>
            <a:pPr marR="0" lvl="0" fontAlgn="auto">
              <a:spcAft>
                <a:spcPts val="0"/>
              </a:spcAft>
              <a:buClrTx/>
              <a:buSzTx/>
              <a:tabLst/>
            </a:pPr>
            <a:r>
              <a:rPr lang="en-US" altLang="ko-KR" dirty="0"/>
              <a:t>Click icon to add picture</a:t>
            </a:r>
            <a:endParaRPr lang="ko-KR" altLang="en-US" dirty="0"/>
          </a:p>
        </p:txBody>
      </p:sp>
    </p:spTree>
    <p:extLst>
      <p:ext uri="{BB962C8B-B14F-4D97-AF65-F5344CB8AC3E}">
        <p14:creationId xmlns:p14="http://schemas.microsoft.com/office/powerpoint/2010/main" val="19987458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PPTMON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0392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PTMON custom">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727800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83D5E"/>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319713"/>
      </p:ext>
    </p:extLst>
  </p:cSld>
  <p:clrMap bg1="lt1" tx1="dk1" bg2="lt2" tx2="dk2" accent1="accent1" accent2="accent2" accent3="accent3" accent4="accent4" accent5="accent5" accent6="accent6" hlink="hlink" folHlink="folHlink"/>
  <p:sldLayoutIdLst>
    <p:sldLayoutId id="2147483653"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 id="2147483689" r:id="rId18"/>
    <p:sldLayoutId id="2147483690" r:id="rId19"/>
    <p:sldLayoutId id="2147483691" r:id="rId20"/>
    <p:sldLayoutId id="2147483692" r:id="rId21"/>
    <p:sldLayoutId id="2147483693" r:id="rId22"/>
    <p:sldLayoutId id="2147483672" r:id="rId23"/>
    <p:sldLayoutId id="2147483664" r:id="rId24"/>
  </p:sldLayoutIdLst>
  <p:txStyles>
    <p:titleStyle>
      <a:lvl1pPr algn="l" defTabSz="914400" rtl="0" eaLnBrk="1" latinLnBrk="1"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1"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1"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1"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1"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AF97E38-6FB2-44C3-B109-E5C10A22C21D}"/>
              </a:ext>
            </a:extLst>
          </p:cNvPr>
          <p:cNvSpPr txBox="1"/>
          <p:nvPr/>
        </p:nvSpPr>
        <p:spPr>
          <a:xfrm>
            <a:off x="8445117" y="5107882"/>
            <a:ext cx="2970597" cy="584775"/>
          </a:xfrm>
          <a:prstGeom prst="rect">
            <a:avLst/>
          </a:prstGeom>
          <a:noFill/>
        </p:spPr>
        <p:txBody>
          <a:bodyPr wrap="square" rtlCol="0" anchor="ctr" anchorCtr="0">
            <a:spAutoFit/>
          </a:bodyPr>
          <a:lstStyle>
            <a:defPPr>
              <a:defRPr lang="ko-KR"/>
            </a:defPPr>
            <a:lvl1pPr>
              <a:defRPr>
                <a:solidFill>
                  <a:srgbClr val="0B0202"/>
                </a:solidFill>
                <a:cs typeface="Arial" panose="020B0604020202020204" pitchFamily="34" charset="0"/>
              </a:defRPr>
            </a:lvl1pPr>
          </a:lstStyle>
          <a:p>
            <a:r>
              <a:rPr lang="en-US" altLang="ko-KR" sz="1600" dirty="0">
                <a:solidFill>
                  <a:srgbClr val="132334"/>
                </a:solidFill>
              </a:rPr>
              <a:t>Company name</a:t>
            </a:r>
          </a:p>
          <a:p>
            <a:r>
              <a:rPr lang="en-US" altLang="ko-KR" sz="1600" dirty="0">
                <a:solidFill>
                  <a:srgbClr val="132334"/>
                </a:solidFill>
              </a:rPr>
              <a:t>00. 00. 20XX</a:t>
            </a:r>
            <a:endParaRPr lang="ko-KR" altLang="en-US" sz="1600" dirty="0">
              <a:solidFill>
                <a:srgbClr val="132334"/>
              </a:solidFill>
            </a:endParaRPr>
          </a:p>
        </p:txBody>
      </p:sp>
      <p:sp>
        <p:nvSpPr>
          <p:cNvPr id="15" name="TextBox 14">
            <a:extLst>
              <a:ext uri="{FF2B5EF4-FFF2-40B4-BE49-F238E27FC236}">
                <a16:creationId xmlns:a16="http://schemas.microsoft.com/office/drawing/2014/main" id="{27518FC9-B947-4826-A68B-0B33A6A3B3CF}"/>
              </a:ext>
            </a:extLst>
          </p:cNvPr>
          <p:cNvSpPr txBox="1"/>
          <p:nvPr/>
        </p:nvSpPr>
        <p:spPr>
          <a:xfrm>
            <a:off x="614743" y="1338217"/>
            <a:ext cx="5652707" cy="2369880"/>
          </a:xfrm>
          <a:prstGeom prst="rect">
            <a:avLst/>
          </a:prstGeom>
          <a:noFill/>
          <a:effectLst/>
        </p:spPr>
        <p:txBody>
          <a:bodyPr wrap="square" rtlCol="0" anchor="ctr" anchorCtr="0">
            <a:spAutoFit/>
          </a:bodyPr>
          <a:lstStyle/>
          <a:p>
            <a:r>
              <a:rPr lang="en-US" sz="3600" b="1" dirty="0">
                <a:solidFill>
                  <a:schemeClr val="bg1"/>
                </a:solidFill>
                <a:latin typeface="Arial" panose="020B0604020202020204" pitchFamily="34" charset="0"/>
                <a:cs typeface="Arial" panose="020B0604020202020204" pitchFamily="34" charset="0"/>
              </a:rPr>
              <a:t>The Overweight and Obesity among the Younger in UK</a:t>
            </a:r>
            <a:endParaRPr lang="en-GB" sz="4000" b="1" dirty="0">
              <a:solidFill>
                <a:schemeClr val="bg1"/>
              </a:solidFill>
              <a:latin typeface="Arial" panose="020B0604020202020204" pitchFamily="34" charset="0"/>
              <a:cs typeface="Arial" panose="020B0604020202020204" pitchFamily="34" charset="0"/>
            </a:endParaRPr>
          </a:p>
          <a:p>
            <a:r>
              <a:rPr lang="en-GB" b="1" dirty="0">
                <a:solidFill>
                  <a:schemeClr val="bg1"/>
                </a:solidFill>
                <a:latin typeface="Arial" panose="020B0604020202020204" pitchFamily="34" charset="0"/>
                <a:cs typeface="Arial" panose="020B0604020202020204" pitchFamily="34" charset="0"/>
              </a:rPr>
              <a:t>Student name-</a:t>
            </a:r>
          </a:p>
          <a:p>
            <a:r>
              <a:rPr lang="en-GB" b="1" dirty="0">
                <a:solidFill>
                  <a:schemeClr val="bg1"/>
                </a:solidFill>
                <a:latin typeface="Arial" panose="020B0604020202020204" pitchFamily="34" charset="0"/>
                <a:cs typeface="Arial" panose="020B0604020202020204" pitchFamily="34" charset="0"/>
              </a:rPr>
              <a:t>Student ID- </a:t>
            </a:r>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5140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077570463"/>
              </p:ext>
            </p:extLst>
          </p:nvPr>
        </p:nvGraphicFramePr>
        <p:xfrm>
          <a:off x="4156363" y="0"/>
          <a:ext cx="8035637" cy="5591494"/>
        </p:xfrm>
        <a:graphic>
          <a:graphicData uri="http://schemas.openxmlformats.org/drawingml/2006/table">
            <a:tbl>
              <a:tblPr firstRow="1" bandRow="1">
                <a:tableStyleId>{5C22544A-7EE6-4342-B048-85BDC9FD1C3A}</a:tableStyleId>
              </a:tblPr>
              <a:tblGrid>
                <a:gridCol w="5482258">
                  <a:extLst>
                    <a:ext uri="{9D8B030D-6E8A-4147-A177-3AD203B41FA5}">
                      <a16:colId xmlns:a16="http://schemas.microsoft.com/office/drawing/2014/main" val="737897847"/>
                    </a:ext>
                  </a:extLst>
                </a:gridCol>
                <a:gridCol w="2553379">
                  <a:extLst>
                    <a:ext uri="{9D8B030D-6E8A-4147-A177-3AD203B41FA5}">
                      <a16:colId xmlns:a16="http://schemas.microsoft.com/office/drawing/2014/main" val="3415216028"/>
                    </a:ext>
                  </a:extLst>
                </a:gridCol>
              </a:tblGrid>
              <a:tr h="670759">
                <a:tc>
                  <a:txBody>
                    <a:bodyPr/>
                    <a:lstStyle/>
                    <a:p>
                      <a:pPr algn="ctr"/>
                      <a:r>
                        <a:rPr lang="en-US" b="1" dirty="0"/>
                        <a:t>Slide</a:t>
                      </a:r>
                      <a:r>
                        <a:rPr lang="en-US" b="1" baseline="0" dirty="0"/>
                        <a:t> name </a:t>
                      </a:r>
                      <a:endParaRPr lang="en-US" b="1" dirty="0"/>
                    </a:p>
                  </a:txBody>
                  <a:tcPr/>
                </a:tc>
                <a:tc>
                  <a:txBody>
                    <a:bodyPr/>
                    <a:lstStyle/>
                    <a:p>
                      <a:pPr algn="ctr"/>
                      <a:r>
                        <a:rPr lang="en-US" b="1" dirty="0"/>
                        <a:t>Slide no</a:t>
                      </a:r>
                      <a:r>
                        <a:rPr lang="en-US" b="1" baseline="0" dirty="0"/>
                        <a:t> </a:t>
                      </a:r>
                      <a:endParaRPr lang="en-US" b="1" dirty="0"/>
                    </a:p>
                  </a:txBody>
                  <a:tcPr/>
                </a:tc>
                <a:extLst>
                  <a:ext uri="{0D108BD9-81ED-4DB2-BD59-A6C34878D82A}">
                    <a16:rowId xmlns:a16="http://schemas.microsoft.com/office/drawing/2014/main" val="2813526919"/>
                  </a:ext>
                </a:extLst>
              </a:tr>
              <a:tr h="479168">
                <a:tc>
                  <a:txBody>
                    <a:bodyPr/>
                    <a:lstStyle/>
                    <a:p>
                      <a:r>
                        <a:rPr lang="en-US" b="1" dirty="0"/>
                        <a:t>Introduction</a:t>
                      </a:r>
                    </a:p>
                  </a:txBody>
                  <a:tcPr/>
                </a:tc>
                <a:tc>
                  <a:txBody>
                    <a:bodyPr/>
                    <a:lstStyle/>
                    <a:p>
                      <a:r>
                        <a:rPr lang="en-US" b="1" dirty="0"/>
                        <a:t>3</a:t>
                      </a:r>
                    </a:p>
                  </a:txBody>
                  <a:tcPr/>
                </a:tc>
                <a:extLst>
                  <a:ext uri="{0D108BD9-81ED-4DB2-BD59-A6C34878D82A}">
                    <a16:rowId xmlns:a16="http://schemas.microsoft.com/office/drawing/2014/main" val="1530710062"/>
                  </a:ext>
                </a:extLst>
              </a:tr>
              <a:tr h="530508">
                <a:tc>
                  <a:txBody>
                    <a:bodyPr/>
                    <a:lstStyle/>
                    <a:p>
                      <a:r>
                        <a:rPr lang="en-US" b="1" dirty="0"/>
                        <a:t>Aim and Objectives</a:t>
                      </a:r>
                      <a:r>
                        <a:rPr lang="en-US" b="1" baseline="0" dirty="0"/>
                        <a:t> </a:t>
                      </a:r>
                      <a:endParaRPr lang="en-US" b="1" dirty="0"/>
                    </a:p>
                  </a:txBody>
                  <a:tcPr/>
                </a:tc>
                <a:tc>
                  <a:txBody>
                    <a:bodyPr/>
                    <a:lstStyle/>
                    <a:p>
                      <a:r>
                        <a:rPr lang="en-US" b="1" dirty="0"/>
                        <a:t>4</a:t>
                      </a:r>
                    </a:p>
                  </a:txBody>
                  <a:tcPr/>
                </a:tc>
                <a:extLst>
                  <a:ext uri="{0D108BD9-81ED-4DB2-BD59-A6C34878D82A}">
                    <a16:rowId xmlns:a16="http://schemas.microsoft.com/office/drawing/2014/main" val="205719156"/>
                  </a:ext>
                </a:extLst>
              </a:tr>
              <a:tr h="498722">
                <a:tc>
                  <a:txBody>
                    <a:bodyPr/>
                    <a:lstStyle/>
                    <a:p>
                      <a:r>
                        <a:rPr lang="en-US" b="1" dirty="0"/>
                        <a:t>Literature Review</a:t>
                      </a:r>
                    </a:p>
                  </a:txBody>
                  <a:tcPr/>
                </a:tc>
                <a:tc>
                  <a:txBody>
                    <a:bodyPr/>
                    <a:lstStyle/>
                    <a:p>
                      <a:r>
                        <a:rPr lang="en-US" b="1" dirty="0"/>
                        <a:t>5</a:t>
                      </a:r>
                    </a:p>
                  </a:txBody>
                  <a:tcPr/>
                </a:tc>
                <a:extLst>
                  <a:ext uri="{0D108BD9-81ED-4DB2-BD59-A6C34878D82A}">
                    <a16:rowId xmlns:a16="http://schemas.microsoft.com/office/drawing/2014/main" val="2414558517"/>
                  </a:ext>
                </a:extLst>
              </a:tr>
              <a:tr h="360262">
                <a:tc>
                  <a:txBody>
                    <a:bodyPr/>
                    <a:lstStyle/>
                    <a:p>
                      <a:r>
                        <a:rPr lang="en-US" b="1" dirty="0"/>
                        <a:t>Data collection </a:t>
                      </a:r>
                    </a:p>
                    <a:p>
                      <a:endParaRPr lang="en-US" b="1" dirty="0"/>
                    </a:p>
                  </a:txBody>
                  <a:tcPr/>
                </a:tc>
                <a:tc>
                  <a:txBody>
                    <a:bodyPr/>
                    <a:lstStyle/>
                    <a:p>
                      <a:r>
                        <a:rPr lang="en-US" b="1" dirty="0"/>
                        <a:t>6</a:t>
                      </a:r>
                    </a:p>
                  </a:txBody>
                  <a:tcPr/>
                </a:tc>
                <a:extLst>
                  <a:ext uri="{0D108BD9-81ED-4DB2-BD59-A6C34878D82A}">
                    <a16:rowId xmlns:a16="http://schemas.microsoft.com/office/drawing/2014/main" val="2787468303"/>
                  </a:ext>
                </a:extLst>
              </a:tr>
              <a:tr h="454473">
                <a:tc>
                  <a:txBody>
                    <a:bodyPr/>
                    <a:lstStyle/>
                    <a:p>
                      <a:r>
                        <a:rPr lang="en-US" b="1" dirty="0"/>
                        <a:t>Data analysis </a:t>
                      </a:r>
                    </a:p>
                    <a:p>
                      <a:endParaRPr lang="en-US" b="1" dirty="0"/>
                    </a:p>
                  </a:txBody>
                  <a:tcPr/>
                </a:tc>
                <a:tc>
                  <a:txBody>
                    <a:bodyPr/>
                    <a:lstStyle/>
                    <a:p>
                      <a:r>
                        <a:rPr lang="en-US" b="1" dirty="0"/>
                        <a:t>7</a:t>
                      </a:r>
                    </a:p>
                  </a:txBody>
                  <a:tcPr/>
                </a:tc>
                <a:extLst>
                  <a:ext uri="{0D108BD9-81ED-4DB2-BD59-A6C34878D82A}">
                    <a16:rowId xmlns:a16="http://schemas.microsoft.com/office/drawing/2014/main" val="1531779597"/>
                  </a:ext>
                </a:extLst>
              </a:tr>
              <a:tr h="423991">
                <a:tc>
                  <a:txBody>
                    <a:bodyPr/>
                    <a:lstStyle/>
                    <a:p>
                      <a:r>
                        <a:rPr lang="en-US" b="1" dirty="0"/>
                        <a:t>Strengths or secondary research </a:t>
                      </a:r>
                    </a:p>
                  </a:txBody>
                  <a:tcPr/>
                </a:tc>
                <a:tc>
                  <a:txBody>
                    <a:bodyPr/>
                    <a:lstStyle/>
                    <a:p>
                      <a:r>
                        <a:rPr lang="en-US" b="1" dirty="0"/>
                        <a:t>8</a:t>
                      </a:r>
                    </a:p>
                  </a:txBody>
                  <a:tcPr/>
                </a:tc>
                <a:extLst>
                  <a:ext uri="{0D108BD9-81ED-4DB2-BD59-A6C34878D82A}">
                    <a16:rowId xmlns:a16="http://schemas.microsoft.com/office/drawing/2014/main" val="574207386"/>
                  </a:ext>
                </a:extLst>
              </a:tr>
              <a:tr h="484909">
                <a:tc>
                  <a:txBody>
                    <a:bodyPr/>
                    <a:lstStyle/>
                    <a:p>
                      <a:r>
                        <a:rPr lang="en-US" b="1" dirty="0"/>
                        <a:t>Limitations or secondary research </a:t>
                      </a:r>
                    </a:p>
                  </a:txBody>
                  <a:tcPr/>
                </a:tc>
                <a:tc>
                  <a:txBody>
                    <a:bodyPr/>
                    <a:lstStyle/>
                    <a:p>
                      <a:r>
                        <a:rPr lang="en-US" b="1" dirty="0"/>
                        <a:t>9</a:t>
                      </a:r>
                    </a:p>
                  </a:txBody>
                  <a:tcPr/>
                </a:tc>
                <a:extLst>
                  <a:ext uri="{0D108BD9-81ED-4DB2-BD59-A6C34878D82A}">
                    <a16:rowId xmlns:a16="http://schemas.microsoft.com/office/drawing/2014/main" val="2416036367"/>
                  </a:ext>
                </a:extLst>
              </a:tr>
              <a:tr h="498764">
                <a:tc>
                  <a:txBody>
                    <a:bodyPr/>
                    <a:lstStyle/>
                    <a:p>
                      <a:r>
                        <a:rPr lang="en-US" b="1" dirty="0"/>
                        <a:t>Conclusion and recommendations</a:t>
                      </a:r>
                    </a:p>
                  </a:txBody>
                  <a:tcPr/>
                </a:tc>
                <a:tc>
                  <a:txBody>
                    <a:bodyPr/>
                    <a:lstStyle/>
                    <a:p>
                      <a:r>
                        <a:rPr lang="en-US" b="1" dirty="0"/>
                        <a:t>10</a:t>
                      </a:r>
                    </a:p>
                  </a:txBody>
                  <a:tcPr/>
                </a:tc>
                <a:extLst>
                  <a:ext uri="{0D108BD9-81ED-4DB2-BD59-A6C34878D82A}">
                    <a16:rowId xmlns:a16="http://schemas.microsoft.com/office/drawing/2014/main" val="2217804931"/>
                  </a:ext>
                </a:extLst>
              </a:tr>
              <a:tr h="724513">
                <a:tc>
                  <a:txBody>
                    <a:bodyPr/>
                    <a:lstStyle/>
                    <a:p>
                      <a:r>
                        <a:rPr lang="en-US" b="1" dirty="0"/>
                        <a:t>References</a:t>
                      </a:r>
                    </a:p>
                  </a:txBody>
                  <a:tcPr/>
                </a:tc>
                <a:tc>
                  <a:txBody>
                    <a:bodyPr/>
                    <a:lstStyle/>
                    <a:p>
                      <a:r>
                        <a:rPr lang="en-US" b="1" dirty="0"/>
                        <a:t>11</a:t>
                      </a:r>
                    </a:p>
                  </a:txBody>
                  <a:tcPr/>
                </a:tc>
                <a:extLst>
                  <a:ext uri="{0D108BD9-81ED-4DB2-BD59-A6C34878D82A}">
                    <a16:rowId xmlns:a16="http://schemas.microsoft.com/office/drawing/2014/main" val="2150305524"/>
                  </a:ext>
                </a:extLst>
              </a:tr>
            </a:tbl>
          </a:graphicData>
        </a:graphic>
      </p:graphicFrame>
    </p:spTree>
    <p:extLst>
      <p:ext uri="{BB962C8B-B14F-4D97-AF65-F5344CB8AC3E}">
        <p14:creationId xmlns:p14="http://schemas.microsoft.com/office/powerpoint/2010/main" val="1994415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6400800" cy="1428750"/>
          </a:xfrm>
          <a:prstGeom prst="rect">
            <a:avLst/>
          </a:prstGeom>
          <a:solidFill>
            <a:schemeClr val="tx2">
              <a:lumMod val="60000"/>
              <a:lumOff val="40000"/>
            </a:schemeClr>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bg1"/>
                </a:solidFill>
                <a:latin typeface="Arial" panose="020B0604020202020204" pitchFamily="34" charset="0"/>
                <a:cs typeface="Arial" panose="020B0604020202020204" pitchFamily="34" charset="0"/>
              </a:rPr>
              <a:t>Introduction </a:t>
            </a:r>
          </a:p>
        </p:txBody>
      </p:sp>
      <p:sp>
        <p:nvSpPr>
          <p:cNvPr id="5" name="Rounded Rectangle 4"/>
          <p:cNvSpPr/>
          <p:nvPr/>
        </p:nvSpPr>
        <p:spPr>
          <a:xfrm>
            <a:off x="115614" y="1545021"/>
            <a:ext cx="6285186" cy="4078013"/>
          </a:xfrm>
          <a:prstGeom prst="roundRect">
            <a:avLst/>
          </a:prstGeom>
          <a:no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182841"/>
              </a:solidFill>
              <a:latin typeface="+mj-lt"/>
            </a:endParaRPr>
          </a:p>
        </p:txBody>
      </p:sp>
      <p:sp>
        <p:nvSpPr>
          <p:cNvPr id="6" name="Rounded Rectangle 5"/>
          <p:cNvSpPr/>
          <p:nvPr/>
        </p:nvSpPr>
        <p:spPr>
          <a:xfrm>
            <a:off x="115614" y="1867252"/>
            <a:ext cx="12221037" cy="3445727"/>
          </a:xfrm>
          <a:prstGeom prst="roundRect">
            <a:avLst/>
          </a:prstGeom>
          <a:no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q"/>
            </a:pPr>
            <a:r>
              <a:rPr lang="en-US" sz="2800" b="1" dirty="0">
                <a:solidFill>
                  <a:schemeClr val="bg1"/>
                </a:solidFill>
                <a:latin typeface="Arial" panose="020B0604020202020204" pitchFamily="34" charset="0"/>
                <a:cs typeface="Arial" panose="020B0604020202020204" pitchFamily="34" charset="0"/>
              </a:rPr>
              <a:t> Younger obesity is a big challenging issue </a:t>
            </a:r>
          </a:p>
          <a:p>
            <a:pPr marL="342900" indent="-342900" algn="just">
              <a:buFont typeface="Wingdings" panose="05000000000000000000" pitchFamily="2" charset="2"/>
              <a:buChar char="q"/>
            </a:pPr>
            <a:r>
              <a:rPr lang="en-US" sz="2800" b="1" dirty="0">
                <a:solidFill>
                  <a:schemeClr val="bg1"/>
                </a:solidFill>
                <a:latin typeface="Arial" panose="020B0604020202020204" pitchFamily="34" charset="0"/>
                <a:cs typeface="Arial" panose="020B0604020202020204" pitchFamily="34" charset="0"/>
              </a:rPr>
              <a:t> Getting the proper support and care </a:t>
            </a:r>
          </a:p>
          <a:p>
            <a:pPr marL="342900" indent="-342900" algn="just">
              <a:buFont typeface="Wingdings" panose="05000000000000000000" pitchFamily="2" charset="2"/>
              <a:buChar char="q"/>
            </a:pPr>
            <a:r>
              <a:rPr lang="en-US" sz="2800" b="1" dirty="0">
                <a:solidFill>
                  <a:schemeClr val="bg1"/>
                </a:solidFill>
                <a:latin typeface="Arial" panose="020B0604020202020204" pitchFamily="34" charset="0"/>
                <a:cs typeface="Arial" panose="020B0604020202020204" pitchFamily="34" charset="0"/>
              </a:rPr>
              <a:t> The researcher fixed the topic to conduct the study for producing the most reliable outcomes </a:t>
            </a:r>
          </a:p>
        </p:txBody>
      </p:sp>
    </p:spTree>
    <p:extLst>
      <p:ext uri="{BB962C8B-B14F-4D97-AF65-F5344CB8AC3E}">
        <p14:creationId xmlns:p14="http://schemas.microsoft.com/office/powerpoint/2010/main" val="3674128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직사각형 5">
            <a:extLst>
              <a:ext uri="{FF2B5EF4-FFF2-40B4-BE49-F238E27FC236}">
                <a16:creationId xmlns:a16="http://schemas.microsoft.com/office/drawing/2014/main" id="{77213345-3B90-4144-9FF8-8B45CA6A5695}"/>
              </a:ext>
            </a:extLst>
          </p:cNvPr>
          <p:cNvSpPr/>
          <p:nvPr/>
        </p:nvSpPr>
        <p:spPr>
          <a:xfrm>
            <a:off x="133350" y="452204"/>
            <a:ext cx="10458449" cy="2246769"/>
          </a:xfrm>
          <a:prstGeom prst="rect">
            <a:avLst/>
          </a:prstGeom>
          <a:noFill/>
        </p:spPr>
        <p:txBody>
          <a:bodyPr wrap="square" rtlCol="0">
            <a:spAutoFit/>
          </a:bodyPr>
          <a:lstStyle/>
          <a:p>
            <a:pPr algn="ctr"/>
            <a:r>
              <a:rPr lang="en-US" altLang="ko-KR" sz="2800" b="1" dirty="0">
                <a:solidFill>
                  <a:schemeClr val="bg1"/>
                </a:solidFill>
                <a:latin typeface="+mj-lt"/>
              </a:rPr>
              <a:t>Aim</a:t>
            </a:r>
            <a:r>
              <a:rPr lang="en-US" altLang="ko-KR" sz="2800" b="1" dirty="0">
                <a:solidFill>
                  <a:schemeClr val="accent2">
                    <a:lumMod val="75000"/>
                  </a:schemeClr>
                </a:solidFill>
                <a:latin typeface="+mj-lt"/>
              </a:rPr>
              <a:t> </a:t>
            </a:r>
          </a:p>
          <a:p>
            <a:pPr algn="just"/>
            <a:r>
              <a:rPr lang="en-US" altLang="ko-KR" sz="2400" b="1" dirty="0">
                <a:solidFill>
                  <a:schemeClr val="bg1"/>
                </a:solidFill>
                <a:latin typeface="+mj-lt"/>
              </a:rPr>
              <a:t>The aim of the study is to investigate the reasons for overweight and obesity among the younger in the UK and what kind of support and care are required to overcome the issue</a:t>
            </a:r>
            <a:r>
              <a:rPr lang="en-US" altLang="ko-KR" sz="3200" dirty="0">
                <a:solidFill>
                  <a:schemeClr val="bg1"/>
                </a:solidFill>
                <a:latin typeface="+mj-lt"/>
              </a:rPr>
              <a:t>. </a:t>
            </a:r>
          </a:p>
          <a:p>
            <a:pPr algn="just"/>
            <a:endParaRPr lang="en-US" altLang="ko-KR" sz="3200" dirty="0">
              <a:solidFill>
                <a:schemeClr val="bg1"/>
              </a:solidFill>
              <a:latin typeface="+mj-lt"/>
            </a:endParaRPr>
          </a:p>
        </p:txBody>
      </p:sp>
      <p:sp>
        <p:nvSpPr>
          <p:cNvPr id="3" name="TextBox 2">
            <a:extLst>
              <a:ext uri="{FF2B5EF4-FFF2-40B4-BE49-F238E27FC236}">
                <a16:creationId xmlns:a16="http://schemas.microsoft.com/office/drawing/2014/main" id="{D9DDB0A8-E131-9373-338C-3BEF7806E996}"/>
              </a:ext>
            </a:extLst>
          </p:cNvPr>
          <p:cNvSpPr txBox="1"/>
          <p:nvPr/>
        </p:nvSpPr>
        <p:spPr>
          <a:xfrm>
            <a:off x="4267202" y="3341499"/>
            <a:ext cx="7696198" cy="3754874"/>
          </a:xfrm>
          <a:prstGeom prst="rect">
            <a:avLst/>
          </a:prstGeom>
          <a:noFill/>
        </p:spPr>
        <p:txBody>
          <a:bodyPr wrap="square" rtlCol="0">
            <a:spAutoFit/>
          </a:bodyPr>
          <a:lstStyle/>
          <a:p>
            <a:pPr algn="just">
              <a:lnSpc>
                <a:spcPct val="200000"/>
              </a:lnSpc>
            </a:pPr>
            <a:r>
              <a:rPr lang="en-US" sz="2800" b="1" dirty="0">
                <a:solidFill>
                  <a:schemeClr val="bg1"/>
                </a:solidFill>
              </a:rPr>
              <a:t>Objectives</a:t>
            </a:r>
          </a:p>
          <a:p>
            <a:pPr marL="285750" lvl="0" indent="-285750">
              <a:buFont typeface="Wingdings" panose="05000000000000000000" pitchFamily="2" charset="2"/>
              <a:buChar char="v"/>
            </a:pPr>
            <a:r>
              <a:rPr lang="en-US" dirty="0">
                <a:solidFill>
                  <a:schemeClr val="bg1"/>
                </a:solidFill>
              </a:rPr>
              <a:t>To </a:t>
            </a:r>
            <a:r>
              <a:rPr lang="en-US" dirty="0" err="1">
                <a:solidFill>
                  <a:schemeClr val="bg1"/>
                </a:solidFill>
              </a:rPr>
              <a:t>analyse</a:t>
            </a:r>
            <a:r>
              <a:rPr lang="en-US" dirty="0">
                <a:solidFill>
                  <a:schemeClr val="bg1"/>
                </a:solidFill>
              </a:rPr>
              <a:t>, the factors that are leading the youngers to the overweight or obese in the UK.</a:t>
            </a:r>
          </a:p>
          <a:p>
            <a:pPr marL="285750" lvl="0" indent="-285750">
              <a:buFont typeface="Wingdings" panose="05000000000000000000" pitchFamily="2" charset="2"/>
              <a:buChar char="v"/>
            </a:pPr>
            <a:r>
              <a:rPr lang="en-US" dirty="0">
                <a:solidFill>
                  <a:schemeClr val="bg1"/>
                </a:solidFill>
              </a:rPr>
              <a:t>To evaluate the difficulties facing the younger of the UK for the reason of obesity or overweight.</a:t>
            </a:r>
          </a:p>
          <a:p>
            <a:pPr marL="285750" lvl="0" indent="-285750">
              <a:buFont typeface="Wingdings" panose="05000000000000000000" pitchFamily="2" charset="2"/>
              <a:buChar char="v"/>
            </a:pPr>
            <a:r>
              <a:rPr lang="en-US" dirty="0">
                <a:solidFill>
                  <a:schemeClr val="bg1"/>
                </a:solidFill>
              </a:rPr>
              <a:t>To suggest some effective scopes for the younger of the UK to maintain a healthy body by overcoming the risk of obesity or overweight. </a:t>
            </a:r>
          </a:p>
          <a:p>
            <a:pPr algn="just">
              <a:lnSpc>
                <a:spcPct val="200000"/>
              </a:lnSpc>
            </a:pPr>
            <a:r>
              <a:rPr lang="en-US" sz="2800" b="1" dirty="0">
                <a:solidFill>
                  <a:schemeClr val="accent2">
                    <a:lumMod val="75000"/>
                  </a:schemeClr>
                </a:solidFill>
              </a:rPr>
              <a:t> </a:t>
            </a:r>
          </a:p>
        </p:txBody>
      </p:sp>
    </p:spTree>
    <p:extLst>
      <p:ext uri="{BB962C8B-B14F-4D97-AF65-F5344CB8AC3E}">
        <p14:creationId xmlns:p14="http://schemas.microsoft.com/office/powerpoint/2010/main" val="2579569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AFF7F95-CA2E-73C6-377E-69B4D3226E6C}"/>
              </a:ext>
            </a:extLst>
          </p:cNvPr>
          <p:cNvSpPr txBox="1"/>
          <p:nvPr/>
        </p:nvSpPr>
        <p:spPr>
          <a:xfrm>
            <a:off x="2914650" y="367004"/>
            <a:ext cx="9277349" cy="1000787"/>
          </a:xfrm>
          <a:prstGeom prst="rect">
            <a:avLst/>
          </a:prstGeom>
          <a:noFill/>
        </p:spPr>
        <p:txBody>
          <a:bodyPr wrap="square">
            <a:spAutoFit/>
          </a:bodyPr>
          <a:lstStyle/>
          <a:p>
            <a:pPr algn="just">
              <a:lnSpc>
                <a:spcPct val="250000"/>
              </a:lnSpc>
            </a:pPr>
            <a:r>
              <a:rPr lang="en-US" sz="2800" b="1" dirty="0">
                <a:solidFill>
                  <a:schemeClr val="bg1"/>
                </a:solidFill>
              </a:rPr>
              <a:t>Literature Review</a:t>
            </a:r>
          </a:p>
        </p:txBody>
      </p:sp>
      <p:sp>
        <p:nvSpPr>
          <p:cNvPr id="7" name="TextBox 6">
            <a:extLst>
              <a:ext uri="{FF2B5EF4-FFF2-40B4-BE49-F238E27FC236}">
                <a16:creationId xmlns:a16="http://schemas.microsoft.com/office/drawing/2014/main" id="{708EDCDF-2141-B33C-F95F-F7B7A5399201}"/>
              </a:ext>
            </a:extLst>
          </p:cNvPr>
          <p:cNvSpPr txBox="1"/>
          <p:nvPr/>
        </p:nvSpPr>
        <p:spPr>
          <a:xfrm>
            <a:off x="528879" y="1367791"/>
            <a:ext cx="11515241" cy="5632311"/>
          </a:xfrm>
          <a:prstGeom prst="rect">
            <a:avLst/>
          </a:prstGeom>
          <a:noFill/>
        </p:spPr>
        <p:txBody>
          <a:bodyPr wrap="square" rtlCol="0">
            <a:spAutoFit/>
          </a:bodyPr>
          <a:lstStyle/>
          <a:p>
            <a:pPr marL="285750" indent="-285750" algn="just">
              <a:lnSpc>
                <a:spcPct val="300000"/>
              </a:lnSpc>
              <a:buFont typeface="Wingdings" panose="05000000000000000000" pitchFamily="2" charset="2"/>
              <a:buChar char="q"/>
            </a:pPr>
            <a:r>
              <a:rPr lang="en-US" sz="2400" b="1" dirty="0">
                <a:solidFill>
                  <a:schemeClr val="bg1"/>
                </a:solidFill>
              </a:rPr>
              <a:t> Zhu et al. (2019) stated that obesity influences different critical issues like- type 2 diabetes, high blood pressure</a:t>
            </a:r>
          </a:p>
          <a:p>
            <a:pPr marL="285750" indent="-285750" algn="just">
              <a:lnSpc>
                <a:spcPct val="300000"/>
              </a:lnSpc>
              <a:buFont typeface="Wingdings" panose="05000000000000000000" pitchFamily="2" charset="2"/>
              <a:buChar char="q"/>
            </a:pPr>
            <a:r>
              <a:rPr lang="en-US" sz="2400" b="1" dirty="0" err="1">
                <a:solidFill>
                  <a:schemeClr val="bg1"/>
                </a:solidFill>
              </a:rPr>
              <a:t>Sjunnestrand</a:t>
            </a:r>
            <a:r>
              <a:rPr lang="en-US" sz="2400" b="1" dirty="0">
                <a:solidFill>
                  <a:schemeClr val="bg1"/>
                </a:solidFill>
              </a:rPr>
              <a:t> et al. (2019) stated that without providing health safety it can not possible to get rid of the difficulties and it will introduce different physical and mental issues gradually</a:t>
            </a:r>
          </a:p>
        </p:txBody>
      </p:sp>
    </p:spTree>
    <p:extLst>
      <p:ext uri="{BB962C8B-B14F-4D97-AF65-F5344CB8AC3E}">
        <p14:creationId xmlns:p14="http://schemas.microsoft.com/office/powerpoint/2010/main" val="2067745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D2B6BC-F7BE-F3CE-FAF7-7A3753108A18}"/>
              </a:ext>
            </a:extLst>
          </p:cNvPr>
          <p:cNvSpPr txBox="1"/>
          <p:nvPr/>
        </p:nvSpPr>
        <p:spPr>
          <a:xfrm>
            <a:off x="117528" y="986937"/>
            <a:ext cx="3146372" cy="1000787"/>
          </a:xfrm>
          <a:prstGeom prst="rect">
            <a:avLst/>
          </a:prstGeom>
          <a:noFill/>
        </p:spPr>
        <p:txBody>
          <a:bodyPr wrap="square">
            <a:spAutoFit/>
          </a:bodyPr>
          <a:lstStyle/>
          <a:p>
            <a:pPr algn="just">
              <a:lnSpc>
                <a:spcPct val="250000"/>
              </a:lnSpc>
            </a:pPr>
            <a:r>
              <a:rPr lang="en-US" sz="2800" b="1" dirty="0">
                <a:solidFill>
                  <a:schemeClr val="bg1"/>
                </a:solidFill>
              </a:rPr>
              <a:t>Data collection </a:t>
            </a:r>
          </a:p>
        </p:txBody>
      </p:sp>
      <p:sp>
        <p:nvSpPr>
          <p:cNvPr id="6" name="TextBox 5">
            <a:extLst>
              <a:ext uri="{FF2B5EF4-FFF2-40B4-BE49-F238E27FC236}">
                <a16:creationId xmlns:a16="http://schemas.microsoft.com/office/drawing/2014/main" id="{442DD484-51E2-A779-43AD-73D6D8887F69}"/>
              </a:ext>
            </a:extLst>
          </p:cNvPr>
          <p:cNvSpPr txBox="1"/>
          <p:nvPr/>
        </p:nvSpPr>
        <p:spPr>
          <a:xfrm>
            <a:off x="3456121" y="1772280"/>
            <a:ext cx="6261315" cy="4524315"/>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q"/>
            </a:pPr>
            <a:r>
              <a:rPr lang="en-US" sz="2400" b="1" dirty="0">
                <a:solidFill>
                  <a:schemeClr val="bg1"/>
                </a:solidFill>
              </a:rPr>
              <a:t>The researcher used the secondary data for the study </a:t>
            </a:r>
          </a:p>
          <a:p>
            <a:pPr marL="285750" indent="-285750" algn="just">
              <a:lnSpc>
                <a:spcPct val="200000"/>
              </a:lnSpc>
              <a:buFont typeface="Wingdings" panose="05000000000000000000" pitchFamily="2" charset="2"/>
              <a:buChar char="q"/>
            </a:pPr>
            <a:r>
              <a:rPr lang="en-US" sz="2400" b="1" dirty="0">
                <a:solidFill>
                  <a:schemeClr val="bg1"/>
                </a:solidFill>
              </a:rPr>
              <a:t>The researcher was able to collect the necessary data </a:t>
            </a:r>
          </a:p>
          <a:p>
            <a:pPr marL="285750" indent="-285750" algn="just">
              <a:lnSpc>
                <a:spcPct val="200000"/>
              </a:lnSpc>
              <a:buFont typeface="Wingdings" panose="05000000000000000000" pitchFamily="2" charset="2"/>
              <a:buChar char="q"/>
            </a:pPr>
            <a:r>
              <a:rPr lang="en-US" sz="2400" b="1" dirty="0">
                <a:solidFill>
                  <a:schemeClr val="bg1"/>
                </a:solidFill>
              </a:rPr>
              <a:t> The researcher was able to conduct an in-depth analysis </a:t>
            </a:r>
            <a:endParaRPr lang="en-GB" sz="2400" b="1" dirty="0">
              <a:solidFill>
                <a:schemeClr val="bg1"/>
              </a:solidFill>
            </a:endParaRPr>
          </a:p>
        </p:txBody>
      </p:sp>
    </p:spTree>
    <p:extLst>
      <p:ext uri="{BB962C8B-B14F-4D97-AF65-F5344CB8AC3E}">
        <p14:creationId xmlns:p14="http://schemas.microsoft.com/office/powerpoint/2010/main" val="1853423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D2B6BC-F7BE-F3CE-FAF7-7A3753108A18}"/>
              </a:ext>
            </a:extLst>
          </p:cNvPr>
          <p:cNvSpPr txBox="1"/>
          <p:nvPr/>
        </p:nvSpPr>
        <p:spPr>
          <a:xfrm>
            <a:off x="117528" y="986937"/>
            <a:ext cx="2594675" cy="1000787"/>
          </a:xfrm>
          <a:prstGeom prst="rect">
            <a:avLst/>
          </a:prstGeom>
          <a:noFill/>
        </p:spPr>
        <p:txBody>
          <a:bodyPr wrap="square">
            <a:spAutoFit/>
          </a:bodyPr>
          <a:lstStyle/>
          <a:p>
            <a:pPr algn="just">
              <a:lnSpc>
                <a:spcPct val="250000"/>
              </a:lnSpc>
            </a:pPr>
            <a:r>
              <a:rPr lang="en-US" sz="2800" b="1" dirty="0">
                <a:solidFill>
                  <a:schemeClr val="bg1"/>
                </a:solidFill>
              </a:rPr>
              <a:t>Data analysis </a:t>
            </a:r>
          </a:p>
        </p:txBody>
      </p:sp>
      <p:sp>
        <p:nvSpPr>
          <p:cNvPr id="6" name="TextBox 5">
            <a:extLst>
              <a:ext uri="{FF2B5EF4-FFF2-40B4-BE49-F238E27FC236}">
                <a16:creationId xmlns:a16="http://schemas.microsoft.com/office/drawing/2014/main" id="{442DD484-51E2-A779-43AD-73D6D8887F69}"/>
              </a:ext>
            </a:extLst>
          </p:cNvPr>
          <p:cNvSpPr txBox="1"/>
          <p:nvPr/>
        </p:nvSpPr>
        <p:spPr>
          <a:xfrm>
            <a:off x="3456121" y="1772280"/>
            <a:ext cx="6261315" cy="3785652"/>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q"/>
            </a:pPr>
            <a:r>
              <a:rPr lang="en-US" sz="2400" b="1" dirty="0">
                <a:solidFill>
                  <a:schemeClr val="bg1"/>
                </a:solidFill>
              </a:rPr>
              <a:t>The researcher used the secondary analysis technique </a:t>
            </a:r>
          </a:p>
          <a:p>
            <a:pPr marL="285750" indent="-285750" algn="just">
              <a:lnSpc>
                <a:spcPct val="200000"/>
              </a:lnSpc>
              <a:buFont typeface="Wingdings" panose="05000000000000000000" pitchFamily="2" charset="2"/>
              <a:buChar char="q"/>
            </a:pPr>
            <a:r>
              <a:rPr lang="en-US" sz="2400" b="1" dirty="0">
                <a:solidFill>
                  <a:schemeClr val="bg1"/>
                </a:solidFill>
              </a:rPr>
              <a:t>Easier for solving the issues </a:t>
            </a:r>
          </a:p>
          <a:p>
            <a:pPr marL="285750" indent="-285750" algn="just">
              <a:lnSpc>
                <a:spcPct val="200000"/>
              </a:lnSpc>
              <a:buFont typeface="Wingdings" panose="05000000000000000000" pitchFamily="2" charset="2"/>
              <a:buChar char="q"/>
            </a:pPr>
            <a:r>
              <a:rPr lang="en-US" sz="2400" b="1" dirty="0">
                <a:solidFill>
                  <a:schemeClr val="bg1"/>
                </a:solidFill>
              </a:rPr>
              <a:t> The researcher was allowed to produce the themes based on the findings </a:t>
            </a:r>
            <a:endParaRPr lang="en-GB" sz="2400" b="1" dirty="0">
              <a:solidFill>
                <a:schemeClr val="bg1"/>
              </a:solidFill>
            </a:endParaRPr>
          </a:p>
        </p:txBody>
      </p:sp>
    </p:spTree>
    <p:extLst>
      <p:ext uri="{BB962C8B-B14F-4D97-AF65-F5344CB8AC3E}">
        <p14:creationId xmlns:p14="http://schemas.microsoft.com/office/powerpoint/2010/main" val="3510625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D2B6BC-F7BE-F3CE-FAF7-7A3753108A18}"/>
              </a:ext>
            </a:extLst>
          </p:cNvPr>
          <p:cNvSpPr txBox="1"/>
          <p:nvPr/>
        </p:nvSpPr>
        <p:spPr>
          <a:xfrm>
            <a:off x="117527" y="986937"/>
            <a:ext cx="3178121" cy="2078005"/>
          </a:xfrm>
          <a:prstGeom prst="rect">
            <a:avLst/>
          </a:prstGeom>
          <a:noFill/>
        </p:spPr>
        <p:txBody>
          <a:bodyPr wrap="square">
            <a:spAutoFit/>
          </a:bodyPr>
          <a:lstStyle/>
          <a:p>
            <a:pPr algn="just">
              <a:lnSpc>
                <a:spcPct val="250000"/>
              </a:lnSpc>
            </a:pPr>
            <a:r>
              <a:rPr lang="en-US" sz="2800" b="1" dirty="0">
                <a:solidFill>
                  <a:schemeClr val="bg1"/>
                </a:solidFill>
              </a:rPr>
              <a:t>Strengths of secondary research </a:t>
            </a:r>
          </a:p>
        </p:txBody>
      </p:sp>
      <p:sp>
        <p:nvSpPr>
          <p:cNvPr id="6" name="TextBox 5">
            <a:extLst>
              <a:ext uri="{FF2B5EF4-FFF2-40B4-BE49-F238E27FC236}">
                <a16:creationId xmlns:a16="http://schemas.microsoft.com/office/drawing/2014/main" id="{442DD484-51E2-A779-43AD-73D6D8887F69}"/>
              </a:ext>
            </a:extLst>
          </p:cNvPr>
          <p:cNvSpPr txBox="1"/>
          <p:nvPr/>
        </p:nvSpPr>
        <p:spPr>
          <a:xfrm>
            <a:off x="3295649" y="2362830"/>
            <a:ext cx="8896351" cy="4425827"/>
          </a:xfrm>
          <a:prstGeom prst="rect">
            <a:avLst/>
          </a:prstGeom>
          <a:noFill/>
        </p:spPr>
        <p:txBody>
          <a:bodyPr wrap="square" rtlCol="0">
            <a:spAutoFit/>
          </a:bodyPr>
          <a:lstStyle/>
          <a:p>
            <a:pPr algn="just">
              <a:lnSpc>
                <a:spcPct val="200000"/>
              </a:lnSpc>
            </a:pPr>
            <a:r>
              <a:rPr lang="en-US" sz="2400" b="1">
                <a:solidFill>
                  <a:schemeClr val="bg1"/>
                </a:solidFill>
              </a:rPr>
              <a:t>	It is the richest source of data collection.</a:t>
            </a:r>
          </a:p>
          <a:p>
            <a:pPr algn="just">
              <a:lnSpc>
                <a:spcPct val="200000"/>
              </a:lnSpc>
            </a:pPr>
            <a:r>
              <a:rPr lang="en-US" sz="2400" b="1">
                <a:solidFill>
                  <a:schemeClr val="bg1"/>
                </a:solidFill>
              </a:rPr>
              <a:t>	It offers data that are scientifically proven.</a:t>
            </a:r>
          </a:p>
          <a:p>
            <a:pPr algn="just">
              <a:lnSpc>
                <a:spcPct val="200000"/>
              </a:lnSpc>
            </a:pPr>
            <a:r>
              <a:rPr lang="en-US" sz="2400" b="1">
                <a:solidFill>
                  <a:schemeClr val="bg1"/>
                </a:solidFill>
              </a:rPr>
              <a:t>	Many data can be possible to collect with reliability and relevancy.</a:t>
            </a:r>
          </a:p>
          <a:p>
            <a:pPr algn="just">
              <a:lnSpc>
                <a:spcPct val="200000"/>
              </a:lnSpc>
            </a:pPr>
            <a:r>
              <a:rPr lang="en-US" sz="2400" b="1">
                <a:solidFill>
                  <a:schemeClr val="bg1"/>
                </a:solidFill>
              </a:rPr>
              <a:t>	It allows collecting the data without carrying extra costs. </a:t>
            </a:r>
            <a:endParaRPr lang="en-US" sz="2400" b="1" dirty="0">
              <a:solidFill>
                <a:schemeClr val="bg1"/>
              </a:solidFill>
            </a:endParaRPr>
          </a:p>
        </p:txBody>
      </p:sp>
    </p:spTree>
    <p:extLst>
      <p:ext uri="{BB962C8B-B14F-4D97-AF65-F5344CB8AC3E}">
        <p14:creationId xmlns:p14="http://schemas.microsoft.com/office/powerpoint/2010/main" val="3369215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D2B6BC-F7BE-F3CE-FAF7-7A3753108A18}"/>
              </a:ext>
            </a:extLst>
          </p:cNvPr>
          <p:cNvSpPr txBox="1"/>
          <p:nvPr/>
        </p:nvSpPr>
        <p:spPr>
          <a:xfrm>
            <a:off x="117528" y="986937"/>
            <a:ext cx="3019372" cy="3155223"/>
          </a:xfrm>
          <a:prstGeom prst="rect">
            <a:avLst/>
          </a:prstGeom>
          <a:noFill/>
        </p:spPr>
        <p:txBody>
          <a:bodyPr wrap="square">
            <a:spAutoFit/>
          </a:bodyPr>
          <a:lstStyle/>
          <a:p>
            <a:pPr algn="just">
              <a:lnSpc>
                <a:spcPct val="250000"/>
              </a:lnSpc>
            </a:pPr>
            <a:r>
              <a:rPr lang="en-US" sz="2800" b="1" dirty="0">
                <a:solidFill>
                  <a:schemeClr val="bg1"/>
                </a:solidFill>
              </a:rPr>
              <a:t>Limitations of secondary research </a:t>
            </a:r>
          </a:p>
        </p:txBody>
      </p:sp>
      <p:sp>
        <p:nvSpPr>
          <p:cNvPr id="6" name="TextBox 5">
            <a:extLst>
              <a:ext uri="{FF2B5EF4-FFF2-40B4-BE49-F238E27FC236}">
                <a16:creationId xmlns:a16="http://schemas.microsoft.com/office/drawing/2014/main" id="{442DD484-51E2-A779-43AD-73D6D8887F69}"/>
              </a:ext>
            </a:extLst>
          </p:cNvPr>
          <p:cNvSpPr txBox="1"/>
          <p:nvPr/>
        </p:nvSpPr>
        <p:spPr>
          <a:xfrm>
            <a:off x="3295649" y="2839080"/>
            <a:ext cx="8896351" cy="3687163"/>
          </a:xfrm>
          <a:prstGeom prst="rect">
            <a:avLst/>
          </a:prstGeom>
          <a:noFill/>
        </p:spPr>
        <p:txBody>
          <a:bodyPr wrap="square" rtlCol="0">
            <a:spAutoFit/>
          </a:bodyPr>
          <a:lstStyle/>
          <a:p>
            <a:pPr algn="just">
              <a:lnSpc>
                <a:spcPct val="200000"/>
              </a:lnSpc>
            </a:pPr>
            <a:r>
              <a:rPr lang="en-US" sz="2400" b="1" dirty="0">
                <a:solidFill>
                  <a:schemeClr val="bg1"/>
                </a:solidFill>
              </a:rPr>
              <a:t>	Sometimes it can not able to meet with the demand of the researcher </a:t>
            </a:r>
          </a:p>
          <a:p>
            <a:pPr algn="just">
              <a:lnSpc>
                <a:spcPct val="200000"/>
              </a:lnSpc>
            </a:pPr>
            <a:r>
              <a:rPr lang="en-US" sz="2400" b="1" dirty="0">
                <a:solidFill>
                  <a:schemeClr val="bg1"/>
                </a:solidFill>
              </a:rPr>
              <a:t>	There may have incomplete data </a:t>
            </a:r>
          </a:p>
          <a:p>
            <a:pPr algn="just">
              <a:lnSpc>
                <a:spcPct val="200000"/>
              </a:lnSpc>
            </a:pPr>
            <a:r>
              <a:rPr lang="en-US" sz="2400" b="1" dirty="0">
                <a:solidFill>
                  <a:schemeClr val="bg1"/>
                </a:solidFill>
              </a:rPr>
              <a:t>	Lack of quality data</a:t>
            </a:r>
          </a:p>
          <a:p>
            <a:pPr algn="just">
              <a:lnSpc>
                <a:spcPct val="200000"/>
              </a:lnSpc>
            </a:pPr>
            <a:r>
              <a:rPr lang="en-US" sz="2400" b="1" dirty="0">
                <a:solidFill>
                  <a:schemeClr val="bg1"/>
                </a:solidFill>
              </a:rPr>
              <a:t>	Outdated information </a:t>
            </a:r>
          </a:p>
        </p:txBody>
      </p:sp>
    </p:spTree>
    <p:extLst>
      <p:ext uri="{BB962C8B-B14F-4D97-AF65-F5344CB8AC3E}">
        <p14:creationId xmlns:p14="http://schemas.microsoft.com/office/powerpoint/2010/main" val="1493702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D2B6BC-F7BE-F3CE-FAF7-7A3753108A18}"/>
              </a:ext>
            </a:extLst>
          </p:cNvPr>
          <p:cNvSpPr txBox="1"/>
          <p:nvPr/>
        </p:nvSpPr>
        <p:spPr>
          <a:xfrm>
            <a:off x="117528" y="986937"/>
            <a:ext cx="3032072" cy="3155223"/>
          </a:xfrm>
          <a:prstGeom prst="rect">
            <a:avLst/>
          </a:prstGeom>
          <a:noFill/>
        </p:spPr>
        <p:txBody>
          <a:bodyPr wrap="square">
            <a:spAutoFit/>
          </a:bodyPr>
          <a:lstStyle/>
          <a:p>
            <a:pPr algn="just">
              <a:lnSpc>
                <a:spcPct val="250000"/>
              </a:lnSpc>
            </a:pPr>
            <a:r>
              <a:rPr lang="en-US" sz="2800" b="1" dirty="0">
                <a:solidFill>
                  <a:schemeClr val="bg1"/>
                </a:solidFill>
              </a:rPr>
              <a:t>Conclusion and recommendations</a:t>
            </a:r>
          </a:p>
        </p:txBody>
      </p:sp>
      <p:sp>
        <p:nvSpPr>
          <p:cNvPr id="6" name="TextBox 5">
            <a:extLst>
              <a:ext uri="{FF2B5EF4-FFF2-40B4-BE49-F238E27FC236}">
                <a16:creationId xmlns:a16="http://schemas.microsoft.com/office/drawing/2014/main" id="{442DD484-51E2-A779-43AD-73D6D8887F69}"/>
              </a:ext>
            </a:extLst>
          </p:cNvPr>
          <p:cNvSpPr txBox="1"/>
          <p:nvPr/>
        </p:nvSpPr>
        <p:spPr>
          <a:xfrm>
            <a:off x="3295649" y="0"/>
            <a:ext cx="8896351" cy="2240613"/>
          </a:xfrm>
          <a:prstGeom prst="rect">
            <a:avLst/>
          </a:prstGeom>
          <a:noFill/>
        </p:spPr>
        <p:txBody>
          <a:bodyPr wrap="square" rtlCol="0">
            <a:spAutoFit/>
          </a:bodyPr>
          <a:lstStyle/>
          <a:p>
            <a:pPr algn="ctr">
              <a:lnSpc>
                <a:spcPct val="200000"/>
              </a:lnSpc>
            </a:pPr>
            <a:r>
              <a:rPr lang="en-GB" sz="2500" b="1" dirty="0">
                <a:solidFill>
                  <a:schemeClr val="bg1"/>
                </a:solidFill>
              </a:rPr>
              <a:t>Conclusion</a:t>
            </a:r>
          </a:p>
          <a:p>
            <a:pPr marL="342900" indent="-342900" algn="just">
              <a:lnSpc>
                <a:spcPct val="200000"/>
              </a:lnSpc>
              <a:buFont typeface="Arial" panose="020B0604020202020204" pitchFamily="34" charset="0"/>
              <a:buChar char="•"/>
            </a:pPr>
            <a:r>
              <a:rPr lang="en-GB" sz="2400" b="1" dirty="0">
                <a:solidFill>
                  <a:schemeClr val="bg1"/>
                </a:solidFill>
              </a:rPr>
              <a:t> </a:t>
            </a:r>
            <a:r>
              <a:rPr lang="en-US" sz="2400" b="1" dirty="0">
                <a:solidFill>
                  <a:schemeClr val="bg1"/>
                </a:solidFill>
              </a:rPr>
              <a:t>Obesity of the youngers is a great problem </a:t>
            </a:r>
          </a:p>
          <a:p>
            <a:pPr marL="342900" indent="-342900" algn="just">
              <a:lnSpc>
                <a:spcPct val="200000"/>
              </a:lnSpc>
              <a:buFont typeface="Arial" panose="020B0604020202020204" pitchFamily="34" charset="0"/>
              <a:buChar char="•"/>
            </a:pPr>
            <a:r>
              <a:rPr lang="en-US" sz="2400" b="1" dirty="0">
                <a:solidFill>
                  <a:schemeClr val="bg1"/>
                </a:solidFill>
              </a:rPr>
              <a:t>It needs to be overcome </a:t>
            </a:r>
            <a:endParaRPr lang="en-GB" sz="2400" b="1" dirty="0">
              <a:solidFill>
                <a:schemeClr val="bg1"/>
              </a:solidFill>
            </a:endParaRPr>
          </a:p>
        </p:txBody>
      </p:sp>
      <p:sp>
        <p:nvSpPr>
          <p:cNvPr id="2" name="Rectangle 1"/>
          <p:cNvSpPr/>
          <p:nvPr/>
        </p:nvSpPr>
        <p:spPr>
          <a:xfrm>
            <a:off x="3467100" y="2724150"/>
            <a:ext cx="8496300" cy="3752850"/>
          </a:xfrm>
          <a:prstGeom prst="rect">
            <a:avLst/>
          </a:prstGeom>
          <a:no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182841"/>
              </a:solidFill>
              <a:latin typeface="+mj-lt"/>
            </a:endParaRPr>
          </a:p>
        </p:txBody>
      </p:sp>
      <p:sp>
        <p:nvSpPr>
          <p:cNvPr id="3" name="Rectangle 2"/>
          <p:cNvSpPr/>
          <p:nvPr/>
        </p:nvSpPr>
        <p:spPr>
          <a:xfrm>
            <a:off x="3295649" y="2724150"/>
            <a:ext cx="8667751" cy="2323713"/>
          </a:xfrm>
          <a:prstGeom prst="rect">
            <a:avLst/>
          </a:prstGeom>
        </p:spPr>
        <p:txBody>
          <a:bodyPr wrap="square">
            <a:spAutoFit/>
          </a:bodyPr>
          <a:lstStyle/>
          <a:p>
            <a:pPr algn="ctr"/>
            <a:r>
              <a:rPr lang="en-US" sz="2500" b="1" dirty="0">
                <a:solidFill>
                  <a:schemeClr val="bg1"/>
                </a:solidFill>
              </a:rPr>
              <a:t>Recommendations</a:t>
            </a:r>
          </a:p>
          <a:p>
            <a:pPr marL="342900" lvl="0" indent="-342900">
              <a:buFont typeface="Arial" panose="020B0604020202020204" pitchFamily="34" charset="0"/>
              <a:buChar char="•"/>
            </a:pPr>
            <a:r>
              <a:rPr lang="en-US" sz="2400" b="1" dirty="0">
                <a:solidFill>
                  <a:schemeClr val="bg1"/>
                </a:solidFill>
              </a:rPr>
              <a:t>Collecting the most accurate data.</a:t>
            </a:r>
          </a:p>
          <a:p>
            <a:pPr marL="342900" lvl="0" indent="-342900">
              <a:buFont typeface="Arial" panose="020B0604020202020204" pitchFamily="34" charset="0"/>
              <a:buChar char="•"/>
            </a:pPr>
            <a:r>
              <a:rPr lang="en-US" sz="2400" b="1" dirty="0">
                <a:solidFill>
                  <a:schemeClr val="bg1"/>
                </a:solidFill>
              </a:rPr>
              <a:t>Provide the necessary explanation.</a:t>
            </a:r>
          </a:p>
          <a:p>
            <a:pPr marL="342900" lvl="0" indent="-342900">
              <a:buFont typeface="Arial" panose="020B0604020202020204" pitchFamily="34" charset="0"/>
              <a:buChar char="•"/>
            </a:pPr>
            <a:r>
              <a:rPr lang="en-US" sz="2400" b="1" dirty="0">
                <a:solidFill>
                  <a:schemeClr val="bg1"/>
                </a:solidFill>
              </a:rPr>
              <a:t>Take sufficient time to make the decision.</a:t>
            </a:r>
          </a:p>
          <a:p>
            <a:pPr marL="342900" lvl="0" indent="-342900">
              <a:buFont typeface="Arial" panose="020B0604020202020204" pitchFamily="34" charset="0"/>
              <a:buChar char="•"/>
            </a:pPr>
            <a:r>
              <a:rPr lang="en-US" sz="2400" b="1" dirty="0">
                <a:solidFill>
                  <a:schemeClr val="bg1"/>
                </a:solidFill>
              </a:rPr>
              <a:t>Focus on the validity of the data to collect the most updated information</a:t>
            </a:r>
            <a:r>
              <a:rPr lang="en-US" dirty="0"/>
              <a:t>.  </a:t>
            </a:r>
          </a:p>
        </p:txBody>
      </p:sp>
    </p:spTree>
    <p:extLst>
      <p:ext uri="{BB962C8B-B14F-4D97-AF65-F5344CB8AC3E}">
        <p14:creationId xmlns:p14="http://schemas.microsoft.com/office/powerpoint/2010/main" val="2047960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3AC5EC-E2C2-4AE1-B7E1-897447C06648}"/>
              </a:ext>
            </a:extLst>
          </p:cNvPr>
          <p:cNvSpPr txBox="1"/>
          <p:nvPr/>
        </p:nvSpPr>
        <p:spPr>
          <a:xfrm>
            <a:off x="6096000" y="281984"/>
            <a:ext cx="6096000" cy="6294031"/>
          </a:xfrm>
          <a:prstGeom prst="rect">
            <a:avLst/>
          </a:prstGeom>
          <a:noFill/>
        </p:spPr>
        <p:txBody>
          <a:bodyPr wrap="square" rtlCol="0" anchor="ctr" anchorCtr="0">
            <a:spAutoFit/>
          </a:bodyPr>
          <a:lstStyle>
            <a:defPPr>
              <a:defRPr lang="ko-KR"/>
            </a:defPPr>
            <a:lvl1pPr>
              <a:defRPr sz="4000" b="1">
                <a:latin typeface="+mj-lt"/>
                <a:cs typeface="Arial" panose="020B0604020202020204" pitchFamily="34" charset="0"/>
              </a:defRPr>
            </a:lvl1pPr>
          </a:lstStyle>
          <a:p>
            <a:pPr algn="just"/>
            <a:r>
              <a:rPr lang="en-GB" sz="1300" b="0" dirty="0">
                <a:solidFill>
                  <a:schemeClr val="accent2">
                    <a:lumMod val="60000"/>
                    <a:lumOff val="40000"/>
                  </a:schemeClr>
                </a:solidFill>
              </a:rPr>
              <a:t>Fong, S.L., </a:t>
            </a:r>
            <a:r>
              <a:rPr lang="en-GB" sz="1300" b="0" dirty="0" err="1">
                <a:solidFill>
                  <a:schemeClr val="accent2">
                    <a:lumMod val="60000"/>
                    <a:lumOff val="40000"/>
                  </a:schemeClr>
                </a:solidFill>
              </a:rPr>
              <a:t>Douma</a:t>
            </a:r>
            <a:r>
              <a:rPr lang="en-GB" sz="1300" b="0" dirty="0">
                <a:solidFill>
                  <a:schemeClr val="accent2">
                    <a:lumMod val="60000"/>
                    <a:lumOff val="40000"/>
                  </a:schemeClr>
                </a:solidFill>
              </a:rPr>
              <a:t>, A. and </a:t>
            </a:r>
            <a:r>
              <a:rPr lang="en-GB" sz="1300" b="0" dirty="0" err="1">
                <a:solidFill>
                  <a:schemeClr val="accent2">
                    <a:lumMod val="60000"/>
                    <a:lumOff val="40000"/>
                  </a:schemeClr>
                </a:solidFill>
              </a:rPr>
              <a:t>Verhaeghe</a:t>
            </a:r>
            <a:r>
              <a:rPr lang="en-GB" sz="1300" b="0" dirty="0">
                <a:solidFill>
                  <a:schemeClr val="accent2">
                    <a:lumMod val="60000"/>
                    <a:lumOff val="40000"/>
                  </a:schemeClr>
                </a:solidFill>
              </a:rPr>
              <a:t>, J., 2021. Implementing the international evidence-based guideline of assessment and management of polycystic ovary syndrome (PCOS): how to achieve weight loss in overweight and obese women with PCOS?. Journal of </a:t>
            </a:r>
            <a:r>
              <a:rPr lang="en-GB" sz="1300" b="0" dirty="0" err="1">
                <a:solidFill>
                  <a:schemeClr val="accent2">
                    <a:lumMod val="60000"/>
                    <a:lumOff val="40000"/>
                  </a:schemeClr>
                </a:solidFill>
              </a:rPr>
              <a:t>Gynecology</a:t>
            </a:r>
            <a:r>
              <a:rPr lang="en-GB" sz="1300" b="0" dirty="0">
                <a:solidFill>
                  <a:schemeClr val="accent2">
                    <a:lumMod val="60000"/>
                    <a:lumOff val="40000"/>
                  </a:schemeClr>
                </a:solidFill>
              </a:rPr>
              <a:t> Obstetrics and Human Reproduction, 50(6), p.101894.</a:t>
            </a:r>
          </a:p>
          <a:p>
            <a:pPr algn="just"/>
            <a:r>
              <a:rPr lang="en-GB" sz="1300" b="0" dirty="0">
                <a:solidFill>
                  <a:schemeClr val="accent2">
                    <a:lumMod val="60000"/>
                    <a:lumOff val="40000"/>
                  </a:schemeClr>
                </a:solidFill>
              </a:rPr>
              <a:t>Kern, T., Blond, M.B., Hansen, T.H., </a:t>
            </a:r>
            <a:r>
              <a:rPr lang="en-GB" sz="1300" b="0" dirty="0" err="1">
                <a:solidFill>
                  <a:schemeClr val="accent2">
                    <a:lumMod val="60000"/>
                    <a:lumOff val="40000"/>
                  </a:schemeClr>
                </a:solidFill>
              </a:rPr>
              <a:t>Rosenkilde</a:t>
            </a:r>
            <a:r>
              <a:rPr lang="en-GB" sz="1300" b="0" dirty="0">
                <a:solidFill>
                  <a:schemeClr val="accent2">
                    <a:lumMod val="60000"/>
                    <a:lumOff val="40000"/>
                  </a:schemeClr>
                </a:solidFill>
              </a:rPr>
              <a:t>, M., Quist, J.S., Gram, A.S., </a:t>
            </a:r>
            <a:r>
              <a:rPr lang="en-GB" sz="1300" b="0" dirty="0" err="1">
                <a:solidFill>
                  <a:schemeClr val="accent2">
                    <a:lumMod val="60000"/>
                    <a:lumOff val="40000"/>
                  </a:schemeClr>
                </a:solidFill>
              </a:rPr>
              <a:t>Ekstrøm</a:t>
            </a:r>
            <a:r>
              <a:rPr lang="en-GB" sz="1300" b="0" dirty="0">
                <a:solidFill>
                  <a:schemeClr val="accent2">
                    <a:lumMod val="60000"/>
                    <a:lumOff val="40000"/>
                  </a:schemeClr>
                </a:solidFill>
              </a:rPr>
              <a:t>, C.T., Hansen, T. and </a:t>
            </a:r>
            <a:r>
              <a:rPr lang="en-GB" sz="1300" b="0" dirty="0" err="1">
                <a:solidFill>
                  <a:schemeClr val="accent2">
                    <a:lumMod val="60000"/>
                    <a:lumOff val="40000"/>
                  </a:schemeClr>
                </a:solidFill>
              </a:rPr>
              <a:t>Stallknecht</a:t>
            </a:r>
            <a:r>
              <a:rPr lang="en-GB" sz="1300" b="0" dirty="0">
                <a:solidFill>
                  <a:schemeClr val="accent2">
                    <a:lumMod val="60000"/>
                    <a:lumOff val="40000"/>
                  </a:schemeClr>
                </a:solidFill>
              </a:rPr>
              <a:t>, B., 2020. Structured exercise alters the gut microbiota in humans with overweight and obesity—A randomized controlled trial. International journal of obesity, 44(1), pp.125-135.</a:t>
            </a:r>
          </a:p>
          <a:p>
            <a:pPr algn="just"/>
            <a:r>
              <a:rPr lang="en-GB" sz="1300" b="0" dirty="0">
                <a:solidFill>
                  <a:schemeClr val="accent2">
                    <a:lumMod val="60000"/>
                    <a:lumOff val="40000"/>
                  </a:schemeClr>
                </a:solidFill>
              </a:rPr>
              <a:t>Roberts, P. and Perez, E., 2013. Ethics Research Compendium. New York: Nova Publishers.</a:t>
            </a:r>
          </a:p>
          <a:p>
            <a:pPr algn="just"/>
            <a:r>
              <a:rPr lang="en-GB" sz="1300" b="0" dirty="0">
                <a:solidFill>
                  <a:schemeClr val="accent2">
                    <a:lumMod val="60000"/>
                    <a:lumOff val="40000"/>
                  </a:schemeClr>
                </a:solidFill>
              </a:rPr>
              <a:t>Robinson, E., Haynes, A., </a:t>
            </a:r>
            <a:r>
              <a:rPr lang="en-GB" sz="1300" b="0" dirty="0" err="1">
                <a:solidFill>
                  <a:schemeClr val="accent2">
                    <a:lumMod val="60000"/>
                    <a:lumOff val="40000"/>
                  </a:schemeClr>
                </a:solidFill>
              </a:rPr>
              <a:t>Sutin</a:t>
            </a:r>
            <a:r>
              <a:rPr lang="en-GB" sz="1300" b="0" dirty="0">
                <a:solidFill>
                  <a:schemeClr val="accent2">
                    <a:lumMod val="60000"/>
                    <a:lumOff val="40000"/>
                  </a:schemeClr>
                </a:solidFill>
              </a:rPr>
              <a:t>, A. and Daly, M., 2020. Self‐perception of overweight and obesity: A review of mental and physical health outcomes. Obesity science &amp; practice, 6(5), pp.552-561.</a:t>
            </a:r>
          </a:p>
          <a:p>
            <a:pPr algn="just"/>
            <a:r>
              <a:rPr lang="en-GB" sz="1300" b="0" dirty="0">
                <a:solidFill>
                  <a:schemeClr val="accent2">
                    <a:lumMod val="60000"/>
                    <a:lumOff val="40000"/>
                  </a:schemeClr>
                </a:solidFill>
              </a:rPr>
              <a:t>Rogers, N.T., Cummins, S., Forde, H., Jones, C.P., </a:t>
            </a:r>
            <a:r>
              <a:rPr lang="en-GB" sz="1300" b="0" dirty="0" err="1">
                <a:solidFill>
                  <a:schemeClr val="accent2">
                    <a:lumMod val="60000"/>
                    <a:lumOff val="40000"/>
                  </a:schemeClr>
                </a:solidFill>
              </a:rPr>
              <a:t>Mytton</a:t>
            </a:r>
            <a:r>
              <a:rPr lang="en-GB" sz="1300" b="0" dirty="0">
                <a:solidFill>
                  <a:schemeClr val="accent2">
                    <a:lumMod val="60000"/>
                    <a:lumOff val="40000"/>
                  </a:schemeClr>
                </a:solidFill>
              </a:rPr>
              <a:t>, O., Rutter, H., Sharp, S.J., </a:t>
            </a:r>
            <a:r>
              <a:rPr lang="en-GB" sz="1300" b="0" dirty="0" err="1">
                <a:solidFill>
                  <a:schemeClr val="accent2">
                    <a:lumMod val="60000"/>
                    <a:lumOff val="40000"/>
                  </a:schemeClr>
                </a:solidFill>
              </a:rPr>
              <a:t>Theis</a:t>
            </a:r>
            <a:r>
              <a:rPr lang="en-GB" sz="1300" b="0" dirty="0">
                <a:solidFill>
                  <a:schemeClr val="accent2">
                    <a:lumMod val="60000"/>
                    <a:lumOff val="40000"/>
                  </a:schemeClr>
                </a:solidFill>
              </a:rPr>
              <a:t>, D., White, M. and Adams, J., 2023. Associations between trajectories of obesity prevalence in English primary school children and the UK soft drinks industry levy: An interrupted time series analysis of surveillance data. </a:t>
            </a:r>
            <a:r>
              <a:rPr lang="en-GB" sz="1300" b="0" dirty="0" err="1">
                <a:solidFill>
                  <a:schemeClr val="accent2">
                    <a:lumMod val="60000"/>
                    <a:lumOff val="40000"/>
                  </a:schemeClr>
                </a:solidFill>
              </a:rPr>
              <a:t>PLoS</a:t>
            </a:r>
            <a:r>
              <a:rPr lang="en-GB" sz="1300" b="0" dirty="0">
                <a:solidFill>
                  <a:schemeClr val="accent2">
                    <a:lumMod val="60000"/>
                    <a:lumOff val="40000"/>
                  </a:schemeClr>
                </a:solidFill>
              </a:rPr>
              <a:t> Medicine, 20(1), p.e1004160.</a:t>
            </a:r>
          </a:p>
          <a:p>
            <a:pPr algn="just"/>
            <a:r>
              <a:rPr lang="en-GB" sz="1300" b="0" dirty="0" err="1">
                <a:solidFill>
                  <a:schemeClr val="accent2">
                    <a:lumMod val="60000"/>
                    <a:lumOff val="40000"/>
                  </a:schemeClr>
                </a:solidFill>
              </a:rPr>
              <a:t>Schostak</a:t>
            </a:r>
            <a:r>
              <a:rPr lang="en-GB" sz="1300" b="0" dirty="0">
                <a:solidFill>
                  <a:schemeClr val="accent2">
                    <a:lumMod val="60000"/>
                    <a:lumOff val="40000"/>
                  </a:schemeClr>
                </a:solidFill>
              </a:rPr>
              <a:t>, J., 2015. Interviewing And Representation in Qualitative Research. Maidenhead, England: Open University Press</a:t>
            </a:r>
          </a:p>
          <a:p>
            <a:pPr algn="just"/>
            <a:r>
              <a:rPr lang="en-GB" sz="1300" b="0" dirty="0" err="1">
                <a:solidFill>
                  <a:schemeClr val="accent2">
                    <a:lumMod val="60000"/>
                    <a:lumOff val="40000"/>
                  </a:schemeClr>
                </a:solidFill>
              </a:rPr>
              <a:t>Sjunnestrand</a:t>
            </a:r>
            <a:r>
              <a:rPr lang="en-GB" sz="1300" b="0" dirty="0">
                <a:solidFill>
                  <a:schemeClr val="accent2">
                    <a:lumMod val="60000"/>
                    <a:lumOff val="40000"/>
                  </a:schemeClr>
                </a:solidFill>
              </a:rPr>
              <a:t>, M., </a:t>
            </a:r>
            <a:r>
              <a:rPr lang="en-GB" sz="1300" b="0" dirty="0" err="1">
                <a:solidFill>
                  <a:schemeClr val="accent2">
                    <a:lumMod val="60000"/>
                    <a:lumOff val="40000"/>
                  </a:schemeClr>
                </a:solidFill>
              </a:rPr>
              <a:t>Nordin</a:t>
            </a:r>
            <a:r>
              <a:rPr lang="en-GB" sz="1300" b="0" dirty="0">
                <a:solidFill>
                  <a:schemeClr val="accent2">
                    <a:lumMod val="60000"/>
                    <a:lumOff val="40000"/>
                  </a:schemeClr>
                </a:solidFill>
              </a:rPr>
              <a:t>, K., Eli, K., </a:t>
            </a:r>
            <a:r>
              <a:rPr lang="en-GB" sz="1300" b="0" dirty="0" err="1">
                <a:solidFill>
                  <a:schemeClr val="accent2">
                    <a:lumMod val="60000"/>
                    <a:lumOff val="40000"/>
                  </a:schemeClr>
                </a:solidFill>
              </a:rPr>
              <a:t>Nowicka</a:t>
            </a:r>
            <a:r>
              <a:rPr lang="en-GB" sz="1300" b="0" dirty="0">
                <a:solidFill>
                  <a:schemeClr val="accent2">
                    <a:lumMod val="60000"/>
                    <a:lumOff val="40000"/>
                  </a:schemeClr>
                </a:solidFill>
              </a:rPr>
              <a:t>, P. and </a:t>
            </a:r>
            <a:r>
              <a:rPr lang="en-GB" sz="1300" b="0" dirty="0" err="1">
                <a:solidFill>
                  <a:schemeClr val="accent2">
                    <a:lumMod val="60000"/>
                    <a:lumOff val="40000"/>
                  </a:schemeClr>
                </a:solidFill>
              </a:rPr>
              <a:t>Ek</a:t>
            </a:r>
            <a:r>
              <a:rPr lang="en-GB" sz="1300" b="0" dirty="0">
                <a:solidFill>
                  <a:schemeClr val="accent2">
                    <a:lumMod val="60000"/>
                    <a:lumOff val="40000"/>
                  </a:schemeClr>
                </a:solidFill>
              </a:rPr>
              <a:t>, A., 2019. Planting a seed-child health care nurses’ perceptions of speaking to parents about overweight and obesity: a qualitative study within the STOP project. BMC public health, 19(1), pp.1-11.</a:t>
            </a:r>
          </a:p>
          <a:p>
            <a:pPr algn="just"/>
            <a:r>
              <a:rPr lang="en-GB" sz="1300" b="0" dirty="0">
                <a:solidFill>
                  <a:schemeClr val="accent2">
                    <a:lumMod val="60000"/>
                    <a:lumOff val="40000"/>
                  </a:schemeClr>
                </a:solidFill>
              </a:rPr>
              <a:t>Zhu, Z., Tang, Y., Zhuang, J., Liu, Y., Wu, X., </a:t>
            </a:r>
            <a:r>
              <a:rPr lang="en-GB" sz="1300" b="0" dirty="0" err="1">
                <a:solidFill>
                  <a:schemeClr val="accent2">
                    <a:lumMod val="60000"/>
                    <a:lumOff val="40000"/>
                  </a:schemeClr>
                </a:solidFill>
              </a:rPr>
              <a:t>Cai</a:t>
            </a:r>
            <a:r>
              <a:rPr lang="en-GB" sz="1300" b="0" dirty="0">
                <a:solidFill>
                  <a:schemeClr val="accent2">
                    <a:lumMod val="60000"/>
                    <a:lumOff val="40000"/>
                  </a:schemeClr>
                </a:solidFill>
              </a:rPr>
              <a:t>, Y., Wang, L., Cao, Z.B. and Chen, P., 2019. Physical activity, screen viewing time, and overweight/obesity among Chinese children and adolescents: an update from the 2017 physical activity and fitness in China—the youth study. BMC public health, 19(1), pp.1-8.</a:t>
            </a:r>
          </a:p>
        </p:txBody>
      </p:sp>
      <p:sp>
        <p:nvSpPr>
          <p:cNvPr id="2" name="Rectangle 1"/>
          <p:cNvSpPr/>
          <p:nvPr/>
        </p:nvSpPr>
        <p:spPr>
          <a:xfrm>
            <a:off x="0" y="0"/>
            <a:ext cx="3486150" cy="1143000"/>
          </a:xfrm>
          <a:prstGeom prst="rect">
            <a:avLst/>
          </a:prstGeom>
          <a:solidFill>
            <a:srgbClr val="F2CB35"/>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rgbClr val="182841"/>
                </a:solidFill>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1907620479"/>
      </p:ext>
    </p:extLst>
  </p:cSld>
  <p:clrMapOvr>
    <a:masterClrMapping/>
  </p:clrMapOvr>
</p:sld>
</file>

<file path=ppt/theme/theme1.xml><?xml version="1.0" encoding="utf-8"?>
<a:theme xmlns:a="http://schemas.openxmlformats.org/drawingml/2006/main" name="PPTMON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oppins SemiBold - Poppins Light">
      <a:majorFont>
        <a:latin typeface="Poppins SemiBold"/>
        <a:ea typeface="Arial Unicode MS"/>
        <a:cs typeface=""/>
      </a:majorFont>
      <a:minorFont>
        <a:latin typeface="Poppins Light"/>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F2CB35"/>
        </a:solidFill>
        <a:ln w="38100">
          <a:noFill/>
        </a:ln>
      </a:spPr>
      <a:bodyPr rtlCol="0" anchor="ctr"/>
      <a:lstStyle>
        <a:defPPr algn="ctr">
          <a:defRPr sz="2000" dirty="0" smtClean="0">
            <a:solidFill>
              <a:srgbClr val="182841"/>
            </a:solidFill>
            <a:latin typeface="+mj-lt"/>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맑은 고딕"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맑은 고딕"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1880</Words>
  <Application>Microsoft Office PowerPoint</Application>
  <PresentationFormat>Widescreen</PresentationFormat>
  <Paragraphs>120</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Poppins Light</vt:lpstr>
      <vt:lpstr>Poppins SemiBold</vt:lpstr>
      <vt:lpstr>맑은 고딕</vt:lpstr>
      <vt:lpstr>Wingdings</vt:lpstr>
      <vt:lpstr>PPTMON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2023-01-26T23:55:16Z</dcterms:created>
  <dcterms:modified xsi:type="dcterms:W3CDTF">2023-04-08T13:27:49Z</dcterms:modified>
</cp:coreProperties>
</file>