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5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1" autoAdjust="0"/>
    <p:restoredTop sz="94660"/>
  </p:normalViewPr>
  <p:slideViewPr>
    <p:cSldViewPr snapToGrid="0">
      <p:cViewPr varScale="1">
        <p:scale>
          <a:sx n="73" d="100"/>
          <a:sy n="73" d="100"/>
        </p:scale>
        <p:origin x="252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3" y="3810002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4" name="Rectangle 23"/>
          <p:cNvSpPr/>
          <p:nvPr/>
        </p:nvSpPr>
        <p:spPr>
          <a:xfrm flipV="1">
            <a:off x="5410201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5" name="Rectangle 24"/>
          <p:cNvSpPr/>
          <p:nvPr/>
        </p:nvSpPr>
        <p:spPr>
          <a:xfrm flipV="1">
            <a:off x="5410201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0" name="Rectangle 9"/>
          <p:cNvSpPr/>
          <p:nvPr/>
        </p:nvSpPr>
        <p:spPr>
          <a:xfrm>
            <a:off x="1" y="3675529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9"/>
            <a:ext cx="8458200" cy="1470025"/>
          </a:xfrm>
        </p:spPr>
        <p:txBody>
          <a:bodyPr anchor="b"/>
          <a:lstStyle>
            <a:lvl1pPr>
              <a:defRPr sz="33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48006" indent="0" algn="l">
              <a:buNone/>
              <a:defRPr sz="1800">
                <a:solidFill>
                  <a:schemeClr val="tx2"/>
                </a:solidFill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9" y="1136"/>
            <a:ext cx="747712" cy="365760"/>
          </a:xfrm>
        </p:spPr>
        <p:txBody>
          <a:bodyPr/>
          <a:lstStyle>
            <a:lvl1pPr algn="r">
              <a:defRPr sz="1350">
                <a:solidFill>
                  <a:schemeClr val="bg1"/>
                </a:solidFill>
              </a:defRPr>
            </a:lvl1pPr>
          </a:lstStyle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458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261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2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3225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34290" indent="0">
              <a:buNone/>
              <a:defRPr sz="1575" b="0">
                <a:solidFill>
                  <a:schemeClr val="tx2"/>
                </a:solidFill>
              </a:defRPr>
            </a:lvl1pPr>
            <a:lvl2pPr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417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30"/>
            <a:ext cx="4038600" cy="5794659"/>
          </a:xfrm>
        </p:spPr>
        <p:txBody>
          <a:bodyPr/>
          <a:lstStyle>
            <a:lvl1pPr>
              <a:defRPr sz="1500"/>
            </a:lvl1pPr>
            <a:lvl2pPr>
              <a:defRPr sz="1425"/>
            </a:lvl2pPr>
            <a:lvl3pPr>
              <a:defRPr sz="1350"/>
            </a:lvl3pPr>
            <a:lvl4pPr>
              <a:defRPr sz="1350"/>
            </a:lvl4pPr>
            <a:lvl5pPr>
              <a:defRPr sz="135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30"/>
            <a:ext cx="4038600" cy="5794659"/>
          </a:xfrm>
        </p:spPr>
        <p:txBody>
          <a:bodyPr/>
          <a:lstStyle>
            <a:lvl1pPr>
              <a:defRPr sz="1500"/>
            </a:lvl1pPr>
            <a:lvl2pPr>
              <a:defRPr sz="1425"/>
            </a:lvl2pPr>
            <a:lvl3pPr>
              <a:defRPr sz="1350"/>
            </a:lvl3pPr>
            <a:lvl4pPr>
              <a:defRPr sz="1350"/>
            </a:lvl4pPr>
            <a:lvl5pPr>
              <a:defRPr sz="135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995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3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6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2"/>
            <a:ext cx="4041648" cy="4605879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5" y="1988842"/>
            <a:ext cx="4041775" cy="4605879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408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3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847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753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35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4"/>
            <a:ext cx="3383280" cy="5071655"/>
          </a:xfrm>
        </p:spPr>
        <p:txBody>
          <a:bodyPr/>
          <a:lstStyle>
            <a:lvl1pPr marL="6858" indent="0">
              <a:buNone/>
              <a:defRPr sz="1050"/>
            </a:lvl1pPr>
            <a:lvl2pPr>
              <a:buNone/>
              <a:defRPr sz="900"/>
            </a:lvl2pPr>
            <a:lvl3pPr>
              <a:buNone/>
              <a:defRPr sz="750"/>
            </a:lvl3pPr>
            <a:lvl4pPr>
              <a:buNone/>
              <a:defRPr sz="675"/>
            </a:lvl4pPr>
            <a:lvl5pPr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4"/>
            <a:ext cx="5102352" cy="615177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34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5" y="1109162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15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10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975"/>
            </a:lvl1pPr>
            <a:lvl2pPr>
              <a:buFontTx/>
              <a:buNone/>
              <a:defRPr sz="900"/>
            </a:lvl2pPr>
            <a:lvl3pPr>
              <a:buFontTx/>
              <a:buNone/>
              <a:defRPr sz="750"/>
            </a:lvl3pPr>
            <a:lvl4pPr>
              <a:buFontTx/>
              <a:buNone/>
              <a:defRPr sz="675"/>
            </a:lvl4pPr>
            <a:lvl5pPr>
              <a:buFontTx/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2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995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23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20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0" name="Rectangle 29"/>
          <p:cNvSpPr/>
          <p:nvPr/>
        </p:nvSpPr>
        <p:spPr>
          <a:xfrm>
            <a:off x="1" y="308278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1" name="Rectangle 30"/>
          <p:cNvSpPr/>
          <p:nvPr/>
        </p:nvSpPr>
        <p:spPr>
          <a:xfrm flipV="1">
            <a:off x="5410183" y="360248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2" name="Rectangle 31"/>
          <p:cNvSpPr/>
          <p:nvPr/>
        </p:nvSpPr>
        <p:spPr>
          <a:xfrm flipV="1">
            <a:off x="5410201" y="440114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7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350">
                <a:solidFill>
                  <a:srgbClr val="FFFFFF"/>
                </a:solidFill>
              </a:defRPr>
            </a:lvl1pPr>
          </a:lstStyle>
          <a:p>
            <a:fld id="{FC237076-6F7E-4F3D-8C33-69CC84C5D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226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192024" algn="l" rtl="0" eaLnBrk="1" latinLnBrk="0" hangingPunct="1">
        <a:spcBef>
          <a:spcPts val="225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185166" algn="l" rtl="0" eaLnBrk="1" latinLnBrk="0" hangingPunct="1">
        <a:spcBef>
          <a:spcPts val="225"/>
        </a:spcBef>
        <a:buClr>
          <a:schemeClr val="accent2"/>
        </a:buClr>
        <a:buFont typeface="Arial" panose="020B0604020202020204" pitchFamily="34" charset="0"/>
        <a:buChar char="•"/>
        <a:defRPr kumimoji="0" sz="2400" kern="1200">
          <a:solidFill>
            <a:srgbClr val="0070C0"/>
          </a:solidFill>
          <a:latin typeface="+mn-lt"/>
          <a:ea typeface="+mn-ea"/>
          <a:cs typeface="+mn-cs"/>
        </a:defRPr>
      </a:lvl2pPr>
      <a:lvl3pPr marL="692658" indent="-164592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884682" indent="-150876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04241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207008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35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37160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2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152247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125" kern="1200">
          <a:solidFill>
            <a:schemeClr val="accent3"/>
          </a:solidFill>
          <a:latin typeface="+mn-lt"/>
          <a:ea typeface="+mn-ea"/>
          <a:cs typeface="+mn-cs"/>
        </a:defRPr>
      </a:lvl8pPr>
      <a:lvl9pPr marL="168021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05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9E5A0-4CDF-F5E3-69DD-5F77A60B38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Data Warehousing &amp; Data Mining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7F53C5-740F-42A5-7608-B459CA0181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ACCA6026</a:t>
            </a:r>
          </a:p>
          <a:p>
            <a:r>
              <a:rPr lang="en-GB" sz="2400" dirty="0"/>
              <a:t>Lecture 15 – Data Governance</a:t>
            </a:r>
          </a:p>
          <a:p>
            <a:endParaRPr lang="en-GB" sz="2400" dirty="0"/>
          </a:p>
          <a:p>
            <a:r>
              <a:rPr lang="en-GB" sz="2400" dirty="0"/>
              <a:t>Dr Nik Whitehead</a:t>
            </a:r>
          </a:p>
        </p:txBody>
      </p:sp>
    </p:spTree>
    <p:extLst>
      <p:ext uri="{BB962C8B-B14F-4D97-AF65-F5344CB8AC3E}">
        <p14:creationId xmlns:p14="http://schemas.microsoft.com/office/powerpoint/2010/main" val="130300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0E10A-DD10-786E-97FE-26BFA4124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Governance in BI Systems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C35B9-CC4E-1147-72CE-63D4D2DF7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80728"/>
            <a:ext cx="8399417" cy="5593808"/>
          </a:xfrm>
        </p:spPr>
        <p:txBody>
          <a:bodyPr/>
          <a:lstStyle/>
          <a:p>
            <a:r>
              <a:rPr lang="en-GB" noProof="0" dirty="0"/>
              <a:t>Or </a:t>
            </a:r>
            <a:r>
              <a:rPr lang="en-GB" i="1" noProof="0" dirty="0"/>
              <a:t>Why your dashboards lie to you</a:t>
            </a:r>
          </a:p>
          <a:p>
            <a:endParaRPr lang="en-GB" i="1" noProof="0" dirty="0"/>
          </a:p>
          <a:p>
            <a:r>
              <a:rPr lang="en-GB" noProof="0" dirty="0"/>
              <a:t>Organisations rely on dashboards, analytics and reports to make good business decisions</a:t>
            </a:r>
          </a:p>
          <a:p>
            <a:r>
              <a:rPr lang="en-GB" noProof="0" dirty="0"/>
              <a:t>But these </a:t>
            </a:r>
            <a:r>
              <a:rPr lang="en-GB" dirty="0"/>
              <a:t>decisions may be wrong it the underlying data is</a:t>
            </a:r>
          </a:p>
          <a:p>
            <a:pPr lvl="1"/>
            <a:r>
              <a:rPr lang="en-GB" noProof="0" dirty="0"/>
              <a:t>Inconsistent</a:t>
            </a:r>
          </a:p>
          <a:p>
            <a:pPr lvl="1"/>
            <a:r>
              <a:rPr lang="en-GB" dirty="0"/>
              <a:t>Duplicated</a:t>
            </a:r>
          </a:p>
          <a:p>
            <a:pPr lvl="1"/>
            <a:r>
              <a:rPr lang="en-GB" noProof="0" dirty="0"/>
              <a:t>Poorly defined</a:t>
            </a:r>
          </a:p>
          <a:p>
            <a:pPr lvl="1"/>
            <a:r>
              <a:rPr lang="en-GB" dirty="0"/>
              <a:t>Badly controlled</a:t>
            </a:r>
          </a:p>
          <a:p>
            <a:pPr lvl="1"/>
            <a:endParaRPr lang="en-GB" noProof="0" dirty="0"/>
          </a:p>
          <a:p>
            <a:pPr marL="82296" indent="0" algn="ctr">
              <a:buNone/>
            </a:pPr>
            <a:r>
              <a:rPr lang="en-GB" dirty="0"/>
              <a:t>Bad data → bad decisions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32444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A7CDF-8235-731B-5E8F-0A52CFD2A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Data Governance?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AE3EF-65C2-8312-007B-842CDBD221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Definition:</a:t>
            </a:r>
          </a:p>
          <a:p>
            <a:pPr lvl="1"/>
            <a:r>
              <a:rPr lang="en-GB" i="1" dirty="0"/>
              <a:t>Data governance is the system by which organisations decide how data is defined, managed, controlled, and used</a:t>
            </a:r>
            <a:endParaRPr lang="en-GB" dirty="0"/>
          </a:p>
          <a:p>
            <a:endParaRPr lang="en-GB" i="1" dirty="0"/>
          </a:p>
          <a:p>
            <a:r>
              <a:rPr lang="en-GB" dirty="0"/>
              <a:t>This allows an organisation to answer questions about how it uses data, not just about what data it holds, e.g.</a:t>
            </a:r>
          </a:p>
          <a:p>
            <a:pPr lvl="1"/>
            <a:r>
              <a:rPr lang="en-GB" dirty="0"/>
              <a:t>Who owns data?</a:t>
            </a:r>
          </a:p>
          <a:p>
            <a:pPr lvl="1"/>
            <a:r>
              <a:rPr lang="en-GB" dirty="0"/>
              <a:t>What does it mean?</a:t>
            </a:r>
          </a:p>
          <a:p>
            <a:pPr lvl="1"/>
            <a:r>
              <a:rPr lang="en-GB" dirty="0"/>
              <a:t>Who may change data?</a:t>
            </a:r>
          </a:p>
          <a:p>
            <a:pPr lvl="1"/>
            <a:r>
              <a:rPr lang="en-GB" dirty="0"/>
              <a:t>Who decides data standards?</a:t>
            </a:r>
          </a:p>
          <a:p>
            <a:pPr lvl="1"/>
            <a:r>
              <a:rPr lang="en-GB" dirty="0"/>
              <a:t>How are data issues resolved?</a:t>
            </a:r>
          </a:p>
          <a:p>
            <a:pPr lvl="1"/>
            <a:r>
              <a:rPr lang="en-GB" dirty="0"/>
              <a:t>How is compliance monitored?</a:t>
            </a:r>
          </a:p>
        </p:txBody>
      </p:sp>
    </p:spTree>
    <p:extLst>
      <p:ext uri="{BB962C8B-B14F-4D97-AF65-F5344CB8AC3E}">
        <p14:creationId xmlns:p14="http://schemas.microsoft.com/office/powerpoint/2010/main" val="2325472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196E0-B940-B066-C710-3FA946711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Governance v. Management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E8BFF4A-6368-A3DF-A374-9938132527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653077"/>
              </p:ext>
            </p:extLst>
          </p:nvPr>
        </p:nvGraphicFramePr>
        <p:xfrm>
          <a:off x="457200" y="1072516"/>
          <a:ext cx="822960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83717605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4569012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Governance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Management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58960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Sets 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Operates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483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Assigns accountability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Performs tasks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944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Strategic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Operational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3245845"/>
                  </a:ext>
                </a:extLst>
              </a:tr>
            </a:tbl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C3E4F3C-140D-4CF4-D77E-D8A4B7C3194A}"/>
              </a:ext>
            </a:extLst>
          </p:cNvPr>
          <p:cNvSpPr txBox="1">
            <a:spLocks/>
          </p:cNvSpPr>
          <p:nvPr/>
        </p:nvSpPr>
        <p:spPr>
          <a:xfrm>
            <a:off x="452844" y="3108960"/>
            <a:ext cx="8229600" cy="350084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192024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185166" algn="l" rtl="0" eaLnBrk="1" latinLnBrk="0" hangingPunct="1">
              <a:spcBef>
                <a:spcPts val="225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kumimoji="0" sz="2400" kern="1200">
                <a:solidFill>
                  <a:srgbClr val="0070C0"/>
                </a:solidFill>
                <a:latin typeface="+mn-lt"/>
                <a:ea typeface="+mn-ea"/>
                <a:cs typeface="+mn-cs"/>
              </a:defRPr>
            </a:lvl2pPr>
            <a:lvl3pPr marL="692658" indent="-164592" algn="l" rtl="0" eaLnBrk="1" latinLnBrk="0" hangingPunct="1">
              <a:spcBef>
                <a:spcPts val="225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884682" indent="-150876" algn="l" rtl="0" eaLnBrk="1" latinLnBrk="0" hangingPunct="1">
              <a:spcBef>
                <a:spcPts val="225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042416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35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371600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1522476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◦"/>
              <a:defRPr kumimoji="0" sz="1125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1680210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◦"/>
              <a:defRPr kumimoji="0" sz="105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Governance is about decision rights and control structures</a:t>
            </a:r>
          </a:p>
          <a:p>
            <a:pPr lvl="1"/>
            <a:r>
              <a:rPr lang="en-GB" dirty="0"/>
              <a:t>Governance says customer IDs must be unique across the organisation</a:t>
            </a:r>
          </a:p>
          <a:p>
            <a:r>
              <a:rPr lang="en-GB" dirty="0"/>
              <a:t>Management is about day-to-day operation</a:t>
            </a:r>
          </a:p>
          <a:p>
            <a:pPr lvl="1"/>
            <a:r>
              <a:rPr lang="en-GB" dirty="0"/>
              <a:t>Management implements database checks and ETL logic to enforce the rule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224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CA5C3-817C-BC6C-21EF-DAAD84995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Governance Is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22FA8-623D-33B3-07DA-06AA69FF6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577277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Organisation with plenty of data may still fail to use it effectively</a:t>
            </a:r>
          </a:p>
          <a:p>
            <a:pPr lvl="1"/>
            <a:r>
              <a:rPr lang="en-GB" dirty="0"/>
              <a:t>If you don’t trust your data then you don’t use it</a:t>
            </a:r>
          </a:p>
          <a:p>
            <a:r>
              <a:rPr lang="en-GB" dirty="0"/>
              <a:t>Results of weak/non-existent governance</a:t>
            </a:r>
          </a:p>
          <a:p>
            <a:pPr lvl="1"/>
            <a:r>
              <a:rPr lang="en-GB" dirty="0"/>
              <a:t>Conflicting reports</a:t>
            </a:r>
          </a:p>
          <a:p>
            <a:pPr lvl="1"/>
            <a:r>
              <a:rPr lang="en-GB" dirty="0"/>
              <a:t>Duplicate records</a:t>
            </a:r>
          </a:p>
          <a:p>
            <a:pPr lvl="1"/>
            <a:r>
              <a:rPr lang="en-GB" dirty="0"/>
              <a:t>Undefined KPIs</a:t>
            </a:r>
          </a:p>
          <a:p>
            <a:pPr lvl="1"/>
            <a:r>
              <a:rPr lang="en-GB" dirty="0"/>
              <a:t>Low trust in dashboards</a:t>
            </a:r>
          </a:p>
          <a:p>
            <a:pPr lvl="1"/>
            <a:r>
              <a:rPr lang="en-GB" dirty="0"/>
              <a:t>Compliance risk</a:t>
            </a:r>
          </a:p>
          <a:p>
            <a:pPr lvl="1"/>
            <a:r>
              <a:rPr lang="en-GB" dirty="0"/>
              <a:t>Poor decisions</a:t>
            </a:r>
          </a:p>
          <a:p>
            <a:pPr lvl="1"/>
            <a:endParaRPr lang="en-GB" dirty="0"/>
          </a:p>
          <a:p>
            <a:r>
              <a:rPr lang="en-GB" dirty="0"/>
              <a:t>If Sales and Finance produce different revenue totals for the same month, senior management quickly lose trust in the reporting systems</a:t>
            </a:r>
          </a:p>
          <a:p>
            <a:pPr lvl="1"/>
            <a:r>
              <a:rPr lang="en-GB" dirty="0"/>
              <a:t>Revert to spreadsheets and guesswork</a:t>
            </a:r>
          </a:p>
        </p:txBody>
      </p:sp>
    </p:spTree>
    <p:extLst>
      <p:ext uri="{BB962C8B-B14F-4D97-AF65-F5344CB8AC3E}">
        <p14:creationId xmlns:p14="http://schemas.microsoft.com/office/powerpoint/2010/main" val="3817176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76ED2-F75F-4137-B927-2817E0D78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Governance as Organisational Metadata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1581E-7DA8-4593-21FF-B1E334A7E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85832"/>
          </a:xfrm>
        </p:spPr>
        <p:txBody>
          <a:bodyPr/>
          <a:lstStyle/>
          <a:p>
            <a:r>
              <a:rPr lang="en-GB" dirty="0"/>
              <a:t>Data moves through the BI pipeline as content</a:t>
            </a:r>
          </a:p>
          <a:p>
            <a:r>
              <a:rPr lang="en-GB" dirty="0"/>
              <a:t>Metadata provides information about the how the content has moved, changed, or been transformed</a:t>
            </a:r>
          </a:p>
          <a:p>
            <a:r>
              <a:rPr lang="en-GB" dirty="0"/>
              <a:t>Governance defines the rules that govern how, when, why, and by whom content is created, changed, and used</a:t>
            </a:r>
          </a:p>
          <a:p>
            <a:pPr lvl="1"/>
            <a:r>
              <a:rPr lang="en-GB" dirty="0"/>
              <a:t>Think of governance as metadata at an organisational level</a:t>
            </a:r>
          </a:p>
          <a:p>
            <a:endParaRPr lang="en-GB" dirty="0"/>
          </a:p>
          <a:p>
            <a:r>
              <a:rPr lang="en-GB" dirty="0"/>
              <a:t>These rules describe the ownership, meaning, quality standards, and permitted use of the data</a:t>
            </a:r>
          </a:p>
          <a:p>
            <a:endParaRPr lang="en-GB" dirty="0"/>
          </a:p>
          <a:p>
            <a:r>
              <a:rPr lang="en-GB" dirty="0"/>
              <a:t>Strong audit trails depend on both metadata and governance</a:t>
            </a:r>
          </a:p>
        </p:txBody>
      </p:sp>
    </p:spTree>
    <p:extLst>
      <p:ext uri="{BB962C8B-B14F-4D97-AF65-F5344CB8AC3E}">
        <p14:creationId xmlns:p14="http://schemas.microsoft.com/office/powerpoint/2010/main" val="3600104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DB5ED-B158-1011-8C87-9DCB1AD30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Governance as Organisational Metadata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212D855-AACE-FE77-0376-5884BF1200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4929950"/>
              </p:ext>
            </p:extLst>
          </p:nvPr>
        </p:nvGraphicFramePr>
        <p:xfrm>
          <a:off x="457200" y="1020264"/>
          <a:ext cx="8229600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12126">
                  <a:extLst>
                    <a:ext uri="{9D8B030D-6E8A-4147-A177-3AD203B41FA5}">
                      <a16:colId xmlns:a16="http://schemas.microsoft.com/office/drawing/2014/main" val="703806846"/>
                    </a:ext>
                  </a:extLst>
                </a:gridCol>
                <a:gridCol w="5917474">
                  <a:extLst>
                    <a:ext uri="{9D8B030D-6E8A-4147-A177-3AD203B41FA5}">
                      <a16:colId xmlns:a16="http://schemas.microsoft.com/office/drawing/2014/main" val="7898950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Stage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Governance Tells Us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58478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Source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Who owns the data? How should it be captured?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40645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ETL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What validation and cleaning rules apply?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36592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Data warehouse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What does each metric mean? Which version is approved?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0063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BI/Dashboards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Who may use it? How should it be interpreted?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563662"/>
                  </a:ext>
                </a:extLst>
              </a:tr>
            </a:tbl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73EA6F2-E91E-3D20-DBC4-F6FEA9686A2E}"/>
              </a:ext>
            </a:extLst>
          </p:cNvPr>
          <p:cNvSpPr txBox="1">
            <a:spLocks/>
          </p:cNvSpPr>
          <p:nvPr/>
        </p:nvSpPr>
        <p:spPr>
          <a:xfrm>
            <a:off x="452844" y="3429000"/>
            <a:ext cx="8229600" cy="3429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192024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185166" algn="l" rtl="0" eaLnBrk="1" latinLnBrk="0" hangingPunct="1">
              <a:spcBef>
                <a:spcPts val="225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kumimoji="0" sz="2400" kern="1200">
                <a:solidFill>
                  <a:srgbClr val="0070C0"/>
                </a:solidFill>
                <a:latin typeface="+mn-lt"/>
                <a:ea typeface="+mn-ea"/>
                <a:cs typeface="+mn-cs"/>
              </a:defRPr>
            </a:lvl2pPr>
            <a:lvl3pPr marL="692658" indent="-164592" algn="l" rtl="0" eaLnBrk="1" latinLnBrk="0" hangingPunct="1">
              <a:spcBef>
                <a:spcPts val="225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884682" indent="-150876" algn="l" rtl="0" eaLnBrk="1" latinLnBrk="0" hangingPunct="1">
              <a:spcBef>
                <a:spcPts val="225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042416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35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371600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1522476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◦"/>
              <a:defRPr kumimoji="0" sz="1125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1680210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◦"/>
              <a:defRPr kumimoji="0" sz="105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If metadata defines the technical characteristics of data, governance explains the organisational ones</a:t>
            </a:r>
          </a:p>
          <a:p>
            <a:pPr lvl="1"/>
            <a:r>
              <a:rPr lang="en-GB" dirty="0"/>
              <a:t>Who is accountable for accuracy?</a:t>
            </a:r>
          </a:p>
          <a:p>
            <a:pPr lvl="1"/>
            <a:r>
              <a:rPr lang="en-GB" dirty="0"/>
              <a:t>How is revenue defined?</a:t>
            </a:r>
          </a:p>
          <a:p>
            <a:pPr lvl="1"/>
            <a:r>
              <a:rPr lang="en-GB" dirty="0"/>
              <a:t>Are duplicates acceptable in dimensions?</a:t>
            </a:r>
          </a:p>
          <a:p>
            <a:pPr lvl="1"/>
            <a:r>
              <a:rPr lang="en-GB" dirty="0"/>
              <a:t>What controls exist?</a:t>
            </a:r>
          </a:p>
          <a:p>
            <a:pPr lvl="1"/>
            <a:r>
              <a:rPr lang="en-GB" dirty="0"/>
              <a:t>Is this metric trusted for executive reporting?</a:t>
            </a:r>
          </a:p>
          <a:p>
            <a:r>
              <a:rPr lang="en-GB" dirty="0"/>
              <a:t>Both run across the entire BI pipeline</a:t>
            </a:r>
          </a:p>
        </p:txBody>
      </p:sp>
    </p:spTree>
    <p:extLst>
      <p:ext uri="{BB962C8B-B14F-4D97-AF65-F5344CB8AC3E}">
        <p14:creationId xmlns:p14="http://schemas.microsoft.com/office/powerpoint/2010/main" val="972418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B6DB6-7A16-09B1-5DD1-21D1AE498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– Duplicate Customers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063AF-7CA0-F2C4-CC1C-1F4FA5A28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5970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Suppose a record for Rhys Evans has a primary key of C101 in the CRM but one of cust_101 in the web store</a:t>
            </a:r>
          </a:p>
          <a:p>
            <a:pPr lvl="1"/>
            <a:r>
              <a:rPr lang="en-GB" dirty="0"/>
              <a:t>Two systems identify the same customer differently</a:t>
            </a:r>
          </a:p>
          <a:p>
            <a:endParaRPr lang="en-GB" dirty="0"/>
          </a:p>
          <a:p>
            <a:r>
              <a:rPr lang="en-GB" dirty="0"/>
              <a:t>If the DW does not reconcile these correctly in the ETL process then Rhys may appear twice, with the possible dashboard results:</a:t>
            </a:r>
          </a:p>
          <a:p>
            <a:pPr lvl="1"/>
            <a:r>
              <a:rPr lang="en-GB" dirty="0"/>
              <a:t>Customers overstated</a:t>
            </a:r>
          </a:p>
          <a:p>
            <a:pPr lvl="1"/>
            <a:r>
              <a:rPr lang="en-GB" dirty="0"/>
              <a:t>Revenue per customer understated</a:t>
            </a:r>
          </a:p>
          <a:p>
            <a:pPr lvl="1"/>
            <a:r>
              <a:rPr lang="en-GB" dirty="0"/>
              <a:t>Repeat purchase rates distorted</a:t>
            </a:r>
          </a:p>
          <a:p>
            <a:endParaRPr lang="en-GB" dirty="0"/>
          </a:p>
          <a:p>
            <a:r>
              <a:rPr lang="en-GB" dirty="0"/>
              <a:t>A technical mismatch in primary key values impacts on strategic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1932533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FC484E-C5A1-8D06-E265-133BA2580B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DB268-206D-FB38-B746-1F9771036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– Conflicting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F936D-AA9F-20E9-86F9-94A4293B1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59706"/>
          </a:xfrm>
        </p:spPr>
        <p:txBody>
          <a:bodyPr>
            <a:normAutofit/>
          </a:bodyPr>
          <a:lstStyle/>
          <a:p>
            <a:r>
              <a:rPr lang="en-GB" dirty="0"/>
              <a:t>Finance defines revenue as</a:t>
            </a:r>
          </a:p>
          <a:p>
            <a:pPr lvl="1"/>
            <a:r>
              <a:rPr lang="en-GB" dirty="0"/>
              <a:t>Gross income including VAT</a:t>
            </a:r>
          </a:p>
          <a:p>
            <a:r>
              <a:rPr lang="en-GB" dirty="0"/>
              <a:t>Sales defines revenue as</a:t>
            </a:r>
          </a:p>
          <a:p>
            <a:pPr lvl="1"/>
            <a:r>
              <a:rPr lang="en-GB" dirty="0"/>
              <a:t>Net sales excluding VAT</a:t>
            </a:r>
          </a:p>
          <a:p>
            <a:r>
              <a:rPr lang="en-GB" dirty="0"/>
              <a:t>Both label it as ‘Revenue’ on their dashboards</a:t>
            </a:r>
          </a:p>
          <a:p>
            <a:endParaRPr lang="en-GB" dirty="0"/>
          </a:p>
          <a:p>
            <a:r>
              <a:rPr lang="en-GB" dirty="0"/>
              <a:t>Which definition is correct?</a:t>
            </a:r>
          </a:p>
          <a:p>
            <a:r>
              <a:rPr lang="en-GB" dirty="0"/>
              <a:t>Are they using the same mathematical calculation underneath the label?</a:t>
            </a:r>
          </a:p>
          <a:p>
            <a:endParaRPr lang="en-GB" dirty="0"/>
          </a:p>
          <a:p>
            <a:r>
              <a:rPr lang="en-GB" dirty="0"/>
              <a:t>Good governance means that the entire organisation agrees on common definitions</a:t>
            </a:r>
          </a:p>
        </p:txBody>
      </p:sp>
    </p:spTree>
    <p:extLst>
      <p:ext uri="{BB962C8B-B14F-4D97-AF65-F5344CB8AC3E}">
        <p14:creationId xmlns:p14="http://schemas.microsoft.com/office/powerpoint/2010/main" val="254841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0CDAF-DC86-7E74-CB9C-D44F96B7D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Governance and Dashboards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53FB2-B20D-B053-AABB-E2F2AD916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a dashboard be</a:t>
            </a:r>
          </a:p>
          <a:p>
            <a:pPr lvl="1"/>
            <a:r>
              <a:rPr lang="en-GB" dirty="0"/>
              <a:t>Visually excellent</a:t>
            </a:r>
          </a:p>
          <a:p>
            <a:pPr lvl="1"/>
            <a:r>
              <a:rPr lang="en-GB" dirty="0"/>
              <a:t>Technically functional</a:t>
            </a:r>
          </a:p>
          <a:p>
            <a:pPr lvl="1"/>
            <a:r>
              <a:rPr lang="en-GB" dirty="0"/>
              <a:t>Provide a positive user experience</a:t>
            </a:r>
          </a:p>
          <a:p>
            <a:pPr lvl="1"/>
            <a:r>
              <a:rPr lang="en-GB" dirty="0"/>
              <a:t>Still wrong?</a:t>
            </a:r>
          </a:p>
          <a:p>
            <a:endParaRPr lang="en-GB" dirty="0"/>
          </a:p>
          <a:p>
            <a:r>
              <a:rPr lang="en-GB" dirty="0"/>
              <a:t>If the underlying data is badly governed then the dashboard can never be fully trusted</a:t>
            </a:r>
          </a:p>
          <a:p>
            <a:endParaRPr lang="en-GB" dirty="0"/>
          </a:p>
          <a:p>
            <a:r>
              <a:rPr lang="en-GB" dirty="0"/>
              <a:t>Good usability cannot rescue poor governance</a:t>
            </a:r>
          </a:p>
          <a:p>
            <a:pPr lvl="1"/>
            <a:r>
              <a:rPr lang="en-GB" dirty="0"/>
              <a:t>“Lipstick on a pig”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279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44B83-19B2-8CD0-7ED0-AF7AE768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6B28B-0036-5B64-22AC-04D4B1C8D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governance models exist, but all have three main levels with key roles at each level</a:t>
            </a:r>
          </a:p>
          <a:p>
            <a:r>
              <a:rPr lang="en-GB" dirty="0"/>
              <a:t>Governance Board – senior management</a:t>
            </a:r>
          </a:p>
          <a:p>
            <a:pPr lvl="1"/>
            <a:r>
              <a:rPr lang="en-GB" dirty="0"/>
              <a:t>Approved policy and resolves disputes</a:t>
            </a:r>
          </a:p>
          <a:p>
            <a:r>
              <a:rPr lang="en-GB" dirty="0"/>
              <a:t>Business Data Steward – middle management</a:t>
            </a:r>
          </a:p>
          <a:p>
            <a:pPr lvl="1"/>
            <a:r>
              <a:rPr lang="en-GB" dirty="0"/>
              <a:t>Owns meaning, rules, definitions</a:t>
            </a:r>
          </a:p>
          <a:p>
            <a:r>
              <a:rPr lang="en-GB" dirty="0"/>
              <a:t>Technical Data Steward – shop floor</a:t>
            </a:r>
          </a:p>
          <a:p>
            <a:pPr lvl="1"/>
            <a:r>
              <a:rPr lang="en-GB" dirty="0"/>
              <a:t>Implements controls and system solutions</a:t>
            </a:r>
          </a:p>
          <a:p>
            <a:r>
              <a:rPr lang="en-GB" dirty="0"/>
              <a:t>Operational Data Steward – shop floor</a:t>
            </a:r>
          </a:p>
          <a:p>
            <a:pPr lvl="1"/>
            <a:r>
              <a:rPr lang="en-GB" dirty="0"/>
              <a:t>Experienced day-to-day user</a:t>
            </a:r>
          </a:p>
          <a:p>
            <a:pPr lvl="1"/>
            <a:r>
              <a:rPr lang="en-GB" dirty="0"/>
              <a:t>Recognises emerging data issues early</a:t>
            </a:r>
          </a:p>
          <a:p>
            <a:pPr lvl="1"/>
            <a:r>
              <a:rPr lang="en-GB" dirty="0"/>
              <a:t>Reports problems through defined governance channels</a:t>
            </a:r>
          </a:p>
          <a:p>
            <a:pPr lvl="1"/>
            <a:r>
              <a:rPr lang="en-GB" dirty="0"/>
              <a:t>Helps ensure the rules work in practice</a:t>
            </a:r>
          </a:p>
        </p:txBody>
      </p:sp>
    </p:spTree>
    <p:extLst>
      <p:ext uri="{BB962C8B-B14F-4D97-AF65-F5344CB8AC3E}">
        <p14:creationId xmlns:p14="http://schemas.microsoft.com/office/powerpoint/2010/main" val="3715458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2A6C5-0E4F-C157-9AB6-9503B158B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Feedback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0AD7F-3A1C-CF16-D17B-4CE9432BF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80728"/>
            <a:ext cx="8399417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most valuable governance intelligence often comes from the shop floor</a:t>
            </a:r>
          </a:p>
          <a:p>
            <a:r>
              <a:rPr lang="en-GB" dirty="0"/>
              <a:t>People working with the data every day are more likely than managers to spot</a:t>
            </a:r>
          </a:p>
          <a:p>
            <a:pPr lvl="1"/>
            <a:r>
              <a:rPr lang="en-GB" dirty="0"/>
              <a:t>Duplicates</a:t>
            </a:r>
          </a:p>
          <a:p>
            <a:pPr lvl="1"/>
            <a:r>
              <a:rPr lang="en-GB" dirty="0"/>
              <a:t>Strange values</a:t>
            </a:r>
          </a:p>
          <a:p>
            <a:pPr lvl="1"/>
            <a:r>
              <a:rPr lang="en-GB" dirty="0"/>
              <a:t>Broken categories</a:t>
            </a:r>
          </a:p>
          <a:p>
            <a:pPr lvl="1"/>
            <a:r>
              <a:rPr lang="en-GB" dirty="0"/>
              <a:t>Missing records</a:t>
            </a:r>
          </a:p>
          <a:p>
            <a:pPr lvl="1"/>
            <a:r>
              <a:rPr lang="en-GB" dirty="0"/>
              <a:t>Sudden changes in trends</a:t>
            </a:r>
          </a:p>
          <a:p>
            <a:r>
              <a:rPr lang="en-GB" dirty="0"/>
              <a:t>A good governance scheme creates a route for these observations to be reported, investigated, and acted upon</a:t>
            </a:r>
          </a:p>
          <a:p>
            <a:pPr lvl="1"/>
            <a:r>
              <a:rPr lang="en-GB" dirty="0"/>
              <a:t>Distributed organisational capability</a:t>
            </a:r>
          </a:p>
          <a:p>
            <a:r>
              <a:rPr lang="en-GB" dirty="0"/>
              <a:t>Governance is not only top-down control, it is also bottom-up intelligence</a:t>
            </a:r>
          </a:p>
        </p:txBody>
      </p:sp>
    </p:spTree>
    <p:extLst>
      <p:ext uri="{BB962C8B-B14F-4D97-AF65-F5344CB8AC3E}">
        <p14:creationId xmlns:p14="http://schemas.microsoft.com/office/powerpoint/2010/main" val="443878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2B7E7-A989-5132-C63D-E979F7105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Feedback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D8E63-1B5C-EBEA-59AC-5F969EA8C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6354" indent="-45720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en-GB" dirty="0"/>
              <a:t>A dashboard anomaly is spotted by an operational data steward</a:t>
            </a:r>
          </a:p>
          <a:p>
            <a:pPr marL="546354" indent="-45720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en-GB" dirty="0"/>
              <a:t>Operational and technical data stewards investigate</a:t>
            </a:r>
          </a:p>
          <a:p>
            <a:pPr marL="765810" lvl="1" indent="-457200"/>
            <a:r>
              <a:rPr lang="en-GB" dirty="0"/>
              <a:t>Was it real growth?</a:t>
            </a:r>
          </a:p>
          <a:p>
            <a:pPr marL="765810" lvl="1" indent="-457200"/>
            <a:r>
              <a:rPr lang="en-GB" dirty="0"/>
              <a:t>Was it a duplicate load?</a:t>
            </a:r>
          </a:p>
          <a:p>
            <a:pPr marL="765810" lvl="1" indent="-457200"/>
            <a:r>
              <a:rPr lang="en-GB" dirty="0"/>
              <a:t>Was it a definition change?</a:t>
            </a:r>
          </a:p>
          <a:p>
            <a:pPr marL="765810" lvl="1" indent="-457200"/>
            <a:r>
              <a:rPr lang="en-GB" dirty="0"/>
              <a:t>Was it a late data feed?</a:t>
            </a:r>
          </a:p>
          <a:p>
            <a:pPr marL="546354" indent="-45720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en-GB" dirty="0"/>
              <a:t>The cause is identified and reported to business data stewards</a:t>
            </a:r>
          </a:p>
          <a:p>
            <a:pPr marL="546354" indent="-45720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en-GB" dirty="0"/>
              <a:t>Business data stewards agree on a new rule</a:t>
            </a:r>
          </a:p>
          <a:p>
            <a:pPr marL="546354" indent="-45720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en-GB" dirty="0"/>
              <a:t>Technical data stewards implement an appropriate fix and suitable monitoring</a:t>
            </a:r>
          </a:p>
          <a:p>
            <a:pPr marL="546354" indent="-45720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en-GB" dirty="0"/>
              <a:t>Once complete, this is reported to the Governance Board</a:t>
            </a:r>
          </a:p>
        </p:txBody>
      </p:sp>
    </p:spTree>
    <p:extLst>
      <p:ext uri="{BB962C8B-B14F-4D97-AF65-F5344CB8AC3E}">
        <p14:creationId xmlns:p14="http://schemas.microsoft.com/office/powerpoint/2010/main" val="18717975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71BA3-6BFE-B115-2F78-8E08D7309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1FB6A-F096-61BF-1D29-423FBFFCF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Governance and Data Quality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8A0FE54-7557-B125-4D40-BC0AC9FDF9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0654914"/>
              </p:ext>
            </p:extLst>
          </p:nvPr>
        </p:nvGraphicFramePr>
        <p:xfrm>
          <a:off x="457200" y="1072516"/>
          <a:ext cx="822960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83717605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4569012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Quality Issue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Governance Cause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58960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Missing values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Weak data capture rules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483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Duplicates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No identity standard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944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Inconsistent labels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No shared definitions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3245845"/>
                  </a:ext>
                </a:extLst>
              </a:tr>
            </a:tbl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B2A0C27-C1A9-18C7-2A51-71176AFF1ECA}"/>
              </a:ext>
            </a:extLst>
          </p:cNvPr>
          <p:cNvSpPr txBox="1">
            <a:spLocks/>
          </p:cNvSpPr>
          <p:nvPr/>
        </p:nvSpPr>
        <p:spPr>
          <a:xfrm>
            <a:off x="452844" y="3108960"/>
            <a:ext cx="8229600" cy="350084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192024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185166" algn="l" rtl="0" eaLnBrk="1" latinLnBrk="0" hangingPunct="1">
              <a:spcBef>
                <a:spcPts val="225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kumimoji="0" sz="2400" kern="1200">
                <a:solidFill>
                  <a:srgbClr val="0070C0"/>
                </a:solidFill>
                <a:latin typeface="+mn-lt"/>
                <a:ea typeface="+mn-ea"/>
                <a:cs typeface="+mn-cs"/>
              </a:defRPr>
            </a:lvl2pPr>
            <a:lvl3pPr marL="692658" indent="-164592" algn="l" rtl="0" eaLnBrk="1" latinLnBrk="0" hangingPunct="1">
              <a:spcBef>
                <a:spcPts val="225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884682" indent="-150876" algn="l" rtl="0" eaLnBrk="1" latinLnBrk="0" hangingPunct="1">
              <a:spcBef>
                <a:spcPts val="225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042416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35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371600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1522476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◦"/>
              <a:defRPr kumimoji="0" sz="1125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1680210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◦"/>
              <a:defRPr kumimoji="0" sz="105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Data quality is not a purely technical problem</a:t>
            </a:r>
          </a:p>
          <a:p>
            <a:r>
              <a:rPr lang="en-GB" dirty="0"/>
              <a:t>Technology can detect the symptoms but governance addresses the root causes</a:t>
            </a:r>
          </a:p>
          <a:p>
            <a:endParaRPr lang="en-GB" dirty="0"/>
          </a:p>
          <a:p>
            <a:r>
              <a:rPr lang="en-GB" dirty="0"/>
              <a:t>Remember the ETL plan?</a:t>
            </a:r>
          </a:p>
          <a:p>
            <a:pPr lvl="1"/>
            <a:r>
              <a:rPr lang="en-GB" dirty="0"/>
              <a:t>Good governance is having every box in every table filled in with an agreed description or action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1784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5D956-3BCE-B305-7ABC-7E554CCD62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7ADD1-133F-EB28-FA2A-8F052C4A5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Governance and Data Protection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E6A6C69-7DB2-C290-28FD-F8804E226B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2055034"/>
              </p:ext>
            </p:extLst>
          </p:nvPr>
        </p:nvGraphicFramePr>
        <p:xfrm>
          <a:off x="457200" y="1072516"/>
          <a:ext cx="822960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83717605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4569012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Governance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Data Protection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58960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Is the data correct?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Is the data lawful?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483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Is the ownership clear?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Is privacy protected?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944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Are metrics consistent?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Is use of the data compliant?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3245845"/>
                  </a:ext>
                </a:extLst>
              </a:tr>
            </a:tbl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5D289C7-110F-52C1-8DAF-A1B3ECBC43A1}"/>
              </a:ext>
            </a:extLst>
          </p:cNvPr>
          <p:cNvSpPr txBox="1">
            <a:spLocks/>
          </p:cNvSpPr>
          <p:nvPr/>
        </p:nvSpPr>
        <p:spPr>
          <a:xfrm>
            <a:off x="452844" y="3108960"/>
            <a:ext cx="8229600" cy="350084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192024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185166" algn="l" rtl="0" eaLnBrk="1" latinLnBrk="0" hangingPunct="1">
              <a:spcBef>
                <a:spcPts val="225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kumimoji="0" sz="2400" kern="1200">
                <a:solidFill>
                  <a:srgbClr val="0070C0"/>
                </a:solidFill>
                <a:latin typeface="+mn-lt"/>
                <a:ea typeface="+mn-ea"/>
                <a:cs typeface="+mn-cs"/>
              </a:defRPr>
            </a:lvl2pPr>
            <a:lvl3pPr marL="692658" indent="-164592" algn="l" rtl="0" eaLnBrk="1" latinLnBrk="0" hangingPunct="1">
              <a:spcBef>
                <a:spcPts val="225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884682" indent="-150876" algn="l" rtl="0" eaLnBrk="1" latinLnBrk="0" hangingPunct="1">
              <a:spcBef>
                <a:spcPts val="225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042416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35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371600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▫"/>
              <a:defRPr kumimoji="0"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1522476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◦"/>
              <a:defRPr kumimoji="0" sz="1125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1680210" indent="-137160" algn="l" rtl="0" eaLnBrk="1" latinLnBrk="0" hangingPunct="1">
              <a:spcBef>
                <a:spcPts val="225"/>
              </a:spcBef>
              <a:buClr>
                <a:schemeClr val="accent3"/>
              </a:buClr>
              <a:buFont typeface="Georgia"/>
              <a:buChar char="◦"/>
              <a:defRPr kumimoji="0" sz="105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Governance focuses on trust, control, and meaning</a:t>
            </a:r>
          </a:p>
          <a:p>
            <a:r>
              <a:rPr lang="en-GB" dirty="0"/>
              <a:t>Data protection focuses on lawful and ethical processing of personal data</a:t>
            </a:r>
          </a:p>
          <a:p>
            <a:endParaRPr lang="en-GB" dirty="0"/>
          </a:p>
          <a:p>
            <a:r>
              <a:rPr lang="en-GB" dirty="0"/>
              <a:t>A good governance process supports data protection by providing clear reasons for holding personal data and agreed methods for processing 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8969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F1D4C-8A9D-513A-DE94-7E9EC333B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 Business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60437-A428-A8FF-404D-118AC68381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Wrong forecasts</a:t>
            </a:r>
          </a:p>
          <a:p>
            <a:r>
              <a:rPr lang="en-GB" dirty="0"/>
              <a:t>Poor stock ordering</a:t>
            </a:r>
          </a:p>
          <a:p>
            <a:r>
              <a:rPr lang="en-GB" dirty="0"/>
              <a:t>Failed audits</a:t>
            </a:r>
          </a:p>
          <a:p>
            <a:r>
              <a:rPr lang="en-GB" dirty="0"/>
              <a:t>Customer complaints</a:t>
            </a:r>
          </a:p>
          <a:p>
            <a:r>
              <a:rPr lang="en-GB" dirty="0"/>
              <a:t>Reputational damage</a:t>
            </a:r>
          </a:p>
          <a:p>
            <a:r>
              <a:rPr lang="en-GB" dirty="0"/>
              <a:t>Regulatory scrutiny</a:t>
            </a:r>
          </a:p>
          <a:p>
            <a:endParaRPr lang="en-GB" dirty="0"/>
          </a:p>
          <a:p>
            <a:r>
              <a:rPr lang="en-GB" dirty="0"/>
              <a:t>These are not abstract risks</a:t>
            </a:r>
          </a:p>
          <a:p>
            <a:r>
              <a:rPr lang="en-GB" dirty="0"/>
              <a:t>Many business failures involve poor data controls, unclear ownership, or misleading reporting</a:t>
            </a:r>
          </a:p>
          <a:p>
            <a:r>
              <a:rPr lang="en-GB" dirty="0"/>
              <a:t>Data governance is a strategic capability</a:t>
            </a:r>
          </a:p>
        </p:txBody>
      </p:sp>
    </p:spTree>
    <p:extLst>
      <p:ext uri="{BB962C8B-B14F-4D97-AF65-F5344CB8AC3E}">
        <p14:creationId xmlns:p14="http://schemas.microsoft.com/office/powerpoint/2010/main" val="38165096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A233F-D149-865F-E933-2CEE9E8E2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Governance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30A2A-9DC3-D2E4-2AEF-6854159EA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Strong governance usually includes</a:t>
            </a:r>
          </a:p>
          <a:p>
            <a:pPr lvl="1"/>
            <a:r>
              <a:rPr lang="en-GB" dirty="0"/>
              <a:t>Clear ownership</a:t>
            </a:r>
          </a:p>
          <a:p>
            <a:pPr lvl="1"/>
            <a:r>
              <a:rPr lang="en-GB" dirty="0"/>
              <a:t>Shared definitions</a:t>
            </a:r>
          </a:p>
          <a:p>
            <a:pPr lvl="1"/>
            <a:r>
              <a:rPr lang="en-GB" dirty="0"/>
              <a:t>Metadata records</a:t>
            </a:r>
          </a:p>
          <a:p>
            <a:pPr lvl="1"/>
            <a:r>
              <a:rPr lang="en-GB" dirty="0"/>
              <a:t>Escalation processes</a:t>
            </a:r>
          </a:p>
          <a:p>
            <a:pPr lvl="1"/>
            <a:r>
              <a:rPr lang="en-GB" dirty="0"/>
              <a:t>Quality control</a:t>
            </a:r>
          </a:p>
          <a:p>
            <a:pPr lvl="1"/>
            <a:r>
              <a:rPr lang="en-GB" dirty="0"/>
              <a:t>Regular review</a:t>
            </a:r>
          </a:p>
          <a:p>
            <a:pPr lvl="1"/>
            <a:endParaRPr lang="en-GB" dirty="0"/>
          </a:p>
          <a:p>
            <a:r>
              <a:rPr lang="en-GB" dirty="0"/>
              <a:t>Users know who owns data and who can alter it</a:t>
            </a:r>
          </a:p>
          <a:p>
            <a:r>
              <a:rPr lang="en-GB" dirty="0"/>
              <a:t>Definitions are documented and organisation-wide</a:t>
            </a:r>
          </a:p>
          <a:p>
            <a:r>
              <a:rPr lang="en-GB" dirty="0"/>
              <a:t>Problems can be escalated and fixed</a:t>
            </a:r>
          </a:p>
          <a:p>
            <a:r>
              <a:rPr lang="en-GB" dirty="0"/>
              <a:t>Controls are regularly reviewed and kept up to date</a:t>
            </a:r>
          </a:p>
          <a:p>
            <a:endParaRPr lang="en-GB" dirty="0"/>
          </a:p>
          <a:p>
            <a:r>
              <a:rPr lang="en-GB" dirty="0"/>
              <a:t>This generates trust in both data and decisions</a:t>
            </a:r>
          </a:p>
        </p:txBody>
      </p:sp>
    </p:spTree>
    <p:extLst>
      <p:ext uri="{BB962C8B-B14F-4D97-AF65-F5344CB8AC3E}">
        <p14:creationId xmlns:p14="http://schemas.microsoft.com/office/powerpoint/2010/main" val="25492834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0608A-9303-FB01-67C0-9AFC49ACE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E9D56-25BD-86C4-9337-5903BBBF2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125097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Think about a dashboard you’re familiar with</a:t>
            </a:r>
          </a:p>
          <a:p>
            <a:r>
              <a:rPr lang="en-GB" dirty="0"/>
              <a:t>Ask yourself</a:t>
            </a:r>
          </a:p>
          <a:p>
            <a:pPr lvl="1"/>
            <a:r>
              <a:rPr lang="en-GB" dirty="0"/>
              <a:t>Who defined the metrics?</a:t>
            </a:r>
          </a:p>
          <a:p>
            <a:pPr lvl="1"/>
            <a:r>
              <a:rPr lang="en-GB" dirty="0"/>
              <a:t>Who owns the source data?</a:t>
            </a:r>
          </a:p>
          <a:p>
            <a:pPr lvl="1"/>
            <a:r>
              <a:rPr lang="en-GB" dirty="0"/>
              <a:t>How would errors be spotted and corrected?</a:t>
            </a:r>
          </a:p>
          <a:p>
            <a:pPr lvl="1"/>
            <a:r>
              <a:rPr lang="en-GB" dirty="0"/>
              <a:t>Why should anyone trust it?</a:t>
            </a:r>
          </a:p>
          <a:p>
            <a:r>
              <a:rPr lang="en-GB" dirty="0"/>
              <a:t>A lot of work goes into building and maintaining the BI pipeline from source systems to front-end reporting</a:t>
            </a:r>
          </a:p>
          <a:p>
            <a:r>
              <a:rPr lang="en-GB" dirty="0"/>
              <a:t>A lot of data is assumed to be clean and accurate</a:t>
            </a:r>
          </a:p>
          <a:p>
            <a:r>
              <a:rPr lang="en-GB" dirty="0"/>
              <a:t>Data governance is not a bureaucratic burden, it’s an essential safety mechanism for maintaining trust</a:t>
            </a:r>
          </a:p>
          <a:p>
            <a:endParaRPr lang="en-GB" dirty="0"/>
          </a:p>
          <a:p>
            <a:r>
              <a:rPr lang="en-GB" dirty="0"/>
              <a:t>Does governance behind that dashboard deserve your trust?</a:t>
            </a:r>
          </a:p>
        </p:txBody>
      </p:sp>
    </p:spTree>
    <p:extLst>
      <p:ext uri="{BB962C8B-B14F-4D97-AF65-F5344CB8AC3E}">
        <p14:creationId xmlns:p14="http://schemas.microsoft.com/office/powerpoint/2010/main" val="14715074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CBCD2-FEF3-2EC1-449F-C9E375674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Looking Ahead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A569E-143B-0473-566B-B8853060F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Next session: Final assignment support session</a:t>
            </a:r>
          </a:p>
          <a:p>
            <a:endParaRPr lang="en-GB" sz="2800" dirty="0"/>
          </a:p>
          <a:p>
            <a:r>
              <a:rPr lang="en-GB" sz="2800" dirty="0"/>
              <a:t>Homework: </a:t>
            </a:r>
          </a:p>
          <a:p>
            <a:pPr lvl="1"/>
            <a:r>
              <a:rPr lang="en-GB" sz="2400" dirty="0"/>
              <a:t>Read the </a:t>
            </a:r>
            <a:r>
              <a:rPr lang="en-GB" sz="2400" i="1" dirty="0"/>
              <a:t>DGI Data Governance Framework </a:t>
            </a:r>
            <a:r>
              <a:rPr lang="en-GB" sz="2400" dirty="0"/>
              <a:t>(available on Moodle)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362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0</TotalTime>
  <Words>1229</Words>
  <Application>Microsoft Office PowerPoint</Application>
  <PresentationFormat>On-screen Show (4:3)</PresentationFormat>
  <Paragraphs>217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</vt:lpstr>
      <vt:lpstr>Georgia</vt:lpstr>
      <vt:lpstr>Wingdings</vt:lpstr>
      <vt:lpstr>Wingdings 2</vt:lpstr>
      <vt:lpstr>DWDM Theme</vt:lpstr>
      <vt:lpstr>Data Warehousing &amp; Data Mining</vt:lpstr>
      <vt:lpstr>Data Governance in BI Systems</vt:lpstr>
      <vt:lpstr>What is Data Governance?</vt:lpstr>
      <vt:lpstr>Governance v. Management</vt:lpstr>
      <vt:lpstr>Why Governance Is Needed</vt:lpstr>
      <vt:lpstr>Governance as Organisational Metadata</vt:lpstr>
      <vt:lpstr>Governance as Organisational Metadata</vt:lpstr>
      <vt:lpstr>Example – Duplicate Customers</vt:lpstr>
      <vt:lpstr>Example – Conflicting Definitions</vt:lpstr>
      <vt:lpstr>Governance and Dashboards</vt:lpstr>
      <vt:lpstr>Key Roles</vt:lpstr>
      <vt:lpstr>The Feedback Loop</vt:lpstr>
      <vt:lpstr>The Feedback Loop</vt:lpstr>
      <vt:lpstr>Governance and Data Quality</vt:lpstr>
      <vt:lpstr>Governance and Data Protection</vt:lpstr>
      <vt:lpstr>Real Business Risks</vt:lpstr>
      <vt:lpstr>Good Governance Principles</vt:lpstr>
      <vt:lpstr>Reflection</vt:lpstr>
      <vt:lpstr>Looking Ahead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Nik Whitehead</dc:creator>
  <cp:lastModifiedBy>Nik Whitehead</cp:lastModifiedBy>
  <cp:revision>6</cp:revision>
  <dcterms:created xsi:type="dcterms:W3CDTF">2026-03-19T12:08:44Z</dcterms:created>
  <dcterms:modified xsi:type="dcterms:W3CDTF">2026-04-29T16:35:44Z</dcterms:modified>
</cp:coreProperties>
</file>