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sldIdLst>
    <p:sldId id="256" r:id="rId2"/>
    <p:sldId id="283" r:id="rId3"/>
    <p:sldId id="274" r:id="rId4"/>
    <p:sldId id="268" r:id="rId5"/>
    <p:sldId id="290" r:id="rId6"/>
    <p:sldId id="259" r:id="rId7"/>
    <p:sldId id="269" r:id="rId8"/>
    <p:sldId id="291" r:id="rId9"/>
    <p:sldId id="260" r:id="rId10"/>
    <p:sldId id="267" r:id="rId11"/>
    <p:sldId id="266" r:id="rId12"/>
    <p:sldId id="270" r:id="rId13"/>
    <p:sldId id="292" r:id="rId14"/>
    <p:sldId id="261" r:id="rId15"/>
    <p:sldId id="271" r:id="rId16"/>
    <p:sldId id="272" r:id="rId17"/>
    <p:sldId id="293" r:id="rId18"/>
    <p:sldId id="276" r:id="rId19"/>
    <p:sldId id="295" r:id="rId20"/>
    <p:sldId id="294" r:id="rId21"/>
    <p:sldId id="296" r:id="rId22"/>
    <p:sldId id="297" r:id="rId23"/>
    <p:sldId id="288" r:id="rId24"/>
    <p:sldId id="273" r:id="rId25"/>
    <p:sldId id="289"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8F8FA-06C8-4852-BF3D-1A31608EDE74}" type="datetimeFigureOut">
              <a:t>12/13/2023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A4B8A2-A7DA-4755-A4A6-E621B0619277}" type="slidenum">
              <a:t>‹#›</a:t>
            </a:fld>
            <a:endParaRPr lang="en-GB"/>
          </a:p>
        </p:txBody>
      </p:sp>
    </p:spTree>
    <p:extLst>
      <p:ext uri="{BB962C8B-B14F-4D97-AF65-F5344CB8AC3E}">
        <p14:creationId xmlns:p14="http://schemas.microsoft.com/office/powerpoint/2010/main" val="570244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1968/60/section/1"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1968/60/section/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egislation.gov.uk/ukpga/1968/27/section/57"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Trigger warning, contains acts of criminality including robbery and aggravated burglary which mentions the uses of weapons – if anyone does not want to partake you are welcome to leave now, or at any point throughout the session</a:t>
            </a:r>
            <a:endParaRPr lang="en-US" dirty="0"/>
          </a:p>
          <a:p>
            <a:endParaRPr lang="en-GB" b="1"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24A4B8A2-A7DA-4755-A4A6-E621B0619277}" type="slidenum">
              <a:t>1</a:t>
            </a:fld>
            <a:endParaRPr lang="en-GB"/>
          </a:p>
        </p:txBody>
      </p:sp>
    </p:spTree>
    <p:extLst>
      <p:ext uri="{BB962C8B-B14F-4D97-AF65-F5344CB8AC3E}">
        <p14:creationId xmlns:p14="http://schemas.microsoft.com/office/powerpoint/2010/main" val="264396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Does anyone know anything about the theft act?</a:t>
            </a:r>
          </a:p>
          <a:p>
            <a:r>
              <a:rPr lang="en-GB" b="1" dirty="0">
                <a:cs typeface="Calibri"/>
              </a:rPr>
              <a:t>It’s a piece of government legislation which covers an arrange of things;</a:t>
            </a:r>
          </a:p>
          <a:p>
            <a:pPr marL="171450" indent="-171450">
              <a:buFont typeface="Calibri"/>
              <a:buChar char="-"/>
            </a:pPr>
            <a:r>
              <a:rPr lang="en-GB" b="1" dirty="0" err="1">
                <a:cs typeface="Calibri"/>
              </a:rPr>
              <a:t>Fruad</a:t>
            </a:r>
            <a:r>
              <a:rPr lang="en-GB" b="1" dirty="0">
                <a:cs typeface="Calibri"/>
              </a:rPr>
              <a:t> and blackmail which covers a lot underneath such as obtaining money/goods by deception </a:t>
            </a:r>
          </a:p>
          <a:p>
            <a:pPr marL="171450" indent="-171450">
              <a:buFont typeface="Calibri"/>
              <a:buChar char="-"/>
            </a:pPr>
            <a:endParaRPr lang="en-GB" b="1" dirty="0">
              <a:cs typeface="Calibri"/>
            </a:endParaRPr>
          </a:p>
          <a:p>
            <a:pPr marL="171450" indent="-171450">
              <a:buFont typeface="Calibri"/>
              <a:buChar char="-"/>
            </a:pPr>
            <a:endParaRPr lang="en-GB" b="1"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24A4B8A2-A7DA-4755-A4A6-E621B0619277}" type="slidenum">
              <a:t>2</a:t>
            </a:fld>
            <a:endParaRPr lang="en-GB"/>
          </a:p>
        </p:txBody>
      </p:sp>
    </p:spTree>
    <p:extLst>
      <p:ext uri="{BB962C8B-B14F-4D97-AF65-F5344CB8AC3E}">
        <p14:creationId xmlns:p14="http://schemas.microsoft.com/office/powerpoint/2010/main" val="2672461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“thief” and “steal” shall be construed accordingly.</a:t>
            </a:r>
          </a:p>
          <a:p>
            <a:r>
              <a:rPr lang="en-US" dirty="0">
                <a:hlinkClick r:id="rId3"/>
              </a:rPr>
              <a:t>https://www.legislation.gov.uk/ukpga/1968/60/section/1</a:t>
            </a:r>
            <a:r>
              <a:rPr lang="en-US" dirty="0"/>
              <a:t> </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24A4B8A2-A7DA-4755-A4A6-E621B0619277}" type="slidenum">
              <a:t>3</a:t>
            </a:fld>
            <a:endParaRPr lang="en-GB"/>
          </a:p>
        </p:txBody>
      </p:sp>
    </p:spTree>
    <p:extLst>
      <p:ext uri="{BB962C8B-B14F-4D97-AF65-F5344CB8AC3E}">
        <p14:creationId xmlns:p14="http://schemas.microsoft.com/office/powerpoint/2010/main" val="739535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4A4B8A2-A7DA-4755-A4A6-E621B0619277}" type="slidenum">
              <a:rPr lang="en-GB"/>
              <a:t>4</a:t>
            </a:fld>
            <a:endParaRPr lang="en-GB"/>
          </a:p>
        </p:txBody>
      </p:sp>
    </p:spTree>
    <p:extLst>
      <p:ext uri="{BB962C8B-B14F-4D97-AF65-F5344CB8AC3E}">
        <p14:creationId xmlns:p14="http://schemas.microsoft.com/office/powerpoint/2010/main" val="2720217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https://www.legislation.gov.uk/ukpga/1968/60/section/8</a:t>
            </a:r>
            <a:r>
              <a:rPr lang="en-US" dirty="0"/>
              <a:t> </a:t>
            </a:r>
          </a:p>
        </p:txBody>
      </p:sp>
      <p:sp>
        <p:nvSpPr>
          <p:cNvPr id="4" name="Slide Number Placeholder 3"/>
          <p:cNvSpPr>
            <a:spLocks noGrp="1"/>
          </p:cNvSpPr>
          <p:nvPr>
            <p:ph type="sldNum" sz="quarter" idx="5"/>
          </p:nvPr>
        </p:nvSpPr>
        <p:spPr/>
        <p:txBody>
          <a:bodyPr/>
          <a:lstStyle/>
          <a:p>
            <a:fld id="{24A4B8A2-A7DA-4755-A4A6-E621B0619277}" type="slidenum">
              <a:t>6</a:t>
            </a:fld>
            <a:endParaRPr lang="en-GB"/>
          </a:p>
        </p:txBody>
      </p:sp>
    </p:spTree>
    <p:extLst>
      <p:ext uri="{BB962C8B-B14F-4D97-AF65-F5344CB8AC3E}">
        <p14:creationId xmlns:p14="http://schemas.microsoft.com/office/powerpoint/2010/main" val="3952701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Indictable only offences must be tried in the Crown Court.</a:t>
            </a:r>
            <a:endParaRPr lang="en-US" b="1" dirty="0">
              <a:cs typeface="Calibri"/>
            </a:endParaRPr>
          </a:p>
          <a:p>
            <a:endParaRPr lang="en-US" b="1" dirty="0">
              <a:cs typeface="Calibri"/>
            </a:endParaRPr>
          </a:p>
          <a:p>
            <a:r>
              <a:rPr lang="en-US" b="1" dirty="0">
                <a:cs typeface="Calibri"/>
              </a:rPr>
              <a:t>Indictment means a </a:t>
            </a:r>
            <a:r>
              <a:rPr lang="en-US" b="1" dirty="0"/>
              <a:t>formal charge or accusation of a serious crime. </a:t>
            </a:r>
            <a:endParaRPr lang="en-US" b="1" dirty="0">
              <a:cs typeface="Calibri"/>
            </a:endParaRPr>
          </a:p>
        </p:txBody>
      </p:sp>
      <p:sp>
        <p:nvSpPr>
          <p:cNvPr id="4" name="Slide Number Placeholder 3"/>
          <p:cNvSpPr>
            <a:spLocks noGrp="1"/>
          </p:cNvSpPr>
          <p:nvPr>
            <p:ph type="sldNum" sz="quarter" idx="5"/>
          </p:nvPr>
        </p:nvSpPr>
        <p:spPr/>
        <p:txBody>
          <a:bodyPr/>
          <a:lstStyle/>
          <a:p>
            <a:fld id="{24A4B8A2-A7DA-4755-A4A6-E621B0619277}" type="slidenum">
              <a:rPr lang="en-GB"/>
              <a:t>8</a:t>
            </a:fld>
            <a:endParaRPr lang="en-GB"/>
          </a:p>
        </p:txBody>
      </p:sp>
    </p:spTree>
    <p:extLst>
      <p:ext uri="{BB962C8B-B14F-4D97-AF65-F5344CB8AC3E}">
        <p14:creationId xmlns:p14="http://schemas.microsoft.com/office/powerpoint/2010/main" val="208789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GBH: this could include serious injuries such as broken bones or permanent physical scarring</a:t>
            </a:r>
          </a:p>
        </p:txBody>
      </p:sp>
      <p:sp>
        <p:nvSpPr>
          <p:cNvPr id="4" name="Slide Number Placeholder 3"/>
          <p:cNvSpPr>
            <a:spLocks noGrp="1"/>
          </p:cNvSpPr>
          <p:nvPr>
            <p:ph type="sldNum" sz="quarter" idx="5"/>
          </p:nvPr>
        </p:nvSpPr>
        <p:spPr/>
        <p:txBody>
          <a:bodyPr/>
          <a:lstStyle/>
          <a:p>
            <a:fld id="{24A4B8A2-A7DA-4755-A4A6-E621B0619277}" type="slidenum">
              <a:t>9</a:t>
            </a:fld>
            <a:endParaRPr lang="en-GB"/>
          </a:p>
        </p:txBody>
      </p:sp>
    </p:spTree>
    <p:extLst>
      <p:ext uri="{BB962C8B-B14F-4D97-AF65-F5344CB8AC3E}">
        <p14:creationId xmlns:p14="http://schemas.microsoft.com/office/powerpoint/2010/main" val="276578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4A4B8A2-A7DA-4755-A4A6-E621B0619277}" type="slidenum">
              <a:t>10</a:t>
            </a:fld>
            <a:endParaRPr lang="en-GB"/>
          </a:p>
        </p:txBody>
      </p:sp>
    </p:spTree>
    <p:extLst>
      <p:ext uri="{BB962C8B-B14F-4D97-AF65-F5344CB8AC3E}">
        <p14:creationId xmlns:p14="http://schemas.microsoft.com/office/powerpoint/2010/main" val="2955387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4A4B8A2-A7DA-4755-A4A6-E621B0619277}" type="slidenum">
              <a:t>11</a:t>
            </a:fld>
            <a:endParaRPr lang="en-GB"/>
          </a:p>
        </p:txBody>
      </p:sp>
    </p:spTree>
    <p:extLst>
      <p:ext uri="{BB962C8B-B14F-4D97-AF65-F5344CB8AC3E}">
        <p14:creationId xmlns:p14="http://schemas.microsoft.com/office/powerpoint/2010/main" val="1240750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Does this fall under section 91a or 91b? </a:t>
            </a:r>
          </a:p>
          <a:p>
            <a:r>
              <a:rPr lang="en-US" dirty="0">
                <a:cs typeface="Calibri"/>
              </a:rPr>
              <a:t>What if Gary didn’t plan this and he just happened to end up there that night and this crime took place in the heat of the moment? </a:t>
            </a: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24A4B8A2-A7DA-4755-A4A6-E621B0619277}" type="slidenum">
              <a:t>12</a:t>
            </a:fld>
            <a:endParaRPr lang="en-GB"/>
          </a:p>
        </p:txBody>
      </p:sp>
    </p:spTree>
    <p:extLst>
      <p:ext uri="{BB962C8B-B14F-4D97-AF65-F5344CB8AC3E}">
        <p14:creationId xmlns:p14="http://schemas.microsoft.com/office/powerpoint/2010/main" val="2636492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 burglary committed in a “dwelling”, which may be a house, a flat, or a domestic outhouse or garage linked to the dwelling by a connecting door'.</a:t>
            </a:r>
          </a:p>
        </p:txBody>
      </p:sp>
      <p:sp>
        <p:nvSpPr>
          <p:cNvPr id="4" name="Slide Number Placeholder 3"/>
          <p:cNvSpPr>
            <a:spLocks noGrp="1"/>
          </p:cNvSpPr>
          <p:nvPr>
            <p:ph type="sldNum" sz="quarter" idx="5"/>
          </p:nvPr>
        </p:nvSpPr>
        <p:spPr/>
        <p:txBody>
          <a:bodyPr/>
          <a:lstStyle/>
          <a:p>
            <a:fld id="{24A4B8A2-A7DA-4755-A4A6-E621B0619277}" type="slidenum">
              <a:rPr lang="en-GB"/>
              <a:t>13</a:t>
            </a:fld>
            <a:endParaRPr lang="en-GB"/>
          </a:p>
        </p:txBody>
      </p:sp>
    </p:spTree>
    <p:extLst>
      <p:ext uri="{BB962C8B-B14F-4D97-AF65-F5344CB8AC3E}">
        <p14:creationId xmlns:p14="http://schemas.microsoft.com/office/powerpoint/2010/main" val="4205141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imitation firearm is “any thing which has the appearance of being a firearm  [an weapon designed or adapted for the discharge of a noxious substance]), whether or not it is capable of discharging any shot, bullet or other missile”: </a:t>
            </a:r>
            <a:r>
              <a:rPr lang="en-US" dirty="0">
                <a:hlinkClick r:id="rId3"/>
              </a:rPr>
              <a:t>section 57(4)</a:t>
            </a:r>
            <a:r>
              <a:rPr lang="en-US" dirty="0"/>
              <a:t>.</a:t>
            </a:r>
          </a:p>
          <a:p>
            <a:r>
              <a:rPr lang="en-US" dirty="0"/>
              <a:t>include arsenic, mercury, bleach, anthrax and carbon monoxide. There is a substantially wider scope for a substance to be considered as noxious, and this can include slimming pills, 'date rape drugs' such as </a:t>
            </a:r>
            <a:r>
              <a:rPr lang="en-US" dirty="0" err="1"/>
              <a:t>rohypnol</a:t>
            </a:r>
            <a:r>
              <a:rPr lang="en-US" dirty="0"/>
              <a:t> and laxatives. </a:t>
            </a:r>
          </a:p>
        </p:txBody>
      </p:sp>
      <p:sp>
        <p:nvSpPr>
          <p:cNvPr id="4" name="Slide Number Placeholder 3"/>
          <p:cNvSpPr>
            <a:spLocks noGrp="1"/>
          </p:cNvSpPr>
          <p:nvPr>
            <p:ph type="sldNum" sz="quarter" idx="5"/>
          </p:nvPr>
        </p:nvSpPr>
        <p:spPr/>
        <p:txBody>
          <a:bodyPr/>
          <a:lstStyle/>
          <a:p>
            <a:fld id="{24A4B8A2-A7DA-4755-A4A6-E621B0619277}" type="slidenum">
              <a:rPr lang="en-GB"/>
              <a:t>14</a:t>
            </a:fld>
            <a:endParaRPr lang="en-GB"/>
          </a:p>
        </p:txBody>
      </p:sp>
    </p:spTree>
    <p:extLst>
      <p:ext uri="{BB962C8B-B14F-4D97-AF65-F5344CB8AC3E}">
        <p14:creationId xmlns:p14="http://schemas.microsoft.com/office/powerpoint/2010/main" val="2696576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Indictment means a formal charge or accusation of a serious crime. </a:t>
            </a:r>
            <a:endParaRPr lang="en-US" dirty="0">
              <a:cs typeface="Calibri" panose="020F0502020204030204"/>
            </a:endParaRPr>
          </a:p>
          <a:p>
            <a:endParaRPr lang="en-US" b="1" dirty="0">
              <a:cs typeface="Calibri"/>
            </a:endParaRPr>
          </a:p>
        </p:txBody>
      </p:sp>
      <p:sp>
        <p:nvSpPr>
          <p:cNvPr id="4" name="Slide Number Placeholder 3"/>
          <p:cNvSpPr>
            <a:spLocks noGrp="1"/>
          </p:cNvSpPr>
          <p:nvPr>
            <p:ph type="sldNum" sz="quarter" idx="5"/>
          </p:nvPr>
        </p:nvSpPr>
        <p:spPr/>
        <p:txBody>
          <a:bodyPr/>
          <a:lstStyle/>
          <a:p>
            <a:fld id="{24A4B8A2-A7DA-4755-A4A6-E621B0619277}" type="slidenum">
              <a:rPr lang="en-GB"/>
              <a:t>17</a:t>
            </a:fld>
            <a:endParaRPr lang="en-GB"/>
          </a:p>
        </p:txBody>
      </p:sp>
    </p:spTree>
    <p:extLst>
      <p:ext uri="{BB962C8B-B14F-4D97-AF65-F5344CB8AC3E}">
        <p14:creationId xmlns:p14="http://schemas.microsoft.com/office/powerpoint/2010/main" val="716673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cs typeface="Calibri"/>
              </a:rPr>
              <a:t> </a:t>
            </a:r>
            <a:endParaRPr lang="en-US"/>
          </a:p>
        </p:txBody>
      </p:sp>
      <p:sp>
        <p:nvSpPr>
          <p:cNvPr id="4" name="Slide Number Placeholder 3"/>
          <p:cNvSpPr>
            <a:spLocks noGrp="1"/>
          </p:cNvSpPr>
          <p:nvPr>
            <p:ph type="sldNum" sz="quarter" idx="5"/>
          </p:nvPr>
        </p:nvSpPr>
        <p:spPr/>
        <p:txBody>
          <a:bodyPr/>
          <a:lstStyle/>
          <a:p>
            <a:fld id="{24A4B8A2-A7DA-4755-A4A6-E621B0619277}" type="slidenum">
              <a:t>18</a:t>
            </a:fld>
            <a:endParaRPr lang="en-GB"/>
          </a:p>
        </p:txBody>
      </p:sp>
    </p:spTree>
    <p:extLst>
      <p:ext uri="{BB962C8B-B14F-4D97-AF65-F5344CB8AC3E}">
        <p14:creationId xmlns:p14="http://schemas.microsoft.com/office/powerpoint/2010/main" val="1756730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24A4B8A2-A7DA-4755-A4A6-E621B0619277}" type="slidenum">
              <a:t>19</a:t>
            </a:fld>
            <a:endParaRPr lang="en-GB"/>
          </a:p>
        </p:txBody>
      </p:sp>
    </p:spTree>
    <p:extLst>
      <p:ext uri="{BB962C8B-B14F-4D97-AF65-F5344CB8AC3E}">
        <p14:creationId xmlns:p14="http://schemas.microsoft.com/office/powerpoint/2010/main" val="30188838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24A4B8A2-A7DA-4755-A4A6-E621B0619277}" type="slidenum">
              <a:t>20</a:t>
            </a:fld>
            <a:endParaRPr lang="en-GB"/>
          </a:p>
        </p:txBody>
      </p:sp>
    </p:spTree>
    <p:extLst>
      <p:ext uri="{BB962C8B-B14F-4D97-AF65-F5344CB8AC3E}">
        <p14:creationId xmlns:p14="http://schemas.microsoft.com/office/powerpoint/2010/main" val="2220170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24A4B8A2-A7DA-4755-A4A6-E621B0619277}" type="slidenum">
              <a:t>21</a:t>
            </a:fld>
            <a:endParaRPr lang="en-GB"/>
          </a:p>
        </p:txBody>
      </p:sp>
    </p:spTree>
    <p:extLst>
      <p:ext uri="{BB962C8B-B14F-4D97-AF65-F5344CB8AC3E}">
        <p14:creationId xmlns:p14="http://schemas.microsoft.com/office/powerpoint/2010/main" val="19167612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24A4B8A2-A7DA-4755-A4A6-E621B0619277}" type="slidenum">
              <a:t>22</a:t>
            </a:fld>
            <a:endParaRPr lang="en-GB"/>
          </a:p>
        </p:txBody>
      </p:sp>
    </p:spTree>
    <p:extLst>
      <p:ext uri="{BB962C8B-B14F-4D97-AF65-F5344CB8AC3E}">
        <p14:creationId xmlns:p14="http://schemas.microsoft.com/office/powerpoint/2010/main" val="3249400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6931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7892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9633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8853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6088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5248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16304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0057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7633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19248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0042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12/13/2023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7639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legislation.gov.uk/ukpga/1968/60/section/10" TargetMode="External"/><Relationship Id="rId3" Type="http://schemas.openxmlformats.org/officeDocument/2006/relationships/hyperlink" Target="https://www.cps.gov.uk/legal-guidance/theft-act-offences#:~:text=Robbery%20is%20indictable%20only%2C%20punishable,an%20unlimited%20fine%20or%20both" TargetMode="External"/><Relationship Id="rId7" Type="http://schemas.openxmlformats.org/officeDocument/2006/relationships/hyperlink" Target="https://www.legislation.gov.uk/ukpga/1968/60/section/8" TargetMode="External"/><Relationship Id="rId2" Type="http://schemas.openxmlformats.org/officeDocument/2006/relationships/hyperlink" Target="https://www.cps.gov.uk/legal-guidance/theft-act-offences#:~:text=Theft%20is%20triable%20either%2Dway,and%2For%20an%20unlimited%20fine" TargetMode="External"/><Relationship Id="rId1" Type="http://schemas.openxmlformats.org/officeDocument/2006/relationships/slideLayout" Target="../slideLayouts/slideLayout2.xml"/><Relationship Id="rId6" Type="http://schemas.openxmlformats.org/officeDocument/2006/relationships/hyperlink" Target="https://www.legislation.gov.uk/ukpga/1968/60/section/1" TargetMode="External"/><Relationship Id="rId5" Type="http://schemas.openxmlformats.org/officeDocument/2006/relationships/hyperlink" Target="https://www.legislation.gov.uk/ukpga/1968/60/section/9" TargetMode="External"/><Relationship Id="rId4" Type="http://schemas.openxmlformats.org/officeDocument/2006/relationships/hyperlink" Target="https://www.cps.gov.uk/legal-guidance/theft-act-offences" TargetMode="External"/><Relationship Id="rId9" Type="http://schemas.openxmlformats.org/officeDocument/2006/relationships/hyperlink" Target="https://www.legislation.gov.uk/ukpga/1968/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70200" y="2164276"/>
            <a:ext cx="5369009" cy="2325840"/>
          </a:xfrm>
        </p:spPr>
        <p:txBody>
          <a:bodyPr>
            <a:normAutofit/>
          </a:bodyPr>
          <a:lstStyle/>
          <a:p>
            <a:r>
              <a:rPr lang="en-GB" sz="5400" dirty="0">
                <a:solidFill>
                  <a:srgbClr val="FFFFFF"/>
                </a:solidFill>
                <a:cs typeface="Calibri Light"/>
              </a:rPr>
              <a:t>Theft Act 1968</a:t>
            </a:r>
            <a:br>
              <a:rPr lang="en-GB" sz="5400" dirty="0">
                <a:solidFill>
                  <a:srgbClr val="FFFFFF"/>
                </a:solidFill>
                <a:cs typeface="Calibri Light"/>
              </a:rPr>
            </a:br>
            <a:r>
              <a:rPr lang="en-GB" sz="1800" dirty="0">
                <a:solidFill>
                  <a:schemeClr val="bg1">
                    <a:lumMod val="65000"/>
                  </a:schemeClr>
                </a:solidFill>
                <a:cs typeface="Calibri Light"/>
              </a:rPr>
              <a:t> Maddie Jones</a:t>
            </a:r>
            <a:endParaRPr lang="en-GB" sz="1800" dirty="0">
              <a:solidFill>
                <a:schemeClr val="bg1">
                  <a:lumMod val="65000"/>
                </a:schemeClr>
              </a:solidFill>
            </a:endParaRPr>
          </a:p>
          <a:p>
            <a:endParaRPr lang="en-GB" dirty="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AD1820A-C7A4-0677-3041-01C82B83CDC8}"/>
              </a:ext>
            </a:extLst>
          </p:cNvPr>
          <p:cNvSpPr txBox="1"/>
          <p:nvPr/>
        </p:nvSpPr>
        <p:spPr>
          <a:xfrm>
            <a:off x="6096302" y="928709"/>
            <a:ext cx="5380530" cy="3394641"/>
          </a:xfr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110000"/>
              </a:lnSpc>
              <a:spcAft>
                <a:spcPts val="600"/>
              </a:spcAft>
            </a:pPr>
            <a:endParaRPr lang="en-US" sz="2400" b="1" u="sng" dirty="0">
              <a:solidFill>
                <a:schemeClr val="bg1"/>
              </a:solidFill>
            </a:endParaRPr>
          </a:p>
        </p:txBody>
      </p:sp>
      <p:sp>
        <p:nvSpPr>
          <p:cNvPr id="2" name="TextBox 1">
            <a:extLst>
              <a:ext uri="{FF2B5EF4-FFF2-40B4-BE49-F238E27FC236}">
                <a16:creationId xmlns:a16="http://schemas.microsoft.com/office/drawing/2014/main" id="{4776B259-904D-D296-84C6-3C633AF39337}"/>
              </a:ext>
            </a:extLst>
          </p:cNvPr>
          <p:cNvSpPr txBox="1"/>
          <p:nvPr/>
        </p:nvSpPr>
        <p:spPr>
          <a:xfrm>
            <a:off x="6237669" y="1057157"/>
            <a:ext cx="5844861" cy="433965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400" b="1" u="sng" dirty="0">
                <a:solidFill>
                  <a:srgbClr val="000000"/>
                </a:solidFill>
                <a:latin typeface="Neue Haas Grotesk Text Pro"/>
                <a:cs typeface="Arial"/>
              </a:rPr>
              <a:t>Aim of lesson:</a:t>
            </a:r>
            <a:r>
              <a:rPr lang="en-US" sz="2400" dirty="0">
                <a:solidFill>
                  <a:srgbClr val="000000"/>
                </a:solidFill>
                <a:latin typeface="Neue Haas Grotesk Text Pro"/>
                <a:cs typeface="Arial"/>
              </a:rPr>
              <a:t>​</a:t>
            </a:r>
            <a:endParaRPr lang="en-US">
              <a:ea typeface="Calibri" panose="020F0502020204030204"/>
              <a:cs typeface="Calibri" panose="020F0502020204030204"/>
            </a:endParaRPr>
          </a:p>
          <a:p>
            <a:pPr marL="114300" indent="-342900">
              <a:buChar char="•"/>
            </a:pPr>
            <a:r>
              <a:rPr lang="en-US" sz="2400" dirty="0">
                <a:solidFill>
                  <a:srgbClr val="000000"/>
                </a:solidFill>
                <a:latin typeface="Neue Haas Grotesk Text Pro"/>
                <a:cs typeface="Arial"/>
              </a:rPr>
              <a:t>To identify and name section one,      eight, nine(1A)/(1B) and ten of the      theft act (1968)  ​</a:t>
            </a:r>
          </a:p>
          <a:p>
            <a:r>
              <a:rPr lang="en-US" sz="2400" dirty="0">
                <a:solidFill>
                  <a:srgbClr val="000000"/>
                </a:solidFill>
                <a:latin typeface="Neue Haas Grotesk Text Pro"/>
                <a:cs typeface="Arial"/>
              </a:rPr>
              <a:t>​</a:t>
            </a:r>
          </a:p>
          <a:p>
            <a:r>
              <a:rPr lang="en-US" sz="2400" b="1" u="sng" dirty="0">
                <a:solidFill>
                  <a:srgbClr val="000000"/>
                </a:solidFill>
                <a:latin typeface="Neue Haas Grotesk Text Pro"/>
                <a:cs typeface="Arial"/>
              </a:rPr>
              <a:t>Learning outcomes:</a:t>
            </a:r>
            <a:r>
              <a:rPr lang="en-US" sz="2400" dirty="0">
                <a:solidFill>
                  <a:srgbClr val="000000"/>
                </a:solidFill>
                <a:latin typeface="Neue Haas Grotesk Text Pro"/>
                <a:cs typeface="Arial"/>
              </a:rPr>
              <a:t> ​</a:t>
            </a:r>
          </a:p>
          <a:p>
            <a:pPr>
              <a:buFont typeface="Arial"/>
              <a:buChar char="•"/>
            </a:pPr>
            <a:r>
              <a:rPr lang="en-US" sz="2400" dirty="0">
                <a:solidFill>
                  <a:srgbClr val="000000"/>
                </a:solidFill>
                <a:ea typeface="+mn-lt"/>
                <a:cs typeface="+mn-lt"/>
              </a:rPr>
              <a:t>Differentiate between sections 1/8/9(1A/1B)/10 of the theft act 1968 </a:t>
            </a:r>
          </a:p>
          <a:p>
            <a:pPr>
              <a:buFont typeface="Arial"/>
              <a:buChar char="•"/>
            </a:pPr>
            <a:endParaRPr lang="en-US">
              <a:cs typeface="Calibri" panose="020F0502020204030204"/>
            </a:endParaRPr>
          </a:p>
          <a:p>
            <a:pPr>
              <a:buFont typeface="Arial"/>
              <a:buChar char="•"/>
            </a:pPr>
            <a:endParaRPr lang="en-US">
              <a:cs typeface="Calibri" panose="020F0502020204030204"/>
            </a:endParaRPr>
          </a:p>
          <a:p>
            <a:pPr>
              <a:buFont typeface="Arial"/>
              <a:buChar char="•"/>
            </a:pPr>
            <a:r>
              <a:rPr lang="en-US" sz="2400" dirty="0">
                <a:solidFill>
                  <a:srgbClr val="000000"/>
                </a:solidFill>
                <a:ea typeface="+mn-lt"/>
                <a:cs typeface="+mn-lt"/>
              </a:rPr>
              <a:t>Use some examples to match to       the correct sections that have           been taught </a:t>
            </a:r>
            <a:endParaRPr lang="en-US"/>
          </a:p>
        </p:txBody>
      </p:sp>
      <p:pic>
        <p:nvPicPr>
          <p:cNvPr id="4" name="Picture 3" descr="A close-up of a book&#10;&#10;Description automatically generated">
            <a:extLst>
              <a:ext uri="{FF2B5EF4-FFF2-40B4-BE49-F238E27FC236}">
                <a16:creationId xmlns:a16="http://schemas.microsoft.com/office/drawing/2014/main" id="{FCB36481-9FD6-20BE-CDA7-7D780402FA11}"/>
              </a:ext>
            </a:extLst>
          </p:cNvPr>
          <p:cNvPicPr>
            <a:picLocks noChangeAspect="1"/>
          </p:cNvPicPr>
          <p:nvPr/>
        </p:nvPicPr>
        <p:blipFill>
          <a:blip r:embed="rId3"/>
          <a:stretch>
            <a:fillRect/>
          </a:stretch>
        </p:blipFill>
        <p:spPr>
          <a:xfrm>
            <a:off x="270456" y="805293"/>
            <a:ext cx="5759003" cy="5247412"/>
          </a:xfrm>
          <a:prstGeom prst="rect">
            <a:avLst/>
          </a:prstGeom>
        </p:spPr>
      </p:pic>
    </p:spTree>
    <p:extLst>
      <p:ext uri="{BB962C8B-B14F-4D97-AF65-F5344CB8AC3E}">
        <p14:creationId xmlns:p14="http://schemas.microsoft.com/office/powerpoint/2010/main" val="370459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B25A549-4358-73D3-6157-124616816BF9}"/>
              </a:ext>
            </a:extLst>
          </p:cNvPr>
          <p:cNvSpPr/>
          <p:nvPr/>
        </p:nvSpPr>
        <p:spPr>
          <a:xfrm>
            <a:off x="1006720" y="2857261"/>
            <a:ext cx="10185042" cy="2693830"/>
          </a:xfrm>
          <a:prstGeom prst="roundRect">
            <a:avLst/>
          </a:prstGeom>
          <a:solidFill>
            <a:schemeClr val="accent1">
              <a:lumMod val="20000"/>
              <a:lumOff val="80000"/>
            </a:schemeClr>
          </a:solidFill>
          <a:ln w="28575">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0061BB8-9DBF-F9FA-F740-51E8F13548F3}"/>
              </a:ext>
            </a:extLst>
          </p:cNvPr>
          <p:cNvSpPr>
            <a:spLocks noGrp="1"/>
          </p:cNvSpPr>
          <p:nvPr>
            <p:ph type="title"/>
          </p:nvPr>
        </p:nvSpPr>
        <p:spPr>
          <a:xfrm>
            <a:off x="4002688" y="1018573"/>
            <a:ext cx="4196828" cy="953669"/>
          </a:xfrm>
        </p:spPr>
        <p:txBody>
          <a:bodyPr>
            <a:normAutofit/>
          </a:bodyPr>
          <a:lstStyle/>
          <a:p>
            <a:r>
              <a:rPr lang="en-GB" sz="4000" dirty="0"/>
              <a:t>Section 1: Theft </a:t>
            </a:r>
            <a:endParaRPr lang="en-US" sz="4000"/>
          </a:p>
        </p:txBody>
      </p:sp>
      <p:sp>
        <p:nvSpPr>
          <p:cNvPr id="3" name="Content Placeholder 2">
            <a:extLst>
              <a:ext uri="{FF2B5EF4-FFF2-40B4-BE49-F238E27FC236}">
                <a16:creationId xmlns:a16="http://schemas.microsoft.com/office/drawing/2014/main" id="{5968D5D2-BFAD-436E-A532-048D5BE1D343}"/>
              </a:ext>
            </a:extLst>
          </p:cNvPr>
          <p:cNvSpPr>
            <a:spLocks noGrp="1"/>
          </p:cNvSpPr>
          <p:nvPr>
            <p:ph idx="1"/>
          </p:nvPr>
        </p:nvSpPr>
        <p:spPr>
          <a:xfrm>
            <a:off x="1660130" y="3180739"/>
            <a:ext cx="8883836" cy="3677683"/>
          </a:xfrm>
        </p:spPr>
        <p:txBody>
          <a:bodyPr vert="horz" lIns="91440" tIns="45720" rIns="91440" bIns="45720" rtlCol="0" anchor="t">
            <a:normAutofit/>
          </a:bodyPr>
          <a:lstStyle/>
          <a:p>
            <a:r>
              <a:rPr lang="en-GB" dirty="0"/>
              <a:t>Defined by legislation as;</a:t>
            </a:r>
            <a:endParaRPr lang="en-US" dirty="0"/>
          </a:p>
          <a:p>
            <a:pPr marL="0" indent="0">
              <a:buNone/>
            </a:pPr>
            <a:endParaRPr lang="en-GB" dirty="0"/>
          </a:p>
          <a:p>
            <a:pPr marL="0" indent="0" algn="ctr">
              <a:buNone/>
            </a:pPr>
            <a:r>
              <a:rPr lang="en-GB" dirty="0"/>
              <a:t>'A person is guilty of theft if they dishonestly appropriates property belonging to another with the intention of permanently depriving the other of it' </a:t>
            </a:r>
          </a:p>
        </p:txBody>
      </p:sp>
      <p:sp>
        <p:nvSpPr>
          <p:cNvPr id="5" name="TextBox 4">
            <a:extLst>
              <a:ext uri="{FF2B5EF4-FFF2-40B4-BE49-F238E27FC236}">
                <a16:creationId xmlns:a16="http://schemas.microsoft.com/office/drawing/2014/main" id="{D7336297-EA95-EAA3-8A51-A8898D9B9271}"/>
              </a:ext>
            </a:extLst>
          </p:cNvPr>
          <p:cNvSpPr txBox="1"/>
          <p:nvPr/>
        </p:nvSpPr>
        <p:spPr>
          <a:xfrm>
            <a:off x="157823" y="6395946"/>
            <a:ext cx="3205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1991)</a:t>
            </a:r>
          </a:p>
        </p:txBody>
      </p:sp>
    </p:spTree>
    <p:extLst>
      <p:ext uri="{BB962C8B-B14F-4D97-AF65-F5344CB8AC3E}">
        <p14:creationId xmlns:p14="http://schemas.microsoft.com/office/powerpoint/2010/main" val="943686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814F-39E6-8E9E-1CD8-FC8A373D526B}"/>
              </a:ext>
            </a:extLst>
          </p:cNvPr>
          <p:cNvSpPr>
            <a:spLocks noGrp="1"/>
          </p:cNvSpPr>
          <p:nvPr>
            <p:ph type="title"/>
          </p:nvPr>
        </p:nvSpPr>
        <p:spPr/>
        <p:txBody>
          <a:bodyPr>
            <a:normAutofit fontScale="90000"/>
          </a:bodyPr>
          <a:lstStyle/>
          <a:p>
            <a:r>
              <a:rPr lang="en-GB" dirty="0"/>
              <a:t>Section 1: Theft</a:t>
            </a:r>
            <a:br>
              <a:rPr lang="en-GB" dirty="0"/>
            </a:br>
            <a:r>
              <a:rPr lang="en-GB" dirty="0"/>
              <a:t>Example </a:t>
            </a:r>
          </a:p>
        </p:txBody>
      </p:sp>
      <p:sp>
        <p:nvSpPr>
          <p:cNvPr id="3" name="Content Placeholder 2">
            <a:extLst>
              <a:ext uri="{FF2B5EF4-FFF2-40B4-BE49-F238E27FC236}">
                <a16:creationId xmlns:a16="http://schemas.microsoft.com/office/drawing/2014/main" id="{5BCF0C6A-267B-408F-3D53-12DD2D4A3922}"/>
              </a:ext>
            </a:extLst>
          </p:cNvPr>
          <p:cNvSpPr>
            <a:spLocks noGrp="1"/>
          </p:cNvSpPr>
          <p:nvPr>
            <p:ph idx="1"/>
          </p:nvPr>
        </p:nvSpPr>
        <p:spPr>
          <a:xfrm>
            <a:off x="1016186" y="2880231"/>
            <a:ext cx="4344034" cy="3677683"/>
          </a:xfrm>
        </p:spPr>
        <p:txBody>
          <a:bodyPr vert="horz" lIns="91440" tIns="45720" rIns="91440" bIns="45720" rtlCol="0" anchor="t">
            <a:normAutofit/>
          </a:bodyPr>
          <a:lstStyle/>
          <a:p>
            <a:r>
              <a:rPr lang="en-GB" dirty="0"/>
              <a:t>Dave goes into his local corner shop to buy some milk, however when he gets there, he decides to take a box of chocolates and leaves without paying.</a:t>
            </a:r>
          </a:p>
        </p:txBody>
      </p:sp>
      <p:pic>
        <p:nvPicPr>
          <p:cNvPr id="4" name="Picture 3" descr="A person opening a jacket&#10;&#10;Description automatically generated">
            <a:extLst>
              <a:ext uri="{FF2B5EF4-FFF2-40B4-BE49-F238E27FC236}">
                <a16:creationId xmlns:a16="http://schemas.microsoft.com/office/drawing/2014/main" id="{4BDEA55E-74F5-00B9-0EA9-4A5821CF5A46}"/>
              </a:ext>
            </a:extLst>
          </p:cNvPr>
          <p:cNvPicPr>
            <a:picLocks noChangeAspect="1"/>
          </p:cNvPicPr>
          <p:nvPr/>
        </p:nvPicPr>
        <p:blipFill>
          <a:blip r:embed="rId3"/>
          <a:stretch>
            <a:fillRect/>
          </a:stretch>
        </p:blipFill>
        <p:spPr>
          <a:xfrm>
            <a:off x="6162541" y="1786103"/>
            <a:ext cx="5136523" cy="3543372"/>
          </a:xfrm>
          <a:prstGeom prst="rect">
            <a:avLst/>
          </a:prstGeom>
        </p:spPr>
      </p:pic>
    </p:spTree>
    <p:extLst>
      <p:ext uri="{BB962C8B-B14F-4D97-AF65-F5344CB8AC3E}">
        <p14:creationId xmlns:p14="http://schemas.microsoft.com/office/powerpoint/2010/main" val="3819846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5725-6CE7-5F35-A246-3031B60E4AF5}"/>
              </a:ext>
            </a:extLst>
          </p:cNvPr>
          <p:cNvSpPr>
            <a:spLocks noGrp="1"/>
          </p:cNvSpPr>
          <p:nvPr>
            <p:ph type="title"/>
          </p:nvPr>
        </p:nvSpPr>
        <p:spPr>
          <a:xfrm>
            <a:off x="3115962" y="1235463"/>
            <a:ext cx="8886884" cy="953669"/>
          </a:xfrm>
        </p:spPr>
        <p:txBody>
          <a:bodyPr/>
          <a:lstStyle/>
          <a:p>
            <a:r>
              <a:rPr lang="en-GB" dirty="0"/>
              <a:t>Maximum penalty for Theft</a:t>
            </a:r>
            <a:endParaRPr lang="en-US" dirty="0"/>
          </a:p>
        </p:txBody>
      </p:sp>
      <p:sp>
        <p:nvSpPr>
          <p:cNvPr id="3" name="Content Placeholder 2">
            <a:extLst>
              <a:ext uri="{FF2B5EF4-FFF2-40B4-BE49-F238E27FC236}">
                <a16:creationId xmlns:a16="http://schemas.microsoft.com/office/drawing/2014/main" id="{E0ACE5CA-FCBB-D125-9258-305B5C89AB07}"/>
              </a:ext>
            </a:extLst>
          </p:cNvPr>
          <p:cNvSpPr>
            <a:spLocks noGrp="1"/>
          </p:cNvSpPr>
          <p:nvPr>
            <p:ph idx="1"/>
          </p:nvPr>
        </p:nvSpPr>
        <p:spPr>
          <a:xfrm>
            <a:off x="1873037" y="3354777"/>
            <a:ext cx="8883836" cy="3677683"/>
          </a:xfrm>
        </p:spPr>
        <p:txBody>
          <a:bodyPr vert="horz" lIns="91440" tIns="45720" rIns="91440" bIns="45720" rtlCol="0" anchor="t">
            <a:normAutofit/>
          </a:bodyPr>
          <a:lstStyle/>
          <a:p>
            <a:pPr marL="0" indent="0" algn="ctr">
              <a:buNone/>
            </a:pPr>
            <a:r>
              <a:rPr lang="en-GB" dirty="0">
                <a:solidFill>
                  <a:srgbClr val="202124"/>
                </a:solidFill>
                <a:latin typeface="Google Sans"/>
                <a:ea typeface="Google Sans"/>
                <a:cs typeface="Google Sans"/>
              </a:rPr>
              <a:t>Theft is triable either-way with a maximum penalty in the Crown Court of </a:t>
            </a:r>
            <a:r>
              <a:rPr lang="en-GB" dirty="0">
                <a:solidFill>
                  <a:srgbClr val="040C28"/>
                </a:solidFill>
                <a:latin typeface="Google Sans"/>
                <a:ea typeface="Google Sans"/>
                <a:cs typeface="Google Sans"/>
              </a:rPr>
              <a:t>seven years imprisonment and/or an unlimited fine</a:t>
            </a:r>
            <a:endParaRPr lang="en-GB" dirty="0"/>
          </a:p>
        </p:txBody>
      </p:sp>
      <p:sp>
        <p:nvSpPr>
          <p:cNvPr id="4" name="Rectangle 3">
            <a:extLst>
              <a:ext uri="{FF2B5EF4-FFF2-40B4-BE49-F238E27FC236}">
                <a16:creationId xmlns:a16="http://schemas.microsoft.com/office/drawing/2014/main" id="{525B4D6B-166E-3391-F288-9204C2647081}"/>
              </a:ext>
            </a:extLst>
          </p:cNvPr>
          <p:cNvSpPr/>
          <p:nvPr/>
        </p:nvSpPr>
        <p:spPr>
          <a:xfrm>
            <a:off x="1787928" y="2957862"/>
            <a:ext cx="8968945" cy="22139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a:t>
            </a:r>
          </a:p>
        </p:txBody>
      </p:sp>
      <p:sp>
        <p:nvSpPr>
          <p:cNvPr id="5" name="TextBox 4">
            <a:extLst>
              <a:ext uri="{FF2B5EF4-FFF2-40B4-BE49-F238E27FC236}">
                <a16:creationId xmlns:a16="http://schemas.microsoft.com/office/drawing/2014/main" id="{B896F4F1-8FAE-C7A6-618F-4325869A9904}"/>
              </a:ext>
            </a:extLst>
          </p:cNvPr>
          <p:cNvSpPr txBox="1"/>
          <p:nvPr/>
        </p:nvSpPr>
        <p:spPr>
          <a:xfrm>
            <a:off x="8160353" y="6337425"/>
            <a:ext cx="387830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(Crown Prosecution Services, 2022)</a:t>
            </a:r>
          </a:p>
        </p:txBody>
      </p:sp>
    </p:spTree>
    <p:extLst>
      <p:ext uri="{BB962C8B-B14F-4D97-AF65-F5344CB8AC3E}">
        <p14:creationId xmlns:p14="http://schemas.microsoft.com/office/powerpoint/2010/main" val="230854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5BD230E-6D8F-015C-6A64-A7CA3A0C4DFE}"/>
              </a:ext>
            </a:extLst>
          </p:cNvPr>
          <p:cNvSpPr/>
          <p:nvPr/>
        </p:nvSpPr>
        <p:spPr>
          <a:xfrm>
            <a:off x="1140585" y="2558639"/>
            <a:ext cx="10185042" cy="2693830"/>
          </a:xfrm>
          <a:prstGeom prst="roundRect">
            <a:avLst/>
          </a:prstGeom>
          <a:solidFill>
            <a:schemeClr val="accent1">
              <a:lumMod val="20000"/>
              <a:lumOff val="80000"/>
            </a:schemeClr>
          </a:solidFill>
          <a:ln w="28575">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B9F05FC-DE4D-60B6-2B3A-D66781B15926}"/>
              </a:ext>
            </a:extLst>
          </p:cNvPr>
          <p:cNvSpPr>
            <a:spLocks noGrp="1"/>
          </p:cNvSpPr>
          <p:nvPr>
            <p:ph type="title"/>
          </p:nvPr>
        </p:nvSpPr>
        <p:spPr>
          <a:xfrm>
            <a:off x="3719542" y="661983"/>
            <a:ext cx="8886884" cy="953669"/>
          </a:xfrm>
        </p:spPr>
        <p:txBody>
          <a:bodyPr>
            <a:normAutofit/>
          </a:bodyPr>
          <a:lstStyle/>
          <a:p>
            <a:r>
              <a:rPr lang="en-GB" sz="3600" dirty="0"/>
              <a:t>Section 8: Robbery </a:t>
            </a:r>
          </a:p>
        </p:txBody>
      </p:sp>
      <p:sp>
        <p:nvSpPr>
          <p:cNvPr id="3" name="Content Placeholder 2">
            <a:extLst>
              <a:ext uri="{FF2B5EF4-FFF2-40B4-BE49-F238E27FC236}">
                <a16:creationId xmlns:a16="http://schemas.microsoft.com/office/drawing/2014/main" id="{1DB97B66-BF39-24C1-B53E-F084217A7421}"/>
              </a:ext>
            </a:extLst>
          </p:cNvPr>
          <p:cNvSpPr>
            <a:spLocks noGrp="1"/>
          </p:cNvSpPr>
          <p:nvPr>
            <p:ph idx="1"/>
          </p:nvPr>
        </p:nvSpPr>
        <p:spPr>
          <a:xfrm>
            <a:off x="1976010" y="2932588"/>
            <a:ext cx="8883836" cy="3677683"/>
          </a:xfrm>
        </p:spPr>
        <p:txBody>
          <a:bodyPr vert="horz" lIns="91440" tIns="45720" rIns="91440" bIns="45720" rtlCol="0" anchor="t">
            <a:normAutofit/>
          </a:bodyPr>
          <a:lstStyle/>
          <a:p>
            <a:r>
              <a:rPr lang="en-GB" dirty="0">
                <a:latin typeface="Arial"/>
                <a:cs typeface="Arial"/>
              </a:rPr>
              <a:t>Defined by legislation as;</a:t>
            </a:r>
            <a:endParaRPr lang="en-US" dirty="0">
              <a:latin typeface="Arial"/>
              <a:cs typeface="Arial"/>
            </a:endParaRPr>
          </a:p>
          <a:p>
            <a:pPr marL="0" indent="0">
              <a:buNone/>
            </a:pPr>
            <a:r>
              <a:rPr lang="en-GB" dirty="0">
                <a:latin typeface="Arial"/>
                <a:cs typeface="Arial"/>
              </a:rPr>
              <a:t>"A person is guilty of robbery if he steals, and immediately before or at the time of doing so, and in order to do so, he uses force on any person or puts or seeks to put any person in fear of being then and there subjected to force."</a:t>
            </a:r>
            <a:endParaRPr lang="en-GB" dirty="0"/>
          </a:p>
        </p:txBody>
      </p:sp>
      <p:sp>
        <p:nvSpPr>
          <p:cNvPr id="4" name="TextBox 3">
            <a:extLst>
              <a:ext uri="{FF2B5EF4-FFF2-40B4-BE49-F238E27FC236}">
                <a16:creationId xmlns:a16="http://schemas.microsoft.com/office/drawing/2014/main" id="{10DB4A6C-0E1D-411C-0E5E-F7E383D3C406}"/>
              </a:ext>
            </a:extLst>
          </p:cNvPr>
          <p:cNvSpPr txBox="1"/>
          <p:nvPr/>
        </p:nvSpPr>
        <p:spPr>
          <a:xfrm>
            <a:off x="75547" y="6458342"/>
            <a:ext cx="34011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1991)</a:t>
            </a:r>
          </a:p>
        </p:txBody>
      </p:sp>
    </p:spTree>
    <p:extLst>
      <p:ext uri="{BB962C8B-B14F-4D97-AF65-F5344CB8AC3E}">
        <p14:creationId xmlns:p14="http://schemas.microsoft.com/office/powerpoint/2010/main" val="74374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E368-B468-8F2C-F64A-68C13AF5E74F}"/>
              </a:ext>
            </a:extLst>
          </p:cNvPr>
          <p:cNvSpPr>
            <a:spLocks noGrp="1"/>
          </p:cNvSpPr>
          <p:nvPr>
            <p:ph type="title"/>
          </p:nvPr>
        </p:nvSpPr>
        <p:spPr/>
        <p:txBody>
          <a:bodyPr>
            <a:normAutofit fontScale="90000"/>
          </a:bodyPr>
          <a:lstStyle/>
          <a:p>
            <a:r>
              <a:rPr lang="en-GB" dirty="0"/>
              <a:t>Section 8: Robbery</a:t>
            </a:r>
            <a:br>
              <a:rPr lang="en-GB" dirty="0"/>
            </a:br>
            <a:r>
              <a:rPr lang="en-GB" dirty="0"/>
              <a:t>Example</a:t>
            </a:r>
          </a:p>
        </p:txBody>
      </p:sp>
      <p:sp>
        <p:nvSpPr>
          <p:cNvPr id="3" name="Content Placeholder 2">
            <a:extLst>
              <a:ext uri="{FF2B5EF4-FFF2-40B4-BE49-F238E27FC236}">
                <a16:creationId xmlns:a16="http://schemas.microsoft.com/office/drawing/2014/main" id="{0E821514-3887-A5D7-80F9-EEFC9E43D9E2}"/>
              </a:ext>
            </a:extLst>
          </p:cNvPr>
          <p:cNvSpPr>
            <a:spLocks noGrp="1"/>
          </p:cNvSpPr>
          <p:nvPr>
            <p:ph idx="1"/>
          </p:nvPr>
        </p:nvSpPr>
        <p:spPr>
          <a:xfrm>
            <a:off x="6210664" y="2171894"/>
            <a:ext cx="5782175" cy="3677683"/>
          </a:xfrm>
        </p:spPr>
        <p:txBody>
          <a:bodyPr vert="horz" lIns="91440" tIns="45720" rIns="91440" bIns="45720" rtlCol="0" anchor="t">
            <a:normAutofit/>
          </a:bodyPr>
          <a:lstStyle/>
          <a:p>
            <a:r>
              <a:rPr lang="en-GB" dirty="0"/>
              <a:t>Karen went to the local park for a walk before sitting down to eat her lunch on a park bench. Scott runs over, and shouts to give him her bag or she will pay. Karen, who was very frightened, lets him snatches her purse. </a:t>
            </a:r>
          </a:p>
        </p:txBody>
      </p:sp>
      <p:pic>
        <p:nvPicPr>
          <p:cNvPr id="4" name="Picture 3" descr="A person holding a red purse&#10;&#10;Description automatically generated">
            <a:extLst>
              <a:ext uri="{FF2B5EF4-FFF2-40B4-BE49-F238E27FC236}">
                <a16:creationId xmlns:a16="http://schemas.microsoft.com/office/drawing/2014/main" id="{03B48ABF-CF87-3B33-E43C-DA8DE1D77FAF}"/>
              </a:ext>
            </a:extLst>
          </p:cNvPr>
          <p:cNvPicPr>
            <a:picLocks noChangeAspect="1"/>
          </p:cNvPicPr>
          <p:nvPr/>
        </p:nvPicPr>
        <p:blipFill>
          <a:blip r:embed="rId2"/>
          <a:stretch>
            <a:fillRect/>
          </a:stretch>
        </p:blipFill>
        <p:spPr>
          <a:xfrm>
            <a:off x="656823" y="2206247"/>
            <a:ext cx="4997002" cy="3550939"/>
          </a:xfrm>
          <a:prstGeom prst="rect">
            <a:avLst/>
          </a:prstGeom>
        </p:spPr>
      </p:pic>
    </p:spTree>
    <p:extLst>
      <p:ext uri="{BB962C8B-B14F-4D97-AF65-F5344CB8AC3E}">
        <p14:creationId xmlns:p14="http://schemas.microsoft.com/office/powerpoint/2010/main" val="82629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71610-7CB2-0B29-55E9-38FC6D40DE79}"/>
              </a:ext>
            </a:extLst>
          </p:cNvPr>
          <p:cNvSpPr>
            <a:spLocks noGrp="1"/>
          </p:cNvSpPr>
          <p:nvPr>
            <p:ph type="title"/>
          </p:nvPr>
        </p:nvSpPr>
        <p:spPr>
          <a:xfrm>
            <a:off x="1437503" y="947138"/>
            <a:ext cx="8886884" cy="953669"/>
          </a:xfrm>
        </p:spPr>
        <p:txBody>
          <a:bodyPr/>
          <a:lstStyle/>
          <a:p>
            <a:pPr algn="ctr"/>
            <a:r>
              <a:rPr lang="en-GB" dirty="0"/>
              <a:t>Maximum penalty for Robbery</a:t>
            </a:r>
            <a:endParaRPr lang="en-US" dirty="0"/>
          </a:p>
        </p:txBody>
      </p:sp>
      <p:sp>
        <p:nvSpPr>
          <p:cNvPr id="3" name="Content Placeholder 2">
            <a:extLst>
              <a:ext uri="{FF2B5EF4-FFF2-40B4-BE49-F238E27FC236}">
                <a16:creationId xmlns:a16="http://schemas.microsoft.com/office/drawing/2014/main" id="{1667D540-0A3B-9006-0447-48B45AD62C03}"/>
              </a:ext>
            </a:extLst>
          </p:cNvPr>
          <p:cNvSpPr>
            <a:spLocks noGrp="1"/>
          </p:cNvSpPr>
          <p:nvPr>
            <p:ph idx="1"/>
          </p:nvPr>
        </p:nvSpPr>
        <p:spPr>
          <a:xfrm>
            <a:off x="1656794" y="2839912"/>
            <a:ext cx="8883836" cy="3677683"/>
          </a:xfrm>
        </p:spPr>
        <p:txBody>
          <a:bodyPr vert="horz" lIns="91440" tIns="45720" rIns="91440" bIns="45720" rtlCol="0" anchor="t">
            <a:normAutofit/>
          </a:bodyPr>
          <a:lstStyle/>
          <a:p>
            <a:pPr marL="0" indent="0" algn="ctr">
              <a:buNone/>
            </a:pPr>
            <a:r>
              <a:rPr lang="en-GB" dirty="0"/>
              <a:t>Robbery is indictable only, punishable with life imprisonment or an unlimited fine or both</a:t>
            </a:r>
            <a:endParaRPr lang="en-US" dirty="0"/>
          </a:p>
        </p:txBody>
      </p:sp>
      <p:sp>
        <p:nvSpPr>
          <p:cNvPr id="5" name="Rectangle 4">
            <a:extLst>
              <a:ext uri="{FF2B5EF4-FFF2-40B4-BE49-F238E27FC236}">
                <a16:creationId xmlns:a16="http://schemas.microsoft.com/office/drawing/2014/main" id="{E8D4EAAF-E81C-AE72-26E0-F96804ED2694}"/>
              </a:ext>
            </a:extLst>
          </p:cNvPr>
          <p:cNvSpPr/>
          <p:nvPr/>
        </p:nvSpPr>
        <p:spPr>
          <a:xfrm>
            <a:off x="1396472" y="2490488"/>
            <a:ext cx="8968945" cy="22139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a:t>
            </a:r>
          </a:p>
        </p:txBody>
      </p:sp>
      <p:sp>
        <p:nvSpPr>
          <p:cNvPr id="6" name="TextBox 5">
            <a:extLst>
              <a:ext uri="{FF2B5EF4-FFF2-40B4-BE49-F238E27FC236}">
                <a16:creationId xmlns:a16="http://schemas.microsoft.com/office/drawing/2014/main" id="{F389D70D-2E2E-B2B8-4417-8437783D4794}"/>
              </a:ext>
            </a:extLst>
          </p:cNvPr>
          <p:cNvSpPr txBox="1"/>
          <p:nvPr/>
        </p:nvSpPr>
        <p:spPr>
          <a:xfrm>
            <a:off x="8593350" y="6459157"/>
            <a:ext cx="34331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(Crown Prosecution Services, 2022)</a:t>
            </a:r>
          </a:p>
        </p:txBody>
      </p:sp>
    </p:spTree>
    <p:extLst>
      <p:ext uri="{BB962C8B-B14F-4D97-AF65-F5344CB8AC3E}">
        <p14:creationId xmlns:p14="http://schemas.microsoft.com/office/powerpoint/2010/main" val="296853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D7DF4-BDEE-3427-0CC6-CC3B51EFE9C5}"/>
              </a:ext>
            </a:extLst>
          </p:cNvPr>
          <p:cNvSpPr>
            <a:spLocks noGrp="1"/>
          </p:cNvSpPr>
          <p:nvPr>
            <p:ph type="title"/>
          </p:nvPr>
        </p:nvSpPr>
        <p:spPr>
          <a:xfrm>
            <a:off x="3423138" y="-153405"/>
            <a:ext cx="8886884" cy="953669"/>
          </a:xfrm>
        </p:spPr>
        <p:txBody>
          <a:bodyPr/>
          <a:lstStyle/>
          <a:p>
            <a:r>
              <a:rPr lang="en-GB" dirty="0"/>
              <a:t>Section </a:t>
            </a:r>
            <a:r>
              <a:rPr lang="en-GB" dirty="0">
                <a:solidFill>
                  <a:srgbClr val="00B0F0"/>
                </a:solidFill>
              </a:rPr>
              <a:t>91A</a:t>
            </a:r>
            <a:r>
              <a:rPr lang="en-GB" dirty="0"/>
              <a:t>: Burglary </a:t>
            </a:r>
          </a:p>
        </p:txBody>
      </p:sp>
      <p:sp>
        <p:nvSpPr>
          <p:cNvPr id="3" name="TextBox 2">
            <a:extLst>
              <a:ext uri="{FF2B5EF4-FFF2-40B4-BE49-F238E27FC236}">
                <a16:creationId xmlns:a16="http://schemas.microsoft.com/office/drawing/2014/main" id="{F3EC98FB-CBC5-7ABA-5762-52559C597C22}"/>
              </a:ext>
            </a:extLst>
          </p:cNvPr>
          <p:cNvSpPr txBox="1"/>
          <p:nvPr/>
        </p:nvSpPr>
        <p:spPr>
          <a:xfrm>
            <a:off x="146200" y="6345683"/>
            <a:ext cx="30586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2004)</a:t>
            </a:r>
          </a:p>
        </p:txBody>
      </p:sp>
      <p:pic>
        <p:nvPicPr>
          <p:cNvPr id="4" name="Picture 3">
            <a:extLst>
              <a:ext uri="{FF2B5EF4-FFF2-40B4-BE49-F238E27FC236}">
                <a16:creationId xmlns:a16="http://schemas.microsoft.com/office/drawing/2014/main" id="{171A7665-861B-DA89-DAB2-A40232E85881}"/>
              </a:ext>
            </a:extLst>
          </p:cNvPr>
          <p:cNvPicPr>
            <a:picLocks noChangeAspect="1"/>
          </p:cNvPicPr>
          <p:nvPr/>
        </p:nvPicPr>
        <p:blipFill>
          <a:blip r:embed="rId3"/>
          <a:stretch>
            <a:fillRect/>
          </a:stretch>
        </p:blipFill>
        <p:spPr>
          <a:xfrm>
            <a:off x="957330" y="1025826"/>
            <a:ext cx="10717367" cy="4988796"/>
          </a:xfrm>
          <a:prstGeom prst="rect">
            <a:avLst/>
          </a:prstGeom>
        </p:spPr>
      </p:pic>
    </p:spTree>
    <p:extLst>
      <p:ext uri="{BB962C8B-B14F-4D97-AF65-F5344CB8AC3E}">
        <p14:creationId xmlns:p14="http://schemas.microsoft.com/office/powerpoint/2010/main" val="277166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D7DF4-BDEE-3427-0CC6-CC3B51EFE9C5}"/>
              </a:ext>
            </a:extLst>
          </p:cNvPr>
          <p:cNvSpPr>
            <a:spLocks noGrp="1"/>
          </p:cNvSpPr>
          <p:nvPr>
            <p:ph type="title"/>
          </p:nvPr>
        </p:nvSpPr>
        <p:spPr>
          <a:xfrm>
            <a:off x="3423138" y="-153405"/>
            <a:ext cx="8886884" cy="953669"/>
          </a:xfrm>
        </p:spPr>
        <p:txBody>
          <a:bodyPr/>
          <a:lstStyle/>
          <a:p>
            <a:r>
              <a:rPr lang="en-GB" dirty="0"/>
              <a:t>Section </a:t>
            </a:r>
            <a:r>
              <a:rPr lang="en-GB" dirty="0">
                <a:solidFill>
                  <a:srgbClr val="FF0000"/>
                </a:solidFill>
              </a:rPr>
              <a:t>1B</a:t>
            </a:r>
            <a:r>
              <a:rPr lang="en-GB" dirty="0"/>
              <a:t>: Burglary </a:t>
            </a:r>
          </a:p>
        </p:txBody>
      </p:sp>
      <p:sp>
        <p:nvSpPr>
          <p:cNvPr id="7" name="Rectangle: Rounded Corners 6">
            <a:extLst>
              <a:ext uri="{FF2B5EF4-FFF2-40B4-BE49-F238E27FC236}">
                <a16:creationId xmlns:a16="http://schemas.microsoft.com/office/drawing/2014/main" id="{4AEAD652-6341-4A63-3F9E-6D9E1DBAE35B}"/>
              </a:ext>
            </a:extLst>
          </p:cNvPr>
          <p:cNvSpPr/>
          <p:nvPr/>
        </p:nvSpPr>
        <p:spPr>
          <a:xfrm>
            <a:off x="3261765" y="1061780"/>
            <a:ext cx="5943600" cy="1125415"/>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A person is guilty of burglary if he enters any building as a trespasser...</a:t>
            </a:r>
          </a:p>
        </p:txBody>
      </p:sp>
      <p:sp>
        <p:nvSpPr>
          <p:cNvPr id="10" name="Rectangle: Rounded Corners 9">
            <a:extLst>
              <a:ext uri="{FF2B5EF4-FFF2-40B4-BE49-F238E27FC236}">
                <a16:creationId xmlns:a16="http://schemas.microsoft.com/office/drawing/2014/main" id="{D45E15F8-53BA-C076-94D4-B463E9FDAD4D}"/>
              </a:ext>
            </a:extLst>
          </p:cNvPr>
          <p:cNvSpPr/>
          <p:nvPr/>
        </p:nvSpPr>
        <p:spPr>
          <a:xfrm>
            <a:off x="6555033" y="4354852"/>
            <a:ext cx="4630615" cy="1418492"/>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Calibri"/>
              <a:buChar char="-"/>
            </a:pPr>
            <a:r>
              <a:rPr lang="en-GB" dirty="0">
                <a:solidFill>
                  <a:schemeClr val="tx1"/>
                </a:solidFill>
              </a:rPr>
              <a:t>To steal anything in the building or part of it, or</a:t>
            </a:r>
          </a:p>
          <a:p>
            <a:pPr marL="285750" indent="-285750" algn="ctr">
              <a:buFont typeface="Calibri"/>
              <a:buChar char="-"/>
            </a:pPr>
            <a:r>
              <a:rPr lang="en-GB" dirty="0">
                <a:solidFill>
                  <a:schemeClr val="tx1"/>
                </a:solidFill>
              </a:rPr>
              <a:t>To inflict grievous bodily harm (GBH) on any person in the building </a:t>
            </a:r>
          </a:p>
        </p:txBody>
      </p:sp>
      <p:sp>
        <p:nvSpPr>
          <p:cNvPr id="11" name="Rectangle: Rounded Corners 10">
            <a:extLst>
              <a:ext uri="{FF2B5EF4-FFF2-40B4-BE49-F238E27FC236}">
                <a16:creationId xmlns:a16="http://schemas.microsoft.com/office/drawing/2014/main" id="{25BAB3AA-2B6C-1D10-237C-05FCFEC14C8A}"/>
              </a:ext>
            </a:extLst>
          </p:cNvPr>
          <p:cNvSpPr/>
          <p:nvPr/>
        </p:nvSpPr>
        <p:spPr>
          <a:xfrm>
            <a:off x="6559234" y="2706985"/>
            <a:ext cx="3716215" cy="106680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And carries out any of the following acts </a:t>
            </a:r>
            <a:r>
              <a:rPr lang="en-GB" b="1" dirty="0">
                <a:solidFill>
                  <a:srgbClr val="FF0000"/>
                </a:solidFill>
              </a:rPr>
              <a:t>(or ATTEMPTS)</a:t>
            </a:r>
            <a:endParaRPr lang="en-US" b="1" dirty="0">
              <a:solidFill>
                <a:srgbClr val="FF0000"/>
              </a:solidFill>
            </a:endParaRPr>
          </a:p>
        </p:txBody>
      </p:sp>
      <p:sp>
        <p:nvSpPr>
          <p:cNvPr id="17" name="Arrow: Down 16">
            <a:extLst>
              <a:ext uri="{FF2B5EF4-FFF2-40B4-BE49-F238E27FC236}">
                <a16:creationId xmlns:a16="http://schemas.microsoft.com/office/drawing/2014/main" id="{09E510AC-A829-8A27-B85C-1F4496E06251}"/>
              </a:ext>
            </a:extLst>
          </p:cNvPr>
          <p:cNvSpPr/>
          <p:nvPr/>
        </p:nvSpPr>
        <p:spPr>
          <a:xfrm rot="-1920000">
            <a:off x="7837862" y="2022520"/>
            <a:ext cx="433753" cy="94956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E42124BD-CEFF-B6DA-D6A5-20AFCA709320}"/>
              </a:ext>
            </a:extLst>
          </p:cNvPr>
          <p:cNvSpPr/>
          <p:nvPr/>
        </p:nvSpPr>
        <p:spPr>
          <a:xfrm rot="-1920000">
            <a:off x="8552969" y="3593411"/>
            <a:ext cx="433753" cy="94956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7EEB3BF-942F-D38D-02EE-C4C04D6D253C}"/>
              </a:ext>
            </a:extLst>
          </p:cNvPr>
          <p:cNvSpPr txBox="1"/>
          <p:nvPr/>
        </p:nvSpPr>
        <p:spPr>
          <a:xfrm>
            <a:off x="1480598" y="4468068"/>
            <a:ext cx="264639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00"/>
                </a:solidFill>
              </a:rPr>
              <a:t>91B = carries out or attempts!!!</a:t>
            </a:r>
            <a:endParaRPr lang="en-US"/>
          </a:p>
        </p:txBody>
      </p:sp>
      <p:sp>
        <p:nvSpPr>
          <p:cNvPr id="4" name="Thought Bubble: Cloud 3">
            <a:extLst>
              <a:ext uri="{FF2B5EF4-FFF2-40B4-BE49-F238E27FC236}">
                <a16:creationId xmlns:a16="http://schemas.microsoft.com/office/drawing/2014/main" id="{E6FB9CE0-A278-0F05-96F3-C7C6F058E43A}"/>
              </a:ext>
            </a:extLst>
          </p:cNvPr>
          <p:cNvSpPr/>
          <p:nvPr/>
        </p:nvSpPr>
        <p:spPr>
          <a:xfrm rot="12960000">
            <a:off x="1159026" y="3830276"/>
            <a:ext cx="3295133" cy="2296297"/>
          </a:xfrm>
          <a:prstGeom prst="cloudCallou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706B77F-5AB0-DD6B-51CE-7B5E2277B82F}"/>
              </a:ext>
            </a:extLst>
          </p:cNvPr>
          <p:cNvSpPr txBox="1"/>
          <p:nvPr/>
        </p:nvSpPr>
        <p:spPr>
          <a:xfrm>
            <a:off x="146200" y="6345683"/>
            <a:ext cx="30586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2004)</a:t>
            </a:r>
          </a:p>
        </p:txBody>
      </p:sp>
    </p:spTree>
    <p:extLst>
      <p:ext uri="{BB962C8B-B14F-4D97-AF65-F5344CB8AC3E}">
        <p14:creationId xmlns:p14="http://schemas.microsoft.com/office/powerpoint/2010/main" val="509934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D7DF4-BDEE-3427-0CC6-CC3B51EFE9C5}"/>
              </a:ext>
            </a:extLst>
          </p:cNvPr>
          <p:cNvSpPr>
            <a:spLocks noGrp="1"/>
          </p:cNvSpPr>
          <p:nvPr>
            <p:ph type="title"/>
          </p:nvPr>
        </p:nvSpPr>
        <p:spPr>
          <a:xfrm>
            <a:off x="3423138" y="-153405"/>
            <a:ext cx="8886884" cy="953669"/>
          </a:xfrm>
        </p:spPr>
        <p:txBody>
          <a:bodyPr/>
          <a:lstStyle/>
          <a:p>
            <a:r>
              <a:rPr lang="en-GB" dirty="0"/>
              <a:t>Section </a:t>
            </a:r>
            <a:r>
              <a:rPr lang="en-GB" dirty="0">
                <a:solidFill>
                  <a:srgbClr val="00B0F0"/>
                </a:solidFill>
              </a:rPr>
              <a:t>91A</a:t>
            </a:r>
            <a:r>
              <a:rPr lang="en-GB" dirty="0"/>
              <a:t>/</a:t>
            </a:r>
            <a:r>
              <a:rPr lang="en-GB" dirty="0">
                <a:solidFill>
                  <a:srgbClr val="FF0000"/>
                </a:solidFill>
              </a:rPr>
              <a:t>1B</a:t>
            </a:r>
            <a:r>
              <a:rPr lang="en-GB" dirty="0"/>
              <a:t>: Burglary </a:t>
            </a:r>
          </a:p>
        </p:txBody>
      </p:sp>
      <p:sp>
        <p:nvSpPr>
          <p:cNvPr id="7" name="Rectangle: Rounded Corners 6">
            <a:extLst>
              <a:ext uri="{FF2B5EF4-FFF2-40B4-BE49-F238E27FC236}">
                <a16:creationId xmlns:a16="http://schemas.microsoft.com/office/drawing/2014/main" id="{4AEAD652-6341-4A63-3F9E-6D9E1DBAE35B}"/>
              </a:ext>
            </a:extLst>
          </p:cNvPr>
          <p:cNvSpPr/>
          <p:nvPr/>
        </p:nvSpPr>
        <p:spPr>
          <a:xfrm>
            <a:off x="3042196" y="1272359"/>
            <a:ext cx="5943600" cy="1125415"/>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A person is guilty of burglary if he enters any building as a trespasser...</a:t>
            </a:r>
          </a:p>
        </p:txBody>
      </p:sp>
      <p:sp>
        <p:nvSpPr>
          <p:cNvPr id="8" name="Rectangle: Rounded Corners 7">
            <a:extLst>
              <a:ext uri="{FF2B5EF4-FFF2-40B4-BE49-F238E27FC236}">
                <a16:creationId xmlns:a16="http://schemas.microsoft.com/office/drawing/2014/main" id="{FFA9251C-DCA1-F45A-71ED-CB4A7FAFE015}"/>
              </a:ext>
            </a:extLst>
          </p:cNvPr>
          <p:cNvSpPr/>
          <p:nvPr/>
        </p:nvSpPr>
        <p:spPr>
          <a:xfrm>
            <a:off x="1530035" y="2706986"/>
            <a:ext cx="3716215" cy="106680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WITH INTENT</a:t>
            </a:r>
            <a:endParaRPr lang="en-US">
              <a:solidFill>
                <a:schemeClr val="tx1"/>
              </a:solidFill>
            </a:endParaRPr>
          </a:p>
        </p:txBody>
      </p:sp>
      <p:sp>
        <p:nvSpPr>
          <p:cNvPr id="9" name="Rectangle: Rounded Corners 8">
            <a:extLst>
              <a:ext uri="{FF2B5EF4-FFF2-40B4-BE49-F238E27FC236}">
                <a16:creationId xmlns:a16="http://schemas.microsoft.com/office/drawing/2014/main" id="{951AD3D9-6EAB-220B-722A-34BC587EC3FA}"/>
              </a:ext>
            </a:extLst>
          </p:cNvPr>
          <p:cNvSpPr/>
          <p:nvPr/>
        </p:nvSpPr>
        <p:spPr>
          <a:xfrm>
            <a:off x="1525390" y="4532026"/>
            <a:ext cx="3716215" cy="106680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To do unlawful damage to the building or anything in the building </a:t>
            </a:r>
            <a:endParaRPr lang="en-US">
              <a:solidFill>
                <a:schemeClr val="tx1"/>
              </a:solidFill>
            </a:endParaRPr>
          </a:p>
        </p:txBody>
      </p:sp>
      <p:sp>
        <p:nvSpPr>
          <p:cNvPr id="10" name="Rectangle: Rounded Corners 9">
            <a:extLst>
              <a:ext uri="{FF2B5EF4-FFF2-40B4-BE49-F238E27FC236}">
                <a16:creationId xmlns:a16="http://schemas.microsoft.com/office/drawing/2014/main" id="{D45E15F8-53BA-C076-94D4-B463E9FDAD4D}"/>
              </a:ext>
            </a:extLst>
          </p:cNvPr>
          <p:cNvSpPr/>
          <p:nvPr/>
        </p:nvSpPr>
        <p:spPr>
          <a:xfrm>
            <a:off x="6555033" y="4354852"/>
            <a:ext cx="4630615" cy="1418492"/>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Calibri"/>
              <a:buChar char="-"/>
            </a:pPr>
            <a:r>
              <a:rPr lang="en-GB" dirty="0">
                <a:solidFill>
                  <a:schemeClr val="tx1"/>
                </a:solidFill>
              </a:rPr>
              <a:t>To steal anything in the building or part of it, or</a:t>
            </a:r>
          </a:p>
          <a:p>
            <a:pPr marL="285750" indent="-285750" algn="ctr">
              <a:buFont typeface="Calibri"/>
              <a:buChar char="-"/>
            </a:pPr>
            <a:r>
              <a:rPr lang="en-GB" dirty="0">
                <a:solidFill>
                  <a:schemeClr val="tx1"/>
                </a:solidFill>
              </a:rPr>
              <a:t>To inflict grievous bodily harm (GBH) on any person in the building </a:t>
            </a:r>
          </a:p>
        </p:txBody>
      </p:sp>
      <p:sp>
        <p:nvSpPr>
          <p:cNvPr id="11" name="Rectangle: Rounded Corners 10">
            <a:extLst>
              <a:ext uri="{FF2B5EF4-FFF2-40B4-BE49-F238E27FC236}">
                <a16:creationId xmlns:a16="http://schemas.microsoft.com/office/drawing/2014/main" id="{25BAB3AA-2B6C-1D10-237C-05FCFEC14C8A}"/>
              </a:ext>
            </a:extLst>
          </p:cNvPr>
          <p:cNvSpPr/>
          <p:nvPr/>
        </p:nvSpPr>
        <p:spPr>
          <a:xfrm>
            <a:off x="6559234" y="2706985"/>
            <a:ext cx="3716215" cy="106680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And carries out any of the following acts </a:t>
            </a:r>
            <a:r>
              <a:rPr lang="en-GB" b="1" dirty="0">
                <a:solidFill>
                  <a:srgbClr val="FF0000"/>
                </a:solidFill>
              </a:rPr>
              <a:t>(or ATTEMPTS)</a:t>
            </a:r>
            <a:endParaRPr lang="en-US" b="1" dirty="0">
              <a:solidFill>
                <a:srgbClr val="FF0000"/>
              </a:solidFill>
            </a:endParaRPr>
          </a:p>
        </p:txBody>
      </p:sp>
      <p:sp>
        <p:nvSpPr>
          <p:cNvPr id="14" name="Arrow: Down 13">
            <a:extLst>
              <a:ext uri="{FF2B5EF4-FFF2-40B4-BE49-F238E27FC236}">
                <a16:creationId xmlns:a16="http://schemas.microsoft.com/office/drawing/2014/main" id="{326F8E75-9B7D-7734-BBFE-EFF67219744C}"/>
              </a:ext>
            </a:extLst>
          </p:cNvPr>
          <p:cNvSpPr/>
          <p:nvPr/>
        </p:nvSpPr>
        <p:spPr>
          <a:xfrm rot="1320000">
            <a:off x="3301032" y="2081136"/>
            <a:ext cx="433753" cy="949569"/>
          </a:xfrm>
          <a:prstGeom prst="down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46A87AA2-EA16-1077-813A-8C0122FB3B08}"/>
              </a:ext>
            </a:extLst>
          </p:cNvPr>
          <p:cNvSpPr/>
          <p:nvPr/>
        </p:nvSpPr>
        <p:spPr>
          <a:xfrm rot="1320000">
            <a:off x="2984508" y="3675474"/>
            <a:ext cx="433753" cy="949569"/>
          </a:xfrm>
          <a:prstGeom prst="down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0509A059-A1BC-9493-5D31-9F081E81852E}"/>
              </a:ext>
            </a:extLst>
          </p:cNvPr>
          <p:cNvSpPr/>
          <p:nvPr/>
        </p:nvSpPr>
        <p:spPr>
          <a:xfrm rot="18420000">
            <a:off x="5453422" y="3089986"/>
            <a:ext cx="515814" cy="2731475"/>
          </a:xfrm>
          <a:prstGeom prst="down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09E510AC-A829-8A27-B85C-1F4496E06251}"/>
              </a:ext>
            </a:extLst>
          </p:cNvPr>
          <p:cNvSpPr/>
          <p:nvPr/>
        </p:nvSpPr>
        <p:spPr>
          <a:xfrm rot="-1920000">
            <a:off x="7837862" y="2022520"/>
            <a:ext cx="433753" cy="94956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E42124BD-CEFF-B6DA-D6A5-20AFCA709320}"/>
              </a:ext>
            </a:extLst>
          </p:cNvPr>
          <p:cNvSpPr/>
          <p:nvPr/>
        </p:nvSpPr>
        <p:spPr>
          <a:xfrm rot="-1920000">
            <a:off x="8552969" y="3593411"/>
            <a:ext cx="433753" cy="949569"/>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833E2AF-577C-9879-CF4C-508765B5B23D}"/>
              </a:ext>
            </a:extLst>
          </p:cNvPr>
          <p:cNvSpPr txBox="1"/>
          <p:nvPr/>
        </p:nvSpPr>
        <p:spPr>
          <a:xfrm>
            <a:off x="317741" y="1149480"/>
            <a:ext cx="228658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00B0F0"/>
                </a:solidFill>
              </a:rPr>
              <a:t>91A: WITH INTENT</a:t>
            </a:r>
            <a:endParaRPr lang="en-GB" sz="2400" b="1"/>
          </a:p>
        </p:txBody>
      </p:sp>
      <p:sp>
        <p:nvSpPr>
          <p:cNvPr id="5" name="TextBox 4">
            <a:extLst>
              <a:ext uri="{FF2B5EF4-FFF2-40B4-BE49-F238E27FC236}">
                <a16:creationId xmlns:a16="http://schemas.microsoft.com/office/drawing/2014/main" id="{A6502C23-D8FE-BF06-AB8F-DCFAD4BA3E03}"/>
              </a:ext>
            </a:extLst>
          </p:cNvPr>
          <p:cNvSpPr txBox="1"/>
          <p:nvPr/>
        </p:nvSpPr>
        <p:spPr>
          <a:xfrm>
            <a:off x="9297212" y="847311"/>
            <a:ext cx="23910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FF0000"/>
                </a:solidFill>
              </a:rPr>
              <a:t>91B: CARRIES OUT OR ATTEMPTS</a:t>
            </a:r>
            <a:endParaRPr lang="en-US"/>
          </a:p>
        </p:txBody>
      </p:sp>
      <p:sp>
        <p:nvSpPr>
          <p:cNvPr id="13" name="TextBox 12">
            <a:extLst>
              <a:ext uri="{FF2B5EF4-FFF2-40B4-BE49-F238E27FC236}">
                <a16:creationId xmlns:a16="http://schemas.microsoft.com/office/drawing/2014/main" id="{793B39F6-7EB0-D1E6-17E1-94517D86AA38}"/>
              </a:ext>
            </a:extLst>
          </p:cNvPr>
          <p:cNvSpPr txBox="1"/>
          <p:nvPr/>
        </p:nvSpPr>
        <p:spPr>
          <a:xfrm>
            <a:off x="146200" y="6345683"/>
            <a:ext cx="30586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2004)</a:t>
            </a:r>
          </a:p>
        </p:txBody>
      </p:sp>
    </p:spTree>
    <p:extLst>
      <p:ext uri="{BB962C8B-B14F-4D97-AF65-F5344CB8AC3E}">
        <p14:creationId xmlns:p14="http://schemas.microsoft.com/office/powerpoint/2010/main" val="41629849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261A1-A7B6-A535-6F39-5AEDB3C8A407}"/>
              </a:ext>
            </a:extLst>
          </p:cNvPr>
          <p:cNvSpPr>
            <a:spLocks noGrp="1"/>
          </p:cNvSpPr>
          <p:nvPr>
            <p:ph type="title"/>
          </p:nvPr>
        </p:nvSpPr>
        <p:spPr/>
        <p:txBody>
          <a:bodyPr>
            <a:normAutofit fontScale="90000"/>
          </a:bodyPr>
          <a:lstStyle/>
          <a:p>
            <a:r>
              <a:rPr lang="en-GB" dirty="0"/>
              <a:t>Section 91A/1B: Burglary</a:t>
            </a:r>
            <a:br>
              <a:rPr lang="en-GB" dirty="0"/>
            </a:br>
            <a:r>
              <a:rPr lang="en-GB" dirty="0"/>
              <a:t>Example</a:t>
            </a:r>
          </a:p>
        </p:txBody>
      </p:sp>
      <p:sp>
        <p:nvSpPr>
          <p:cNvPr id="3" name="Content Placeholder 2">
            <a:extLst>
              <a:ext uri="{FF2B5EF4-FFF2-40B4-BE49-F238E27FC236}">
                <a16:creationId xmlns:a16="http://schemas.microsoft.com/office/drawing/2014/main" id="{C10E9A8E-FF8E-F237-58B8-68750F60B66E}"/>
              </a:ext>
            </a:extLst>
          </p:cNvPr>
          <p:cNvSpPr>
            <a:spLocks noGrp="1"/>
          </p:cNvSpPr>
          <p:nvPr>
            <p:ph idx="1"/>
          </p:nvPr>
        </p:nvSpPr>
        <p:spPr>
          <a:xfrm>
            <a:off x="1069848" y="2139696"/>
            <a:ext cx="4558682" cy="3677683"/>
          </a:xfrm>
        </p:spPr>
        <p:txBody>
          <a:bodyPr vert="horz" lIns="91440" tIns="45720" rIns="91440" bIns="45720" rtlCol="0" anchor="t">
            <a:normAutofit/>
          </a:bodyPr>
          <a:lstStyle/>
          <a:p>
            <a:r>
              <a:rPr lang="en-GB" dirty="0"/>
              <a:t>Gary had noticed a shop was closed for a couple of days; he thought one night he could easily get in. One night he got a screwdriver and headed to the shop before breaking in and taking all the money from the cash register before making a quick dash back home.</a:t>
            </a:r>
          </a:p>
          <a:p>
            <a:pPr marL="0" indent="0">
              <a:buNone/>
            </a:pPr>
            <a:endParaRPr lang="en-GB" dirty="0"/>
          </a:p>
        </p:txBody>
      </p:sp>
      <p:sp>
        <p:nvSpPr>
          <p:cNvPr id="4" name="TextBox 1">
            <a:extLst>
              <a:ext uri="{FF2B5EF4-FFF2-40B4-BE49-F238E27FC236}">
                <a16:creationId xmlns:a16="http://schemas.microsoft.com/office/drawing/2014/main" id="{01DFA351-5FBF-6182-E4CD-0223DC61E37F}"/>
              </a:ext>
            </a:extLst>
          </p:cNvPr>
          <p:cNvSpPr txBox="1"/>
          <p:nvPr/>
        </p:nvSpPr>
        <p:spPr>
          <a:xfrm>
            <a:off x="4688699" y="5956123"/>
            <a:ext cx="3032763"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"Invisible Border" </a:t>
            </a:r>
          </a:p>
          <a:p>
            <a:pPr marL="342900" indent="-342900" algn="ctr">
              <a:buFont typeface="Calibri"/>
              <a:buChar char="-"/>
            </a:pPr>
            <a:r>
              <a:rPr lang="en-GB" dirty="0"/>
              <a:t>Think sky box man</a:t>
            </a:r>
          </a:p>
        </p:txBody>
      </p:sp>
      <p:pic>
        <p:nvPicPr>
          <p:cNvPr id="5" name="Picture 4" descr="A person wearing a black hoodie and gloves breaking a door&#10;&#10;Description automatically generated">
            <a:extLst>
              <a:ext uri="{FF2B5EF4-FFF2-40B4-BE49-F238E27FC236}">
                <a16:creationId xmlns:a16="http://schemas.microsoft.com/office/drawing/2014/main" id="{487F309E-5FA7-9F79-C0B2-20616AE2D11E}"/>
              </a:ext>
            </a:extLst>
          </p:cNvPr>
          <p:cNvPicPr>
            <a:picLocks noChangeAspect="1"/>
          </p:cNvPicPr>
          <p:nvPr/>
        </p:nvPicPr>
        <p:blipFill>
          <a:blip r:embed="rId3"/>
          <a:stretch>
            <a:fillRect/>
          </a:stretch>
        </p:blipFill>
        <p:spPr>
          <a:xfrm>
            <a:off x="6366456" y="1790864"/>
            <a:ext cx="4299397" cy="3383596"/>
          </a:xfrm>
          <a:prstGeom prst="rect">
            <a:avLst/>
          </a:prstGeom>
        </p:spPr>
      </p:pic>
    </p:spTree>
    <p:extLst>
      <p:ext uri="{BB962C8B-B14F-4D97-AF65-F5344CB8AC3E}">
        <p14:creationId xmlns:p14="http://schemas.microsoft.com/office/powerpoint/2010/main" val="2239797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AF4D-37B8-A4FF-808E-8C89E2C84D5E}"/>
              </a:ext>
            </a:extLst>
          </p:cNvPr>
          <p:cNvSpPr>
            <a:spLocks noGrp="1"/>
          </p:cNvSpPr>
          <p:nvPr>
            <p:ph type="title"/>
          </p:nvPr>
        </p:nvSpPr>
        <p:spPr/>
        <p:txBody>
          <a:bodyPr/>
          <a:lstStyle/>
          <a:p>
            <a:pPr algn="ctr"/>
            <a:r>
              <a:rPr lang="en-GB" dirty="0"/>
              <a:t>Maximum penalty for Burglary </a:t>
            </a:r>
            <a:endParaRPr lang="en-US" dirty="0"/>
          </a:p>
        </p:txBody>
      </p:sp>
      <p:sp>
        <p:nvSpPr>
          <p:cNvPr id="3" name="Content Placeholder 2">
            <a:extLst>
              <a:ext uri="{FF2B5EF4-FFF2-40B4-BE49-F238E27FC236}">
                <a16:creationId xmlns:a16="http://schemas.microsoft.com/office/drawing/2014/main" id="{4803A406-2EB7-52B8-4C57-A76E1E9CEA89}"/>
              </a:ext>
            </a:extLst>
          </p:cNvPr>
          <p:cNvSpPr>
            <a:spLocks noGrp="1"/>
          </p:cNvSpPr>
          <p:nvPr>
            <p:ph idx="1"/>
          </p:nvPr>
        </p:nvSpPr>
        <p:spPr>
          <a:xfrm>
            <a:off x="1945118" y="2860506"/>
            <a:ext cx="8883836" cy="3677683"/>
          </a:xfrm>
        </p:spPr>
        <p:txBody>
          <a:bodyPr vert="horz" lIns="91440" tIns="45720" rIns="91440" bIns="45720" rtlCol="0" anchor="t">
            <a:normAutofit/>
          </a:bodyPr>
          <a:lstStyle/>
          <a:p>
            <a:pPr>
              <a:buNone/>
            </a:pPr>
            <a:r>
              <a:rPr lang="en-GB" dirty="0">
                <a:solidFill>
                  <a:srgbClr val="000000"/>
                </a:solidFill>
                <a:ea typeface="+mn-lt"/>
                <a:cs typeface="+mn-lt"/>
              </a:rPr>
              <a:t>A person guilty of burglary shall on conviction on indictment be liable to imprisonment for a term not exceeding—</a:t>
            </a:r>
            <a:endParaRPr lang="en-US" dirty="0"/>
          </a:p>
          <a:p>
            <a:pPr>
              <a:buNone/>
            </a:pPr>
            <a:r>
              <a:rPr lang="en-GB" dirty="0">
                <a:solidFill>
                  <a:srgbClr val="000000"/>
                </a:solidFill>
                <a:ea typeface="+mn-lt"/>
                <a:cs typeface="+mn-lt"/>
              </a:rPr>
              <a:t>(a)where the offence was committed in respect of a building or part of a building which is a dwelling, fourteen years;</a:t>
            </a:r>
            <a:endParaRPr lang="en-GB" dirty="0">
              <a:ea typeface="+mn-lt"/>
              <a:cs typeface="+mn-lt"/>
            </a:endParaRPr>
          </a:p>
          <a:p>
            <a:pPr>
              <a:buNone/>
            </a:pPr>
            <a:r>
              <a:rPr lang="en-GB" dirty="0">
                <a:solidFill>
                  <a:srgbClr val="000000"/>
                </a:solidFill>
                <a:ea typeface="+mn-lt"/>
                <a:cs typeface="+mn-lt"/>
              </a:rPr>
              <a:t>(b)in any other case, ten years</a:t>
            </a:r>
            <a:endParaRPr lang="en-US" dirty="0"/>
          </a:p>
        </p:txBody>
      </p:sp>
      <p:sp>
        <p:nvSpPr>
          <p:cNvPr id="5" name="TextBox 4">
            <a:extLst>
              <a:ext uri="{FF2B5EF4-FFF2-40B4-BE49-F238E27FC236}">
                <a16:creationId xmlns:a16="http://schemas.microsoft.com/office/drawing/2014/main" id="{5BE648A9-7BB0-5646-0AE7-4E02D3E7BDF9}"/>
              </a:ext>
            </a:extLst>
          </p:cNvPr>
          <p:cNvSpPr txBox="1"/>
          <p:nvPr/>
        </p:nvSpPr>
        <p:spPr>
          <a:xfrm>
            <a:off x="8593350" y="6459157"/>
            <a:ext cx="34331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(Legislation, 2013)</a:t>
            </a:r>
          </a:p>
        </p:txBody>
      </p:sp>
      <p:sp>
        <p:nvSpPr>
          <p:cNvPr id="7" name="Rectangle 6">
            <a:extLst>
              <a:ext uri="{FF2B5EF4-FFF2-40B4-BE49-F238E27FC236}">
                <a16:creationId xmlns:a16="http://schemas.microsoft.com/office/drawing/2014/main" id="{0828E1FE-D150-5170-D8D4-7996D473F0E8}"/>
              </a:ext>
            </a:extLst>
          </p:cNvPr>
          <p:cNvSpPr/>
          <p:nvPr/>
        </p:nvSpPr>
        <p:spPr>
          <a:xfrm>
            <a:off x="1593645" y="2447286"/>
            <a:ext cx="9586782" cy="28420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a:t>
            </a:r>
          </a:p>
        </p:txBody>
      </p:sp>
    </p:spTree>
    <p:extLst>
      <p:ext uri="{BB962C8B-B14F-4D97-AF65-F5344CB8AC3E}">
        <p14:creationId xmlns:p14="http://schemas.microsoft.com/office/powerpoint/2010/main" val="291442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4CA8CC0-D44D-7AEB-8FA2-824A778EE0D1}"/>
              </a:ext>
            </a:extLst>
          </p:cNvPr>
          <p:cNvSpPr/>
          <p:nvPr/>
        </p:nvSpPr>
        <p:spPr>
          <a:xfrm>
            <a:off x="1140585" y="2558639"/>
            <a:ext cx="10185042" cy="2693830"/>
          </a:xfrm>
          <a:prstGeom prst="roundRect">
            <a:avLst/>
          </a:prstGeom>
          <a:solidFill>
            <a:schemeClr val="accent1">
              <a:lumMod val="20000"/>
              <a:lumOff val="80000"/>
            </a:schemeClr>
          </a:solidFill>
          <a:ln w="28575">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lvl="0" indent="-228600" rtl="0">
              <a:buChar char="•"/>
            </a:pPr>
            <a:r>
              <a:rPr lang="en-GB" sz="1800" baseline="0">
                <a:solidFill>
                  <a:srgbClr val="202124"/>
                </a:solidFill>
                <a:latin typeface="Google Sans"/>
                <a:ea typeface="Arial"/>
                <a:cs typeface="Arial"/>
              </a:rPr>
              <a:t>Defined by legislation as; </a:t>
            </a:r>
            <a:r>
              <a:rPr lang="en-US" sz="1800">
                <a:solidFill>
                  <a:srgbClr val="202124"/>
                </a:solidFill>
                <a:latin typeface="Google Sans"/>
                <a:ea typeface="Arial"/>
                <a:cs typeface="Arial"/>
              </a:rPr>
              <a:t>​</a:t>
            </a:r>
          </a:p>
          <a:p>
            <a:pPr rtl="0"/>
            <a:r>
              <a:rPr lang="en-GB" sz="1800">
                <a:solidFill>
                  <a:srgbClr val="202124"/>
                </a:solidFill>
                <a:latin typeface="Google Sans"/>
                <a:ea typeface="Arial"/>
                <a:cs typeface="Arial"/>
              </a:rPr>
              <a:t>​</a:t>
            </a:r>
          </a:p>
          <a:p>
            <a:pPr rtl="0"/>
            <a:r>
              <a:rPr lang="en-GB" sz="1800" baseline="0">
                <a:solidFill>
                  <a:srgbClr val="202124"/>
                </a:solidFill>
                <a:latin typeface="Google Sans"/>
                <a:ea typeface="Arial"/>
                <a:cs typeface="Arial"/>
              </a:rPr>
              <a:t>“</a:t>
            </a:r>
            <a:r>
              <a:rPr lang="en-GB" sz="1800" baseline="0">
                <a:solidFill>
                  <a:srgbClr val="040C28"/>
                </a:solidFill>
                <a:latin typeface="Google Sans"/>
                <a:ea typeface="Arial"/>
                <a:cs typeface="Arial"/>
              </a:rPr>
              <a:t>A person is guilty of aggravated burglary if they commit any burglary and at the time has with them any firearm or imitation firearm, any weapon of offence, or any explosive</a:t>
            </a:r>
            <a:r>
              <a:rPr lang="en-GB" sz="1600" baseline="0">
                <a:solidFill>
                  <a:srgbClr val="202124"/>
                </a:solidFill>
                <a:latin typeface="Google Sans"/>
                <a:ea typeface="Arial"/>
                <a:cs typeface="Arial"/>
              </a:rPr>
              <a:t>.</a:t>
            </a:r>
            <a:endParaRPr lang="en-GB"/>
          </a:p>
        </p:txBody>
      </p:sp>
      <p:sp>
        <p:nvSpPr>
          <p:cNvPr id="2" name="Title 1">
            <a:extLst>
              <a:ext uri="{FF2B5EF4-FFF2-40B4-BE49-F238E27FC236}">
                <a16:creationId xmlns:a16="http://schemas.microsoft.com/office/drawing/2014/main" id="{8F0B97C8-5FE3-5D5F-02FB-3966015D7D6D}"/>
              </a:ext>
            </a:extLst>
          </p:cNvPr>
          <p:cNvSpPr>
            <a:spLocks noGrp="1"/>
          </p:cNvSpPr>
          <p:nvPr>
            <p:ph type="title"/>
          </p:nvPr>
        </p:nvSpPr>
        <p:spPr>
          <a:xfrm>
            <a:off x="2236631" y="915376"/>
            <a:ext cx="8886884" cy="953669"/>
          </a:xfrm>
        </p:spPr>
        <p:txBody>
          <a:bodyPr>
            <a:normAutofit/>
          </a:bodyPr>
          <a:lstStyle/>
          <a:p>
            <a:r>
              <a:rPr lang="en-GB" sz="3600" dirty="0"/>
              <a:t>Section 10: Aggravated burglary </a:t>
            </a:r>
          </a:p>
        </p:txBody>
      </p:sp>
      <p:sp>
        <p:nvSpPr>
          <p:cNvPr id="4" name="TextBox 3">
            <a:extLst>
              <a:ext uri="{FF2B5EF4-FFF2-40B4-BE49-F238E27FC236}">
                <a16:creationId xmlns:a16="http://schemas.microsoft.com/office/drawing/2014/main" id="{B7C0FABF-01B4-E1E1-4AD0-B5BD67AF8341}"/>
              </a:ext>
            </a:extLst>
          </p:cNvPr>
          <p:cNvSpPr txBox="1"/>
          <p:nvPr/>
        </p:nvSpPr>
        <p:spPr>
          <a:xfrm>
            <a:off x="281391" y="6239549"/>
            <a:ext cx="22511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(Legislation, 1991)</a:t>
            </a:r>
            <a:endParaRPr lang="en-GB" sz="1400"/>
          </a:p>
        </p:txBody>
      </p:sp>
    </p:spTree>
    <p:extLst>
      <p:ext uri="{BB962C8B-B14F-4D97-AF65-F5344CB8AC3E}">
        <p14:creationId xmlns:p14="http://schemas.microsoft.com/office/powerpoint/2010/main" val="70553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EC3B035-3651-5D7A-B732-E71997CB6D2A}"/>
              </a:ext>
            </a:extLst>
          </p:cNvPr>
          <p:cNvSpPr/>
          <p:nvPr/>
        </p:nvSpPr>
        <p:spPr>
          <a:xfrm>
            <a:off x="1420925" y="1244637"/>
            <a:ext cx="1448874" cy="112690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b="1" dirty="0">
                <a:solidFill>
                  <a:schemeClr val="tx1"/>
                </a:solidFill>
              </a:rPr>
              <a:t>W</a:t>
            </a:r>
          </a:p>
        </p:txBody>
      </p:sp>
      <p:sp>
        <p:nvSpPr>
          <p:cNvPr id="2" name="Title 1">
            <a:extLst>
              <a:ext uri="{FF2B5EF4-FFF2-40B4-BE49-F238E27FC236}">
                <a16:creationId xmlns:a16="http://schemas.microsoft.com/office/drawing/2014/main" id="{DCC729CC-33BF-2DB5-05EC-BEF9C1C68B11}"/>
              </a:ext>
            </a:extLst>
          </p:cNvPr>
          <p:cNvSpPr>
            <a:spLocks noGrp="1"/>
          </p:cNvSpPr>
          <p:nvPr>
            <p:ph type="title"/>
          </p:nvPr>
        </p:nvSpPr>
        <p:spPr>
          <a:xfrm>
            <a:off x="2569335" y="185574"/>
            <a:ext cx="8886884" cy="953669"/>
          </a:xfrm>
        </p:spPr>
        <p:txBody>
          <a:bodyPr/>
          <a:lstStyle/>
          <a:p>
            <a:r>
              <a:rPr lang="en-GB" dirty="0"/>
              <a:t>Section 10: Aggravated Burglary</a:t>
            </a:r>
          </a:p>
        </p:txBody>
      </p:sp>
      <p:sp>
        <p:nvSpPr>
          <p:cNvPr id="9" name="Rectangle: Rounded Corners 8">
            <a:extLst>
              <a:ext uri="{FF2B5EF4-FFF2-40B4-BE49-F238E27FC236}">
                <a16:creationId xmlns:a16="http://schemas.microsoft.com/office/drawing/2014/main" id="{6847AFBF-9319-6DAF-07A3-7196ED7693B0}"/>
              </a:ext>
            </a:extLst>
          </p:cNvPr>
          <p:cNvSpPr/>
          <p:nvPr/>
        </p:nvSpPr>
        <p:spPr>
          <a:xfrm>
            <a:off x="1420925" y="2650581"/>
            <a:ext cx="1448875" cy="1126903"/>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0" b="1" dirty="0">
                <a:solidFill>
                  <a:schemeClr val="tx1"/>
                </a:solidFill>
              </a:rPr>
              <a:t>I</a:t>
            </a:r>
          </a:p>
        </p:txBody>
      </p:sp>
      <p:sp>
        <p:nvSpPr>
          <p:cNvPr id="10" name="Rectangle: Rounded Corners 9">
            <a:extLst>
              <a:ext uri="{FF2B5EF4-FFF2-40B4-BE49-F238E27FC236}">
                <a16:creationId xmlns:a16="http://schemas.microsoft.com/office/drawing/2014/main" id="{CFCA86D8-6EC9-2DF9-FFB8-CA6EE082D89B}"/>
              </a:ext>
            </a:extLst>
          </p:cNvPr>
          <p:cNvSpPr/>
          <p:nvPr/>
        </p:nvSpPr>
        <p:spPr>
          <a:xfrm>
            <a:off x="1420925" y="4067257"/>
            <a:ext cx="1448874" cy="1202030"/>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5400" b="1" dirty="0">
                <a:solidFill>
                  <a:schemeClr val="tx1"/>
                </a:solidFill>
              </a:rPr>
              <a:t>F</a:t>
            </a:r>
          </a:p>
        </p:txBody>
      </p:sp>
      <p:sp>
        <p:nvSpPr>
          <p:cNvPr id="11" name="Rectangle: Rounded Corners 10">
            <a:extLst>
              <a:ext uri="{FF2B5EF4-FFF2-40B4-BE49-F238E27FC236}">
                <a16:creationId xmlns:a16="http://schemas.microsoft.com/office/drawing/2014/main" id="{88A4EEA8-A79B-E504-A318-3F2784ADF159}"/>
              </a:ext>
            </a:extLst>
          </p:cNvPr>
          <p:cNvSpPr/>
          <p:nvPr/>
        </p:nvSpPr>
        <p:spPr>
          <a:xfrm>
            <a:off x="1399461" y="5537593"/>
            <a:ext cx="1470339" cy="1244959"/>
          </a:xfrm>
          <a:prstGeom prst="roundRect">
            <a:avLst/>
          </a:prstGeom>
          <a:solidFill>
            <a:schemeClr val="accent6">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0" b="1" dirty="0">
                <a:solidFill>
                  <a:schemeClr val="tx1"/>
                </a:solidFill>
              </a:rPr>
              <a:t>E</a:t>
            </a:r>
          </a:p>
        </p:txBody>
      </p:sp>
      <p:sp>
        <p:nvSpPr>
          <p:cNvPr id="12" name="TextBox 11">
            <a:extLst>
              <a:ext uri="{FF2B5EF4-FFF2-40B4-BE49-F238E27FC236}">
                <a16:creationId xmlns:a16="http://schemas.microsoft.com/office/drawing/2014/main" id="{FED2771D-9F59-00E3-A1BE-14C5E33CE064}"/>
              </a:ext>
            </a:extLst>
          </p:cNvPr>
          <p:cNvSpPr txBox="1"/>
          <p:nvPr/>
        </p:nvSpPr>
        <p:spPr>
          <a:xfrm>
            <a:off x="3327785" y="1546846"/>
            <a:ext cx="51770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Weapon</a:t>
            </a:r>
          </a:p>
        </p:txBody>
      </p:sp>
      <p:sp>
        <p:nvSpPr>
          <p:cNvPr id="14" name="TextBox 13">
            <a:extLst>
              <a:ext uri="{FF2B5EF4-FFF2-40B4-BE49-F238E27FC236}">
                <a16:creationId xmlns:a16="http://schemas.microsoft.com/office/drawing/2014/main" id="{1EF6230E-3891-C1DC-7F4C-205EEC8919A9}"/>
              </a:ext>
            </a:extLst>
          </p:cNvPr>
          <p:cNvSpPr txBox="1"/>
          <p:nvPr/>
        </p:nvSpPr>
        <p:spPr>
          <a:xfrm>
            <a:off x="3332781" y="2902528"/>
            <a:ext cx="35831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Imitation Firearm</a:t>
            </a:r>
          </a:p>
        </p:txBody>
      </p:sp>
      <p:sp>
        <p:nvSpPr>
          <p:cNvPr id="15" name="TextBox 14">
            <a:extLst>
              <a:ext uri="{FF2B5EF4-FFF2-40B4-BE49-F238E27FC236}">
                <a16:creationId xmlns:a16="http://schemas.microsoft.com/office/drawing/2014/main" id="{72191271-F807-E12B-72BD-C600037C267C}"/>
              </a:ext>
            </a:extLst>
          </p:cNvPr>
          <p:cNvSpPr txBox="1"/>
          <p:nvPr/>
        </p:nvSpPr>
        <p:spPr>
          <a:xfrm>
            <a:off x="3330761" y="4391037"/>
            <a:ext cx="31495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Firearm </a:t>
            </a:r>
          </a:p>
        </p:txBody>
      </p:sp>
      <p:sp>
        <p:nvSpPr>
          <p:cNvPr id="16" name="TextBox 15">
            <a:extLst>
              <a:ext uri="{FF2B5EF4-FFF2-40B4-BE49-F238E27FC236}">
                <a16:creationId xmlns:a16="http://schemas.microsoft.com/office/drawing/2014/main" id="{353F955F-567B-D133-0FE2-7E5604FD3F7F}"/>
              </a:ext>
            </a:extLst>
          </p:cNvPr>
          <p:cNvSpPr txBox="1"/>
          <p:nvPr/>
        </p:nvSpPr>
        <p:spPr>
          <a:xfrm>
            <a:off x="3333098" y="5899097"/>
            <a:ext cx="29363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Explosive </a:t>
            </a:r>
          </a:p>
        </p:txBody>
      </p:sp>
      <p:sp>
        <p:nvSpPr>
          <p:cNvPr id="17" name="Thought Bubble: Cloud 16">
            <a:extLst>
              <a:ext uri="{FF2B5EF4-FFF2-40B4-BE49-F238E27FC236}">
                <a16:creationId xmlns:a16="http://schemas.microsoft.com/office/drawing/2014/main" id="{81815F60-0394-426A-208C-3BCFC215B8CE}"/>
              </a:ext>
            </a:extLst>
          </p:cNvPr>
          <p:cNvSpPr/>
          <p:nvPr/>
        </p:nvSpPr>
        <p:spPr>
          <a:xfrm>
            <a:off x="7356153" y="2215548"/>
            <a:ext cx="3831464" cy="2457719"/>
          </a:xfrm>
          <a:prstGeom prst="cloudCallou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Remember </a:t>
            </a:r>
            <a:r>
              <a:rPr lang="en-GB" b="1" dirty="0">
                <a:solidFill>
                  <a:schemeClr val="tx1"/>
                </a:solidFill>
              </a:rPr>
              <a:t>W.I.F.E</a:t>
            </a:r>
            <a:r>
              <a:rPr lang="en-GB" dirty="0"/>
              <a:t> </a:t>
            </a:r>
            <a:endParaRPr lang="en-US"/>
          </a:p>
        </p:txBody>
      </p:sp>
    </p:spTree>
    <p:extLst>
      <p:ext uri="{BB962C8B-B14F-4D97-AF65-F5344CB8AC3E}">
        <p14:creationId xmlns:p14="http://schemas.microsoft.com/office/powerpoint/2010/main" val="632208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7EA7-57D2-372C-560D-4BAA1D77F419}"/>
              </a:ext>
            </a:extLst>
          </p:cNvPr>
          <p:cNvSpPr>
            <a:spLocks noGrp="1"/>
          </p:cNvSpPr>
          <p:nvPr>
            <p:ph type="title"/>
          </p:nvPr>
        </p:nvSpPr>
        <p:spPr/>
        <p:txBody>
          <a:bodyPr>
            <a:normAutofit fontScale="90000"/>
          </a:bodyPr>
          <a:lstStyle/>
          <a:p>
            <a:r>
              <a:rPr lang="en-GB" dirty="0"/>
              <a:t>Section 10: Aggravated Burglary </a:t>
            </a:r>
            <a:br>
              <a:rPr lang="en-GB" dirty="0"/>
            </a:br>
            <a:r>
              <a:rPr lang="en-GB" dirty="0"/>
              <a:t>Example</a:t>
            </a:r>
          </a:p>
        </p:txBody>
      </p:sp>
      <p:sp>
        <p:nvSpPr>
          <p:cNvPr id="3" name="Content Placeholder 2">
            <a:extLst>
              <a:ext uri="{FF2B5EF4-FFF2-40B4-BE49-F238E27FC236}">
                <a16:creationId xmlns:a16="http://schemas.microsoft.com/office/drawing/2014/main" id="{24EF2280-DE96-F0C8-AB2D-58C7B9EB6D34}"/>
              </a:ext>
            </a:extLst>
          </p:cNvPr>
          <p:cNvSpPr>
            <a:spLocks noGrp="1"/>
          </p:cNvSpPr>
          <p:nvPr>
            <p:ph idx="1"/>
          </p:nvPr>
        </p:nvSpPr>
        <p:spPr>
          <a:xfrm>
            <a:off x="7230242" y="2912428"/>
            <a:ext cx="4344034" cy="3677683"/>
          </a:xfrm>
        </p:spPr>
        <p:txBody>
          <a:bodyPr vert="horz" lIns="91440" tIns="45720" rIns="91440" bIns="45720" rtlCol="0" anchor="t">
            <a:normAutofit/>
          </a:bodyPr>
          <a:lstStyle/>
          <a:p>
            <a:r>
              <a:rPr lang="en-GB" dirty="0"/>
              <a:t>Phil had his eyes set on a house to burgle. He got a knife in case he needed to use it against the homeowner and broke into the house. He took her telly and left.</a:t>
            </a:r>
          </a:p>
        </p:txBody>
      </p:sp>
      <p:pic>
        <p:nvPicPr>
          <p:cNvPr id="6" name="Picture 5" descr="A person holding a knife in their pocket&#10;&#10;Description automatically generated">
            <a:extLst>
              <a:ext uri="{FF2B5EF4-FFF2-40B4-BE49-F238E27FC236}">
                <a16:creationId xmlns:a16="http://schemas.microsoft.com/office/drawing/2014/main" id="{F47873F7-3EA3-3898-28C7-B8F8E289795F}"/>
              </a:ext>
            </a:extLst>
          </p:cNvPr>
          <p:cNvPicPr>
            <a:picLocks noChangeAspect="1"/>
          </p:cNvPicPr>
          <p:nvPr/>
        </p:nvPicPr>
        <p:blipFill>
          <a:blip r:embed="rId2"/>
          <a:stretch>
            <a:fillRect/>
          </a:stretch>
        </p:blipFill>
        <p:spPr>
          <a:xfrm>
            <a:off x="807076" y="2321092"/>
            <a:ext cx="5415566" cy="3450042"/>
          </a:xfrm>
          <a:prstGeom prst="rect">
            <a:avLst/>
          </a:prstGeom>
        </p:spPr>
      </p:pic>
    </p:spTree>
    <p:extLst>
      <p:ext uri="{BB962C8B-B14F-4D97-AF65-F5344CB8AC3E}">
        <p14:creationId xmlns:p14="http://schemas.microsoft.com/office/powerpoint/2010/main" val="3782302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A7E9C-52F7-622C-6AF9-E82F995DB64B}"/>
              </a:ext>
            </a:extLst>
          </p:cNvPr>
          <p:cNvSpPr>
            <a:spLocks noGrp="1"/>
          </p:cNvSpPr>
          <p:nvPr>
            <p:ph type="title"/>
          </p:nvPr>
        </p:nvSpPr>
        <p:spPr>
          <a:xfrm>
            <a:off x="1653746" y="926544"/>
            <a:ext cx="8886884" cy="953669"/>
          </a:xfrm>
        </p:spPr>
        <p:txBody>
          <a:bodyPr/>
          <a:lstStyle/>
          <a:p>
            <a:r>
              <a:rPr lang="en-GB" dirty="0"/>
              <a:t>Maximum penalty for Aggravated Burglary </a:t>
            </a:r>
          </a:p>
        </p:txBody>
      </p:sp>
      <p:sp>
        <p:nvSpPr>
          <p:cNvPr id="3" name="Content Placeholder 2">
            <a:extLst>
              <a:ext uri="{FF2B5EF4-FFF2-40B4-BE49-F238E27FC236}">
                <a16:creationId xmlns:a16="http://schemas.microsoft.com/office/drawing/2014/main" id="{6BBFC4B2-4BDA-277D-FA92-46F15F4EE52F}"/>
              </a:ext>
            </a:extLst>
          </p:cNvPr>
          <p:cNvSpPr>
            <a:spLocks noGrp="1"/>
          </p:cNvSpPr>
          <p:nvPr>
            <p:ph idx="1"/>
          </p:nvPr>
        </p:nvSpPr>
        <p:spPr>
          <a:xfrm>
            <a:off x="1656794" y="2932588"/>
            <a:ext cx="8883836" cy="3677683"/>
          </a:xfrm>
        </p:spPr>
        <p:txBody>
          <a:bodyPr vert="horz" lIns="91440" tIns="45720" rIns="91440" bIns="45720" rtlCol="0" anchor="t">
            <a:normAutofit/>
          </a:bodyPr>
          <a:lstStyle/>
          <a:p>
            <a:pPr marL="0" indent="0">
              <a:buNone/>
            </a:pPr>
            <a:r>
              <a:rPr lang="en-GB" dirty="0">
                <a:ea typeface="+mn-lt"/>
                <a:cs typeface="+mn-lt"/>
              </a:rPr>
              <a:t>A person guilty of aggravated burglary shall on conviction on indictment be liable to imprisonment for life.</a:t>
            </a:r>
            <a:endParaRPr lang="en-US" dirty="0"/>
          </a:p>
        </p:txBody>
      </p:sp>
      <p:sp>
        <p:nvSpPr>
          <p:cNvPr id="5" name="TextBox 4">
            <a:extLst>
              <a:ext uri="{FF2B5EF4-FFF2-40B4-BE49-F238E27FC236}">
                <a16:creationId xmlns:a16="http://schemas.microsoft.com/office/drawing/2014/main" id="{CBA40FB1-3BC7-337A-7525-A283DDCBF9AA}"/>
              </a:ext>
            </a:extLst>
          </p:cNvPr>
          <p:cNvSpPr txBox="1"/>
          <p:nvPr/>
        </p:nvSpPr>
        <p:spPr>
          <a:xfrm>
            <a:off x="8593350" y="6459157"/>
            <a:ext cx="34331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(Crown Prosecution Services, 1991)</a:t>
            </a:r>
          </a:p>
        </p:txBody>
      </p:sp>
      <p:sp>
        <p:nvSpPr>
          <p:cNvPr id="7" name="Rectangle 6">
            <a:extLst>
              <a:ext uri="{FF2B5EF4-FFF2-40B4-BE49-F238E27FC236}">
                <a16:creationId xmlns:a16="http://schemas.microsoft.com/office/drawing/2014/main" id="{66619277-B865-C5CD-C594-BC7721306AB7}"/>
              </a:ext>
            </a:extLst>
          </p:cNvPr>
          <p:cNvSpPr/>
          <p:nvPr/>
        </p:nvSpPr>
        <p:spPr>
          <a:xfrm>
            <a:off x="1302609" y="2582186"/>
            <a:ext cx="9586782" cy="28420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a:t>
            </a:r>
          </a:p>
        </p:txBody>
      </p:sp>
    </p:spTree>
    <p:extLst>
      <p:ext uri="{BB962C8B-B14F-4D97-AF65-F5344CB8AC3E}">
        <p14:creationId xmlns:p14="http://schemas.microsoft.com/office/powerpoint/2010/main" val="1928192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12344" y="3380778"/>
            <a:ext cx="4748924" cy="1789140"/>
          </a:xfrm>
        </p:spPr>
        <p:txBody>
          <a:bodyPr anchor="b">
            <a:normAutofit/>
          </a:bodyPr>
          <a:lstStyle/>
          <a:p>
            <a:pPr algn="r"/>
            <a:r>
              <a:rPr lang="en-GB"/>
              <a:t>RECAP</a:t>
            </a:r>
            <a:endParaRPr lang="en-US"/>
          </a:p>
          <a:p>
            <a:pPr algn="r"/>
            <a:endParaRPr lang="en-GB"/>
          </a:p>
        </p:txBody>
      </p:sp>
      <p:sp>
        <p:nvSpPr>
          <p:cNvPr id="16" name="Subtitle 2">
            <a:extLst>
              <a:ext uri="{FF2B5EF4-FFF2-40B4-BE49-F238E27FC236}">
                <a16:creationId xmlns:a16="http://schemas.microsoft.com/office/drawing/2014/main" id="{FFF44CBA-6187-7260-37EE-B4BEA4B80ADC}"/>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dirty="0"/>
              <a:t>Theft Act 1968</a:t>
            </a:r>
          </a:p>
        </p:txBody>
      </p:sp>
      <p:sp>
        <p:nvSpPr>
          <p:cNvPr id="18" name="Date Placeholder 6">
            <a:extLst>
              <a:ext uri="{FF2B5EF4-FFF2-40B4-BE49-F238E27FC236}">
                <a16:creationId xmlns:a16="http://schemas.microsoft.com/office/drawing/2014/main" id="{70531179-3EFA-503A-6828-894991F6EF8F}"/>
              </a:ext>
            </a:extLst>
          </p:cNvPr>
          <p:cNvSpPr>
            <a:spLocks noGrp="1"/>
          </p:cNvSpPr>
          <p:nvPr>
            <p:ph type="dt" sz="half" idx="10"/>
          </p:nvPr>
        </p:nvSpPr>
        <p:spPr/>
        <p:txBody>
          <a:bodyPr/>
          <a:lstStyle/>
          <a:p>
            <a:pPr>
              <a:spcAft>
                <a:spcPts val="600"/>
              </a:spcAft>
            </a:pPr>
            <a:fld id="{F4BCD051-280E-4DE5-B492-3EB586D316F3}" type="datetime1">
              <a:rPr lang="en-US" smtClean="0"/>
              <a:pPr>
                <a:spcAft>
                  <a:spcPts val="600"/>
                </a:spcAft>
              </a:pPr>
              <a:t>12/13/2023</a:t>
            </a:fld>
            <a:endParaRPr lang="en-US"/>
          </a:p>
        </p:txBody>
      </p:sp>
      <p:sp>
        <p:nvSpPr>
          <p:cNvPr id="20" name="Footer Placeholder 7">
            <a:extLst>
              <a:ext uri="{FF2B5EF4-FFF2-40B4-BE49-F238E27FC236}">
                <a16:creationId xmlns:a16="http://schemas.microsoft.com/office/drawing/2014/main" id="{321280BD-CE1E-6936-977D-A4274EA5126D}"/>
              </a:ext>
            </a:extLst>
          </p:cNvPr>
          <p:cNvSpPr>
            <a:spLocks noGrp="1"/>
          </p:cNvSpPr>
          <p:nvPr>
            <p:ph type="ftr" sz="quarter" idx="11"/>
          </p:nvPr>
        </p:nvSpPr>
        <p:spPr/>
        <p:txBody>
          <a:bodyPr/>
          <a:lstStyle/>
          <a:p>
            <a:pPr>
              <a:spcAft>
                <a:spcPts val="600"/>
              </a:spcAft>
            </a:pPr>
            <a:r>
              <a:rPr lang="en-US"/>
              <a:t>Sample Footer Text</a:t>
            </a:r>
          </a:p>
        </p:txBody>
      </p:sp>
      <p:sp>
        <p:nvSpPr>
          <p:cNvPr id="22"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18</a:t>
            </a:fld>
            <a:endParaRPr lang="en-US"/>
          </a:p>
        </p:txBody>
      </p:sp>
      <p:sp>
        <p:nvSpPr>
          <p:cNvPr id="3" name="Rectangle: Rounded Corners 2">
            <a:extLst>
              <a:ext uri="{FF2B5EF4-FFF2-40B4-BE49-F238E27FC236}">
                <a16:creationId xmlns:a16="http://schemas.microsoft.com/office/drawing/2014/main" id="{CBD29D46-AB36-9C06-B395-E59312C4F0E6}"/>
              </a:ext>
            </a:extLst>
          </p:cNvPr>
          <p:cNvSpPr/>
          <p:nvPr/>
        </p:nvSpPr>
        <p:spPr>
          <a:xfrm>
            <a:off x="258248" y="204415"/>
            <a:ext cx="7619999" cy="158578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Section 1: Theft</a:t>
            </a:r>
          </a:p>
        </p:txBody>
      </p:sp>
      <p:sp>
        <p:nvSpPr>
          <p:cNvPr id="4" name="Rectangle: Rounded Corners 3">
            <a:extLst>
              <a:ext uri="{FF2B5EF4-FFF2-40B4-BE49-F238E27FC236}">
                <a16:creationId xmlns:a16="http://schemas.microsoft.com/office/drawing/2014/main" id="{66FB035D-D257-3F93-AED2-EE646E7D28BA}"/>
              </a:ext>
            </a:extLst>
          </p:cNvPr>
          <p:cNvSpPr/>
          <p:nvPr/>
        </p:nvSpPr>
        <p:spPr>
          <a:xfrm>
            <a:off x="258248" y="1893172"/>
            <a:ext cx="7619999" cy="15857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8: Robbery</a:t>
            </a:r>
          </a:p>
        </p:txBody>
      </p:sp>
      <p:sp>
        <p:nvSpPr>
          <p:cNvPr id="5" name="Rectangle: Rounded Corners 4">
            <a:extLst>
              <a:ext uri="{FF2B5EF4-FFF2-40B4-BE49-F238E27FC236}">
                <a16:creationId xmlns:a16="http://schemas.microsoft.com/office/drawing/2014/main" id="{F25F5D11-5485-2CBD-E563-5AEF8F4C4E03}"/>
              </a:ext>
            </a:extLst>
          </p:cNvPr>
          <p:cNvSpPr/>
          <p:nvPr/>
        </p:nvSpPr>
        <p:spPr>
          <a:xfrm>
            <a:off x="258248" y="3581929"/>
            <a:ext cx="7619999" cy="158578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91a/1b: Burglary </a:t>
            </a:r>
            <a:endParaRPr lang="en-GB" sz="3600">
              <a:solidFill>
                <a:schemeClr val="tx1"/>
              </a:solidFill>
            </a:endParaRPr>
          </a:p>
        </p:txBody>
      </p:sp>
      <p:sp>
        <p:nvSpPr>
          <p:cNvPr id="6" name="Rectangle: Rounded Corners 5">
            <a:extLst>
              <a:ext uri="{FF2B5EF4-FFF2-40B4-BE49-F238E27FC236}">
                <a16:creationId xmlns:a16="http://schemas.microsoft.com/office/drawing/2014/main" id="{1464F6F1-368B-50D9-9250-8AE97AB20E6A}"/>
              </a:ext>
            </a:extLst>
          </p:cNvPr>
          <p:cNvSpPr/>
          <p:nvPr/>
        </p:nvSpPr>
        <p:spPr>
          <a:xfrm>
            <a:off x="258248" y="5270686"/>
            <a:ext cx="7619999" cy="158578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rPr>
              <a:t>Section 10: Aggravated Burglary </a:t>
            </a:r>
          </a:p>
        </p:txBody>
      </p:sp>
      <p:sp>
        <p:nvSpPr>
          <p:cNvPr id="8" name="Rectangle 7">
            <a:extLst>
              <a:ext uri="{FF2B5EF4-FFF2-40B4-BE49-F238E27FC236}">
                <a16:creationId xmlns:a16="http://schemas.microsoft.com/office/drawing/2014/main" id="{2EB20302-3BBB-0CAF-CE30-AEC11AE9C35D}"/>
              </a:ext>
            </a:extLst>
          </p:cNvPr>
          <p:cNvSpPr/>
          <p:nvPr/>
        </p:nvSpPr>
        <p:spPr>
          <a:xfrm>
            <a:off x="4486869" y="646486"/>
            <a:ext cx="1699054"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89FE8D6-C4D0-60AA-7577-E8D21AD4723B}"/>
              </a:ext>
            </a:extLst>
          </p:cNvPr>
          <p:cNvSpPr/>
          <p:nvPr/>
        </p:nvSpPr>
        <p:spPr>
          <a:xfrm>
            <a:off x="4280923" y="2335243"/>
            <a:ext cx="2152135"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EB0D60C-8ABA-8C5E-D80F-029E38B8539B}"/>
              </a:ext>
            </a:extLst>
          </p:cNvPr>
          <p:cNvSpPr/>
          <p:nvPr/>
        </p:nvSpPr>
        <p:spPr>
          <a:xfrm>
            <a:off x="4764896" y="4023999"/>
            <a:ext cx="2080053"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DB59B50-9503-1A09-40FB-F3FBFA456365}"/>
              </a:ext>
            </a:extLst>
          </p:cNvPr>
          <p:cNvSpPr/>
          <p:nvPr/>
        </p:nvSpPr>
        <p:spPr>
          <a:xfrm>
            <a:off x="3148220" y="5753945"/>
            <a:ext cx="3974756"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8712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12344" y="3380778"/>
            <a:ext cx="4748924" cy="1789140"/>
          </a:xfrm>
        </p:spPr>
        <p:txBody>
          <a:bodyPr anchor="b">
            <a:normAutofit/>
          </a:bodyPr>
          <a:lstStyle/>
          <a:p>
            <a:pPr algn="r"/>
            <a:r>
              <a:rPr lang="en-GB"/>
              <a:t>RECAP</a:t>
            </a:r>
            <a:endParaRPr lang="en-US"/>
          </a:p>
          <a:p>
            <a:pPr algn="r"/>
            <a:endParaRPr lang="en-GB"/>
          </a:p>
        </p:txBody>
      </p:sp>
      <p:sp>
        <p:nvSpPr>
          <p:cNvPr id="16" name="Subtitle 2">
            <a:extLst>
              <a:ext uri="{FF2B5EF4-FFF2-40B4-BE49-F238E27FC236}">
                <a16:creationId xmlns:a16="http://schemas.microsoft.com/office/drawing/2014/main" id="{FFF44CBA-6187-7260-37EE-B4BEA4B80ADC}"/>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dirty="0"/>
              <a:t>Theft Act 1968</a:t>
            </a:r>
          </a:p>
        </p:txBody>
      </p:sp>
      <p:sp>
        <p:nvSpPr>
          <p:cNvPr id="18" name="Date Placeholder 6">
            <a:extLst>
              <a:ext uri="{FF2B5EF4-FFF2-40B4-BE49-F238E27FC236}">
                <a16:creationId xmlns:a16="http://schemas.microsoft.com/office/drawing/2014/main" id="{70531179-3EFA-503A-6828-894991F6EF8F}"/>
              </a:ext>
            </a:extLst>
          </p:cNvPr>
          <p:cNvSpPr>
            <a:spLocks noGrp="1"/>
          </p:cNvSpPr>
          <p:nvPr>
            <p:ph type="dt" sz="half" idx="10"/>
          </p:nvPr>
        </p:nvSpPr>
        <p:spPr/>
        <p:txBody>
          <a:bodyPr/>
          <a:lstStyle/>
          <a:p>
            <a:pPr>
              <a:spcAft>
                <a:spcPts val="600"/>
              </a:spcAft>
            </a:pPr>
            <a:fld id="{F4BCD051-280E-4DE5-B492-3EB586D316F3}" type="datetime1">
              <a:rPr lang="en-US" smtClean="0"/>
              <a:pPr>
                <a:spcAft>
                  <a:spcPts val="600"/>
                </a:spcAft>
              </a:pPr>
              <a:t>12/13/2023</a:t>
            </a:fld>
            <a:endParaRPr lang="en-US"/>
          </a:p>
        </p:txBody>
      </p:sp>
      <p:sp>
        <p:nvSpPr>
          <p:cNvPr id="20" name="Footer Placeholder 7">
            <a:extLst>
              <a:ext uri="{FF2B5EF4-FFF2-40B4-BE49-F238E27FC236}">
                <a16:creationId xmlns:a16="http://schemas.microsoft.com/office/drawing/2014/main" id="{321280BD-CE1E-6936-977D-A4274EA5126D}"/>
              </a:ext>
            </a:extLst>
          </p:cNvPr>
          <p:cNvSpPr>
            <a:spLocks noGrp="1"/>
          </p:cNvSpPr>
          <p:nvPr>
            <p:ph type="ftr" sz="quarter" idx="11"/>
          </p:nvPr>
        </p:nvSpPr>
        <p:spPr/>
        <p:txBody>
          <a:bodyPr/>
          <a:lstStyle/>
          <a:p>
            <a:pPr>
              <a:spcAft>
                <a:spcPts val="600"/>
              </a:spcAft>
            </a:pPr>
            <a:r>
              <a:rPr lang="en-US"/>
              <a:t>Sample Footer Text</a:t>
            </a:r>
          </a:p>
        </p:txBody>
      </p:sp>
      <p:sp>
        <p:nvSpPr>
          <p:cNvPr id="22"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19</a:t>
            </a:fld>
            <a:endParaRPr lang="en-US"/>
          </a:p>
        </p:txBody>
      </p:sp>
      <p:sp>
        <p:nvSpPr>
          <p:cNvPr id="3" name="Rectangle: Rounded Corners 2">
            <a:extLst>
              <a:ext uri="{FF2B5EF4-FFF2-40B4-BE49-F238E27FC236}">
                <a16:creationId xmlns:a16="http://schemas.microsoft.com/office/drawing/2014/main" id="{CBD29D46-AB36-9C06-B395-E59312C4F0E6}"/>
              </a:ext>
            </a:extLst>
          </p:cNvPr>
          <p:cNvSpPr/>
          <p:nvPr/>
        </p:nvSpPr>
        <p:spPr>
          <a:xfrm>
            <a:off x="258248" y="204415"/>
            <a:ext cx="7619999" cy="158578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dirty="0">
              <a:solidFill>
                <a:schemeClr val="tx1"/>
              </a:solidFill>
            </a:endParaRPr>
          </a:p>
          <a:p>
            <a:pPr algn="ctr"/>
            <a:r>
              <a:rPr lang="en-GB" sz="2800" dirty="0">
                <a:solidFill>
                  <a:schemeClr val="tx1"/>
                </a:solidFill>
              </a:rPr>
              <a:t>Section 1: Theft</a:t>
            </a:r>
            <a:endParaRPr lang="en-GB" sz="2800" dirty="0">
              <a:solidFill>
                <a:schemeClr val="tx1"/>
              </a:solidFill>
              <a:cs typeface="Calibri"/>
            </a:endParaRPr>
          </a:p>
          <a:p>
            <a:pPr algn="ctr"/>
            <a:r>
              <a:rPr lang="en-GB" sz="2000" dirty="0">
                <a:solidFill>
                  <a:schemeClr val="tx1"/>
                </a:solidFill>
                <a:cs typeface="Calibri"/>
              </a:rPr>
              <a:t>'A person is guilty of theft if they dishonestly appropriates property belonging to another with the intention of permanently depriving the other of it' </a:t>
            </a:r>
            <a:endParaRPr lang="en-GB" sz="2000" dirty="0">
              <a:solidFill>
                <a:schemeClr val="tx1"/>
              </a:solidFill>
            </a:endParaRPr>
          </a:p>
          <a:p>
            <a:pPr algn="ctr"/>
            <a:endParaRPr lang="en-GB" sz="3600" dirty="0">
              <a:solidFill>
                <a:schemeClr val="tx1"/>
              </a:solidFill>
              <a:cs typeface="Calibri"/>
            </a:endParaRPr>
          </a:p>
        </p:txBody>
      </p:sp>
      <p:sp>
        <p:nvSpPr>
          <p:cNvPr id="4" name="Rectangle: Rounded Corners 3">
            <a:extLst>
              <a:ext uri="{FF2B5EF4-FFF2-40B4-BE49-F238E27FC236}">
                <a16:creationId xmlns:a16="http://schemas.microsoft.com/office/drawing/2014/main" id="{66FB035D-D257-3F93-AED2-EE646E7D28BA}"/>
              </a:ext>
            </a:extLst>
          </p:cNvPr>
          <p:cNvSpPr/>
          <p:nvPr/>
        </p:nvSpPr>
        <p:spPr>
          <a:xfrm>
            <a:off x="258248" y="1893172"/>
            <a:ext cx="7619999" cy="15857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8: Robbery</a:t>
            </a:r>
          </a:p>
        </p:txBody>
      </p:sp>
      <p:sp>
        <p:nvSpPr>
          <p:cNvPr id="5" name="Rectangle: Rounded Corners 4">
            <a:extLst>
              <a:ext uri="{FF2B5EF4-FFF2-40B4-BE49-F238E27FC236}">
                <a16:creationId xmlns:a16="http://schemas.microsoft.com/office/drawing/2014/main" id="{F25F5D11-5485-2CBD-E563-5AEF8F4C4E03}"/>
              </a:ext>
            </a:extLst>
          </p:cNvPr>
          <p:cNvSpPr/>
          <p:nvPr/>
        </p:nvSpPr>
        <p:spPr>
          <a:xfrm>
            <a:off x="258248" y="3581929"/>
            <a:ext cx="7619999" cy="158578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91a/1b: Burglary </a:t>
            </a:r>
            <a:endParaRPr lang="en-GB" sz="3600">
              <a:solidFill>
                <a:schemeClr val="tx1"/>
              </a:solidFill>
            </a:endParaRPr>
          </a:p>
        </p:txBody>
      </p:sp>
      <p:sp>
        <p:nvSpPr>
          <p:cNvPr id="6" name="Rectangle: Rounded Corners 5">
            <a:extLst>
              <a:ext uri="{FF2B5EF4-FFF2-40B4-BE49-F238E27FC236}">
                <a16:creationId xmlns:a16="http://schemas.microsoft.com/office/drawing/2014/main" id="{1464F6F1-368B-50D9-9250-8AE97AB20E6A}"/>
              </a:ext>
            </a:extLst>
          </p:cNvPr>
          <p:cNvSpPr/>
          <p:nvPr/>
        </p:nvSpPr>
        <p:spPr>
          <a:xfrm>
            <a:off x="258248" y="5270686"/>
            <a:ext cx="7619999" cy="158578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rPr>
              <a:t>Section 10: Aggravated Burglary </a:t>
            </a:r>
          </a:p>
        </p:txBody>
      </p:sp>
      <p:sp>
        <p:nvSpPr>
          <p:cNvPr id="12" name="Rectangle 11">
            <a:extLst>
              <a:ext uri="{FF2B5EF4-FFF2-40B4-BE49-F238E27FC236}">
                <a16:creationId xmlns:a16="http://schemas.microsoft.com/office/drawing/2014/main" id="{AEB0D60C-8ABA-8C5E-D80F-029E38B8539B}"/>
              </a:ext>
            </a:extLst>
          </p:cNvPr>
          <p:cNvSpPr/>
          <p:nvPr/>
        </p:nvSpPr>
        <p:spPr>
          <a:xfrm>
            <a:off x="4764896" y="4023999"/>
            <a:ext cx="2080053"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DB59B50-9503-1A09-40FB-F3FBFA456365}"/>
              </a:ext>
            </a:extLst>
          </p:cNvPr>
          <p:cNvSpPr/>
          <p:nvPr/>
        </p:nvSpPr>
        <p:spPr>
          <a:xfrm>
            <a:off x="3148220" y="5753945"/>
            <a:ext cx="3974756"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F76CD79-1B8E-6ED6-CCBD-44AE3CEB62DA}"/>
              </a:ext>
            </a:extLst>
          </p:cNvPr>
          <p:cNvSpPr/>
          <p:nvPr/>
        </p:nvSpPr>
        <p:spPr>
          <a:xfrm>
            <a:off x="4280923" y="2335243"/>
            <a:ext cx="2152135"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9759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12344" y="3380778"/>
            <a:ext cx="4748924" cy="1789140"/>
          </a:xfrm>
        </p:spPr>
        <p:txBody>
          <a:bodyPr anchor="b">
            <a:normAutofit/>
          </a:bodyPr>
          <a:lstStyle/>
          <a:p>
            <a:pPr algn="r"/>
            <a:r>
              <a:rPr lang="en-GB"/>
              <a:t>RECAP</a:t>
            </a:r>
            <a:endParaRPr lang="en-US"/>
          </a:p>
          <a:p>
            <a:pPr algn="r"/>
            <a:endParaRPr lang="en-GB"/>
          </a:p>
        </p:txBody>
      </p:sp>
      <p:sp>
        <p:nvSpPr>
          <p:cNvPr id="16" name="Subtitle 2">
            <a:extLst>
              <a:ext uri="{FF2B5EF4-FFF2-40B4-BE49-F238E27FC236}">
                <a16:creationId xmlns:a16="http://schemas.microsoft.com/office/drawing/2014/main" id="{FFF44CBA-6187-7260-37EE-B4BEA4B80ADC}"/>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dirty="0"/>
              <a:t>Theft Act 1968</a:t>
            </a:r>
          </a:p>
        </p:txBody>
      </p:sp>
      <p:sp>
        <p:nvSpPr>
          <p:cNvPr id="18" name="Date Placeholder 6">
            <a:extLst>
              <a:ext uri="{FF2B5EF4-FFF2-40B4-BE49-F238E27FC236}">
                <a16:creationId xmlns:a16="http://schemas.microsoft.com/office/drawing/2014/main" id="{70531179-3EFA-503A-6828-894991F6EF8F}"/>
              </a:ext>
            </a:extLst>
          </p:cNvPr>
          <p:cNvSpPr>
            <a:spLocks noGrp="1"/>
          </p:cNvSpPr>
          <p:nvPr>
            <p:ph type="dt" sz="half" idx="10"/>
          </p:nvPr>
        </p:nvSpPr>
        <p:spPr/>
        <p:txBody>
          <a:bodyPr/>
          <a:lstStyle/>
          <a:p>
            <a:pPr>
              <a:spcAft>
                <a:spcPts val="600"/>
              </a:spcAft>
            </a:pPr>
            <a:fld id="{F4BCD051-280E-4DE5-B492-3EB586D316F3}" type="datetime1">
              <a:rPr lang="en-US" smtClean="0"/>
              <a:pPr>
                <a:spcAft>
                  <a:spcPts val="600"/>
                </a:spcAft>
              </a:pPr>
              <a:t>12/13/2023</a:t>
            </a:fld>
            <a:endParaRPr lang="en-US"/>
          </a:p>
        </p:txBody>
      </p:sp>
      <p:sp>
        <p:nvSpPr>
          <p:cNvPr id="20" name="Footer Placeholder 7">
            <a:extLst>
              <a:ext uri="{FF2B5EF4-FFF2-40B4-BE49-F238E27FC236}">
                <a16:creationId xmlns:a16="http://schemas.microsoft.com/office/drawing/2014/main" id="{321280BD-CE1E-6936-977D-A4274EA5126D}"/>
              </a:ext>
            </a:extLst>
          </p:cNvPr>
          <p:cNvSpPr>
            <a:spLocks noGrp="1"/>
          </p:cNvSpPr>
          <p:nvPr>
            <p:ph type="ftr" sz="quarter" idx="11"/>
          </p:nvPr>
        </p:nvSpPr>
        <p:spPr/>
        <p:txBody>
          <a:bodyPr/>
          <a:lstStyle/>
          <a:p>
            <a:pPr>
              <a:spcAft>
                <a:spcPts val="600"/>
              </a:spcAft>
            </a:pPr>
            <a:r>
              <a:rPr lang="en-US"/>
              <a:t>Sample Footer Text</a:t>
            </a:r>
          </a:p>
        </p:txBody>
      </p:sp>
      <p:sp>
        <p:nvSpPr>
          <p:cNvPr id="22"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20</a:t>
            </a:fld>
            <a:endParaRPr lang="en-US"/>
          </a:p>
        </p:txBody>
      </p:sp>
      <p:sp>
        <p:nvSpPr>
          <p:cNvPr id="3" name="Rectangle: Rounded Corners 2">
            <a:extLst>
              <a:ext uri="{FF2B5EF4-FFF2-40B4-BE49-F238E27FC236}">
                <a16:creationId xmlns:a16="http://schemas.microsoft.com/office/drawing/2014/main" id="{CBD29D46-AB36-9C06-B395-E59312C4F0E6}"/>
              </a:ext>
            </a:extLst>
          </p:cNvPr>
          <p:cNvSpPr/>
          <p:nvPr/>
        </p:nvSpPr>
        <p:spPr>
          <a:xfrm>
            <a:off x="258248" y="204415"/>
            <a:ext cx="7619999" cy="158578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dirty="0">
              <a:solidFill>
                <a:schemeClr val="tx1"/>
              </a:solidFill>
            </a:endParaRPr>
          </a:p>
          <a:p>
            <a:pPr algn="ctr"/>
            <a:r>
              <a:rPr lang="en-GB" sz="2800" dirty="0">
                <a:solidFill>
                  <a:schemeClr val="tx1"/>
                </a:solidFill>
              </a:rPr>
              <a:t>Section 1: Theft</a:t>
            </a:r>
            <a:endParaRPr lang="en-GB" sz="2800" dirty="0">
              <a:solidFill>
                <a:schemeClr val="tx1"/>
              </a:solidFill>
              <a:cs typeface="Calibri"/>
            </a:endParaRPr>
          </a:p>
          <a:p>
            <a:pPr algn="ctr"/>
            <a:r>
              <a:rPr lang="en-GB" sz="2000" dirty="0">
                <a:solidFill>
                  <a:schemeClr val="tx1"/>
                </a:solidFill>
                <a:cs typeface="Calibri"/>
              </a:rPr>
              <a:t>'A person is guilty of theft if they dishonestly appropriates property belonging to another with the intention of permanently depriving the other of it' </a:t>
            </a:r>
            <a:endParaRPr lang="en-GB" sz="2000" dirty="0">
              <a:solidFill>
                <a:schemeClr val="tx1"/>
              </a:solidFill>
            </a:endParaRPr>
          </a:p>
          <a:p>
            <a:pPr algn="ctr"/>
            <a:endParaRPr lang="en-GB" sz="3600" dirty="0">
              <a:solidFill>
                <a:schemeClr val="tx1"/>
              </a:solidFill>
              <a:cs typeface="Calibri"/>
            </a:endParaRPr>
          </a:p>
        </p:txBody>
      </p:sp>
      <p:sp>
        <p:nvSpPr>
          <p:cNvPr id="4" name="Rectangle: Rounded Corners 3">
            <a:extLst>
              <a:ext uri="{FF2B5EF4-FFF2-40B4-BE49-F238E27FC236}">
                <a16:creationId xmlns:a16="http://schemas.microsoft.com/office/drawing/2014/main" id="{66FB035D-D257-3F93-AED2-EE646E7D28BA}"/>
              </a:ext>
            </a:extLst>
          </p:cNvPr>
          <p:cNvSpPr/>
          <p:nvPr/>
        </p:nvSpPr>
        <p:spPr>
          <a:xfrm>
            <a:off x="258248" y="1893172"/>
            <a:ext cx="7619999" cy="15857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8: Robbery</a:t>
            </a:r>
          </a:p>
          <a:p>
            <a:pPr algn="ctr"/>
            <a:r>
              <a:rPr lang="en-GB" dirty="0">
                <a:solidFill>
                  <a:schemeClr val="tx1"/>
                </a:solidFill>
                <a:latin typeface="Arial"/>
                <a:cs typeface="Arial"/>
              </a:rPr>
              <a:t>"A person is guilty of robbery if he steals, and immediately before or at the time of doing so, and in order to do so, he uses force on any person or puts or seeks to put any person in fear of being then and there subjected to force."</a:t>
            </a:r>
            <a:endParaRPr lang="en-GB">
              <a:solidFill>
                <a:schemeClr val="tx1"/>
              </a:solidFill>
              <a:cs typeface="Calibri"/>
            </a:endParaRPr>
          </a:p>
        </p:txBody>
      </p:sp>
      <p:sp>
        <p:nvSpPr>
          <p:cNvPr id="5" name="Rectangle: Rounded Corners 4">
            <a:extLst>
              <a:ext uri="{FF2B5EF4-FFF2-40B4-BE49-F238E27FC236}">
                <a16:creationId xmlns:a16="http://schemas.microsoft.com/office/drawing/2014/main" id="{F25F5D11-5485-2CBD-E563-5AEF8F4C4E03}"/>
              </a:ext>
            </a:extLst>
          </p:cNvPr>
          <p:cNvSpPr/>
          <p:nvPr/>
        </p:nvSpPr>
        <p:spPr>
          <a:xfrm>
            <a:off x="258248" y="3581929"/>
            <a:ext cx="7619999" cy="158578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91a/1b: Burglary </a:t>
            </a:r>
            <a:endParaRPr lang="en-GB" sz="3600">
              <a:solidFill>
                <a:schemeClr val="tx1"/>
              </a:solidFill>
            </a:endParaRPr>
          </a:p>
        </p:txBody>
      </p:sp>
      <p:sp>
        <p:nvSpPr>
          <p:cNvPr id="6" name="Rectangle: Rounded Corners 5">
            <a:extLst>
              <a:ext uri="{FF2B5EF4-FFF2-40B4-BE49-F238E27FC236}">
                <a16:creationId xmlns:a16="http://schemas.microsoft.com/office/drawing/2014/main" id="{1464F6F1-368B-50D9-9250-8AE97AB20E6A}"/>
              </a:ext>
            </a:extLst>
          </p:cNvPr>
          <p:cNvSpPr/>
          <p:nvPr/>
        </p:nvSpPr>
        <p:spPr>
          <a:xfrm>
            <a:off x="258248" y="5270686"/>
            <a:ext cx="7619999" cy="158578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rPr>
              <a:t>Section 10: Aggravated Burglary </a:t>
            </a:r>
          </a:p>
        </p:txBody>
      </p:sp>
      <p:sp>
        <p:nvSpPr>
          <p:cNvPr id="12" name="Rectangle 11">
            <a:extLst>
              <a:ext uri="{FF2B5EF4-FFF2-40B4-BE49-F238E27FC236}">
                <a16:creationId xmlns:a16="http://schemas.microsoft.com/office/drawing/2014/main" id="{AEB0D60C-8ABA-8C5E-D80F-029E38B8539B}"/>
              </a:ext>
            </a:extLst>
          </p:cNvPr>
          <p:cNvSpPr/>
          <p:nvPr/>
        </p:nvSpPr>
        <p:spPr>
          <a:xfrm>
            <a:off x="4764896" y="4023999"/>
            <a:ext cx="2080053"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DB59B50-9503-1A09-40FB-F3FBFA456365}"/>
              </a:ext>
            </a:extLst>
          </p:cNvPr>
          <p:cNvSpPr/>
          <p:nvPr/>
        </p:nvSpPr>
        <p:spPr>
          <a:xfrm>
            <a:off x="3148220" y="5753945"/>
            <a:ext cx="3974756"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9069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12344" y="3380778"/>
            <a:ext cx="4748924" cy="1789140"/>
          </a:xfrm>
        </p:spPr>
        <p:txBody>
          <a:bodyPr anchor="b">
            <a:normAutofit/>
          </a:bodyPr>
          <a:lstStyle/>
          <a:p>
            <a:pPr algn="r"/>
            <a:r>
              <a:rPr lang="en-GB"/>
              <a:t>RECAP</a:t>
            </a:r>
            <a:endParaRPr lang="en-US"/>
          </a:p>
          <a:p>
            <a:pPr algn="r"/>
            <a:endParaRPr lang="en-GB"/>
          </a:p>
        </p:txBody>
      </p:sp>
      <p:sp>
        <p:nvSpPr>
          <p:cNvPr id="16" name="Subtitle 2">
            <a:extLst>
              <a:ext uri="{FF2B5EF4-FFF2-40B4-BE49-F238E27FC236}">
                <a16:creationId xmlns:a16="http://schemas.microsoft.com/office/drawing/2014/main" id="{FFF44CBA-6187-7260-37EE-B4BEA4B80ADC}"/>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dirty="0"/>
              <a:t>Theft Act 1968</a:t>
            </a:r>
          </a:p>
        </p:txBody>
      </p:sp>
      <p:sp>
        <p:nvSpPr>
          <p:cNvPr id="18" name="Date Placeholder 6">
            <a:extLst>
              <a:ext uri="{FF2B5EF4-FFF2-40B4-BE49-F238E27FC236}">
                <a16:creationId xmlns:a16="http://schemas.microsoft.com/office/drawing/2014/main" id="{70531179-3EFA-503A-6828-894991F6EF8F}"/>
              </a:ext>
            </a:extLst>
          </p:cNvPr>
          <p:cNvSpPr>
            <a:spLocks noGrp="1"/>
          </p:cNvSpPr>
          <p:nvPr>
            <p:ph type="dt" sz="half" idx="10"/>
          </p:nvPr>
        </p:nvSpPr>
        <p:spPr/>
        <p:txBody>
          <a:bodyPr/>
          <a:lstStyle/>
          <a:p>
            <a:pPr>
              <a:spcAft>
                <a:spcPts val="600"/>
              </a:spcAft>
            </a:pPr>
            <a:fld id="{F4BCD051-280E-4DE5-B492-3EB586D316F3}" type="datetime1">
              <a:rPr lang="en-US" smtClean="0"/>
              <a:pPr>
                <a:spcAft>
                  <a:spcPts val="600"/>
                </a:spcAft>
              </a:pPr>
              <a:t>12/13/2023</a:t>
            </a:fld>
            <a:endParaRPr lang="en-US"/>
          </a:p>
        </p:txBody>
      </p:sp>
      <p:sp>
        <p:nvSpPr>
          <p:cNvPr id="20" name="Footer Placeholder 7">
            <a:extLst>
              <a:ext uri="{FF2B5EF4-FFF2-40B4-BE49-F238E27FC236}">
                <a16:creationId xmlns:a16="http://schemas.microsoft.com/office/drawing/2014/main" id="{321280BD-CE1E-6936-977D-A4274EA5126D}"/>
              </a:ext>
            </a:extLst>
          </p:cNvPr>
          <p:cNvSpPr>
            <a:spLocks noGrp="1"/>
          </p:cNvSpPr>
          <p:nvPr>
            <p:ph type="ftr" sz="quarter" idx="11"/>
          </p:nvPr>
        </p:nvSpPr>
        <p:spPr/>
        <p:txBody>
          <a:bodyPr/>
          <a:lstStyle/>
          <a:p>
            <a:pPr>
              <a:spcAft>
                <a:spcPts val="600"/>
              </a:spcAft>
            </a:pPr>
            <a:r>
              <a:rPr lang="en-US"/>
              <a:t>Sample Footer Text</a:t>
            </a:r>
          </a:p>
        </p:txBody>
      </p:sp>
      <p:sp>
        <p:nvSpPr>
          <p:cNvPr id="22"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21</a:t>
            </a:fld>
            <a:endParaRPr lang="en-US"/>
          </a:p>
        </p:txBody>
      </p:sp>
      <p:sp>
        <p:nvSpPr>
          <p:cNvPr id="3" name="Rectangle: Rounded Corners 2">
            <a:extLst>
              <a:ext uri="{FF2B5EF4-FFF2-40B4-BE49-F238E27FC236}">
                <a16:creationId xmlns:a16="http://schemas.microsoft.com/office/drawing/2014/main" id="{CBD29D46-AB36-9C06-B395-E59312C4F0E6}"/>
              </a:ext>
            </a:extLst>
          </p:cNvPr>
          <p:cNvSpPr/>
          <p:nvPr/>
        </p:nvSpPr>
        <p:spPr>
          <a:xfrm>
            <a:off x="258248" y="204415"/>
            <a:ext cx="7619999" cy="158578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dirty="0">
              <a:solidFill>
                <a:schemeClr val="tx1"/>
              </a:solidFill>
            </a:endParaRPr>
          </a:p>
          <a:p>
            <a:pPr algn="ctr"/>
            <a:r>
              <a:rPr lang="en-GB" sz="2800" dirty="0">
                <a:solidFill>
                  <a:schemeClr val="tx1"/>
                </a:solidFill>
              </a:rPr>
              <a:t>Section 1: Theft</a:t>
            </a:r>
            <a:endParaRPr lang="en-GB" sz="2800" dirty="0">
              <a:solidFill>
                <a:schemeClr val="tx1"/>
              </a:solidFill>
              <a:cs typeface="Calibri"/>
            </a:endParaRPr>
          </a:p>
          <a:p>
            <a:pPr algn="ctr"/>
            <a:r>
              <a:rPr lang="en-GB" sz="2000" dirty="0">
                <a:solidFill>
                  <a:schemeClr val="tx1"/>
                </a:solidFill>
                <a:cs typeface="Calibri"/>
              </a:rPr>
              <a:t>'A person is guilty of theft if they dishonestly appropriates property belonging to another with the intention of permanently depriving the other of it' </a:t>
            </a:r>
            <a:endParaRPr lang="en-GB" sz="2000" dirty="0">
              <a:solidFill>
                <a:schemeClr val="tx1"/>
              </a:solidFill>
            </a:endParaRPr>
          </a:p>
          <a:p>
            <a:pPr algn="ctr"/>
            <a:endParaRPr lang="en-GB" sz="3600" dirty="0">
              <a:solidFill>
                <a:schemeClr val="tx1"/>
              </a:solidFill>
              <a:cs typeface="Calibri"/>
            </a:endParaRPr>
          </a:p>
        </p:txBody>
      </p:sp>
      <p:sp>
        <p:nvSpPr>
          <p:cNvPr id="4" name="Rectangle: Rounded Corners 3">
            <a:extLst>
              <a:ext uri="{FF2B5EF4-FFF2-40B4-BE49-F238E27FC236}">
                <a16:creationId xmlns:a16="http://schemas.microsoft.com/office/drawing/2014/main" id="{66FB035D-D257-3F93-AED2-EE646E7D28BA}"/>
              </a:ext>
            </a:extLst>
          </p:cNvPr>
          <p:cNvSpPr/>
          <p:nvPr/>
        </p:nvSpPr>
        <p:spPr>
          <a:xfrm>
            <a:off x="258248" y="1893172"/>
            <a:ext cx="7619999" cy="15857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8: Robbery</a:t>
            </a:r>
          </a:p>
          <a:p>
            <a:pPr algn="ctr"/>
            <a:r>
              <a:rPr lang="en-GB" dirty="0">
                <a:solidFill>
                  <a:schemeClr val="tx1"/>
                </a:solidFill>
                <a:latin typeface="Arial"/>
                <a:cs typeface="Arial"/>
              </a:rPr>
              <a:t>"A person is guilty of robbery if he steals, and immediately before or at the time of doing so, and in order to do so, he uses force on any person or puts or seeks to put any person in fear of being then and there subjected to force."</a:t>
            </a:r>
            <a:endParaRPr lang="en-GB">
              <a:solidFill>
                <a:schemeClr val="tx1"/>
              </a:solidFill>
              <a:cs typeface="Calibri"/>
            </a:endParaRPr>
          </a:p>
        </p:txBody>
      </p:sp>
      <p:sp>
        <p:nvSpPr>
          <p:cNvPr id="5" name="Rectangle: Rounded Corners 4">
            <a:extLst>
              <a:ext uri="{FF2B5EF4-FFF2-40B4-BE49-F238E27FC236}">
                <a16:creationId xmlns:a16="http://schemas.microsoft.com/office/drawing/2014/main" id="{F25F5D11-5485-2CBD-E563-5AEF8F4C4E03}"/>
              </a:ext>
            </a:extLst>
          </p:cNvPr>
          <p:cNvSpPr/>
          <p:nvPr/>
        </p:nvSpPr>
        <p:spPr>
          <a:xfrm>
            <a:off x="258248" y="3581929"/>
            <a:ext cx="7619999" cy="158578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91a/1b: Burglary </a:t>
            </a:r>
          </a:p>
          <a:p>
            <a:pPr algn="ctr"/>
            <a:r>
              <a:rPr lang="en-GB" sz="2400" dirty="0">
                <a:solidFill>
                  <a:schemeClr val="tx1"/>
                </a:solidFill>
                <a:cs typeface="Calibri"/>
              </a:rPr>
              <a:t>Trespasses (with intent/carries our or attempts), do unlawful damage, steal anything or inflict GBH) </a:t>
            </a:r>
          </a:p>
        </p:txBody>
      </p:sp>
      <p:sp>
        <p:nvSpPr>
          <p:cNvPr id="6" name="Rectangle: Rounded Corners 5">
            <a:extLst>
              <a:ext uri="{FF2B5EF4-FFF2-40B4-BE49-F238E27FC236}">
                <a16:creationId xmlns:a16="http://schemas.microsoft.com/office/drawing/2014/main" id="{1464F6F1-368B-50D9-9250-8AE97AB20E6A}"/>
              </a:ext>
            </a:extLst>
          </p:cNvPr>
          <p:cNvSpPr/>
          <p:nvPr/>
        </p:nvSpPr>
        <p:spPr>
          <a:xfrm>
            <a:off x="258248" y="5270686"/>
            <a:ext cx="7619999" cy="158578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rPr>
              <a:t>Section 10: Aggravated Burglary </a:t>
            </a:r>
          </a:p>
        </p:txBody>
      </p:sp>
      <p:sp>
        <p:nvSpPr>
          <p:cNvPr id="8" name="Rectangle 7">
            <a:extLst>
              <a:ext uri="{FF2B5EF4-FFF2-40B4-BE49-F238E27FC236}">
                <a16:creationId xmlns:a16="http://schemas.microsoft.com/office/drawing/2014/main" id="{CFBBEFF8-6E30-40C5-4938-A844F94F5839}"/>
              </a:ext>
            </a:extLst>
          </p:cNvPr>
          <p:cNvSpPr/>
          <p:nvPr/>
        </p:nvSpPr>
        <p:spPr>
          <a:xfrm>
            <a:off x="3148220" y="5753945"/>
            <a:ext cx="3974756" cy="7105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1110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12344" y="3380778"/>
            <a:ext cx="4748924" cy="1789140"/>
          </a:xfrm>
        </p:spPr>
        <p:txBody>
          <a:bodyPr anchor="b">
            <a:normAutofit/>
          </a:bodyPr>
          <a:lstStyle/>
          <a:p>
            <a:pPr algn="r"/>
            <a:r>
              <a:rPr lang="en-GB"/>
              <a:t>RECAP</a:t>
            </a:r>
            <a:endParaRPr lang="en-US"/>
          </a:p>
          <a:p>
            <a:pPr algn="r"/>
            <a:endParaRPr lang="en-GB"/>
          </a:p>
        </p:txBody>
      </p:sp>
      <p:sp>
        <p:nvSpPr>
          <p:cNvPr id="16" name="Subtitle 2">
            <a:extLst>
              <a:ext uri="{FF2B5EF4-FFF2-40B4-BE49-F238E27FC236}">
                <a16:creationId xmlns:a16="http://schemas.microsoft.com/office/drawing/2014/main" id="{FFF44CBA-6187-7260-37EE-B4BEA4B80ADC}"/>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dirty="0"/>
              <a:t>Theft Act 1968</a:t>
            </a:r>
          </a:p>
        </p:txBody>
      </p:sp>
      <p:sp>
        <p:nvSpPr>
          <p:cNvPr id="18" name="Date Placeholder 6">
            <a:extLst>
              <a:ext uri="{FF2B5EF4-FFF2-40B4-BE49-F238E27FC236}">
                <a16:creationId xmlns:a16="http://schemas.microsoft.com/office/drawing/2014/main" id="{70531179-3EFA-503A-6828-894991F6EF8F}"/>
              </a:ext>
            </a:extLst>
          </p:cNvPr>
          <p:cNvSpPr>
            <a:spLocks noGrp="1"/>
          </p:cNvSpPr>
          <p:nvPr>
            <p:ph type="dt" sz="half" idx="10"/>
          </p:nvPr>
        </p:nvSpPr>
        <p:spPr/>
        <p:txBody>
          <a:bodyPr/>
          <a:lstStyle/>
          <a:p>
            <a:pPr>
              <a:spcAft>
                <a:spcPts val="600"/>
              </a:spcAft>
            </a:pPr>
            <a:fld id="{F4BCD051-280E-4DE5-B492-3EB586D316F3}" type="datetime1">
              <a:rPr lang="en-US" smtClean="0"/>
              <a:pPr>
                <a:spcAft>
                  <a:spcPts val="600"/>
                </a:spcAft>
              </a:pPr>
              <a:t>12/13/2023</a:t>
            </a:fld>
            <a:endParaRPr lang="en-US"/>
          </a:p>
        </p:txBody>
      </p:sp>
      <p:sp>
        <p:nvSpPr>
          <p:cNvPr id="20" name="Footer Placeholder 7">
            <a:extLst>
              <a:ext uri="{FF2B5EF4-FFF2-40B4-BE49-F238E27FC236}">
                <a16:creationId xmlns:a16="http://schemas.microsoft.com/office/drawing/2014/main" id="{321280BD-CE1E-6936-977D-A4274EA5126D}"/>
              </a:ext>
            </a:extLst>
          </p:cNvPr>
          <p:cNvSpPr>
            <a:spLocks noGrp="1"/>
          </p:cNvSpPr>
          <p:nvPr>
            <p:ph type="ftr" sz="quarter" idx="11"/>
          </p:nvPr>
        </p:nvSpPr>
        <p:spPr/>
        <p:txBody>
          <a:bodyPr/>
          <a:lstStyle/>
          <a:p>
            <a:pPr>
              <a:spcAft>
                <a:spcPts val="600"/>
              </a:spcAft>
            </a:pPr>
            <a:r>
              <a:rPr lang="en-US"/>
              <a:t>Sample Footer Text</a:t>
            </a:r>
          </a:p>
        </p:txBody>
      </p:sp>
      <p:sp>
        <p:nvSpPr>
          <p:cNvPr id="22"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22</a:t>
            </a:fld>
            <a:endParaRPr lang="en-US"/>
          </a:p>
        </p:txBody>
      </p:sp>
      <p:sp>
        <p:nvSpPr>
          <p:cNvPr id="3" name="Rectangle: Rounded Corners 2">
            <a:extLst>
              <a:ext uri="{FF2B5EF4-FFF2-40B4-BE49-F238E27FC236}">
                <a16:creationId xmlns:a16="http://schemas.microsoft.com/office/drawing/2014/main" id="{CBD29D46-AB36-9C06-B395-E59312C4F0E6}"/>
              </a:ext>
            </a:extLst>
          </p:cNvPr>
          <p:cNvSpPr/>
          <p:nvPr/>
        </p:nvSpPr>
        <p:spPr>
          <a:xfrm>
            <a:off x="258248" y="204415"/>
            <a:ext cx="7619999" cy="158578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dirty="0">
              <a:solidFill>
                <a:schemeClr val="tx1"/>
              </a:solidFill>
            </a:endParaRPr>
          </a:p>
          <a:p>
            <a:pPr algn="ctr"/>
            <a:r>
              <a:rPr lang="en-GB" sz="2800" dirty="0">
                <a:solidFill>
                  <a:schemeClr val="tx1"/>
                </a:solidFill>
              </a:rPr>
              <a:t>Section 1: Theft</a:t>
            </a:r>
            <a:endParaRPr lang="en-GB" sz="2800" dirty="0">
              <a:solidFill>
                <a:schemeClr val="tx1"/>
              </a:solidFill>
              <a:cs typeface="Calibri"/>
            </a:endParaRPr>
          </a:p>
          <a:p>
            <a:pPr algn="ctr"/>
            <a:r>
              <a:rPr lang="en-GB" sz="2000" dirty="0">
                <a:solidFill>
                  <a:schemeClr val="tx1"/>
                </a:solidFill>
                <a:cs typeface="Calibri"/>
              </a:rPr>
              <a:t>'A person is guilty of theft if they dishonestly appropriates property belonging to another with the intention of permanently depriving the other of it' </a:t>
            </a:r>
            <a:endParaRPr lang="en-GB" sz="2000" dirty="0">
              <a:solidFill>
                <a:schemeClr val="tx1"/>
              </a:solidFill>
            </a:endParaRPr>
          </a:p>
          <a:p>
            <a:pPr algn="ctr"/>
            <a:endParaRPr lang="en-GB" sz="3600" dirty="0">
              <a:solidFill>
                <a:schemeClr val="tx1"/>
              </a:solidFill>
              <a:cs typeface="Calibri"/>
            </a:endParaRPr>
          </a:p>
        </p:txBody>
      </p:sp>
      <p:sp>
        <p:nvSpPr>
          <p:cNvPr id="4" name="Rectangle: Rounded Corners 3">
            <a:extLst>
              <a:ext uri="{FF2B5EF4-FFF2-40B4-BE49-F238E27FC236}">
                <a16:creationId xmlns:a16="http://schemas.microsoft.com/office/drawing/2014/main" id="{66FB035D-D257-3F93-AED2-EE646E7D28BA}"/>
              </a:ext>
            </a:extLst>
          </p:cNvPr>
          <p:cNvSpPr/>
          <p:nvPr/>
        </p:nvSpPr>
        <p:spPr>
          <a:xfrm>
            <a:off x="258248" y="1893172"/>
            <a:ext cx="7619999" cy="15857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8: Robbery</a:t>
            </a:r>
          </a:p>
          <a:p>
            <a:pPr algn="ctr"/>
            <a:r>
              <a:rPr lang="en-GB" dirty="0">
                <a:solidFill>
                  <a:schemeClr val="tx1"/>
                </a:solidFill>
                <a:latin typeface="Arial"/>
                <a:cs typeface="Arial"/>
              </a:rPr>
              <a:t>"A person is guilty of robbery if he steals, and immediately before or at the time of doing so, and in order to do so, he uses force on any person or puts or seeks to put any person in fear of being then and there subjected to force."</a:t>
            </a:r>
            <a:endParaRPr lang="en-GB">
              <a:solidFill>
                <a:schemeClr val="tx1"/>
              </a:solidFill>
              <a:cs typeface="Calibri"/>
            </a:endParaRPr>
          </a:p>
        </p:txBody>
      </p:sp>
      <p:sp>
        <p:nvSpPr>
          <p:cNvPr id="5" name="Rectangle: Rounded Corners 4">
            <a:extLst>
              <a:ext uri="{FF2B5EF4-FFF2-40B4-BE49-F238E27FC236}">
                <a16:creationId xmlns:a16="http://schemas.microsoft.com/office/drawing/2014/main" id="{F25F5D11-5485-2CBD-E563-5AEF8F4C4E03}"/>
              </a:ext>
            </a:extLst>
          </p:cNvPr>
          <p:cNvSpPr/>
          <p:nvPr/>
        </p:nvSpPr>
        <p:spPr>
          <a:xfrm>
            <a:off x="258248" y="3581929"/>
            <a:ext cx="7619999" cy="158578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rPr>
              <a:t>Section 91a/1b: Burglary </a:t>
            </a:r>
          </a:p>
          <a:p>
            <a:pPr algn="ctr"/>
            <a:r>
              <a:rPr lang="en-GB" sz="2400" dirty="0">
                <a:solidFill>
                  <a:schemeClr val="tx1"/>
                </a:solidFill>
                <a:cs typeface="Calibri"/>
              </a:rPr>
              <a:t>Trespasses (with intent/carries our or attempts), do unlawful damage, steal anything or inflict GBH) </a:t>
            </a:r>
          </a:p>
        </p:txBody>
      </p:sp>
      <p:sp>
        <p:nvSpPr>
          <p:cNvPr id="6" name="Rectangle: Rounded Corners 5">
            <a:extLst>
              <a:ext uri="{FF2B5EF4-FFF2-40B4-BE49-F238E27FC236}">
                <a16:creationId xmlns:a16="http://schemas.microsoft.com/office/drawing/2014/main" id="{1464F6F1-368B-50D9-9250-8AE97AB20E6A}"/>
              </a:ext>
            </a:extLst>
          </p:cNvPr>
          <p:cNvSpPr/>
          <p:nvPr/>
        </p:nvSpPr>
        <p:spPr>
          <a:xfrm>
            <a:off x="258248" y="5219200"/>
            <a:ext cx="7619999" cy="158578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3200" dirty="0">
              <a:solidFill>
                <a:schemeClr val="tx1"/>
              </a:solidFill>
            </a:endParaRPr>
          </a:p>
          <a:p>
            <a:pPr algn="ctr"/>
            <a:endParaRPr lang="en-GB" sz="3200" dirty="0">
              <a:solidFill>
                <a:schemeClr val="tx1"/>
              </a:solidFill>
            </a:endParaRPr>
          </a:p>
          <a:p>
            <a:pPr algn="ctr"/>
            <a:r>
              <a:rPr lang="en-GB" sz="2800" dirty="0">
                <a:solidFill>
                  <a:schemeClr val="tx1"/>
                </a:solidFill>
              </a:rPr>
              <a:t>Section 10: Aggravated Burglary </a:t>
            </a:r>
            <a:endParaRPr lang="en-GB" sz="2800" dirty="0">
              <a:solidFill>
                <a:schemeClr val="tx1"/>
              </a:solidFill>
              <a:cs typeface="Calibri"/>
            </a:endParaRPr>
          </a:p>
          <a:p>
            <a:r>
              <a:rPr lang="en-GB" dirty="0">
                <a:solidFill>
                  <a:srgbClr val="202124"/>
                </a:solidFill>
                <a:latin typeface="Google Sans"/>
                <a:cs typeface="Calibri"/>
              </a:rPr>
              <a:t>“</a:t>
            </a:r>
            <a:r>
              <a:rPr lang="en-GB" dirty="0">
                <a:solidFill>
                  <a:srgbClr val="040C28"/>
                </a:solidFill>
                <a:latin typeface="Google Sans"/>
                <a:cs typeface="Calibri"/>
              </a:rPr>
              <a:t>A person is guilty of aggravated burglary if they commit any burglary and at the time has with them any firearm or imitation firearm, any weapon of offence, or any explosive</a:t>
            </a:r>
            <a:r>
              <a:rPr lang="en-GB" sz="1600" dirty="0">
                <a:solidFill>
                  <a:srgbClr val="202124"/>
                </a:solidFill>
                <a:latin typeface="Google Sans"/>
                <a:cs typeface="Calibri"/>
              </a:rPr>
              <a:t>.</a:t>
            </a:r>
          </a:p>
          <a:p>
            <a:pPr algn="ctr"/>
            <a:endParaRPr lang="en-GB" sz="3200" dirty="0">
              <a:solidFill>
                <a:schemeClr val="tx1"/>
              </a:solidFill>
              <a:cs typeface="Calibri"/>
            </a:endParaRPr>
          </a:p>
          <a:p>
            <a:pPr algn="ctr"/>
            <a:endParaRPr lang="en-GB" sz="3200" dirty="0">
              <a:solidFill>
                <a:schemeClr val="tx1"/>
              </a:solidFill>
              <a:cs typeface="Calibri"/>
            </a:endParaRPr>
          </a:p>
        </p:txBody>
      </p:sp>
    </p:spTree>
    <p:extLst>
      <p:ext uri="{BB962C8B-B14F-4D97-AF65-F5344CB8AC3E}">
        <p14:creationId xmlns:p14="http://schemas.microsoft.com/office/powerpoint/2010/main" val="1818842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95679F6-E768-D787-E7BC-E77B00A2AD74}"/>
              </a:ext>
            </a:extLst>
          </p:cNvPr>
          <p:cNvSpPr/>
          <p:nvPr/>
        </p:nvSpPr>
        <p:spPr>
          <a:xfrm>
            <a:off x="5995879" y="1667856"/>
            <a:ext cx="5436975" cy="4499918"/>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04EF87C-89AA-6FEC-C478-89858938BF89}"/>
              </a:ext>
            </a:extLst>
          </p:cNvPr>
          <p:cNvSpPr>
            <a:spLocks noGrp="1"/>
          </p:cNvSpPr>
          <p:nvPr>
            <p:ph type="title"/>
          </p:nvPr>
        </p:nvSpPr>
        <p:spPr>
          <a:xfrm>
            <a:off x="1550773" y="154247"/>
            <a:ext cx="8886884" cy="953669"/>
          </a:xfrm>
        </p:spPr>
        <p:txBody>
          <a:bodyPr>
            <a:normAutofit/>
          </a:bodyPr>
          <a:lstStyle/>
          <a:p>
            <a:pPr algn="ctr"/>
            <a:r>
              <a:rPr lang="en-GB" dirty="0"/>
              <a:t>Individual/group task</a:t>
            </a:r>
            <a:endParaRPr lang="en-US" dirty="0"/>
          </a:p>
        </p:txBody>
      </p:sp>
      <p:sp>
        <p:nvSpPr>
          <p:cNvPr id="3" name="Content Placeholder 2">
            <a:extLst>
              <a:ext uri="{FF2B5EF4-FFF2-40B4-BE49-F238E27FC236}">
                <a16:creationId xmlns:a16="http://schemas.microsoft.com/office/drawing/2014/main" id="{D56464D7-F5B9-FBAD-0FA4-E37B5418BB89}"/>
              </a:ext>
            </a:extLst>
          </p:cNvPr>
          <p:cNvSpPr>
            <a:spLocks noGrp="1"/>
          </p:cNvSpPr>
          <p:nvPr>
            <p:ph idx="1"/>
          </p:nvPr>
        </p:nvSpPr>
        <p:spPr>
          <a:xfrm>
            <a:off x="6342591" y="1587338"/>
            <a:ext cx="4929674" cy="3677683"/>
          </a:xfrm>
        </p:spPr>
        <p:txBody>
          <a:bodyPr vert="horz" lIns="91440" tIns="45720" rIns="91440" bIns="45720" rtlCol="0" anchor="t">
            <a:normAutofit fontScale="92500"/>
          </a:bodyPr>
          <a:lstStyle/>
          <a:p>
            <a:r>
              <a:rPr lang="en-GB" dirty="0"/>
              <a:t>In groups or individually can we use google to find a real life example of each offence? </a:t>
            </a:r>
          </a:p>
          <a:p>
            <a:r>
              <a:rPr lang="en-GB" dirty="0"/>
              <a:t>Theft </a:t>
            </a:r>
          </a:p>
          <a:p>
            <a:r>
              <a:rPr lang="en-GB" dirty="0"/>
              <a:t>Robbery</a:t>
            </a:r>
          </a:p>
          <a:p>
            <a:r>
              <a:rPr lang="en-GB" dirty="0"/>
              <a:t>Burglary</a:t>
            </a:r>
          </a:p>
          <a:p>
            <a:r>
              <a:rPr lang="en-GB" dirty="0"/>
              <a:t>Aggravated burglary </a:t>
            </a:r>
          </a:p>
          <a:p>
            <a:endParaRPr lang="en-GB" dirty="0"/>
          </a:p>
          <a:p>
            <a:pPr marL="0" indent="0">
              <a:buNone/>
            </a:pPr>
            <a:r>
              <a:rPr lang="en-GB" dirty="0"/>
              <a:t>You can use a news outlet, a case law website or any other means to find this information out!</a:t>
            </a:r>
          </a:p>
        </p:txBody>
      </p:sp>
      <p:pic>
        <p:nvPicPr>
          <p:cNvPr id="7" name="Picture 6" descr="A screenshot of a computer&#10;&#10;Description automatically generated">
            <a:extLst>
              <a:ext uri="{FF2B5EF4-FFF2-40B4-BE49-F238E27FC236}">
                <a16:creationId xmlns:a16="http://schemas.microsoft.com/office/drawing/2014/main" id="{20E7FA95-CF0C-DDE1-7E3A-35DF1022CD23}"/>
              </a:ext>
            </a:extLst>
          </p:cNvPr>
          <p:cNvPicPr>
            <a:picLocks noChangeAspect="1"/>
          </p:cNvPicPr>
          <p:nvPr/>
        </p:nvPicPr>
        <p:blipFill>
          <a:blip r:embed="rId2"/>
          <a:stretch>
            <a:fillRect/>
          </a:stretch>
        </p:blipFill>
        <p:spPr>
          <a:xfrm>
            <a:off x="18536" y="1375173"/>
            <a:ext cx="5976550" cy="5013816"/>
          </a:xfrm>
          <a:prstGeom prst="rect">
            <a:avLst/>
          </a:prstGeom>
        </p:spPr>
      </p:pic>
      <p:sp>
        <p:nvSpPr>
          <p:cNvPr id="8" name="Oval 7">
            <a:extLst>
              <a:ext uri="{FF2B5EF4-FFF2-40B4-BE49-F238E27FC236}">
                <a16:creationId xmlns:a16="http://schemas.microsoft.com/office/drawing/2014/main" id="{FECF0D92-378E-03E9-F874-E4663E114F31}"/>
              </a:ext>
            </a:extLst>
          </p:cNvPr>
          <p:cNvSpPr/>
          <p:nvPr/>
        </p:nvSpPr>
        <p:spPr>
          <a:xfrm rot="360000">
            <a:off x="855898" y="1135251"/>
            <a:ext cx="1843216" cy="741405"/>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1ECDC146-09F3-9BD9-629A-F3ABD0B1D3DB}"/>
              </a:ext>
            </a:extLst>
          </p:cNvPr>
          <p:cNvSpPr/>
          <p:nvPr/>
        </p:nvSpPr>
        <p:spPr>
          <a:xfrm rot="360000">
            <a:off x="797872" y="2506840"/>
            <a:ext cx="3274540" cy="98854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5FFE0709-E703-FD09-61CD-534C91124B8A}"/>
              </a:ext>
            </a:extLst>
          </p:cNvPr>
          <p:cNvSpPr/>
          <p:nvPr/>
        </p:nvSpPr>
        <p:spPr>
          <a:xfrm rot="360000">
            <a:off x="759502" y="5409207"/>
            <a:ext cx="3253945" cy="1132702"/>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5456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8B413-7127-10BD-11DF-2530A5161C09}"/>
              </a:ext>
            </a:extLst>
          </p:cNvPr>
          <p:cNvSpPr>
            <a:spLocks noGrp="1"/>
          </p:cNvSpPr>
          <p:nvPr>
            <p:ph type="title"/>
          </p:nvPr>
        </p:nvSpPr>
        <p:spPr>
          <a:xfrm>
            <a:off x="2932786" y="2954966"/>
            <a:ext cx="8886884" cy="953669"/>
          </a:xfrm>
        </p:spPr>
        <p:txBody>
          <a:bodyPr>
            <a:noAutofit/>
          </a:bodyPr>
          <a:lstStyle/>
          <a:p>
            <a:r>
              <a:rPr lang="en-GB" sz="8800" b="0" dirty="0">
                <a:latin typeface="Algerian"/>
              </a:rPr>
              <a:t>QUIZ TIME!</a:t>
            </a:r>
          </a:p>
        </p:txBody>
      </p:sp>
      <p:sp>
        <p:nvSpPr>
          <p:cNvPr id="10" name="Content Placeholder 9">
            <a:extLst>
              <a:ext uri="{FF2B5EF4-FFF2-40B4-BE49-F238E27FC236}">
                <a16:creationId xmlns:a16="http://schemas.microsoft.com/office/drawing/2014/main" id="{A69599EB-52A5-55A1-0159-CBBE7063D85C}"/>
              </a:ext>
            </a:extLst>
          </p:cNvPr>
          <p:cNvSpPr>
            <a:spLocks noGrp="1"/>
          </p:cNvSpPr>
          <p:nvPr>
            <p:ph idx="1"/>
          </p:nvPr>
        </p:nvSpPr>
        <p:spPr>
          <a:xfrm>
            <a:off x="3798632" y="6021777"/>
            <a:ext cx="8616107" cy="598792"/>
          </a:xfrm>
        </p:spPr>
        <p:txBody>
          <a:bodyPr/>
          <a:lstStyle/>
          <a:p>
            <a:r>
              <a:rPr lang="en-GB"/>
              <a:t>https://create.kahoot.it/details/80a1fa28-0ba5-4628-849c-e3255ba95af8</a:t>
            </a:r>
          </a:p>
        </p:txBody>
      </p:sp>
    </p:spTree>
    <p:extLst>
      <p:ext uri="{BB962C8B-B14F-4D97-AF65-F5344CB8AC3E}">
        <p14:creationId xmlns:p14="http://schemas.microsoft.com/office/powerpoint/2010/main" val="1862441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AEA2C-5356-6E0E-33B1-954642BF8E1C}"/>
              </a:ext>
            </a:extLst>
          </p:cNvPr>
          <p:cNvSpPr>
            <a:spLocks noGrp="1"/>
          </p:cNvSpPr>
          <p:nvPr>
            <p:ph type="title"/>
          </p:nvPr>
        </p:nvSpPr>
        <p:spPr>
          <a:xfrm>
            <a:off x="1066800" y="92463"/>
            <a:ext cx="8886884" cy="953669"/>
          </a:xfrm>
        </p:spPr>
        <p:txBody>
          <a:bodyPr/>
          <a:lstStyle/>
          <a:p>
            <a:r>
              <a:rPr lang="en-GB" dirty="0"/>
              <a:t>References </a:t>
            </a:r>
          </a:p>
        </p:txBody>
      </p:sp>
      <p:sp>
        <p:nvSpPr>
          <p:cNvPr id="3" name="Content Placeholder 2">
            <a:extLst>
              <a:ext uri="{FF2B5EF4-FFF2-40B4-BE49-F238E27FC236}">
                <a16:creationId xmlns:a16="http://schemas.microsoft.com/office/drawing/2014/main" id="{8D111EC3-AC98-D279-A7B6-33C0742B3774}"/>
              </a:ext>
            </a:extLst>
          </p:cNvPr>
          <p:cNvSpPr>
            <a:spLocks noGrp="1"/>
          </p:cNvSpPr>
          <p:nvPr>
            <p:ph idx="1"/>
          </p:nvPr>
        </p:nvSpPr>
        <p:spPr>
          <a:xfrm>
            <a:off x="1069848" y="949962"/>
            <a:ext cx="8883836" cy="3677683"/>
          </a:xfrm>
        </p:spPr>
        <p:txBody>
          <a:bodyPr vert="horz" lIns="91440" tIns="45720" rIns="91440" bIns="45720" rtlCol="0" anchor="t">
            <a:noAutofit/>
          </a:bodyPr>
          <a:lstStyle/>
          <a:p>
            <a:r>
              <a:rPr lang="en-GB" sz="1400" dirty="0">
                <a:latin typeface="Arial"/>
                <a:cs typeface="Arial"/>
              </a:rPr>
              <a:t>Crown Prosecution Services (2022), Theft Act Offences. Available at: </a:t>
            </a:r>
            <a:r>
              <a:rPr lang="en-GB" sz="1400" dirty="0">
                <a:latin typeface="Arial"/>
                <a:cs typeface="Arial"/>
                <a:hlinkClick r:id="rId2"/>
              </a:rPr>
              <a:t>https://www.cps.gov.uk/legal-guidance/theft-act-offences#:~:text=Theft%20is%20triable%20either%2Dway,and%2For%20an%20unlimited%20fine</a:t>
            </a:r>
            <a:r>
              <a:rPr lang="en-GB" sz="1400" dirty="0">
                <a:latin typeface="Arial"/>
                <a:cs typeface="Arial"/>
              </a:rPr>
              <a:t>. (Accessed: 15 November 2023)</a:t>
            </a:r>
            <a:endParaRPr lang="en-US" sz="1400">
              <a:latin typeface="Arial"/>
              <a:cs typeface="Arial"/>
            </a:endParaRPr>
          </a:p>
          <a:p>
            <a:r>
              <a:rPr lang="en-GB" sz="1400" dirty="0">
                <a:latin typeface="Arial"/>
                <a:cs typeface="Arial"/>
              </a:rPr>
              <a:t>Crown Prosecution Services (2022), Theft Act Offences. Available at: </a:t>
            </a:r>
            <a:r>
              <a:rPr lang="en-GB" sz="1400" dirty="0">
                <a:latin typeface="Arial"/>
                <a:cs typeface="Arial"/>
                <a:hlinkClick r:id="rId3"/>
              </a:rPr>
              <a:t>https://www.cps.gov.uk/legal-guidance/theft-act-offences#:~:text=Robbery%20is%20indictable%20only%2C%20punishable,an%20unlimited%20fine%20or%20both</a:t>
            </a:r>
            <a:r>
              <a:rPr lang="en-GB" sz="1400" dirty="0">
                <a:latin typeface="Arial"/>
                <a:cs typeface="Arial"/>
              </a:rPr>
              <a:t>. (Accessed: 15 November 2023)</a:t>
            </a:r>
            <a:endParaRPr lang="en-US" sz="1400">
              <a:latin typeface="Arial"/>
              <a:cs typeface="Arial"/>
            </a:endParaRPr>
          </a:p>
          <a:p>
            <a:r>
              <a:rPr lang="en-GB" sz="1400" dirty="0">
                <a:latin typeface="Arial"/>
                <a:cs typeface="Arial"/>
              </a:rPr>
              <a:t>Crown prosecution Services (2022), Theft Act Offences. Available at: </a:t>
            </a:r>
            <a:r>
              <a:rPr lang="en-GB" sz="1400" dirty="0">
                <a:latin typeface="Arial"/>
                <a:cs typeface="Arial"/>
                <a:hlinkClick r:id="rId4"/>
              </a:rPr>
              <a:t>https://www.cps.gov.uk/legal-guidance/theft-act-offences</a:t>
            </a:r>
            <a:r>
              <a:rPr lang="en-GB" sz="1400" dirty="0">
                <a:latin typeface="Arial"/>
                <a:cs typeface="Arial"/>
              </a:rPr>
              <a:t> (Accessed: 15 November 2023)</a:t>
            </a:r>
            <a:endParaRPr lang="en-GB" sz="1400">
              <a:cs typeface="Calibri"/>
            </a:endParaRPr>
          </a:p>
          <a:p>
            <a:r>
              <a:rPr lang="en-GB" sz="1400" dirty="0"/>
              <a:t>Legislation (2004), The Theft Act 1969. Available at:  </a:t>
            </a:r>
            <a:r>
              <a:rPr lang="en-GB" sz="1400" dirty="0">
                <a:hlinkClick r:id="rId5"/>
              </a:rPr>
              <a:t>https://www.legislation.gov.uk/ukpga/1968/60/section/9</a:t>
            </a:r>
            <a:r>
              <a:rPr lang="en-GB" sz="1400" dirty="0"/>
              <a:t> (Accessed: 10 November 2023) </a:t>
            </a:r>
            <a:endParaRPr lang="en-US" sz="1400">
              <a:cs typeface="Calibri"/>
            </a:endParaRPr>
          </a:p>
          <a:p>
            <a:r>
              <a:rPr lang="en-GB" sz="1400" dirty="0"/>
              <a:t>Legislation (1991), </a:t>
            </a:r>
            <a:r>
              <a:rPr lang="en-GB" sz="1400" dirty="0">
                <a:ea typeface="+mn-lt"/>
                <a:cs typeface="+mn-lt"/>
              </a:rPr>
              <a:t>The Theft Act 1969. Available at:</a:t>
            </a:r>
            <a:r>
              <a:rPr lang="en-GB" sz="1400" dirty="0"/>
              <a:t>  </a:t>
            </a:r>
            <a:r>
              <a:rPr lang="en-GB" sz="1400" dirty="0">
                <a:hlinkClick r:id="rId6"/>
              </a:rPr>
              <a:t>https</a:t>
            </a:r>
            <a:r>
              <a:rPr lang="en-GB" sz="1400" dirty="0">
                <a:ea typeface="+mn-lt"/>
                <a:cs typeface="+mn-lt"/>
                <a:hlinkClick r:id="rId6"/>
              </a:rPr>
              <a:t>://www.legislation.gov.uk/ukpga/1968/60/section/1</a:t>
            </a:r>
            <a:r>
              <a:rPr lang="en-GB" sz="1400" dirty="0">
                <a:ea typeface="+mn-lt"/>
                <a:cs typeface="+mn-lt"/>
              </a:rPr>
              <a:t> (Accessed: 10 November 2023) </a:t>
            </a:r>
          </a:p>
          <a:p>
            <a:r>
              <a:rPr lang="en-GB" sz="1400" dirty="0"/>
              <a:t>Legislation (1991), </a:t>
            </a:r>
            <a:r>
              <a:rPr lang="en-GB" sz="1400" dirty="0">
                <a:ea typeface="+mn-lt"/>
                <a:cs typeface="+mn-lt"/>
              </a:rPr>
              <a:t>The Theft Act 1969. Available at:</a:t>
            </a:r>
            <a:r>
              <a:rPr lang="en-GB" sz="1400" dirty="0"/>
              <a:t> </a:t>
            </a:r>
            <a:r>
              <a:rPr lang="en-GB" sz="1400" dirty="0">
                <a:ea typeface="+mn-lt"/>
                <a:cs typeface="+mn-lt"/>
              </a:rPr>
              <a:t> </a:t>
            </a:r>
            <a:r>
              <a:rPr lang="en-GB" sz="1400" dirty="0">
                <a:ea typeface="+mn-lt"/>
                <a:cs typeface="+mn-lt"/>
                <a:hlinkClick r:id="rId7"/>
              </a:rPr>
              <a:t>https://www.legislation.gov.uk/ukpga/1968/60/section/8</a:t>
            </a:r>
            <a:r>
              <a:rPr lang="en-GB" sz="1400" dirty="0">
                <a:ea typeface="+mn-lt"/>
                <a:cs typeface="+mn-lt"/>
              </a:rPr>
              <a:t> (Accessed: 10 November 2023) </a:t>
            </a:r>
          </a:p>
          <a:p>
            <a:r>
              <a:rPr lang="en-GB" sz="1400" dirty="0">
                <a:ea typeface="+mn-lt"/>
                <a:cs typeface="+mn-lt"/>
              </a:rPr>
              <a:t>Legislation (2004), The Theft Act 1969. Available at:  </a:t>
            </a:r>
            <a:r>
              <a:rPr lang="en-GB" sz="1400" dirty="0">
                <a:ea typeface="+mn-lt"/>
                <a:cs typeface="+mn-lt"/>
                <a:hlinkClick r:id="rId5"/>
              </a:rPr>
              <a:t>https://www.legislation.gov.uk/ukpga/1968/60/section/9</a:t>
            </a:r>
            <a:r>
              <a:rPr lang="en-GB" sz="1400" dirty="0">
                <a:ea typeface="+mn-lt"/>
                <a:cs typeface="+mn-lt"/>
              </a:rPr>
              <a:t> (Accessed: 10 November 2023) </a:t>
            </a:r>
          </a:p>
          <a:p>
            <a:r>
              <a:rPr lang="en-GB" sz="1400" dirty="0">
                <a:ea typeface="+mn-lt"/>
                <a:cs typeface="+mn-lt"/>
              </a:rPr>
              <a:t>Legislation (1991), The Theft Act 1968. Available at: </a:t>
            </a:r>
            <a:r>
              <a:rPr lang="en-GB" sz="1400" dirty="0">
                <a:ea typeface="+mn-lt"/>
                <a:cs typeface="+mn-lt"/>
                <a:hlinkClick r:id="rId8"/>
              </a:rPr>
              <a:t>https://www.legislation.gov.uk/ukpga/1968/60/section/10</a:t>
            </a:r>
            <a:r>
              <a:rPr lang="en-GB" sz="1400" dirty="0">
                <a:ea typeface="+mn-lt"/>
                <a:cs typeface="+mn-lt"/>
              </a:rPr>
              <a:t> (Accessed: 10 November 2023)  </a:t>
            </a:r>
          </a:p>
          <a:p>
            <a:r>
              <a:rPr lang="en-GB" sz="1400" dirty="0">
                <a:ea typeface="+mn-lt"/>
                <a:cs typeface="+mn-lt"/>
              </a:rPr>
              <a:t>Legislation (2013), Theft Act 1968. Available at: </a:t>
            </a:r>
            <a:r>
              <a:rPr lang="en-GB" sz="1400" dirty="0">
                <a:ea typeface="+mn-lt"/>
                <a:cs typeface="+mn-lt"/>
                <a:hlinkClick r:id="rId9"/>
              </a:rPr>
              <a:t>https://www.legislation.gov.uk/ukpga/1968/60</a:t>
            </a:r>
            <a:r>
              <a:rPr lang="en-GB" sz="1400" dirty="0">
                <a:ea typeface="+mn-lt"/>
                <a:cs typeface="+mn-lt"/>
              </a:rPr>
              <a:t> (Accessed: 15 </a:t>
            </a:r>
            <a:r>
              <a:rPr lang="en-GB" sz="1400">
                <a:ea typeface="+mn-lt"/>
                <a:cs typeface="+mn-lt"/>
              </a:rPr>
              <a:t>November</a:t>
            </a:r>
            <a:r>
              <a:rPr lang="en-GB" sz="1400" dirty="0">
                <a:ea typeface="+mn-lt"/>
                <a:cs typeface="+mn-lt"/>
              </a:rPr>
              <a:t> 2023)</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3045304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18</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Theft Act 1968  Maddie Jones </vt:lpstr>
      <vt:lpstr>PowerPoint Presentation</vt:lpstr>
      <vt:lpstr>Section 1: Theft </vt:lpstr>
      <vt:lpstr>Section 1: Theft Example </vt:lpstr>
      <vt:lpstr>Maximum penalty for Theft</vt:lpstr>
      <vt:lpstr>Section 8: Robbery </vt:lpstr>
      <vt:lpstr>Section 8: Robbery Example</vt:lpstr>
      <vt:lpstr>Maximum penalty for Robbery</vt:lpstr>
      <vt:lpstr>Section 91A: Burglary </vt:lpstr>
      <vt:lpstr>Section 1B: Burglary </vt:lpstr>
      <vt:lpstr>Section 91A/1B: Burglary </vt:lpstr>
      <vt:lpstr>Section 91A/1B: Burglary Example</vt:lpstr>
      <vt:lpstr>Maximum penalty for Burglary </vt:lpstr>
      <vt:lpstr>Section 10: Aggravated burglary </vt:lpstr>
      <vt:lpstr>Section 10: Aggravated Burglary</vt:lpstr>
      <vt:lpstr>Section 10: Aggravated Burglary  Example</vt:lpstr>
      <vt:lpstr>Maximum penalty for Aggravated Burglary </vt:lpstr>
      <vt:lpstr>RECAP </vt:lpstr>
      <vt:lpstr>RECAP </vt:lpstr>
      <vt:lpstr>RECAP </vt:lpstr>
      <vt:lpstr>RECAP </vt:lpstr>
      <vt:lpstr>RECAP </vt:lpstr>
      <vt:lpstr>Individual/group task</vt:lpstr>
      <vt:lpstr>QUIZ TIME!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Maddie Jones (2006541)</cp:lastModifiedBy>
  <cp:revision>1320</cp:revision>
  <dcterms:created xsi:type="dcterms:W3CDTF">2023-11-09T14:10:35Z</dcterms:created>
  <dcterms:modified xsi:type="dcterms:W3CDTF">2023-12-13T17:23:06Z</dcterms:modified>
</cp:coreProperties>
</file>