
<file path=[Content_Types].xml><?xml version="1.0" encoding="utf-8"?>
<Types xmlns="http://schemas.openxmlformats.org/package/2006/content-types">
  <Default ContentType="application/x-fontdata" Extension="fntdata"/>
  <Default ContentType="image/jpeg" Extension="jpeg"/>
  <Default ContentType="image/png" Extension="png"/>
  <Default ContentType="application/vnd.openxmlformats-package.relationships+xml" Extension="rels"/>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13.xml"/>
  <Override ContentType="application/vnd.openxmlformats-officedocument.presentationml.slide+xml" PartName="/ppt/slides/slide14.xml"/>
  <Override ContentType="application/vnd.openxmlformats-officedocument.presentationml.slide+xml" PartName="/ppt/slides/slide15.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Lst>
  <p:sldSz cx="18288000" cy="10287000"/>
  <p:notesSz cx="6858000" cy="9144000"/>
  <p:embeddedFontLst>
    <p:embeddedFont>
      <p:font typeface="Arial" charset="1" panose="020B0502020202020204"/>
      <p:regular r:id="rId21"/>
    </p:embeddedFont>
    <p:embeddedFont>
      <p:font typeface="Arial Bold" charset="1" panose="020B0802020202020204"/>
      <p:regular r:id="rId22"/>
    </p:embeddedFont>
    <p:embeddedFont>
      <p:font typeface="Canva Sans Bold" charset="1" panose="020B0803030501040103"/>
      <p:regular r:id="rId23"/>
    </p:embeddedFont>
    <p:embeddedFont>
      <p:font typeface="Finger Paint" charset="1" panose="020B0506040000020004"/>
      <p:regular r:id="rId24"/>
    </p:embeddedFont>
    <p:embeddedFont>
      <p:font typeface="Canva Sans" charset="1" panose="020B0503030501040103"/>
      <p:regular r:id="rId2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slides/slide5.xml" Type="http://schemas.openxmlformats.org/officeDocument/2006/relationships/slide"/><Relationship Id="rId11" Target="slides/slide6.xml" Type="http://schemas.openxmlformats.org/officeDocument/2006/relationships/slide"/><Relationship Id="rId12" Target="slides/slide7.xml" Type="http://schemas.openxmlformats.org/officeDocument/2006/relationships/slide"/><Relationship Id="rId13" Target="slides/slide8.xml" Type="http://schemas.openxmlformats.org/officeDocument/2006/relationships/slide"/><Relationship Id="rId14" Target="slides/slide9.xml" Type="http://schemas.openxmlformats.org/officeDocument/2006/relationships/slide"/><Relationship Id="rId15" Target="slides/slide10.xml" Type="http://schemas.openxmlformats.org/officeDocument/2006/relationships/slide"/><Relationship Id="rId16" Target="slides/slide11.xml" Type="http://schemas.openxmlformats.org/officeDocument/2006/relationships/slide"/><Relationship Id="rId17" Target="slides/slide12.xml" Type="http://schemas.openxmlformats.org/officeDocument/2006/relationships/slide"/><Relationship Id="rId18" Target="slides/slide13.xml" Type="http://schemas.openxmlformats.org/officeDocument/2006/relationships/slide"/><Relationship Id="rId19" Target="slides/slide14.xml" Type="http://schemas.openxmlformats.org/officeDocument/2006/relationships/slide"/><Relationship Id="rId2" Target="presProps.xml" Type="http://schemas.openxmlformats.org/officeDocument/2006/relationships/presProps"/><Relationship Id="rId20" Target="slides/slide15.xml" Type="http://schemas.openxmlformats.org/officeDocument/2006/relationships/slide"/><Relationship Id="rId21" Target="fonts/font21.fntdata" Type="http://schemas.openxmlformats.org/officeDocument/2006/relationships/font"/><Relationship Id="rId22" Target="fonts/font22.fntdata" Type="http://schemas.openxmlformats.org/officeDocument/2006/relationships/font"/><Relationship Id="rId23" Target="fonts/font23.fntdata" Type="http://schemas.openxmlformats.org/officeDocument/2006/relationships/font"/><Relationship Id="rId24" Target="fonts/font24.fntdata" Type="http://schemas.openxmlformats.org/officeDocument/2006/relationships/font"/><Relationship Id="rId25" Target="fonts/font25.fntdata" Type="http://schemas.openxmlformats.org/officeDocument/2006/relationships/font"/><Relationship Id="rId3" Target="viewProps.xml" Type="http://schemas.openxmlformats.org/officeDocument/2006/relationships/viewProps"/><Relationship Id="rId4" Target="theme/theme1.xml" Type="http://schemas.openxmlformats.org/officeDocument/2006/relationships/theme"/><Relationship Id="rId5" Target="tableStyles.xml" Type="http://schemas.openxmlformats.org/officeDocument/2006/relationships/tableStyles"/><Relationship Id="rId6" Target="slides/slide1.xml" Type="http://schemas.openxmlformats.org/officeDocument/2006/relationships/slide"/><Relationship Id="rId7" Target="slides/slide2.xml" Type="http://schemas.openxmlformats.org/officeDocument/2006/relationships/slide"/><Relationship Id="rId8" Target="slides/slide3.xml" Type="http://schemas.openxmlformats.org/officeDocument/2006/relationships/slide"/><Relationship Id="rId9" Target="slides/slide4.xml" Type="http://schemas.openxmlformats.org/officeDocument/2006/relationships/slide"/></Relationship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2.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3.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4.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png" Type="http://schemas.openxmlformats.org/officeDocument/2006/relationships/image"/><Relationship Id="rId4" Target="https://www.goodreads.com/work/quotes/64339" TargetMode="External" Type="http://schemas.openxmlformats.org/officeDocument/2006/relationships/hyperlink"/></Relationships>
</file>

<file path=ppt/slides/_rels/slide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png" Type="http://schemas.openxmlformats.org/officeDocument/2006/relationships/image"/></Relationships>
</file>

<file path=ppt/slides/_rels/slide6.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7.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8.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9.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10.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11.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12.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13.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14.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15.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slide1.xml><?xml version="1.0" encoding="utf-8"?>
<p:sld xmlns:p="http://schemas.openxmlformats.org/presentationml/2006/main" xmlns:a="http://schemas.openxmlformats.org/drawingml/2006/main">
  <p:cSld>
    <p:spTree>
      <p:nvGrpSpPr>
        <p:cNvPr id="1" name=""/>
        <p:cNvGrpSpPr/>
        <p:nvPr/>
      </p:nvGrpSpPr>
      <p:grpSpPr>
        <a:xfrm>
          <a:off x="0" y="0"/>
          <a:ext cx="0" cy="0"/>
          <a:chOff x="0" y="0"/>
          <a:chExt cx="0" cy="0"/>
        </a:xfrm>
      </p:grpSpPr>
      <p:grpSp>
        <p:nvGrpSpPr>
          <p:cNvPr name="Group 2" id="2"/>
          <p:cNvGrpSpPr/>
          <p:nvPr/>
        </p:nvGrpSpPr>
        <p:grpSpPr>
          <a:xfrm rot="0">
            <a:off x="318397" y="441312"/>
            <a:ext cx="17636671" cy="9404375"/>
            <a:chOff x="0" y="0"/>
            <a:chExt cx="4645049" cy="2476873"/>
          </a:xfrm>
        </p:grpSpPr>
        <p:sp>
          <p:nvSpPr>
            <p:cNvPr name="Freeform 3" id="3"/>
            <p:cNvSpPr/>
            <p:nvPr/>
          </p:nvSpPr>
          <p:spPr>
            <a:xfrm flipH="false" flipV="false" rot="0">
              <a:off x="0" y="0"/>
              <a:ext cx="4645049" cy="2476872"/>
            </a:xfrm>
            <a:custGeom>
              <a:avLst/>
              <a:gdLst/>
              <a:ahLst/>
              <a:cxnLst/>
              <a:rect r="r" b="b" t="t" l="l"/>
              <a:pathLst>
                <a:path h="2476872" w="4645049">
                  <a:moveTo>
                    <a:pt x="22387" y="0"/>
                  </a:moveTo>
                  <a:lnTo>
                    <a:pt x="4622662" y="0"/>
                  </a:lnTo>
                  <a:cubicBezTo>
                    <a:pt x="4628599" y="0"/>
                    <a:pt x="4634293" y="2359"/>
                    <a:pt x="4638492" y="6557"/>
                  </a:cubicBezTo>
                  <a:cubicBezTo>
                    <a:pt x="4642690" y="10756"/>
                    <a:pt x="4645049" y="16450"/>
                    <a:pt x="4645049" y="22387"/>
                  </a:cubicBezTo>
                  <a:lnTo>
                    <a:pt x="4645049" y="2454485"/>
                  </a:lnTo>
                  <a:cubicBezTo>
                    <a:pt x="4645049" y="2460423"/>
                    <a:pt x="4642690" y="2466117"/>
                    <a:pt x="4638492" y="2470315"/>
                  </a:cubicBezTo>
                  <a:cubicBezTo>
                    <a:pt x="4634293" y="2474514"/>
                    <a:pt x="4628599" y="2476872"/>
                    <a:pt x="4622662" y="2476872"/>
                  </a:cubicBezTo>
                  <a:lnTo>
                    <a:pt x="22387" y="2476872"/>
                  </a:lnTo>
                  <a:cubicBezTo>
                    <a:pt x="16450" y="2476872"/>
                    <a:pt x="10756" y="2474514"/>
                    <a:pt x="6557" y="2470315"/>
                  </a:cubicBezTo>
                  <a:cubicBezTo>
                    <a:pt x="2359" y="2466117"/>
                    <a:pt x="0" y="2460423"/>
                    <a:pt x="0" y="2454485"/>
                  </a:cubicBezTo>
                  <a:lnTo>
                    <a:pt x="0" y="22387"/>
                  </a:lnTo>
                  <a:cubicBezTo>
                    <a:pt x="0" y="16450"/>
                    <a:pt x="2359" y="10756"/>
                    <a:pt x="6557" y="6557"/>
                  </a:cubicBezTo>
                  <a:cubicBezTo>
                    <a:pt x="10756" y="2359"/>
                    <a:pt x="16450" y="0"/>
                    <a:pt x="22387" y="0"/>
                  </a:cubicBezTo>
                  <a:close/>
                </a:path>
              </a:pathLst>
            </a:custGeom>
            <a:solidFill>
              <a:srgbClr val="CB6CE6"/>
            </a:solidFill>
          </p:spPr>
        </p:sp>
        <p:sp>
          <p:nvSpPr>
            <p:cNvPr name="TextBox 4" id="4"/>
            <p:cNvSpPr txBox="true"/>
            <p:nvPr/>
          </p:nvSpPr>
          <p:spPr>
            <a:xfrm>
              <a:off x="0" y="-38100"/>
              <a:ext cx="4645049" cy="2514973"/>
            </a:xfrm>
            <a:prstGeom prst="rect">
              <a:avLst/>
            </a:prstGeom>
          </p:spPr>
          <p:txBody>
            <a:bodyPr anchor="ctr" rtlCol="false" tIns="50800" lIns="50800" bIns="50800" rIns="50800"/>
            <a:lstStyle/>
            <a:p>
              <a:pPr algn="ctr">
                <a:lnSpc>
                  <a:spcPts val="2659"/>
                </a:lnSpc>
              </a:pPr>
            </a:p>
          </p:txBody>
        </p:sp>
      </p:grpSp>
      <p:grpSp>
        <p:nvGrpSpPr>
          <p:cNvPr name="Group 5" id="5"/>
          <p:cNvGrpSpPr/>
          <p:nvPr/>
        </p:nvGrpSpPr>
        <p:grpSpPr>
          <a:xfrm rot="0">
            <a:off x="568098" y="760648"/>
            <a:ext cx="16840324" cy="8765705"/>
            <a:chOff x="0" y="0"/>
            <a:chExt cx="4435312" cy="2308663"/>
          </a:xfrm>
        </p:grpSpPr>
        <p:sp>
          <p:nvSpPr>
            <p:cNvPr name="Freeform 6" id="6"/>
            <p:cNvSpPr/>
            <p:nvPr/>
          </p:nvSpPr>
          <p:spPr>
            <a:xfrm flipH="false" flipV="false" rot="0">
              <a:off x="0" y="0"/>
              <a:ext cx="4435312" cy="2308663"/>
            </a:xfrm>
            <a:custGeom>
              <a:avLst/>
              <a:gdLst/>
              <a:ahLst/>
              <a:cxnLst/>
              <a:rect r="r" b="b" t="t" l="l"/>
              <a:pathLst>
                <a:path h="2308663" w="4435312">
                  <a:moveTo>
                    <a:pt x="23446" y="0"/>
                  </a:moveTo>
                  <a:lnTo>
                    <a:pt x="4411866" y="0"/>
                  </a:lnTo>
                  <a:cubicBezTo>
                    <a:pt x="4418084" y="0"/>
                    <a:pt x="4424048" y="2470"/>
                    <a:pt x="4428445" y="6867"/>
                  </a:cubicBezTo>
                  <a:cubicBezTo>
                    <a:pt x="4432842" y="11264"/>
                    <a:pt x="4435312" y="17228"/>
                    <a:pt x="4435312" y="23446"/>
                  </a:cubicBezTo>
                  <a:lnTo>
                    <a:pt x="4435312" y="2285217"/>
                  </a:lnTo>
                  <a:cubicBezTo>
                    <a:pt x="4435312" y="2298166"/>
                    <a:pt x="4424815" y="2308663"/>
                    <a:pt x="4411866" y="2308663"/>
                  </a:cubicBezTo>
                  <a:lnTo>
                    <a:pt x="23446" y="2308663"/>
                  </a:lnTo>
                  <a:cubicBezTo>
                    <a:pt x="17228" y="2308663"/>
                    <a:pt x="11264" y="2306193"/>
                    <a:pt x="6867" y="2301796"/>
                  </a:cubicBezTo>
                  <a:cubicBezTo>
                    <a:pt x="2470" y="2297399"/>
                    <a:pt x="0" y="2291435"/>
                    <a:pt x="0" y="2285217"/>
                  </a:cubicBezTo>
                  <a:lnTo>
                    <a:pt x="0" y="23446"/>
                  </a:lnTo>
                  <a:cubicBezTo>
                    <a:pt x="0" y="17228"/>
                    <a:pt x="2470" y="11264"/>
                    <a:pt x="6867" y="6867"/>
                  </a:cubicBezTo>
                  <a:cubicBezTo>
                    <a:pt x="11264" y="2470"/>
                    <a:pt x="17228" y="0"/>
                    <a:pt x="23446" y="0"/>
                  </a:cubicBezTo>
                  <a:close/>
                </a:path>
              </a:pathLst>
            </a:custGeom>
            <a:solidFill>
              <a:srgbClr val="FFFFFF">
                <a:alpha val="73725"/>
              </a:srgbClr>
            </a:solidFill>
          </p:spPr>
        </p:sp>
        <p:sp>
          <p:nvSpPr>
            <p:cNvPr name="TextBox 7" id="7"/>
            <p:cNvSpPr txBox="true"/>
            <p:nvPr/>
          </p:nvSpPr>
          <p:spPr>
            <a:xfrm>
              <a:off x="0" y="-38100"/>
              <a:ext cx="4435312" cy="2346763"/>
            </a:xfrm>
            <a:prstGeom prst="rect">
              <a:avLst/>
            </a:prstGeom>
          </p:spPr>
          <p:txBody>
            <a:bodyPr anchor="ctr" rtlCol="false" tIns="50800" lIns="50800" bIns="50800" rIns="50800"/>
            <a:lstStyle/>
            <a:p>
              <a:pPr algn="ctr">
                <a:lnSpc>
                  <a:spcPts val="2659"/>
                </a:lnSpc>
              </a:pPr>
            </a:p>
          </p:txBody>
        </p:sp>
      </p:grpSp>
      <p:sp>
        <p:nvSpPr>
          <p:cNvPr name="TextBox 8" id="8"/>
          <p:cNvSpPr txBox="true"/>
          <p:nvPr/>
        </p:nvSpPr>
        <p:spPr>
          <a:xfrm rot="0">
            <a:off x="723838" y="1747735"/>
            <a:ext cx="16840324" cy="6977381"/>
          </a:xfrm>
          <a:prstGeom prst="rect">
            <a:avLst/>
          </a:prstGeom>
        </p:spPr>
        <p:txBody>
          <a:bodyPr anchor="t" rtlCol="false" tIns="0" lIns="0" bIns="0" rIns="0">
            <a:spAutoFit/>
          </a:bodyPr>
          <a:lstStyle/>
          <a:p>
            <a:pPr algn="l">
              <a:lnSpc>
                <a:spcPts val="5179"/>
              </a:lnSpc>
            </a:pPr>
            <a:r>
              <a:rPr lang="en-US" sz="3699">
                <a:solidFill>
                  <a:srgbClr val="000000"/>
                </a:solidFill>
                <a:latin typeface="Arial"/>
                <a:ea typeface="Arial"/>
                <a:cs typeface="Arial"/>
                <a:sym typeface="Arial"/>
              </a:rPr>
              <a:t>Session Aims: </a:t>
            </a:r>
          </a:p>
          <a:p>
            <a:pPr algn="l" marL="798820" indent="-399410" lvl="1">
              <a:lnSpc>
                <a:spcPts val="5179"/>
              </a:lnSpc>
              <a:buFont typeface="Arial"/>
              <a:buChar char="•"/>
            </a:pPr>
            <a:r>
              <a:rPr lang="en-US" sz="3699">
                <a:solidFill>
                  <a:srgbClr val="000000"/>
                </a:solidFill>
                <a:latin typeface="Arial"/>
                <a:ea typeface="Arial"/>
                <a:cs typeface="Arial"/>
                <a:sym typeface="Arial"/>
              </a:rPr>
              <a:t>To develop your understanding of the Expressive Arts AoLE</a:t>
            </a:r>
          </a:p>
          <a:p>
            <a:pPr algn="l" marL="798820" indent="-399410" lvl="1">
              <a:lnSpc>
                <a:spcPts val="5179"/>
              </a:lnSpc>
              <a:buFont typeface="Arial"/>
              <a:buChar char="•"/>
            </a:pPr>
            <a:r>
              <a:rPr lang="en-US" sz="3699">
                <a:solidFill>
                  <a:srgbClr val="000000"/>
                </a:solidFill>
                <a:latin typeface="Arial"/>
                <a:ea typeface="Arial"/>
                <a:cs typeface="Arial"/>
                <a:sym typeface="Arial"/>
              </a:rPr>
              <a:t>To develop an understanding of practical implementation of art within your classroom</a:t>
            </a:r>
          </a:p>
          <a:p>
            <a:pPr algn="l">
              <a:lnSpc>
                <a:spcPts val="5179"/>
              </a:lnSpc>
            </a:pPr>
          </a:p>
          <a:p>
            <a:pPr algn="l">
              <a:lnSpc>
                <a:spcPts val="5179"/>
              </a:lnSpc>
            </a:pPr>
            <a:r>
              <a:rPr lang="en-US" sz="3699">
                <a:solidFill>
                  <a:srgbClr val="000000"/>
                </a:solidFill>
                <a:latin typeface="Arial"/>
                <a:ea typeface="Arial"/>
                <a:cs typeface="Arial"/>
                <a:sym typeface="Arial"/>
              </a:rPr>
              <a:t>Amodau'r Sesiwn:</a:t>
            </a:r>
          </a:p>
          <a:p>
            <a:pPr algn="l" marL="798820" indent="-399410" lvl="1">
              <a:lnSpc>
                <a:spcPts val="5179"/>
              </a:lnSpc>
              <a:buFont typeface="Arial"/>
              <a:buChar char="•"/>
            </a:pPr>
            <a:r>
              <a:rPr lang="en-US" sz="3699">
                <a:solidFill>
                  <a:srgbClr val="000000"/>
                </a:solidFill>
                <a:latin typeface="Arial"/>
                <a:ea typeface="Arial"/>
                <a:cs typeface="Arial"/>
                <a:sym typeface="Arial"/>
              </a:rPr>
              <a:t>Datblygu eich dealltwriaeth o Faes Dysgu a Phrofiad (AoLE) y Celfyddydau Mynegiannol</a:t>
            </a:r>
          </a:p>
          <a:p>
            <a:pPr algn="l" marL="798820" indent="-399410" lvl="1">
              <a:lnSpc>
                <a:spcPts val="5179"/>
              </a:lnSpc>
              <a:buFont typeface="Arial"/>
              <a:buChar char="•"/>
            </a:pPr>
            <a:r>
              <a:rPr lang="en-US" sz="3699">
                <a:solidFill>
                  <a:srgbClr val="000000"/>
                </a:solidFill>
                <a:latin typeface="Arial"/>
                <a:ea typeface="Arial"/>
                <a:cs typeface="Arial"/>
                <a:sym typeface="Arial"/>
              </a:rPr>
              <a:t>Datblygu dealltwriaeth o weithredu ymarferol celf o fewn eich ystafell ddosbarth</a:t>
            </a:r>
          </a:p>
          <a:p>
            <a:pPr algn="l">
              <a:lnSpc>
                <a:spcPts val="2659"/>
              </a:lnSpc>
            </a:pPr>
          </a:p>
        </p:txBody>
      </p:sp>
    </p:spTree>
  </p:cSld>
  <p:clrMapOvr>
    <a:masterClrMapping/>
  </p:clrMapOvr>
</p:sld>
</file>

<file path=ppt/slides/slide2.xml><?xml version="1.0" encoding="utf-8"?>
<p:sld xmlns:p="http://schemas.openxmlformats.org/presentationml/2006/main" xmlns:a="http://schemas.openxmlformats.org/drawingml/2006/main">
  <p:cSld>
    <p:spTree>
      <p:nvGrpSpPr>
        <p:cNvPr id="1" name=""/>
        <p:cNvGrpSpPr/>
        <p:nvPr/>
      </p:nvGrpSpPr>
      <p:grpSpPr>
        <a:xfrm>
          <a:off x="0" y="0"/>
          <a:ext cx="0" cy="0"/>
          <a:chOff x="0" y="0"/>
          <a:chExt cx="0" cy="0"/>
        </a:xfrm>
      </p:grpSpPr>
      <p:grpSp>
        <p:nvGrpSpPr>
          <p:cNvPr name="Group 2" id="2"/>
          <p:cNvGrpSpPr/>
          <p:nvPr/>
        </p:nvGrpSpPr>
        <p:grpSpPr>
          <a:xfrm rot="0">
            <a:off x="318397" y="441312"/>
            <a:ext cx="17636671" cy="9404375"/>
            <a:chOff x="0" y="0"/>
            <a:chExt cx="4645049" cy="2476873"/>
          </a:xfrm>
        </p:grpSpPr>
        <p:sp>
          <p:nvSpPr>
            <p:cNvPr name="Freeform 3" id="3"/>
            <p:cNvSpPr/>
            <p:nvPr/>
          </p:nvSpPr>
          <p:spPr>
            <a:xfrm flipH="false" flipV="false" rot="0">
              <a:off x="0" y="0"/>
              <a:ext cx="4645049" cy="2476872"/>
            </a:xfrm>
            <a:custGeom>
              <a:avLst/>
              <a:gdLst/>
              <a:ahLst/>
              <a:cxnLst/>
              <a:rect r="r" b="b" t="t" l="l"/>
              <a:pathLst>
                <a:path h="2476872" w="4645049">
                  <a:moveTo>
                    <a:pt x="22387" y="0"/>
                  </a:moveTo>
                  <a:lnTo>
                    <a:pt x="4622662" y="0"/>
                  </a:lnTo>
                  <a:cubicBezTo>
                    <a:pt x="4628599" y="0"/>
                    <a:pt x="4634293" y="2359"/>
                    <a:pt x="4638492" y="6557"/>
                  </a:cubicBezTo>
                  <a:cubicBezTo>
                    <a:pt x="4642690" y="10756"/>
                    <a:pt x="4645049" y="16450"/>
                    <a:pt x="4645049" y="22387"/>
                  </a:cubicBezTo>
                  <a:lnTo>
                    <a:pt x="4645049" y="2454485"/>
                  </a:lnTo>
                  <a:cubicBezTo>
                    <a:pt x="4645049" y="2460423"/>
                    <a:pt x="4642690" y="2466117"/>
                    <a:pt x="4638492" y="2470315"/>
                  </a:cubicBezTo>
                  <a:cubicBezTo>
                    <a:pt x="4634293" y="2474514"/>
                    <a:pt x="4628599" y="2476872"/>
                    <a:pt x="4622662" y="2476872"/>
                  </a:cubicBezTo>
                  <a:lnTo>
                    <a:pt x="22387" y="2476872"/>
                  </a:lnTo>
                  <a:cubicBezTo>
                    <a:pt x="16450" y="2476872"/>
                    <a:pt x="10756" y="2474514"/>
                    <a:pt x="6557" y="2470315"/>
                  </a:cubicBezTo>
                  <a:cubicBezTo>
                    <a:pt x="2359" y="2466117"/>
                    <a:pt x="0" y="2460423"/>
                    <a:pt x="0" y="2454485"/>
                  </a:cubicBezTo>
                  <a:lnTo>
                    <a:pt x="0" y="22387"/>
                  </a:lnTo>
                  <a:cubicBezTo>
                    <a:pt x="0" y="16450"/>
                    <a:pt x="2359" y="10756"/>
                    <a:pt x="6557" y="6557"/>
                  </a:cubicBezTo>
                  <a:cubicBezTo>
                    <a:pt x="10756" y="2359"/>
                    <a:pt x="16450" y="0"/>
                    <a:pt x="22387" y="0"/>
                  </a:cubicBezTo>
                  <a:close/>
                </a:path>
              </a:pathLst>
            </a:custGeom>
            <a:solidFill>
              <a:srgbClr val="CB6CE6"/>
            </a:solidFill>
          </p:spPr>
        </p:sp>
        <p:sp>
          <p:nvSpPr>
            <p:cNvPr name="TextBox 4" id="4"/>
            <p:cNvSpPr txBox="true"/>
            <p:nvPr/>
          </p:nvSpPr>
          <p:spPr>
            <a:xfrm>
              <a:off x="0" y="-38100"/>
              <a:ext cx="4645049" cy="2514973"/>
            </a:xfrm>
            <a:prstGeom prst="rect">
              <a:avLst/>
            </a:prstGeom>
          </p:spPr>
          <p:txBody>
            <a:bodyPr anchor="ctr" rtlCol="false" tIns="50800" lIns="50800" bIns="50800" rIns="50800"/>
            <a:lstStyle/>
            <a:p>
              <a:pPr algn="ctr">
                <a:lnSpc>
                  <a:spcPts val="2659"/>
                </a:lnSpc>
              </a:pPr>
            </a:p>
          </p:txBody>
        </p:sp>
      </p:grpSp>
      <p:grpSp>
        <p:nvGrpSpPr>
          <p:cNvPr name="Group 5" id="5"/>
          <p:cNvGrpSpPr/>
          <p:nvPr/>
        </p:nvGrpSpPr>
        <p:grpSpPr>
          <a:xfrm rot="0">
            <a:off x="723838" y="787553"/>
            <a:ext cx="16840324" cy="8765705"/>
            <a:chOff x="0" y="0"/>
            <a:chExt cx="4435312" cy="2308663"/>
          </a:xfrm>
        </p:grpSpPr>
        <p:sp>
          <p:nvSpPr>
            <p:cNvPr name="Freeform 6" id="6"/>
            <p:cNvSpPr/>
            <p:nvPr/>
          </p:nvSpPr>
          <p:spPr>
            <a:xfrm flipH="false" flipV="false" rot="0">
              <a:off x="0" y="0"/>
              <a:ext cx="4435312" cy="2308663"/>
            </a:xfrm>
            <a:custGeom>
              <a:avLst/>
              <a:gdLst/>
              <a:ahLst/>
              <a:cxnLst/>
              <a:rect r="r" b="b" t="t" l="l"/>
              <a:pathLst>
                <a:path h="2308663" w="4435312">
                  <a:moveTo>
                    <a:pt x="23446" y="0"/>
                  </a:moveTo>
                  <a:lnTo>
                    <a:pt x="4411866" y="0"/>
                  </a:lnTo>
                  <a:cubicBezTo>
                    <a:pt x="4418084" y="0"/>
                    <a:pt x="4424048" y="2470"/>
                    <a:pt x="4428445" y="6867"/>
                  </a:cubicBezTo>
                  <a:cubicBezTo>
                    <a:pt x="4432842" y="11264"/>
                    <a:pt x="4435312" y="17228"/>
                    <a:pt x="4435312" y="23446"/>
                  </a:cubicBezTo>
                  <a:lnTo>
                    <a:pt x="4435312" y="2285217"/>
                  </a:lnTo>
                  <a:cubicBezTo>
                    <a:pt x="4435312" y="2298166"/>
                    <a:pt x="4424815" y="2308663"/>
                    <a:pt x="4411866" y="2308663"/>
                  </a:cubicBezTo>
                  <a:lnTo>
                    <a:pt x="23446" y="2308663"/>
                  </a:lnTo>
                  <a:cubicBezTo>
                    <a:pt x="17228" y="2308663"/>
                    <a:pt x="11264" y="2306193"/>
                    <a:pt x="6867" y="2301796"/>
                  </a:cubicBezTo>
                  <a:cubicBezTo>
                    <a:pt x="2470" y="2297399"/>
                    <a:pt x="0" y="2291435"/>
                    <a:pt x="0" y="2285217"/>
                  </a:cubicBezTo>
                  <a:lnTo>
                    <a:pt x="0" y="23446"/>
                  </a:lnTo>
                  <a:cubicBezTo>
                    <a:pt x="0" y="17228"/>
                    <a:pt x="2470" y="11264"/>
                    <a:pt x="6867" y="6867"/>
                  </a:cubicBezTo>
                  <a:cubicBezTo>
                    <a:pt x="11264" y="2470"/>
                    <a:pt x="17228" y="0"/>
                    <a:pt x="23446" y="0"/>
                  </a:cubicBezTo>
                  <a:close/>
                </a:path>
              </a:pathLst>
            </a:custGeom>
            <a:solidFill>
              <a:srgbClr val="FFFFFF">
                <a:alpha val="73725"/>
              </a:srgbClr>
            </a:solidFill>
          </p:spPr>
        </p:sp>
        <p:sp>
          <p:nvSpPr>
            <p:cNvPr name="TextBox 7" id="7"/>
            <p:cNvSpPr txBox="true"/>
            <p:nvPr/>
          </p:nvSpPr>
          <p:spPr>
            <a:xfrm>
              <a:off x="0" y="-38100"/>
              <a:ext cx="4435312" cy="2346763"/>
            </a:xfrm>
            <a:prstGeom prst="rect">
              <a:avLst/>
            </a:prstGeom>
          </p:spPr>
          <p:txBody>
            <a:bodyPr anchor="ctr" rtlCol="false" tIns="50800" lIns="50800" bIns="50800" rIns="50800"/>
            <a:lstStyle/>
            <a:p>
              <a:pPr algn="ctr">
                <a:lnSpc>
                  <a:spcPts val="2659"/>
                </a:lnSpc>
              </a:pPr>
            </a:p>
          </p:txBody>
        </p:sp>
      </p:grpSp>
      <p:sp>
        <p:nvSpPr>
          <p:cNvPr name="TextBox 8" id="8"/>
          <p:cNvSpPr txBox="true"/>
          <p:nvPr/>
        </p:nvSpPr>
        <p:spPr>
          <a:xfrm rot="0">
            <a:off x="1625933" y="1067434"/>
            <a:ext cx="15021599" cy="7136130"/>
          </a:xfrm>
          <a:prstGeom prst="rect">
            <a:avLst/>
          </a:prstGeom>
        </p:spPr>
        <p:txBody>
          <a:bodyPr anchor="t" rtlCol="false" tIns="0" lIns="0" bIns="0" rIns="0">
            <a:spAutoFit/>
          </a:bodyPr>
          <a:lstStyle/>
          <a:p>
            <a:pPr algn="l">
              <a:lnSpc>
                <a:spcPts val="4479"/>
              </a:lnSpc>
            </a:pPr>
            <a:r>
              <a:rPr lang="en-US" sz="3199">
                <a:solidFill>
                  <a:srgbClr val="000000"/>
                </a:solidFill>
                <a:latin typeface="Arial"/>
                <a:ea typeface="Arial"/>
                <a:cs typeface="Arial"/>
                <a:sym typeface="Arial"/>
              </a:rPr>
              <a:t>These are the headings for the </a:t>
            </a:r>
            <a:r>
              <a:rPr lang="en-US" sz="3199" b="true">
                <a:solidFill>
                  <a:srgbClr val="000000"/>
                </a:solidFill>
                <a:latin typeface="Arial Bold"/>
                <a:ea typeface="Arial Bold"/>
                <a:cs typeface="Arial Bold"/>
                <a:sym typeface="Arial Bold"/>
              </a:rPr>
              <a:t>statements of what matters</a:t>
            </a:r>
            <a:r>
              <a:rPr lang="en-US" sz="3199">
                <a:solidFill>
                  <a:srgbClr val="000000"/>
                </a:solidFill>
                <a:latin typeface="Arial"/>
                <a:ea typeface="Arial"/>
                <a:cs typeface="Arial"/>
                <a:sym typeface="Arial"/>
              </a:rPr>
              <a:t> within the Expressive Arts AoLE, The statements of what matters underpin all activity within the AoLE.​</a:t>
            </a:r>
          </a:p>
          <a:p>
            <a:pPr algn="l">
              <a:lnSpc>
                <a:spcPts val="4479"/>
              </a:lnSpc>
            </a:pPr>
            <a:r>
              <a:rPr lang="en-US" sz="3199">
                <a:solidFill>
                  <a:srgbClr val="000000"/>
                </a:solidFill>
                <a:latin typeface="Arial"/>
                <a:ea typeface="Arial"/>
                <a:cs typeface="Arial"/>
                <a:sym typeface="Arial"/>
              </a:rPr>
              <a:t>​</a:t>
            </a:r>
          </a:p>
          <a:p>
            <a:pPr algn="l" marL="690872" indent="-345436" lvl="1">
              <a:lnSpc>
                <a:spcPts val="4479"/>
              </a:lnSpc>
              <a:buFont typeface="Arial"/>
              <a:buChar char="•"/>
            </a:pPr>
            <a:r>
              <a:rPr lang="en-US" b="true" sz="3199">
                <a:solidFill>
                  <a:srgbClr val="000000"/>
                </a:solidFill>
                <a:latin typeface="Arial Bold"/>
                <a:ea typeface="Arial Bold"/>
                <a:cs typeface="Arial Bold"/>
                <a:sym typeface="Arial Bold"/>
              </a:rPr>
              <a:t>Exploring the expressive arts is essential to developing artistic skills and knowledge and it enables learners to become curious and creative individuals.​</a:t>
            </a:r>
          </a:p>
          <a:p>
            <a:pPr algn="l">
              <a:lnSpc>
                <a:spcPts val="4479"/>
              </a:lnSpc>
            </a:pPr>
          </a:p>
          <a:p>
            <a:pPr algn="l" marL="690872" indent="-345436" lvl="1">
              <a:lnSpc>
                <a:spcPts val="4479"/>
              </a:lnSpc>
              <a:buFont typeface="Arial"/>
              <a:buChar char="•"/>
            </a:pPr>
            <a:r>
              <a:rPr lang="en-US" b="true" sz="3199">
                <a:solidFill>
                  <a:srgbClr val="000000"/>
                </a:solidFill>
                <a:latin typeface="Arial Bold"/>
                <a:ea typeface="Arial Bold"/>
                <a:cs typeface="Arial Bold"/>
                <a:sym typeface="Arial Bold"/>
              </a:rPr>
              <a:t>​Responding and reflecting, both as artist and audience, is a fundamental part of learning in the expressive arts.​</a:t>
            </a:r>
          </a:p>
          <a:p>
            <a:pPr algn="l">
              <a:lnSpc>
                <a:spcPts val="4479"/>
              </a:lnSpc>
            </a:pPr>
          </a:p>
          <a:p>
            <a:pPr algn="l" marL="690872" indent="-345436" lvl="1">
              <a:lnSpc>
                <a:spcPts val="4479"/>
              </a:lnSpc>
              <a:buFont typeface="Arial"/>
              <a:buChar char="•"/>
            </a:pPr>
            <a:r>
              <a:rPr lang="en-US" b="true" sz="3199">
                <a:solidFill>
                  <a:srgbClr val="000000"/>
                </a:solidFill>
                <a:latin typeface="Arial Bold"/>
                <a:ea typeface="Arial Bold"/>
                <a:cs typeface="Arial Bold"/>
                <a:sym typeface="Arial Bold"/>
              </a:rPr>
              <a:t>​Creating combines skills and knowledge, drawing on the senses, inspiration and imagination.</a:t>
            </a:r>
          </a:p>
          <a:p>
            <a:pPr algn="ctr">
              <a:lnSpc>
                <a:spcPts val="2659"/>
              </a:lnSpc>
              <a:spcBef>
                <a:spcPct val="0"/>
              </a:spcBef>
            </a:pPr>
          </a:p>
        </p:txBody>
      </p:sp>
    </p:spTree>
  </p:cSld>
  <p:clrMapOvr>
    <a:masterClrMapping/>
  </p:clrMapOvr>
</p:sld>
</file>

<file path=ppt/slides/slide3.xml><?xml version="1.0" encoding="utf-8"?>
<p:sld xmlns:p="http://schemas.openxmlformats.org/presentationml/2006/main" xmlns:a="http://schemas.openxmlformats.org/drawingml/2006/main">
  <p:cSld>
    <p:spTree>
      <p:nvGrpSpPr>
        <p:cNvPr id="1" name=""/>
        <p:cNvGrpSpPr/>
        <p:nvPr/>
      </p:nvGrpSpPr>
      <p:grpSpPr>
        <a:xfrm>
          <a:off x="0" y="0"/>
          <a:ext cx="0" cy="0"/>
          <a:chOff x="0" y="0"/>
          <a:chExt cx="0" cy="0"/>
        </a:xfrm>
      </p:grpSpPr>
      <p:grpSp>
        <p:nvGrpSpPr>
          <p:cNvPr name="Group 2" id="2"/>
          <p:cNvGrpSpPr/>
          <p:nvPr/>
        </p:nvGrpSpPr>
        <p:grpSpPr>
          <a:xfrm rot="0">
            <a:off x="318397" y="441312"/>
            <a:ext cx="17636671" cy="9404375"/>
            <a:chOff x="0" y="0"/>
            <a:chExt cx="4645049" cy="2476873"/>
          </a:xfrm>
        </p:grpSpPr>
        <p:sp>
          <p:nvSpPr>
            <p:cNvPr name="Freeform 3" id="3"/>
            <p:cNvSpPr/>
            <p:nvPr/>
          </p:nvSpPr>
          <p:spPr>
            <a:xfrm flipH="false" flipV="false" rot="0">
              <a:off x="0" y="0"/>
              <a:ext cx="4645049" cy="2476872"/>
            </a:xfrm>
            <a:custGeom>
              <a:avLst/>
              <a:gdLst/>
              <a:ahLst/>
              <a:cxnLst/>
              <a:rect r="r" b="b" t="t" l="l"/>
              <a:pathLst>
                <a:path h="2476872" w="4645049">
                  <a:moveTo>
                    <a:pt x="22387" y="0"/>
                  </a:moveTo>
                  <a:lnTo>
                    <a:pt x="4622662" y="0"/>
                  </a:lnTo>
                  <a:cubicBezTo>
                    <a:pt x="4628599" y="0"/>
                    <a:pt x="4634293" y="2359"/>
                    <a:pt x="4638492" y="6557"/>
                  </a:cubicBezTo>
                  <a:cubicBezTo>
                    <a:pt x="4642690" y="10756"/>
                    <a:pt x="4645049" y="16450"/>
                    <a:pt x="4645049" y="22387"/>
                  </a:cubicBezTo>
                  <a:lnTo>
                    <a:pt x="4645049" y="2454485"/>
                  </a:lnTo>
                  <a:cubicBezTo>
                    <a:pt x="4645049" y="2460423"/>
                    <a:pt x="4642690" y="2466117"/>
                    <a:pt x="4638492" y="2470315"/>
                  </a:cubicBezTo>
                  <a:cubicBezTo>
                    <a:pt x="4634293" y="2474514"/>
                    <a:pt x="4628599" y="2476872"/>
                    <a:pt x="4622662" y="2476872"/>
                  </a:cubicBezTo>
                  <a:lnTo>
                    <a:pt x="22387" y="2476872"/>
                  </a:lnTo>
                  <a:cubicBezTo>
                    <a:pt x="16450" y="2476872"/>
                    <a:pt x="10756" y="2474514"/>
                    <a:pt x="6557" y="2470315"/>
                  </a:cubicBezTo>
                  <a:cubicBezTo>
                    <a:pt x="2359" y="2466117"/>
                    <a:pt x="0" y="2460423"/>
                    <a:pt x="0" y="2454485"/>
                  </a:cubicBezTo>
                  <a:lnTo>
                    <a:pt x="0" y="22387"/>
                  </a:lnTo>
                  <a:cubicBezTo>
                    <a:pt x="0" y="16450"/>
                    <a:pt x="2359" y="10756"/>
                    <a:pt x="6557" y="6557"/>
                  </a:cubicBezTo>
                  <a:cubicBezTo>
                    <a:pt x="10756" y="2359"/>
                    <a:pt x="16450" y="0"/>
                    <a:pt x="22387" y="0"/>
                  </a:cubicBezTo>
                  <a:close/>
                </a:path>
              </a:pathLst>
            </a:custGeom>
            <a:solidFill>
              <a:srgbClr val="CB6CE6"/>
            </a:solidFill>
          </p:spPr>
        </p:sp>
        <p:sp>
          <p:nvSpPr>
            <p:cNvPr name="TextBox 4" id="4"/>
            <p:cNvSpPr txBox="true"/>
            <p:nvPr/>
          </p:nvSpPr>
          <p:spPr>
            <a:xfrm>
              <a:off x="0" y="-38100"/>
              <a:ext cx="4645049" cy="2514973"/>
            </a:xfrm>
            <a:prstGeom prst="rect">
              <a:avLst/>
            </a:prstGeom>
          </p:spPr>
          <p:txBody>
            <a:bodyPr anchor="ctr" rtlCol="false" tIns="50800" lIns="50800" bIns="50800" rIns="50800"/>
            <a:lstStyle/>
            <a:p>
              <a:pPr algn="ctr">
                <a:lnSpc>
                  <a:spcPts val="2659"/>
                </a:lnSpc>
              </a:pPr>
            </a:p>
          </p:txBody>
        </p:sp>
      </p:grpSp>
      <p:grpSp>
        <p:nvGrpSpPr>
          <p:cNvPr name="Group 5" id="5"/>
          <p:cNvGrpSpPr/>
          <p:nvPr/>
        </p:nvGrpSpPr>
        <p:grpSpPr>
          <a:xfrm rot="0">
            <a:off x="723838" y="760648"/>
            <a:ext cx="16840324" cy="8765705"/>
            <a:chOff x="0" y="0"/>
            <a:chExt cx="4435312" cy="2308663"/>
          </a:xfrm>
        </p:grpSpPr>
        <p:sp>
          <p:nvSpPr>
            <p:cNvPr name="Freeform 6" id="6"/>
            <p:cNvSpPr/>
            <p:nvPr/>
          </p:nvSpPr>
          <p:spPr>
            <a:xfrm flipH="false" flipV="false" rot="0">
              <a:off x="0" y="0"/>
              <a:ext cx="4435312" cy="2308663"/>
            </a:xfrm>
            <a:custGeom>
              <a:avLst/>
              <a:gdLst/>
              <a:ahLst/>
              <a:cxnLst/>
              <a:rect r="r" b="b" t="t" l="l"/>
              <a:pathLst>
                <a:path h="2308663" w="4435312">
                  <a:moveTo>
                    <a:pt x="23446" y="0"/>
                  </a:moveTo>
                  <a:lnTo>
                    <a:pt x="4411866" y="0"/>
                  </a:lnTo>
                  <a:cubicBezTo>
                    <a:pt x="4418084" y="0"/>
                    <a:pt x="4424048" y="2470"/>
                    <a:pt x="4428445" y="6867"/>
                  </a:cubicBezTo>
                  <a:cubicBezTo>
                    <a:pt x="4432842" y="11264"/>
                    <a:pt x="4435312" y="17228"/>
                    <a:pt x="4435312" y="23446"/>
                  </a:cubicBezTo>
                  <a:lnTo>
                    <a:pt x="4435312" y="2285217"/>
                  </a:lnTo>
                  <a:cubicBezTo>
                    <a:pt x="4435312" y="2298166"/>
                    <a:pt x="4424815" y="2308663"/>
                    <a:pt x="4411866" y="2308663"/>
                  </a:cubicBezTo>
                  <a:lnTo>
                    <a:pt x="23446" y="2308663"/>
                  </a:lnTo>
                  <a:cubicBezTo>
                    <a:pt x="17228" y="2308663"/>
                    <a:pt x="11264" y="2306193"/>
                    <a:pt x="6867" y="2301796"/>
                  </a:cubicBezTo>
                  <a:cubicBezTo>
                    <a:pt x="2470" y="2297399"/>
                    <a:pt x="0" y="2291435"/>
                    <a:pt x="0" y="2285217"/>
                  </a:cubicBezTo>
                  <a:lnTo>
                    <a:pt x="0" y="23446"/>
                  </a:lnTo>
                  <a:cubicBezTo>
                    <a:pt x="0" y="17228"/>
                    <a:pt x="2470" y="11264"/>
                    <a:pt x="6867" y="6867"/>
                  </a:cubicBezTo>
                  <a:cubicBezTo>
                    <a:pt x="11264" y="2470"/>
                    <a:pt x="17228" y="0"/>
                    <a:pt x="23446" y="0"/>
                  </a:cubicBezTo>
                  <a:close/>
                </a:path>
              </a:pathLst>
            </a:custGeom>
            <a:solidFill>
              <a:srgbClr val="FFFFFF">
                <a:alpha val="73725"/>
              </a:srgbClr>
            </a:solidFill>
          </p:spPr>
        </p:sp>
        <p:sp>
          <p:nvSpPr>
            <p:cNvPr name="TextBox 7" id="7"/>
            <p:cNvSpPr txBox="true"/>
            <p:nvPr/>
          </p:nvSpPr>
          <p:spPr>
            <a:xfrm>
              <a:off x="0" y="-38100"/>
              <a:ext cx="4435312" cy="2346763"/>
            </a:xfrm>
            <a:prstGeom prst="rect">
              <a:avLst/>
            </a:prstGeom>
          </p:spPr>
          <p:txBody>
            <a:bodyPr anchor="ctr" rtlCol="false" tIns="50800" lIns="50800" bIns="50800" rIns="50800"/>
            <a:lstStyle/>
            <a:p>
              <a:pPr algn="ctr">
                <a:lnSpc>
                  <a:spcPts val="2659"/>
                </a:lnSpc>
              </a:pPr>
            </a:p>
          </p:txBody>
        </p:sp>
      </p:grpSp>
      <p:sp>
        <p:nvSpPr>
          <p:cNvPr name="TextBox 8" id="8"/>
          <p:cNvSpPr txBox="true"/>
          <p:nvPr/>
        </p:nvSpPr>
        <p:spPr>
          <a:xfrm rot="0">
            <a:off x="1544018" y="1321492"/>
            <a:ext cx="15199965" cy="7529716"/>
          </a:xfrm>
          <a:prstGeom prst="rect">
            <a:avLst/>
          </a:prstGeom>
        </p:spPr>
        <p:txBody>
          <a:bodyPr anchor="t" rtlCol="false" tIns="0" lIns="0" bIns="0" rIns="0">
            <a:spAutoFit/>
          </a:bodyPr>
          <a:lstStyle/>
          <a:p>
            <a:pPr algn="l">
              <a:lnSpc>
                <a:spcPts val="4166"/>
              </a:lnSpc>
            </a:pPr>
            <a:r>
              <a:rPr lang="en-US" sz="2976">
                <a:solidFill>
                  <a:srgbClr val="000000"/>
                </a:solidFill>
                <a:latin typeface="Arial"/>
                <a:ea typeface="Arial"/>
                <a:cs typeface="Arial"/>
                <a:sym typeface="Arial"/>
              </a:rPr>
              <a:t>Dyma'r penawdau ar gyfer y </a:t>
            </a:r>
            <a:r>
              <a:rPr lang="en-US" sz="2976" b="true">
                <a:solidFill>
                  <a:srgbClr val="000000"/>
                </a:solidFill>
                <a:latin typeface="Arial Bold"/>
                <a:ea typeface="Arial Bold"/>
                <a:cs typeface="Arial Bold"/>
                <a:sym typeface="Arial Bold"/>
              </a:rPr>
              <a:t>datganiadau</a:t>
            </a:r>
            <a:r>
              <a:rPr lang="en-US" sz="2976">
                <a:solidFill>
                  <a:srgbClr val="000000"/>
                </a:solidFill>
                <a:latin typeface="Arial"/>
                <a:ea typeface="Arial"/>
                <a:cs typeface="Arial"/>
                <a:sym typeface="Arial"/>
              </a:rPr>
              <a:t> </a:t>
            </a:r>
            <a:r>
              <a:rPr lang="en-US" sz="2976" b="true">
                <a:solidFill>
                  <a:srgbClr val="000000"/>
                </a:solidFill>
                <a:latin typeface="Arial Bold"/>
                <a:ea typeface="Arial Bold"/>
                <a:cs typeface="Arial Bold"/>
                <a:sym typeface="Arial Bold"/>
              </a:rPr>
              <a:t>o'r hyn sy'n bwysig </a:t>
            </a:r>
            <a:r>
              <a:rPr lang="en-US" sz="2976">
                <a:solidFill>
                  <a:srgbClr val="000000"/>
                </a:solidFill>
                <a:latin typeface="Arial"/>
                <a:ea typeface="Arial"/>
                <a:cs typeface="Arial"/>
                <a:sym typeface="Arial"/>
              </a:rPr>
              <a:t>o fewn y Celfyddydau Mynegiannol AoLE. Mae'r datganiadau hyn sy'n bwysig yn sail i'r holl weithgarwch yn yr AoLE. ​</a:t>
            </a:r>
          </a:p>
          <a:p>
            <a:pPr algn="l">
              <a:lnSpc>
                <a:spcPts val="4166"/>
              </a:lnSpc>
            </a:pPr>
            <a:r>
              <a:rPr lang="en-US" sz="2976" b="true">
                <a:solidFill>
                  <a:srgbClr val="000000"/>
                </a:solidFill>
                <a:latin typeface="Arial Bold"/>
                <a:ea typeface="Arial Bold"/>
                <a:cs typeface="Arial Bold"/>
                <a:sym typeface="Arial Bold"/>
              </a:rPr>
              <a:t>​</a:t>
            </a:r>
          </a:p>
          <a:p>
            <a:pPr algn="l" marL="642578" indent="-321289" lvl="1">
              <a:lnSpc>
                <a:spcPts val="4166"/>
              </a:lnSpc>
              <a:buFont typeface="Arial"/>
              <a:buChar char="•"/>
            </a:pPr>
            <a:r>
              <a:rPr lang="en-US" b="true" sz="2976">
                <a:solidFill>
                  <a:srgbClr val="000000"/>
                </a:solidFill>
                <a:latin typeface="Arial Bold"/>
                <a:ea typeface="Arial Bold"/>
                <a:cs typeface="Arial Bold"/>
                <a:sym typeface="Arial Bold"/>
              </a:rPr>
              <a:t>Mae archwilio'r celfyddydau mynegiannol yn hanfodol i ddatblygu sgiliau a gwybodaeth artistig ac mae'n galluogi dysgwyr i ddod yn unigolion chwilfrydig a chreadigol. ​</a:t>
            </a:r>
          </a:p>
          <a:p>
            <a:pPr algn="l">
              <a:lnSpc>
                <a:spcPts val="4166"/>
              </a:lnSpc>
            </a:pPr>
          </a:p>
          <a:p>
            <a:pPr algn="l" marL="642578" indent="-321289" lvl="1">
              <a:lnSpc>
                <a:spcPts val="4166"/>
              </a:lnSpc>
              <a:buFont typeface="Arial"/>
              <a:buChar char="•"/>
            </a:pPr>
            <a:r>
              <a:rPr lang="en-US" b="true" sz="2976">
                <a:solidFill>
                  <a:srgbClr val="000000"/>
                </a:solidFill>
                <a:latin typeface="Arial Bold"/>
                <a:ea typeface="Arial Bold"/>
                <a:cs typeface="Arial Bold"/>
                <a:sym typeface="Arial Bold"/>
              </a:rPr>
              <a:t>Mae ymateb a myfyrio, fel artist a chynulleidfa, yn rhan sylfaenol o ddysgu yn y celfyddydau mynegiannol. ​</a:t>
            </a:r>
          </a:p>
          <a:p>
            <a:pPr algn="l">
              <a:lnSpc>
                <a:spcPts val="4166"/>
              </a:lnSpc>
            </a:pPr>
          </a:p>
          <a:p>
            <a:pPr algn="l" marL="642578" indent="-321289" lvl="1">
              <a:lnSpc>
                <a:spcPts val="4166"/>
              </a:lnSpc>
              <a:buFont typeface="Arial"/>
              <a:buChar char="•"/>
            </a:pPr>
            <a:r>
              <a:rPr lang="en-US" b="true" sz="2976">
                <a:solidFill>
                  <a:srgbClr val="000000"/>
                </a:solidFill>
                <a:latin typeface="Arial Bold"/>
                <a:ea typeface="Arial Bold"/>
                <a:cs typeface="Arial Bold"/>
                <a:sym typeface="Arial Bold"/>
              </a:rPr>
              <a:t>Mae Creu yn cyfuno sgiliau a gwybodaeth, gan dynnu ar y synhwyrau, yr ysbrydoliaeth a'r dychymyg.​</a:t>
            </a:r>
          </a:p>
          <a:p>
            <a:pPr algn="ctr">
              <a:lnSpc>
                <a:spcPts val="2635"/>
              </a:lnSpc>
            </a:pPr>
            <a:r>
              <a:rPr lang="en-US" sz="1882" b="true">
                <a:solidFill>
                  <a:srgbClr val="000000"/>
                </a:solidFill>
                <a:latin typeface="Canva Sans Bold"/>
                <a:ea typeface="Canva Sans Bold"/>
                <a:cs typeface="Canva Sans Bold"/>
                <a:sym typeface="Canva Sans Bold"/>
              </a:rPr>
              <a:t>​</a:t>
            </a:r>
          </a:p>
          <a:p>
            <a:pPr algn="ctr">
              <a:lnSpc>
                <a:spcPts val="2635"/>
              </a:lnSpc>
              <a:spcBef>
                <a:spcPct val="0"/>
              </a:spcBef>
            </a:pPr>
          </a:p>
        </p:txBody>
      </p:sp>
    </p:spTree>
  </p:cSld>
  <p:clrMapOvr>
    <a:masterClrMapping/>
  </p:clrMapOvr>
</p:sld>
</file>

<file path=ppt/slides/slide4.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318397" y="441312"/>
            <a:ext cx="17636671" cy="9404375"/>
            <a:chOff x="0" y="0"/>
            <a:chExt cx="4645049" cy="2476873"/>
          </a:xfrm>
        </p:grpSpPr>
        <p:sp>
          <p:nvSpPr>
            <p:cNvPr name="Freeform 3" id="3"/>
            <p:cNvSpPr/>
            <p:nvPr/>
          </p:nvSpPr>
          <p:spPr>
            <a:xfrm flipH="false" flipV="false" rot="0">
              <a:off x="0" y="0"/>
              <a:ext cx="4645049" cy="2476872"/>
            </a:xfrm>
            <a:custGeom>
              <a:avLst/>
              <a:gdLst/>
              <a:ahLst/>
              <a:cxnLst/>
              <a:rect r="r" b="b" t="t" l="l"/>
              <a:pathLst>
                <a:path h="2476872" w="4645049">
                  <a:moveTo>
                    <a:pt x="22387" y="0"/>
                  </a:moveTo>
                  <a:lnTo>
                    <a:pt x="4622662" y="0"/>
                  </a:lnTo>
                  <a:cubicBezTo>
                    <a:pt x="4628599" y="0"/>
                    <a:pt x="4634293" y="2359"/>
                    <a:pt x="4638492" y="6557"/>
                  </a:cubicBezTo>
                  <a:cubicBezTo>
                    <a:pt x="4642690" y="10756"/>
                    <a:pt x="4645049" y="16450"/>
                    <a:pt x="4645049" y="22387"/>
                  </a:cubicBezTo>
                  <a:lnTo>
                    <a:pt x="4645049" y="2454485"/>
                  </a:lnTo>
                  <a:cubicBezTo>
                    <a:pt x="4645049" y="2460423"/>
                    <a:pt x="4642690" y="2466117"/>
                    <a:pt x="4638492" y="2470315"/>
                  </a:cubicBezTo>
                  <a:cubicBezTo>
                    <a:pt x="4634293" y="2474514"/>
                    <a:pt x="4628599" y="2476872"/>
                    <a:pt x="4622662" y="2476872"/>
                  </a:cubicBezTo>
                  <a:lnTo>
                    <a:pt x="22387" y="2476872"/>
                  </a:lnTo>
                  <a:cubicBezTo>
                    <a:pt x="16450" y="2476872"/>
                    <a:pt x="10756" y="2474514"/>
                    <a:pt x="6557" y="2470315"/>
                  </a:cubicBezTo>
                  <a:cubicBezTo>
                    <a:pt x="2359" y="2466117"/>
                    <a:pt x="0" y="2460423"/>
                    <a:pt x="0" y="2454485"/>
                  </a:cubicBezTo>
                  <a:lnTo>
                    <a:pt x="0" y="22387"/>
                  </a:lnTo>
                  <a:cubicBezTo>
                    <a:pt x="0" y="16450"/>
                    <a:pt x="2359" y="10756"/>
                    <a:pt x="6557" y="6557"/>
                  </a:cubicBezTo>
                  <a:cubicBezTo>
                    <a:pt x="10756" y="2359"/>
                    <a:pt x="16450" y="0"/>
                    <a:pt x="22387" y="0"/>
                  </a:cubicBezTo>
                  <a:close/>
                </a:path>
              </a:pathLst>
            </a:custGeom>
            <a:solidFill>
              <a:srgbClr val="CB6CE6"/>
            </a:solidFill>
          </p:spPr>
        </p:sp>
        <p:sp>
          <p:nvSpPr>
            <p:cNvPr name="TextBox 4" id="4"/>
            <p:cNvSpPr txBox="true"/>
            <p:nvPr/>
          </p:nvSpPr>
          <p:spPr>
            <a:xfrm>
              <a:off x="0" y="-38100"/>
              <a:ext cx="4645049" cy="2514973"/>
            </a:xfrm>
            <a:prstGeom prst="rect">
              <a:avLst/>
            </a:prstGeom>
          </p:spPr>
          <p:txBody>
            <a:bodyPr anchor="ctr" rtlCol="false" tIns="50800" lIns="50800" bIns="50800" rIns="50800"/>
            <a:lstStyle/>
            <a:p>
              <a:pPr algn="ctr">
                <a:lnSpc>
                  <a:spcPts val="2659"/>
                </a:lnSpc>
              </a:pPr>
            </a:p>
          </p:txBody>
        </p:sp>
      </p:grpSp>
      <p:grpSp>
        <p:nvGrpSpPr>
          <p:cNvPr name="Group 5" id="5"/>
          <p:cNvGrpSpPr/>
          <p:nvPr/>
        </p:nvGrpSpPr>
        <p:grpSpPr>
          <a:xfrm rot="0">
            <a:off x="716570" y="697016"/>
            <a:ext cx="16840324" cy="8892967"/>
            <a:chOff x="0" y="0"/>
            <a:chExt cx="4435312" cy="2342181"/>
          </a:xfrm>
        </p:grpSpPr>
        <p:sp>
          <p:nvSpPr>
            <p:cNvPr name="Freeform 6" id="6"/>
            <p:cNvSpPr/>
            <p:nvPr/>
          </p:nvSpPr>
          <p:spPr>
            <a:xfrm flipH="false" flipV="false" rot="0">
              <a:off x="0" y="0"/>
              <a:ext cx="4435312" cy="2342181"/>
            </a:xfrm>
            <a:custGeom>
              <a:avLst/>
              <a:gdLst/>
              <a:ahLst/>
              <a:cxnLst/>
              <a:rect r="r" b="b" t="t" l="l"/>
              <a:pathLst>
                <a:path h="2342181" w="4435312">
                  <a:moveTo>
                    <a:pt x="23446" y="0"/>
                  </a:moveTo>
                  <a:lnTo>
                    <a:pt x="4411866" y="0"/>
                  </a:lnTo>
                  <a:cubicBezTo>
                    <a:pt x="4418084" y="0"/>
                    <a:pt x="4424048" y="2470"/>
                    <a:pt x="4428445" y="6867"/>
                  </a:cubicBezTo>
                  <a:cubicBezTo>
                    <a:pt x="4432842" y="11264"/>
                    <a:pt x="4435312" y="17228"/>
                    <a:pt x="4435312" y="23446"/>
                  </a:cubicBezTo>
                  <a:lnTo>
                    <a:pt x="4435312" y="2318735"/>
                  </a:lnTo>
                  <a:cubicBezTo>
                    <a:pt x="4435312" y="2324953"/>
                    <a:pt x="4432842" y="2330917"/>
                    <a:pt x="4428445" y="2335313"/>
                  </a:cubicBezTo>
                  <a:cubicBezTo>
                    <a:pt x="4424048" y="2339710"/>
                    <a:pt x="4418084" y="2342181"/>
                    <a:pt x="4411866" y="2342181"/>
                  </a:cubicBezTo>
                  <a:lnTo>
                    <a:pt x="23446" y="2342181"/>
                  </a:lnTo>
                  <a:cubicBezTo>
                    <a:pt x="17228" y="2342181"/>
                    <a:pt x="11264" y="2339710"/>
                    <a:pt x="6867" y="2335313"/>
                  </a:cubicBezTo>
                  <a:cubicBezTo>
                    <a:pt x="2470" y="2330917"/>
                    <a:pt x="0" y="2324953"/>
                    <a:pt x="0" y="2318735"/>
                  </a:cubicBezTo>
                  <a:lnTo>
                    <a:pt x="0" y="23446"/>
                  </a:lnTo>
                  <a:cubicBezTo>
                    <a:pt x="0" y="17228"/>
                    <a:pt x="2470" y="11264"/>
                    <a:pt x="6867" y="6867"/>
                  </a:cubicBezTo>
                  <a:cubicBezTo>
                    <a:pt x="11264" y="2470"/>
                    <a:pt x="17228" y="0"/>
                    <a:pt x="23446" y="0"/>
                  </a:cubicBezTo>
                  <a:close/>
                </a:path>
              </a:pathLst>
            </a:custGeom>
            <a:solidFill>
              <a:srgbClr val="FFFFFF">
                <a:alpha val="73725"/>
              </a:srgbClr>
            </a:solidFill>
          </p:spPr>
        </p:sp>
        <p:sp>
          <p:nvSpPr>
            <p:cNvPr name="TextBox 7" id="7"/>
            <p:cNvSpPr txBox="true"/>
            <p:nvPr/>
          </p:nvSpPr>
          <p:spPr>
            <a:xfrm>
              <a:off x="0" y="-38100"/>
              <a:ext cx="4435312" cy="2380281"/>
            </a:xfrm>
            <a:prstGeom prst="rect">
              <a:avLst/>
            </a:prstGeom>
          </p:spPr>
          <p:txBody>
            <a:bodyPr anchor="ctr" rtlCol="false" tIns="50800" lIns="50800" bIns="50800" rIns="50800"/>
            <a:lstStyle/>
            <a:p>
              <a:pPr algn="ctr">
                <a:lnSpc>
                  <a:spcPts val="2659"/>
                </a:lnSpc>
              </a:pPr>
            </a:p>
          </p:txBody>
        </p:sp>
      </p:grpSp>
      <p:sp>
        <p:nvSpPr>
          <p:cNvPr name="Freeform 8" id="8"/>
          <p:cNvSpPr/>
          <p:nvPr/>
        </p:nvSpPr>
        <p:spPr>
          <a:xfrm flipH="false" flipV="false" rot="0">
            <a:off x="14281570" y="1773282"/>
            <a:ext cx="2977730" cy="7262755"/>
          </a:xfrm>
          <a:custGeom>
            <a:avLst/>
            <a:gdLst/>
            <a:ahLst/>
            <a:cxnLst/>
            <a:rect r="r" b="b" t="t" l="l"/>
            <a:pathLst>
              <a:path h="7262755" w="2977730">
                <a:moveTo>
                  <a:pt x="0" y="0"/>
                </a:moveTo>
                <a:lnTo>
                  <a:pt x="2977730" y="0"/>
                </a:lnTo>
                <a:lnTo>
                  <a:pt x="2977730" y="7262756"/>
                </a:lnTo>
                <a:lnTo>
                  <a:pt x="0" y="7262756"/>
                </a:lnTo>
                <a:lnTo>
                  <a:pt x="0" y="0"/>
                </a:lnTo>
                <a:close/>
              </a:path>
            </a:pathLst>
          </a:custGeom>
          <a:blipFill>
            <a:blip r:embed="rId2"/>
            <a:stretch>
              <a:fillRect l="0" t="0" r="0" b="0"/>
            </a:stretch>
          </a:blipFill>
        </p:spPr>
      </p:sp>
      <p:sp>
        <p:nvSpPr>
          <p:cNvPr name="Freeform 9" id="9"/>
          <p:cNvSpPr/>
          <p:nvPr/>
        </p:nvSpPr>
        <p:spPr>
          <a:xfrm flipH="false" flipV="false" rot="0">
            <a:off x="9144000" y="1028700"/>
            <a:ext cx="3933464" cy="3796437"/>
          </a:xfrm>
          <a:custGeom>
            <a:avLst/>
            <a:gdLst/>
            <a:ahLst/>
            <a:cxnLst/>
            <a:rect r="r" b="b" t="t" l="l"/>
            <a:pathLst>
              <a:path h="3796437" w="3933464">
                <a:moveTo>
                  <a:pt x="0" y="0"/>
                </a:moveTo>
                <a:lnTo>
                  <a:pt x="3933464" y="0"/>
                </a:lnTo>
                <a:lnTo>
                  <a:pt x="3933464" y="3796437"/>
                </a:lnTo>
                <a:lnTo>
                  <a:pt x="0" y="3796437"/>
                </a:lnTo>
                <a:lnTo>
                  <a:pt x="0" y="0"/>
                </a:lnTo>
                <a:close/>
              </a:path>
            </a:pathLst>
          </a:custGeom>
          <a:blipFill>
            <a:blip r:embed="rId3"/>
            <a:stretch>
              <a:fillRect l="0" t="0" r="0" b="0"/>
            </a:stretch>
          </a:blipFill>
        </p:spPr>
      </p:sp>
      <p:grpSp>
        <p:nvGrpSpPr>
          <p:cNvPr name="Group 10" id="10"/>
          <p:cNvGrpSpPr/>
          <p:nvPr/>
        </p:nvGrpSpPr>
        <p:grpSpPr>
          <a:xfrm rot="0">
            <a:off x="10723169" y="4364024"/>
            <a:ext cx="1962325" cy="3420600"/>
            <a:chOff x="0" y="0"/>
            <a:chExt cx="516826" cy="900899"/>
          </a:xfrm>
        </p:grpSpPr>
        <p:sp>
          <p:nvSpPr>
            <p:cNvPr name="Freeform 11" id="11"/>
            <p:cNvSpPr/>
            <p:nvPr/>
          </p:nvSpPr>
          <p:spPr>
            <a:xfrm flipH="false" flipV="false" rot="0">
              <a:off x="0" y="0"/>
              <a:ext cx="516826" cy="900899"/>
            </a:xfrm>
            <a:custGeom>
              <a:avLst/>
              <a:gdLst/>
              <a:ahLst/>
              <a:cxnLst/>
              <a:rect r="r" b="b" t="t" l="l"/>
              <a:pathLst>
                <a:path h="900899" w="516826">
                  <a:moveTo>
                    <a:pt x="258413" y="0"/>
                  </a:moveTo>
                  <a:lnTo>
                    <a:pt x="0" y="406400"/>
                  </a:lnTo>
                  <a:lnTo>
                    <a:pt x="203200" y="406400"/>
                  </a:lnTo>
                  <a:lnTo>
                    <a:pt x="203200" y="900899"/>
                  </a:lnTo>
                  <a:lnTo>
                    <a:pt x="313626" y="900899"/>
                  </a:lnTo>
                  <a:lnTo>
                    <a:pt x="313626" y="406400"/>
                  </a:lnTo>
                  <a:lnTo>
                    <a:pt x="516826" y="406400"/>
                  </a:lnTo>
                  <a:lnTo>
                    <a:pt x="258413" y="0"/>
                  </a:lnTo>
                  <a:close/>
                </a:path>
              </a:pathLst>
            </a:custGeom>
            <a:solidFill>
              <a:srgbClr val="CB6CE6"/>
            </a:solidFill>
          </p:spPr>
        </p:sp>
        <p:sp>
          <p:nvSpPr>
            <p:cNvPr name="TextBox 12" id="12"/>
            <p:cNvSpPr txBox="true"/>
            <p:nvPr/>
          </p:nvSpPr>
          <p:spPr>
            <a:xfrm>
              <a:off x="203200" y="63500"/>
              <a:ext cx="110426" cy="837399"/>
            </a:xfrm>
            <a:prstGeom prst="rect">
              <a:avLst/>
            </a:prstGeom>
          </p:spPr>
          <p:txBody>
            <a:bodyPr anchor="ctr" rtlCol="false" tIns="50800" lIns="50800" bIns="50800" rIns="50800"/>
            <a:lstStyle/>
            <a:p>
              <a:pPr algn="ctr">
                <a:lnSpc>
                  <a:spcPts val="2659"/>
                </a:lnSpc>
              </a:pPr>
            </a:p>
          </p:txBody>
        </p:sp>
      </p:grpSp>
      <p:grpSp>
        <p:nvGrpSpPr>
          <p:cNvPr name="Group 13" id="13"/>
          <p:cNvGrpSpPr/>
          <p:nvPr/>
        </p:nvGrpSpPr>
        <p:grpSpPr>
          <a:xfrm rot="-2297390">
            <a:off x="10811057" y="6632764"/>
            <a:ext cx="4379934" cy="1804210"/>
            <a:chOff x="0" y="0"/>
            <a:chExt cx="1153563" cy="475183"/>
          </a:xfrm>
        </p:grpSpPr>
        <p:sp>
          <p:nvSpPr>
            <p:cNvPr name="Freeform 14" id="14"/>
            <p:cNvSpPr/>
            <p:nvPr/>
          </p:nvSpPr>
          <p:spPr>
            <a:xfrm flipH="false" flipV="false" rot="0">
              <a:off x="0" y="0"/>
              <a:ext cx="1153563" cy="475183"/>
            </a:xfrm>
            <a:custGeom>
              <a:avLst/>
              <a:gdLst/>
              <a:ahLst/>
              <a:cxnLst/>
              <a:rect r="r" b="b" t="t" l="l"/>
              <a:pathLst>
                <a:path h="475183" w="1153563">
                  <a:moveTo>
                    <a:pt x="1153563" y="237591"/>
                  </a:moveTo>
                  <a:lnTo>
                    <a:pt x="747163" y="0"/>
                  </a:lnTo>
                  <a:lnTo>
                    <a:pt x="747163" y="203200"/>
                  </a:lnTo>
                  <a:lnTo>
                    <a:pt x="0" y="203200"/>
                  </a:lnTo>
                  <a:lnTo>
                    <a:pt x="0" y="271983"/>
                  </a:lnTo>
                  <a:lnTo>
                    <a:pt x="747163" y="271983"/>
                  </a:lnTo>
                  <a:lnTo>
                    <a:pt x="747163" y="475183"/>
                  </a:lnTo>
                  <a:lnTo>
                    <a:pt x="1153563" y="237591"/>
                  </a:lnTo>
                  <a:close/>
                </a:path>
              </a:pathLst>
            </a:custGeom>
            <a:solidFill>
              <a:srgbClr val="CB6CE6"/>
            </a:solidFill>
          </p:spPr>
        </p:sp>
        <p:sp>
          <p:nvSpPr>
            <p:cNvPr name="TextBox 15" id="15"/>
            <p:cNvSpPr txBox="true"/>
            <p:nvPr/>
          </p:nvSpPr>
          <p:spPr>
            <a:xfrm>
              <a:off x="0" y="165100"/>
              <a:ext cx="1051963" cy="106883"/>
            </a:xfrm>
            <a:prstGeom prst="rect">
              <a:avLst/>
            </a:prstGeom>
          </p:spPr>
          <p:txBody>
            <a:bodyPr anchor="ctr" rtlCol="false" tIns="50800" lIns="50800" bIns="50800" rIns="50800"/>
            <a:lstStyle/>
            <a:p>
              <a:pPr algn="ctr">
                <a:lnSpc>
                  <a:spcPts val="2659"/>
                </a:lnSpc>
              </a:pPr>
            </a:p>
          </p:txBody>
        </p:sp>
      </p:grpSp>
      <p:sp>
        <p:nvSpPr>
          <p:cNvPr name="TextBox 16" id="16"/>
          <p:cNvSpPr txBox="true"/>
          <p:nvPr/>
        </p:nvSpPr>
        <p:spPr>
          <a:xfrm rot="0">
            <a:off x="1028700" y="971550"/>
            <a:ext cx="7026302" cy="8064488"/>
          </a:xfrm>
          <a:prstGeom prst="rect">
            <a:avLst/>
          </a:prstGeom>
        </p:spPr>
        <p:txBody>
          <a:bodyPr anchor="t" rtlCol="false" tIns="0" lIns="0" bIns="0" rIns="0">
            <a:spAutoFit/>
          </a:bodyPr>
          <a:lstStyle/>
          <a:p>
            <a:pPr algn="ctr">
              <a:lnSpc>
                <a:spcPts val="4165"/>
              </a:lnSpc>
            </a:pPr>
            <a:r>
              <a:rPr lang="en-US" sz="2975">
                <a:solidFill>
                  <a:srgbClr val="000000"/>
                </a:solidFill>
                <a:latin typeface="Finger Paint"/>
                <a:ea typeface="Finger Paint"/>
                <a:cs typeface="Finger Paint"/>
                <a:sym typeface="Finger Paint"/>
              </a:rPr>
              <a:t>“To overcome the anxieties and depressions of contemporary life, individuals must become independent of the social environment to the degree that they no longer respond exclusively in terms of its rewards and punishments. To achieve such autonomy, a person has to learn to provide rewards to herself. She has to develop the ability to find enjoyment and purpose regardless of external circumstances.”</a:t>
            </a:r>
          </a:p>
          <a:p>
            <a:pPr algn="ctr">
              <a:lnSpc>
                <a:spcPts val="2485"/>
              </a:lnSpc>
            </a:pPr>
          </a:p>
          <a:p>
            <a:pPr algn="ctr">
              <a:lnSpc>
                <a:spcPts val="2485"/>
              </a:lnSpc>
            </a:pPr>
          </a:p>
          <a:p>
            <a:pPr algn="ctr">
              <a:lnSpc>
                <a:spcPts val="2485"/>
              </a:lnSpc>
              <a:spcBef>
                <a:spcPct val="0"/>
              </a:spcBef>
            </a:pPr>
            <a:r>
              <a:rPr lang="en-US" sz="1775">
                <a:solidFill>
                  <a:srgbClr val="000000"/>
                </a:solidFill>
                <a:latin typeface="Canva Sans"/>
                <a:ea typeface="Canva Sans"/>
                <a:cs typeface="Canva Sans"/>
                <a:sym typeface="Canva Sans"/>
              </a:rPr>
              <a:t>― Mihaly Csikszentmihalyi, </a:t>
            </a:r>
            <a:r>
              <a:rPr lang="en-US" sz="1775" u="sng">
                <a:solidFill>
                  <a:srgbClr val="000000"/>
                </a:solidFill>
                <a:latin typeface="Canva Sans"/>
                <a:ea typeface="Canva Sans"/>
                <a:cs typeface="Canva Sans"/>
                <a:sym typeface="Canva Sans"/>
                <a:hlinkClick r:id="rId4" tooltip="https://www.goodreads.com/work/quotes/64339"/>
              </a:rPr>
              <a:t>Flow: The Psychology of Optimal Experience</a:t>
            </a:r>
          </a:p>
        </p:txBody>
      </p:sp>
    </p:spTree>
  </p:cSld>
  <p:clrMapOvr>
    <a:masterClrMapping/>
  </p:clrMapOvr>
</p:sld>
</file>

<file path=ppt/slides/slide5.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grpSp>
        <p:nvGrpSpPr>
          <p:cNvPr name="Group 2" id="2"/>
          <p:cNvGrpSpPr/>
          <p:nvPr/>
        </p:nvGrpSpPr>
        <p:grpSpPr>
          <a:xfrm rot="0">
            <a:off x="318397" y="441312"/>
            <a:ext cx="17636671" cy="9404375"/>
            <a:chOff x="0" y="0"/>
            <a:chExt cx="4645049" cy="2476873"/>
          </a:xfrm>
        </p:grpSpPr>
        <p:sp>
          <p:nvSpPr>
            <p:cNvPr name="Freeform 3" id="3"/>
            <p:cNvSpPr/>
            <p:nvPr/>
          </p:nvSpPr>
          <p:spPr>
            <a:xfrm flipH="false" flipV="false" rot="0">
              <a:off x="0" y="0"/>
              <a:ext cx="4645049" cy="2476872"/>
            </a:xfrm>
            <a:custGeom>
              <a:avLst/>
              <a:gdLst/>
              <a:ahLst/>
              <a:cxnLst/>
              <a:rect r="r" b="b" t="t" l="l"/>
              <a:pathLst>
                <a:path h="2476872" w="4645049">
                  <a:moveTo>
                    <a:pt x="22387" y="0"/>
                  </a:moveTo>
                  <a:lnTo>
                    <a:pt x="4622662" y="0"/>
                  </a:lnTo>
                  <a:cubicBezTo>
                    <a:pt x="4628599" y="0"/>
                    <a:pt x="4634293" y="2359"/>
                    <a:pt x="4638492" y="6557"/>
                  </a:cubicBezTo>
                  <a:cubicBezTo>
                    <a:pt x="4642690" y="10756"/>
                    <a:pt x="4645049" y="16450"/>
                    <a:pt x="4645049" y="22387"/>
                  </a:cubicBezTo>
                  <a:lnTo>
                    <a:pt x="4645049" y="2454485"/>
                  </a:lnTo>
                  <a:cubicBezTo>
                    <a:pt x="4645049" y="2460423"/>
                    <a:pt x="4642690" y="2466117"/>
                    <a:pt x="4638492" y="2470315"/>
                  </a:cubicBezTo>
                  <a:cubicBezTo>
                    <a:pt x="4634293" y="2474514"/>
                    <a:pt x="4628599" y="2476872"/>
                    <a:pt x="4622662" y="2476872"/>
                  </a:cubicBezTo>
                  <a:lnTo>
                    <a:pt x="22387" y="2476872"/>
                  </a:lnTo>
                  <a:cubicBezTo>
                    <a:pt x="16450" y="2476872"/>
                    <a:pt x="10756" y="2474514"/>
                    <a:pt x="6557" y="2470315"/>
                  </a:cubicBezTo>
                  <a:cubicBezTo>
                    <a:pt x="2359" y="2466117"/>
                    <a:pt x="0" y="2460423"/>
                    <a:pt x="0" y="2454485"/>
                  </a:cubicBezTo>
                  <a:lnTo>
                    <a:pt x="0" y="22387"/>
                  </a:lnTo>
                  <a:cubicBezTo>
                    <a:pt x="0" y="16450"/>
                    <a:pt x="2359" y="10756"/>
                    <a:pt x="6557" y="6557"/>
                  </a:cubicBezTo>
                  <a:cubicBezTo>
                    <a:pt x="10756" y="2359"/>
                    <a:pt x="16450" y="0"/>
                    <a:pt x="22387" y="0"/>
                  </a:cubicBezTo>
                  <a:close/>
                </a:path>
              </a:pathLst>
            </a:custGeom>
            <a:solidFill>
              <a:srgbClr val="CB6CE6"/>
            </a:solidFill>
          </p:spPr>
        </p:sp>
        <p:sp>
          <p:nvSpPr>
            <p:cNvPr name="TextBox 4" id="4"/>
            <p:cNvSpPr txBox="true"/>
            <p:nvPr/>
          </p:nvSpPr>
          <p:spPr>
            <a:xfrm>
              <a:off x="0" y="-38100"/>
              <a:ext cx="4645049" cy="2514973"/>
            </a:xfrm>
            <a:prstGeom prst="rect">
              <a:avLst/>
            </a:prstGeom>
          </p:spPr>
          <p:txBody>
            <a:bodyPr anchor="ctr" rtlCol="false" tIns="50800" lIns="50800" bIns="50800" rIns="50800"/>
            <a:lstStyle/>
            <a:p>
              <a:pPr algn="ctr">
                <a:lnSpc>
                  <a:spcPts val="2659"/>
                </a:lnSpc>
              </a:pPr>
            </a:p>
          </p:txBody>
        </p:sp>
      </p:grpSp>
      <p:grpSp>
        <p:nvGrpSpPr>
          <p:cNvPr name="Group 5" id="5"/>
          <p:cNvGrpSpPr/>
          <p:nvPr/>
        </p:nvGrpSpPr>
        <p:grpSpPr>
          <a:xfrm rot="0">
            <a:off x="716570" y="760648"/>
            <a:ext cx="16840324" cy="8765705"/>
            <a:chOff x="0" y="0"/>
            <a:chExt cx="4435312" cy="2308663"/>
          </a:xfrm>
        </p:grpSpPr>
        <p:sp>
          <p:nvSpPr>
            <p:cNvPr name="Freeform 6" id="6"/>
            <p:cNvSpPr/>
            <p:nvPr/>
          </p:nvSpPr>
          <p:spPr>
            <a:xfrm flipH="false" flipV="false" rot="0">
              <a:off x="0" y="0"/>
              <a:ext cx="4435312" cy="2308663"/>
            </a:xfrm>
            <a:custGeom>
              <a:avLst/>
              <a:gdLst/>
              <a:ahLst/>
              <a:cxnLst/>
              <a:rect r="r" b="b" t="t" l="l"/>
              <a:pathLst>
                <a:path h="2308663" w="4435312">
                  <a:moveTo>
                    <a:pt x="23446" y="0"/>
                  </a:moveTo>
                  <a:lnTo>
                    <a:pt x="4411866" y="0"/>
                  </a:lnTo>
                  <a:cubicBezTo>
                    <a:pt x="4418084" y="0"/>
                    <a:pt x="4424048" y="2470"/>
                    <a:pt x="4428445" y="6867"/>
                  </a:cubicBezTo>
                  <a:cubicBezTo>
                    <a:pt x="4432842" y="11264"/>
                    <a:pt x="4435312" y="17228"/>
                    <a:pt x="4435312" y="23446"/>
                  </a:cubicBezTo>
                  <a:lnTo>
                    <a:pt x="4435312" y="2285217"/>
                  </a:lnTo>
                  <a:cubicBezTo>
                    <a:pt x="4435312" y="2298166"/>
                    <a:pt x="4424815" y="2308663"/>
                    <a:pt x="4411866" y="2308663"/>
                  </a:cubicBezTo>
                  <a:lnTo>
                    <a:pt x="23446" y="2308663"/>
                  </a:lnTo>
                  <a:cubicBezTo>
                    <a:pt x="17228" y="2308663"/>
                    <a:pt x="11264" y="2306193"/>
                    <a:pt x="6867" y="2301796"/>
                  </a:cubicBezTo>
                  <a:cubicBezTo>
                    <a:pt x="2470" y="2297399"/>
                    <a:pt x="0" y="2291435"/>
                    <a:pt x="0" y="2285217"/>
                  </a:cubicBezTo>
                  <a:lnTo>
                    <a:pt x="0" y="23446"/>
                  </a:lnTo>
                  <a:cubicBezTo>
                    <a:pt x="0" y="17228"/>
                    <a:pt x="2470" y="11264"/>
                    <a:pt x="6867" y="6867"/>
                  </a:cubicBezTo>
                  <a:cubicBezTo>
                    <a:pt x="11264" y="2470"/>
                    <a:pt x="17228" y="0"/>
                    <a:pt x="23446" y="0"/>
                  </a:cubicBezTo>
                  <a:close/>
                </a:path>
              </a:pathLst>
            </a:custGeom>
            <a:solidFill>
              <a:srgbClr val="FFFFFF">
                <a:alpha val="73725"/>
              </a:srgbClr>
            </a:solidFill>
          </p:spPr>
        </p:sp>
        <p:sp>
          <p:nvSpPr>
            <p:cNvPr name="TextBox 7" id="7"/>
            <p:cNvSpPr txBox="true"/>
            <p:nvPr/>
          </p:nvSpPr>
          <p:spPr>
            <a:xfrm>
              <a:off x="0" y="-38100"/>
              <a:ext cx="4435312" cy="2346763"/>
            </a:xfrm>
            <a:prstGeom prst="rect">
              <a:avLst/>
            </a:prstGeom>
          </p:spPr>
          <p:txBody>
            <a:bodyPr anchor="ctr" rtlCol="false" tIns="50800" lIns="50800" bIns="50800" rIns="50800"/>
            <a:lstStyle/>
            <a:p>
              <a:pPr algn="ctr">
                <a:lnSpc>
                  <a:spcPts val="2659"/>
                </a:lnSpc>
              </a:pPr>
            </a:p>
          </p:txBody>
        </p:sp>
      </p:grpSp>
      <p:sp>
        <p:nvSpPr>
          <p:cNvPr name="Freeform 8" id="8"/>
          <p:cNvSpPr/>
          <p:nvPr/>
        </p:nvSpPr>
        <p:spPr>
          <a:xfrm flipH="false" flipV="false" rot="0">
            <a:off x="7288015" y="1974105"/>
            <a:ext cx="9521788" cy="6338791"/>
          </a:xfrm>
          <a:custGeom>
            <a:avLst/>
            <a:gdLst/>
            <a:ahLst/>
            <a:cxnLst/>
            <a:rect r="r" b="b" t="t" l="l"/>
            <a:pathLst>
              <a:path h="6338791" w="9521788">
                <a:moveTo>
                  <a:pt x="0" y="0"/>
                </a:moveTo>
                <a:lnTo>
                  <a:pt x="9521789" y="0"/>
                </a:lnTo>
                <a:lnTo>
                  <a:pt x="9521789" y="6338790"/>
                </a:lnTo>
                <a:lnTo>
                  <a:pt x="0" y="6338790"/>
                </a:lnTo>
                <a:lnTo>
                  <a:pt x="0" y="0"/>
                </a:lnTo>
                <a:close/>
              </a:path>
            </a:pathLst>
          </a:custGeom>
          <a:blipFill>
            <a:blip r:embed="rId2"/>
            <a:stretch>
              <a:fillRect l="0" t="0" r="0" b="0"/>
            </a:stretch>
          </a:blipFill>
        </p:spPr>
      </p:sp>
      <p:sp>
        <p:nvSpPr>
          <p:cNvPr name="TextBox 9" id="9"/>
          <p:cNvSpPr txBox="true"/>
          <p:nvPr/>
        </p:nvSpPr>
        <p:spPr>
          <a:xfrm rot="0">
            <a:off x="1495329" y="1916955"/>
            <a:ext cx="4873953" cy="6533822"/>
          </a:xfrm>
          <a:prstGeom prst="rect">
            <a:avLst/>
          </a:prstGeom>
        </p:spPr>
        <p:txBody>
          <a:bodyPr anchor="t" rtlCol="false" tIns="0" lIns="0" bIns="0" rIns="0">
            <a:spAutoFit/>
          </a:bodyPr>
          <a:lstStyle/>
          <a:p>
            <a:pPr algn="ctr">
              <a:lnSpc>
                <a:spcPts val="3938"/>
              </a:lnSpc>
            </a:pPr>
            <a:r>
              <a:rPr lang="en-US" sz="2812">
                <a:solidFill>
                  <a:srgbClr val="000000"/>
                </a:solidFill>
                <a:latin typeface="Finger Paint"/>
                <a:ea typeface="Finger Paint"/>
                <a:cs typeface="Finger Paint"/>
                <a:sym typeface="Finger Paint"/>
              </a:rPr>
              <a:t>‘Unlike keeping a written diary,</a:t>
            </a:r>
          </a:p>
          <a:p>
            <a:pPr algn="ctr">
              <a:lnSpc>
                <a:spcPts val="3938"/>
              </a:lnSpc>
            </a:pPr>
            <a:r>
              <a:rPr lang="en-US" sz="2812">
                <a:solidFill>
                  <a:srgbClr val="000000"/>
                </a:solidFill>
                <a:latin typeface="Finger Paint"/>
                <a:ea typeface="Finger Paint"/>
                <a:cs typeface="Finger Paint"/>
                <a:sym typeface="Finger Paint"/>
              </a:rPr>
              <a:t> visual journaling is a creative outlet to explore</a:t>
            </a:r>
          </a:p>
          <a:p>
            <a:pPr algn="ctr">
              <a:lnSpc>
                <a:spcPts val="3938"/>
              </a:lnSpc>
            </a:pPr>
            <a:r>
              <a:rPr lang="en-US" sz="2812">
                <a:solidFill>
                  <a:srgbClr val="000000"/>
                </a:solidFill>
                <a:latin typeface="Finger Paint"/>
                <a:ea typeface="Finger Paint"/>
                <a:cs typeface="Finger Paint"/>
                <a:sym typeface="Finger Paint"/>
              </a:rPr>
              <a:t> thoughts and feelings in a</a:t>
            </a:r>
          </a:p>
          <a:p>
            <a:pPr algn="ctr">
              <a:lnSpc>
                <a:spcPts val="3938"/>
              </a:lnSpc>
            </a:pPr>
            <a:r>
              <a:rPr lang="en-US" sz="2812">
                <a:solidFill>
                  <a:srgbClr val="000000"/>
                </a:solidFill>
                <a:latin typeface="Finger Paint"/>
                <a:ea typeface="Finger Paint"/>
                <a:cs typeface="Finger Paint"/>
                <a:sym typeface="Finger Paint"/>
              </a:rPr>
              <a:t> way that aids self-regulation, </a:t>
            </a:r>
          </a:p>
          <a:p>
            <a:pPr algn="ctr">
              <a:lnSpc>
                <a:spcPts val="3938"/>
              </a:lnSpc>
            </a:pPr>
            <a:r>
              <a:rPr lang="en-US" sz="2812">
                <a:solidFill>
                  <a:srgbClr val="000000"/>
                </a:solidFill>
                <a:latin typeface="Finger Paint"/>
                <a:ea typeface="Finger Paint"/>
                <a:cs typeface="Finger Paint"/>
                <a:sym typeface="Finger Paint"/>
              </a:rPr>
              <a:t>manages stress and helps to visually connect with your inner self.‘</a:t>
            </a:r>
          </a:p>
          <a:p>
            <a:pPr algn="ctr">
              <a:lnSpc>
                <a:spcPts val="3938"/>
              </a:lnSpc>
            </a:pPr>
          </a:p>
          <a:p>
            <a:pPr algn="ctr">
              <a:lnSpc>
                <a:spcPts val="2398"/>
              </a:lnSpc>
            </a:pPr>
          </a:p>
          <a:p>
            <a:pPr algn="ctr">
              <a:lnSpc>
                <a:spcPts val="2398"/>
              </a:lnSpc>
              <a:spcBef>
                <a:spcPct val="0"/>
              </a:spcBef>
            </a:pPr>
            <a:r>
              <a:rPr lang="en-US" sz="1712">
                <a:solidFill>
                  <a:srgbClr val="000000"/>
                </a:solidFill>
                <a:latin typeface="Canva Sans"/>
                <a:ea typeface="Canva Sans"/>
                <a:cs typeface="Canva Sans"/>
                <a:sym typeface="Canva Sans"/>
              </a:rPr>
              <a:t>www.wegetit.org.uk/visualjournaling</a:t>
            </a:r>
          </a:p>
        </p:txBody>
      </p:sp>
    </p:spTree>
  </p:cSld>
  <p:clrMapOvr>
    <a:masterClrMapping/>
  </p:clrMapOvr>
</p:sld>
</file>

<file path=ppt/slides/slide6.xml><?xml version="1.0" encoding="utf-8"?>
<p:sld xmlns:p="http://schemas.openxmlformats.org/presentationml/2006/main" xmlns:a="http://schemas.openxmlformats.org/drawingml/2006/main">
  <p:cSld>
    <p:spTree>
      <p:nvGrpSpPr>
        <p:cNvPr id="1" name=""/>
        <p:cNvGrpSpPr/>
        <p:nvPr/>
      </p:nvGrpSpPr>
      <p:grpSpPr>
        <a:xfrm>
          <a:off x="0" y="0"/>
          <a:ext cx="0" cy="0"/>
          <a:chOff x="0" y="0"/>
          <a:chExt cx="0" cy="0"/>
        </a:xfrm>
      </p:grpSpPr>
      <p:grpSp>
        <p:nvGrpSpPr>
          <p:cNvPr name="Group 2" id="2"/>
          <p:cNvGrpSpPr/>
          <p:nvPr/>
        </p:nvGrpSpPr>
        <p:grpSpPr>
          <a:xfrm rot="0">
            <a:off x="318397" y="441312"/>
            <a:ext cx="17636671" cy="9404375"/>
            <a:chOff x="0" y="0"/>
            <a:chExt cx="4645049" cy="2476873"/>
          </a:xfrm>
        </p:grpSpPr>
        <p:sp>
          <p:nvSpPr>
            <p:cNvPr name="Freeform 3" id="3"/>
            <p:cNvSpPr/>
            <p:nvPr/>
          </p:nvSpPr>
          <p:spPr>
            <a:xfrm flipH="false" flipV="false" rot="0">
              <a:off x="0" y="0"/>
              <a:ext cx="4645049" cy="2476872"/>
            </a:xfrm>
            <a:custGeom>
              <a:avLst/>
              <a:gdLst/>
              <a:ahLst/>
              <a:cxnLst/>
              <a:rect r="r" b="b" t="t" l="l"/>
              <a:pathLst>
                <a:path h="2476872" w="4645049">
                  <a:moveTo>
                    <a:pt x="22387" y="0"/>
                  </a:moveTo>
                  <a:lnTo>
                    <a:pt x="4622662" y="0"/>
                  </a:lnTo>
                  <a:cubicBezTo>
                    <a:pt x="4628599" y="0"/>
                    <a:pt x="4634293" y="2359"/>
                    <a:pt x="4638492" y="6557"/>
                  </a:cubicBezTo>
                  <a:cubicBezTo>
                    <a:pt x="4642690" y="10756"/>
                    <a:pt x="4645049" y="16450"/>
                    <a:pt x="4645049" y="22387"/>
                  </a:cubicBezTo>
                  <a:lnTo>
                    <a:pt x="4645049" y="2454485"/>
                  </a:lnTo>
                  <a:cubicBezTo>
                    <a:pt x="4645049" y="2460423"/>
                    <a:pt x="4642690" y="2466117"/>
                    <a:pt x="4638492" y="2470315"/>
                  </a:cubicBezTo>
                  <a:cubicBezTo>
                    <a:pt x="4634293" y="2474514"/>
                    <a:pt x="4628599" y="2476872"/>
                    <a:pt x="4622662" y="2476872"/>
                  </a:cubicBezTo>
                  <a:lnTo>
                    <a:pt x="22387" y="2476872"/>
                  </a:lnTo>
                  <a:cubicBezTo>
                    <a:pt x="16450" y="2476872"/>
                    <a:pt x="10756" y="2474514"/>
                    <a:pt x="6557" y="2470315"/>
                  </a:cubicBezTo>
                  <a:cubicBezTo>
                    <a:pt x="2359" y="2466117"/>
                    <a:pt x="0" y="2460423"/>
                    <a:pt x="0" y="2454485"/>
                  </a:cubicBezTo>
                  <a:lnTo>
                    <a:pt x="0" y="22387"/>
                  </a:lnTo>
                  <a:cubicBezTo>
                    <a:pt x="0" y="16450"/>
                    <a:pt x="2359" y="10756"/>
                    <a:pt x="6557" y="6557"/>
                  </a:cubicBezTo>
                  <a:cubicBezTo>
                    <a:pt x="10756" y="2359"/>
                    <a:pt x="16450" y="0"/>
                    <a:pt x="22387" y="0"/>
                  </a:cubicBezTo>
                  <a:close/>
                </a:path>
              </a:pathLst>
            </a:custGeom>
            <a:solidFill>
              <a:srgbClr val="CB6CE6"/>
            </a:solidFill>
          </p:spPr>
        </p:sp>
        <p:sp>
          <p:nvSpPr>
            <p:cNvPr name="TextBox 4" id="4"/>
            <p:cNvSpPr txBox="true"/>
            <p:nvPr/>
          </p:nvSpPr>
          <p:spPr>
            <a:xfrm>
              <a:off x="0" y="-38100"/>
              <a:ext cx="4645049" cy="2514973"/>
            </a:xfrm>
            <a:prstGeom prst="rect">
              <a:avLst/>
            </a:prstGeom>
          </p:spPr>
          <p:txBody>
            <a:bodyPr anchor="ctr" rtlCol="false" tIns="50800" lIns="50800" bIns="50800" rIns="50800"/>
            <a:lstStyle/>
            <a:p>
              <a:pPr algn="ctr">
                <a:lnSpc>
                  <a:spcPts val="2659"/>
                </a:lnSpc>
              </a:pPr>
            </a:p>
          </p:txBody>
        </p:sp>
      </p:grpSp>
      <p:grpSp>
        <p:nvGrpSpPr>
          <p:cNvPr name="Group 5" id="5"/>
          <p:cNvGrpSpPr/>
          <p:nvPr/>
        </p:nvGrpSpPr>
        <p:grpSpPr>
          <a:xfrm rot="0">
            <a:off x="716570" y="760648"/>
            <a:ext cx="16840324" cy="8765705"/>
            <a:chOff x="0" y="0"/>
            <a:chExt cx="4435312" cy="2308663"/>
          </a:xfrm>
        </p:grpSpPr>
        <p:sp>
          <p:nvSpPr>
            <p:cNvPr name="Freeform 6" id="6"/>
            <p:cNvSpPr/>
            <p:nvPr/>
          </p:nvSpPr>
          <p:spPr>
            <a:xfrm flipH="false" flipV="false" rot="0">
              <a:off x="0" y="0"/>
              <a:ext cx="4435312" cy="2308663"/>
            </a:xfrm>
            <a:custGeom>
              <a:avLst/>
              <a:gdLst/>
              <a:ahLst/>
              <a:cxnLst/>
              <a:rect r="r" b="b" t="t" l="l"/>
              <a:pathLst>
                <a:path h="2308663" w="4435312">
                  <a:moveTo>
                    <a:pt x="23446" y="0"/>
                  </a:moveTo>
                  <a:lnTo>
                    <a:pt x="4411866" y="0"/>
                  </a:lnTo>
                  <a:cubicBezTo>
                    <a:pt x="4418084" y="0"/>
                    <a:pt x="4424048" y="2470"/>
                    <a:pt x="4428445" y="6867"/>
                  </a:cubicBezTo>
                  <a:cubicBezTo>
                    <a:pt x="4432842" y="11264"/>
                    <a:pt x="4435312" y="17228"/>
                    <a:pt x="4435312" y="23446"/>
                  </a:cubicBezTo>
                  <a:lnTo>
                    <a:pt x="4435312" y="2285217"/>
                  </a:lnTo>
                  <a:cubicBezTo>
                    <a:pt x="4435312" y="2298166"/>
                    <a:pt x="4424815" y="2308663"/>
                    <a:pt x="4411866" y="2308663"/>
                  </a:cubicBezTo>
                  <a:lnTo>
                    <a:pt x="23446" y="2308663"/>
                  </a:lnTo>
                  <a:cubicBezTo>
                    <a:pt x="17228" y="2308663"/>
                    <a:pt x="11264" y="2306193"/>
                    <a:pt x="6867" y="2301796"/>
                  </a:cubicBezTo>
                  <a:cubicBezTo>
                    <a:pt x="2470" y="2297399"/>
                    <a:pt x="0" y="2291435"/>
                    <a:pt x="0" y="2285217"/>
                  </a:cubicBezTo>
                  <a:lnTo>
                    <a:pt x="0" y="23446"/>
                  </a:lnTo>
                  <a:cubicBezTo>
                    <a:pt x="0" y="17228"/>
                    <a:pt x="2470" y="11264"/>
                    <a:pt x="6867" y="6867"/>
                  </a:cubicBezTo>
                  <a:cubicBezTo>
                    <a:pt x="11264" y="2470"/>
                    <a:pt x="17228" y="0"/>
                    <a:pt x="23446" y="0"/>
                  </a:cubicBezTo>
                  <a:close/>
                </a:path>
              </a:pathLst>
            </a:custGeom>
            <a:solidFill>
              <a:srgbClr val="FFFFFF">
                <a:alpha val="73725"/>
              </a:srgbClr>
            </a:solidFill>
          </p:spPr>
        </p:sp>
        <p:sp>
          <p:nvSpPr>
            <p:cNvPr name="TextBox 7" id="7"/>
            <p:cNvSpPr txBox="true"/>
            <p:nvPr/>
          </p:nvSpPr>
          <p:spPr>
            <a:xfrm>
              <a:off x="0" y="-38100"/>
              <a:ext cx="4435312" cy="2346763"/>
            </a:xfrm>
            <a:prstGeom prst="rect">
              <a:avLst/>
            </a:prstGeom>
          </p:spPr>
          <p:txBody>
            <a:bodyPr anchor="ctr" rtlCol="false" tIns="50800" lIns="50800" bIns="50800" rIns="50800"/>
            <a:lstStyle/>
            <a:p>
              <a:pPr algn="ctr">
                <a:lnSpc>
                  <a:spcPts val="2659"/>
                </a:lnSpc>
              </a:pPr>
            </a:p>
          </p:txBody>
        </p:sp>
      </p:grpSp>
      <p:sp>
        <p:nvSpPr>
          <p:cNvPr name="TextBox 8" id="8"/>
          <p:cNvSpPr txBox="true"/>
          <p:nvPr/>
        </p:nvSpPr>
        <p:spPr>
          <a:xfrm rot="0">
            <a:off x="1139656" y="1052064"/>
            <a:ext cx="16008688" cy="8020946"/>
          </a:xfrm>
          <a:prstGeom prst="rect">
            <a:avLst/>
          </a:prstGeom>
        </p:spPr>
        <p:txBody>
          <a:bodyPr anchor="t" rtlCol="false" tIns="0" lIns="0" bIns="0" rIns="0">
            <a:spAutoFit/>
          </a:bodyPr>
          <a:lstStyle/>
          <a:p>
            <a:pPr algn="ctr">
              <a:lnSpc>
                <a:spcPts val="5725"/>
              </a:lnSpc>
            </a:pPr>
            <a:r>
              <a:rPr lang="en-US" sz="4089">
                <a:solidFill>
                  <a:srgbClr val="000000"/>
                </a:solidFill>
                <a:latin typeface="Arial"/>
                <a:ea typeface="Arial"/>
                <a:cs typeface="Arial"/>
                <a:sym typeface="Arial"/>
              </a:rPr>
              <a:t>Defnyddiwch un dudalen bob dydd</a:t>
            </a:r>
          </a:p>
          <a:p>
            <a:pPr algn="ctr">
              <a:lnSpc>
                <a:spcPts val="5725"/>
              </a:lnSpc>
            </a:pPr>
          </a:p>
          <a:p>
            <a:pPr algn="ctr">
              <a:lnSpc>
                <a:spcPts val="5725"/>
              </a:lnSpc>
            </a:pPr>
            <a:r>
              <a:rPr lang="en-US" sz="4089">
                <a:solidFill>
                  <a:srgbClr val="000000"/>
                </a:solidFill>
                <a:latin typeface="Arial"/>
                <a:ea typeface="Arial"/>
                <a:cs typeface="Arial"/>
                <a:sym typeface="Arial"/>
              </a:rPr>
              <a:t>Dewiswch beth hoffech ei wneud o un o'r blychau</a:t>
            </a:r>
          </a:p>
          <a:p>
            <a:pPr algn="ctr">
              <a:lnSpc>
                <a:spcPts val="5725"/>
              </a:lnSpc>
            </a:pPr>
          </a:p>
          <a:p>
            <a:pPr algn="ctr">
              <a:lnSpc>
                <a:spcPts val="5725"/>
              </a:lnSpc>
            </a:pPr>
            <a:r>
              <a:rPr lang="en-US" sz="4089">
                <a:solidFill>
                  <a:srgbClr val="000000"/>
                </a:solidFill>
                <a:latin typeface="Arial"/>
                <a:ea typeface="Arial"/>
                <a:cs typeface="Arial"/>
                <a:sym typeface="Arial"/>
              </a:rPr>
              <a:t>Nid oes unrhyw ffyrdd anghywir o wneud y gweithgareddau</a:t>
            </a:r>
          </a:p>
          <a:p>
            <a:pPr algn="ctr">
              <a:lnSpc>
                <a:spcPts val="5725"/>
              </a:lnSpc>
            </a:pPr>
          </a:p>
          <a:p>
            <a:pPr algn="ctr">
              <a:lnSpc>
                <a:spcPts val="5725"/>
              </a:lnSpc>
            </a:pPr>
            <a:r>
              <a:rPr lang="en-US" sz="4089">
                <a:solidFill>
                  <a:srgbClr val="000000"/>
                </a:solidFill>
                <a:latin typeface="Arial"/>
                <a:ea typeface="Arial"/>
                <a:cs typeface="Arial"/>
                <a:sym typeface="Arial"/>
              </a:rPr>
              <a:t>Defnyddiwch unrhyw gyfrwng, neu gyfuniad o gyfryngau, rydych chi'n ei hoffi o'r bocs</a:t>
            </a:r>
          </a:p>
          <a:p>
            <a:pPr algn="ctr">
              <a:lnSpc>
                <a:spcPts val="5725"/>
              </a:lnSpc>
            </a:pPr>
          </a:p>
          <a:p>
            <a:pPr algn="ctr">
              <a:lnSpc>
                <a:spcPts val="5725"/>
              </a:lnSpc>
            </a:pPr>
            <a:r>
              <a:rPr lang="en-US" sz="4089">
                <a:solidFill>
                  <a:srgbClr val="000000"/>
                </a:solidFill>
                <a:latin typeface="Arial"/>
                <a:ea typeface="Arial"/>
                <a:cs typeface="Arial"/>
                <a:sym typeface="Arial"/>
              </a:rPr>
              <a:t>Cyfryngau = pensil, pin, crayon ac ati</a:t>
            </a:r>
          </a:p>
          <a:p>
            <a:pPr algn="ctr">
              <a:lnSpc>
                <a:spcPts val="5725"/>
              </a:lnSpc>
              <a:spcBef>
                <a:spcPct val="0"/>
              </a:spcBef>
            </a:pPr>
          </a:p>
        </p:txBody>
      </p:sp>
    </p:spTree>
  </p:cSld>
  <p:clrMapOvr>
    <a:masterClrMapping/>
  </p:clrMapOvr>
</p:sld>
</file>

<file path=ppt/slides/slide7.xml><?xml version="1.0" encoding="utf-8"?>
<p:sld xmlns:p="http://schemas.openxmlformats.org/presentationml/2006/main" xmlns:a="http://schemas.openxmlformats.org/drawingml/2006/main">
  <p:cSld>
    <p:spTree>
      <p:nvGrpSpPr>
        <p:cNvPr id="1" name=""/>
        <p:cNvGrpSpPr/>
        <p:nvPr/>
      </p:nvGrpSpPr>
      <p:grpSpPr>
        <a:xfrm>
          <a:off x="0" y="0"/>
          <a:ext cx="0" cy="0"/>
          <a:chOff x="0" y="0"/>
          <a:chExt cx="0" cy="0"/>
        </a:xfrm>
      </p:grpSpPr>
      <p:grpSp>
        <p:nvGrpSpPr>
          <p:cNvPr name="Group 2" id="2"/>
          <p:cNvGrpSpPr/>
          <p:nvPr/>
        </p:nvGrpSpPr>
        <p:grpSpPr>
          <a:xfrm rot="0">
            <a:off x="318397" y="441312"/>
            <a:ext cx="17636671" cy="9404375"/>
            <a:chOff x="0" y="0"/>
            <a:chExt cx="4645049" cy="2476873"/>
          </a:xfrm>
        </p:grpSpPr>
        <p:sp>
          <p:nvSpPr>
            <p:cNvPr name="Freeform 3" id="3"/>
            <p:cNvSpPr/>
            <p:nvPr/>
          </p:nvSpPr>
          <p:spPr>
            <a:xfrm flipH="false" flipV="false" rot="0">
              <a:off x="0" y="0"/>
              <a:ext cx="4645049" cy="2476872"/>
            </a:xfrm>
            <a:custGeom>
              <a:avLst/>
              <a:gdLst/>
              <a:ahLst/>
              <a:cxnLst/>
              <a:rect r="r" b="b" t="t" l="l"/>
              <a:pathLst>
                <a:path h="2476872" w="4645049">
                  <a:moveTo>
                    <a:pt x="22387" y="0"/>
                  </a:moveTo>
                  <a:lnTo>
                    <a:pt x="4622662" y="0"/>
                  </a:lnTo>
                  <a:cubicBezTo>
                    <a:pt x="4628599" y="0"/>
                    <a:pt x="4634293" y="2359"/>
                    <a:pt x="4638492" y="6557"/>
                  </a:cubicBezTo>
                  <a:cubicBezTo>
                    <a:pt x="4642690" y="10756"/>
                    <a:pt x="4645049" y="16450"/>
                    <a:pt x="4645049" y="22387"/>
                  </a:cubicBezTo>
                  <a:lnTo>
                    <a:pt x="4645049" y="2454485"/>
                  </a:lnTo>
                  <a:cubicBezTo>
                    <a:pt x="4645049" y="2460423"/>
                    <a:pt x="4642690" y="2466117"/>
                    <a:pt x="4638492" y="2470315"/>
                  </a:cubicBezTo>
                  <a:cubicBezTo>
                    <a:pt x="4634293" y="2474514"/>
                    <a:pt x="4628599" y="2476872"/>
                    <a:pt x="4622662" y="2476872"/>
                  </a:cubicBezTo>
                  <a:lnTo>
                    <a:pt x="22387" y="2476872"/>
                  </a:lnTo>
                  <a:cubicBezTo>
                    <a:pt x="16450" y="2476872"/>
                    <a:pt x="10756" y="2474514"/>
                    <a:pt x="6557" y="2470315"/>
                  </a:cubicBezTo>
                  <a:cubicBezTo>
                    <a:pt x="2359" y="2466117"/>
                    <a:pt x="0" y="2460423"/>
                    <a:pt x="0" y="2454485"/>
                  </a:cubicBezTo>
                  <a:lnTo>
                    <a:pt x="0" y="22387"/>
                  </a:lnTo>
                  <a:cubicBezTo>
                    <a:pt x="0" y="16450"/>
                    <a:pt x="2359" y="10756"/>
                    <a:pt x="6557" y="6557"/>
                  </a:cubicBezTo>
                  <a:cubicBezTo>
                    <a:pt x="10756" y="2359"/>
                    <a:pt x="16450" y="0"/>
                    <a:pt x="22387" y="0"/>
                  </a:cubicBezTo>
                  <a:close/>
                </a:path>
              </a:pathLst>
            </a:custGeom>
            <a:solidFill>
              <a:srgbClr val="CB6CE6"/>
            </a:solidFill>
          </p:spPr>
        </p:sp>
        <p:sp>
          <p:nvSpPr>
            <p:cNvPr name="TextBox 4" id="4"/>
            <p:cNvSpPr txBox="true"/>
            <p:nvPr/>
          </p:nvSpPr>
          <p:spPr>
            <a:xfrm>
              <a:off x="0" y="-38100"/>
              <a:ext cx="4645049" cy="2514973"/>
            </a:xfrm>
            <a:prstGeom prst="rect">
              <a:avLst/>
            </a:prstGeom>
          </p:spPr>
          <p:txBody>
            <a:bodyPr anchor="ctr" rtlCol="false" tIns="50800" lIns="50800" bIns="50800" rIns="50800"/>
            <a:lstStyle/>
            <a:p>
              <a:pPr algn="ctr">
                <a:lnSpc>
                  <a:spcPts val="2659"/>
                </a:lnSpc>
              </a:pPr>
            </a:p>
          </p:txBody>
        </p:sp>
      </p:grpSp>
      <p:grpSp>
        <p:nvGrpSpPr>
          <p:cNvPr name="Group 5" id="5"/>
          <p:cNvGrpSpPr/>
          <p:nvPr/>
        </p:nvGrpSpPr>
        <p:grpSpPr>
          <a:xfrm rot="0">
            <a:off x="716570" y="760648"/>
            <a:ext cx="16840324" cy="8765705"/>
            <a:chOff x="0" y="0"/>
            <a:chExt cx="4435312" cy="2308663"/>
          </a:xfrm>
        </p:grpSpPr>
        <p:sp>
          <p:nvSpPr>
            <p:cNvPr name="Freeform 6" id="6"/>
            <p:cNvSpPr/>
            <p:nvPr/>
          </p:nvSpPr>
          <p:spPr>
            <a:xfrm flipH="false" flipV="false" rot="0">
              <a:off x="0" y="0"/>
              <a:ext cx="4435312" cy="2308663"/>
            </a:xfrm>
            <a:custGeom>
              <a:avLst/>
              <a:gdLst/>
              <a:ahLst/>
              <a:cxnLst/>
              <a:rect r="r" b="b" t="t" l="l"/>
              <a:pathLst>
                <a:path h="2308663" w="4435312">
                  <a:moveTo>
                    <a:pt x="23446" y="0"/>
                  </a:moveTo>
                  <a:lnTo>
                    <a:pt x="4411866" y="0"/>
                  </a:lnTo>
                  <a:cubicBezTo>
                    <a:pt x="4418084" y="0"/>
                    <a:pt x="4424048" y="2470"/>
                    <a:pt x="4428445" y="6867"/>
                  </a:cubicBezTo>
                  <a:cubicBezTo>
                    <a:pt x="4432842" y="11264"/>
                    <a:pt x="4435312" y="17228"/>
                    <a:pt x="4435312" y="23446"/>
                  </a:cubicBezTo>
                  <a:lnTo>
                    <a:pt x="4435312" y="2285217"/>
                  </a:lnTo>
                  <a:cubicBezTo>
                    <a:pt x="4435312" y="2298166"/>
                    <a:pt x="4424815" y="2308663"/>
                    <a:pt x="4411866" y="2308663"/>
                  </a:cubicBezTo>
                  <a:lnTo>
                    <a:pt x="23446" y="2308663"/>
                  </a:lnTo>
                  <a:cubicBezTo>
                    <a:pt x="17228" y="2308663"/>
                    <a:pt x="11264" y="2306193"/>
                    <a:pt x="6867" y="2301796"/>
                  </a:cubicBezTo>
                  <a:cubicBezTo>
                    <a:pt x="2470" y="2297399"/>
                    <a:pt x="0" y="2291435"/>
                    <a:pt x="0" y="2285217"/>
                  </a:cubicBezTo>
                  <a:lnTo>
                    <a:pt x="0" y="23446"/>
                  </a:lnTo>
                  <a:cubicBezTo>
                    <a:pt x="0" y="17228"/>
                    <a:pt x="2470" y="11264"/>
                    <a:pt x="6867" y="6867"/>
                  </a:cubicBezTo>
                  <a:cubicBezTo>
                    <a:pt x="11264" y="2470"/>
                    <a:pt x="17228" y="0"/>
                    <a:pt x="23446" y="0"/>
                  </a:cubicBezTo>
                  <a:close/>
                </a:path>
              </a:pathLst>
            </a:custGeom>
            <a:solidFill>
              <a:srgbClr val="FFFFFF">
                <a:alpha val="73725"/>
              </a:srgbClr>
            </a:solidFill>
          </p:spPr>
        </p:sp>
        <p:sp>
          <p:nvSpPr>
            <p:cNvPr name="TextBox 7" id="7"/>
            <p:cNvSpPr txBox="true"/>
            <p:nvPr/>
          </p:nvSpPr>
          <p:spPr>
            <a:xfrm>
              <a:off x="0" y="-38100"/>
              <a:ext cx="4435312" cy="2346763"/>
            </a:xfrm>
            <a:prstGeom prst="rect">
              <a:avLst/>
            </a:prstGeom>
          </p:spPr>
          <p:txBody>
            <a:bodyPr anchor="ctr" rtlCol="false" tIns="50800" lIns="50800" bIns="50800" rIns="50800"/>
            <a:lstStyle/>
            <a:p>
              <a:pPr algn="ctr">
                <a:lnSpc>
                  <a:spcPts val="2659"/>
                </a:lnSpc>
              </a:pPr>
            </a:p>
          </p:txBody>
        </p:sp>
      </p:grpSp>
      <p:sp>
        <p:nvSpPr>
          <p:cNvPr name="TextBox 8" id="8"/>
          <p:cNvSpPr txBox="true"/>
          <p:nvPr/>
        </p:nvSpPr>
        <p:spPr>
          <a:xfrm rot="0">
            <a:off x="1139656" y="1601923"/>
            <a:ext cx="16008688" cy="6573146"/>
          </a:xfrm>
          <a:prstGeom prst="rect">
            <a:avLst/>
          </a:prstGeom>
        </p:spPr>
        <p:txBody>
          <a:bodyPr anchor="t" rtlCol="false" tIns="0" lIns="0" bIns="0" rIns="0">
            <a:spAutoFit/>
          </a:bodyPr>
          <a:lstStyle/>
          <a:p>
            <a:pPr algn="ctr">
              <a:lnSpc>
                <a:spcPts val="5725"/>
              </a:lnSpc>
              <a:spcBef>
                <a:spcPct val="0"/>
              </a:spcBef>
            </a:pPr>
            <a:r>
              <a:rPr lang="en-US" sz="4089">
                <a:solidFill>
                  <a:srgbClr val="000000"/>
                </a:solidFill>
                <a:latin typeface="Arial"/>
                <a:ea typeface="Arial"/>
                <a:cs typeface="Arial"/>
                <a:sym typeface="Arial"/>
              </a:rPr>
              <a:t>Use one page each day</a:t>
            </a:r>
          </a:p>
          <a:p>
            <a:pPr algn="ctr">
              <a:lnSpc>
                <a:spcPts val="5725"/>
              </a:lnSpc>
              <a:spcBef>
                <a:spcPct val="0"/>
              </a:spcBef>
            </a:pPr>
          </a:p>
          <a:p>
            <a:pPr algn="ctr">
              <a:lnSpc>
                <a:spcPts val="5725"/>
              </a:lnSpc>
              <a:spcBef>
                <a:spcPct val="0"/>
              </a:spcBef>
            </a:pPr>
            <a:r>
              <a:rPr lang="en-US" sz="4089">
                <a:solidFill>
                  <a:srgbClr val="000000"/>
                </a:solidFill>
                <a:latin typeface="Arial"/>
                <a:ea typeface="Arial"/>
                <a:cs typeface="Arial"/>
                <a:sym typeface="Arial"/>
              </a:rPr>
              <a:t>Choose what you’d like to do from one of the boxes</a:t>
            </a:r>
          </a:p>
          <a:p>
            <a:pPr algn="ctr">
              <a:lnSpc>
                <a:spcPts val="5725"/>
              </a:lnSpc>
              <a:spcBef>
                <a:spcPct val="0"/>
              </a:spcBef>
            </a:pPr>
          </a:p>
          <a:p>
            <a:pPr algn="ctr">
              <a:lnSpc>
                <a:spcPts val="5725"/>
              </a:lnSpc>
              <a:spcBef>
                <a:spcPct val="0"/>
              </a:spcBef>
            </a:pPr>
            <a:r>
              <a:rPr lang="en-US" sz="4089">
                <a:solidFill>
                  <a:srgbClr val="000000"/>
                </a:solidFill>
                <a:latin typeface="Arial"/>
                <a:ea typeface="Arial"/>
                <a:cs typeface="Arial"/>
                <a:sym typeface="Arial"/>
              </a:rPr>
              <a:t>There are no wrong ways of doing the activities</a:t>
            </a:r>
          </a:p>
          <a:p>
            <a:pPr algn="ctr">
              <a:lnSpc>
                <a:spcPts val="5725"/>
              </a:lnSpc>
              <a:spcBef>
                <a:spcPct val="0"/>
              </a:spcBef>
            </a:pPr>
          </a:p>
          <a:p>
            <a:pPr algn="ctr">
              <a:lnSpc>
                <a:spcPts val="5725"/>
              </a:lnSpc>
              <a:spcBef>
                <a:spcPct val="0"/>
              </a:spcBef>
            </a:pPr>
            <a:r>
              <a:rPr lang="en-US" sz="4089">
                <a:solidFill>
                  <a:srgbClr val="000000"/>
                </a:solidFill>
                <a:latin typeface="Arial"/>
                <a:ea typeface="Arial"/>
                <a:cs typeface="Arial"/>
                <a:sym typeface="Arial"/>
              </a:rPr>
              <a:t>Use whatever media, or combination of media, you like from the box</a:t>
            </a:r>
          </a:p>
          <a:p>
            <a:pPr algn="ctr">
              <a:lnSpc>
                <a:spcPts val="5725"/>
              </a:lnSpc>
              <a:spcBef>
                <a:spcPct val="0"/>
              </a:spcBef>
            </a:pPr>
          </a:p>
          <a:p>
            <a:pPr algn="ctr">
              <a:lnSpc>
                <a:spcPts val="5725"/>
              </a:lnSpc>
              <a:spcBef>
                <a:spcPct val="0"/>
              </a:spcBef>
            </a:pPr>
            <a:r>
              <a:rPr lang="en-US" sz="4089">
                <a:solidFill>
                  <a:srgbClr val="000000"/>
                </a:solidFill>
                <a:latin typeface="Arial"/>
                <a:ea typeface="Arial"/>
                <a:cs typeface="Arial"/>
                <a:sym typeface="Arial"/>
              </a:rPr>
              <a:t>Media = pencil, pen, crayon etc</a:t>
            </a:r>
          </a:p>
        </p:txBody>
      </p:sp>
    </p:spTree>
  </p:cSld>
  <p:clrMapOvr>
    <a:masterClrMapping/>
  </p:clrMapOvr>
</p:sld>
</file>

<file path=ppt/slides/slide8.xml><?xml version="1.0" encoding="utf-8"?>
<p:sld xmlns:p="http://schemas.openxmlformats.org/presentationml/2006/main" xmlns:a="http://schemas.openxmlformats.org/drawingml/2006/main">
  <p:cSld>
    <p:spTree>
      <p:nvGrpSpPr>
        <p:cNvPr id="1" name=""/>
        <p:cNvGrpSpPr/>
        <p:nvPr/>
      </p:nvGrpSpPr>
      <p:grpSpPr>
        <a:xfrm>
          <a:off x="0" y="0"/>
          <a:ext cx="0" cy="0"/>
          <a:chOff x="0" y="0"/>
          <a:chExt cx="0" cy="0"/>
        </a:xfrm>
      </p:grpSpPr>
      <p:grpSp>
        <p:nvGrpSpPr>
          <p:cNvPr name="Group 2" id="2"/>
          <p:cNvGrpSpPr/>
          <p:nvPr/>
        </p:nvGrpSpPr>
        <p:grpSpPr>
          <a:xfrm rot="0">
            <a:off x="318397" y="441312"/>
            <a:ext cx="8825603" cy="9404375"/>
            <a:chOff x="0" y="0"/>
            <a:chExt cx="2324439" cy="2476873"/>
          </a:xfrm>
        </p:grpSpPr>
        <p:sp>
          <p:nvSpPr>
            <p:cNvPr name="Freeform 3" id="3"/>
            <p:cNvSpPr/>
            <p:nvPr/>
          </p:nvSpPr>
          <p:spPr>
            <a:xfrm flipH="false" flipV="false" rot="0">
              <a:off x="0" y="0"/>
              <a:ext cx="2324439" cy="2476872"/>
            </a:xfrm>
            <a:custGeom>
              <a:avLst/>
              <a:gdLst/>
              <a:ahLst/>
              <a:cxnLst/>
              <a:rect r="r" b="b" t="t" l="l"/>
              <a:pathLst>
                <a:path h="2476872" w="2324439">
                  <a:moveTo>
                    <a:pt x="44738" y="0"/>
                  </a:moveTo>
                  <a:lnTo>
                    <a:pt x="2279701" y="0"/>
                  </a:lnTo>
                  <a:cubicBezTo>
                    <a:pt x="2304409" y="0"/>
                    <a:pt x="2324439" y="20030"/>
                    <a:pt x="2324439" y="44738"/>
                  </a:cubicBezTo>
                  <a:lnTo>
                    <a:pt x="2324439" y="2432135"/>
                  </a:lnTo>
                  <a:cubicBezTo>
                    <a:pt x="2324439" y="2456843"/>
                    <a:pt x="2304409" y="2476872"/>
                    <a:pt x="2279701" y="2476872"/>
                  </a:cubicBezTo>
                  <a:lnTo>
                    <a:pt x="44738" y="2476872"/>
                  </a:lnTo>
                  <a:cubicBezTo>
                    <a:pt x="32873" y="2476872"/>
                    <a:pt x="21493" y="2472159"/>
                    <a:pt x="13103" y="2463769"/>
                  </a:cubicBezTo>
                  <a:cubicBezTo>
                    <a:pt x="4713" y="2455379"/>
                    <a:pt x="0" y="2444000"/>
                    <a:pt x="0" y="2432135"/>
                  </a:cubicBezTo>
                  <a:lnTo>
                    <a:pt x="0" y="44738"/>
                  </a:lnTo>
                  <a:cubicBezTo>
                    <a:pt x="0" y="20030"/>
                    <a:pt x="20030" y="0"/>
                    <a:pt x="44738" y="0"/>
                  </a:cubicBezTo>
                  <a:close/>
                </a:path>
              </a:pathLst>
            </a:custGeom>
            <a:solidFill>
              <a:srgbClr val="0CC0DF"/>
            </a:solidFill>
          </p:spPr>
        </p:sp>
        <p:sp>
          <p:nvSpPr>
            <p:cNvPr name="TextBox 4" id="4"/>
            <p:cNvSpPr txBox="true"/>
            <p:nvPr/>
          </p:nvSpPr>
          <p:spPr>
            <a:xfrm>
              <a:off x="0" y="-38100"/>
              <a:ext cx="2324439" cy="2514973"/>
            </a:xfrm>
            <a:prstGeom prst="rect">
              <a:avLst/>
            </a:prstGeom>
          </p:spPr>
          <p:txBody>
            <a:bodyPr anchor="ctr" rtlCol="false" tIns="50800" lIns="50800" bIns="50800" rIns="50800"/>
            <a:lstStyle/>
            <a:p>
              <a:pPr algn="ctr">
                <a:lnSpc>
                  <a:spcPts val="2659"/>
                </a:lnSpc>
              </a:pPr>
            </a:p>
          </p:txBody>
        </p:sp>
      </p:grpSp>
      <p:grpSp>
        <p:nvGrpSpPr>
          <p:cNvPr name="Group 5" id="5"/>
          <p:cNvGrpSpPr/>
          <p:nvPr/>
        </p:nvGrpSpPr>
        <p:grpSpPr>
          <a:xfrm rot="0">
            <a:off x="9463335" y="441312"/>
            <a:ext cx="8504308" cy="9404375"/>
            <a:chOff x="0" y="0"/>
            <a:chExt cx="2239818" cy="2476873"/>
          </a:xfrm>
        </p:grpSpPr>
        <p:sp>
          <p:nvSpPr>
            <p:cNvPr name="Freeform 6" id="6"/>
            <p:cNvSpPr/>
            <p:nvPr/>
          </p:nvSpPr>
          <p:spPr>
            <a:xfrm flipH="false" flipV="false" rot="0">
              <a:off x="0" y="0"/>
              <a:ext cx="2239818" cy="2476872"/>
            </a:xfrm>
            <a:custGeom>
              <a:avLst/>
              <a:gdLst/>
              <a:ahLst/>
              <a:cxnLst/>
              <a:rect r="r" b="b" t="t" l="l"/>
              <a:pathLst>
                <a:path h="2476872" w="2239818">
                  <a:moveTo>
                    <a:pt x="46428" y="0"/>
                  </a:moveTo>
                  <a:lnTo>
                    <a:pt x="2193390" y="0"/>
                  </a:lnTo>
                  <a:cubicBezTo>
                    <a:pt x="2219031" y="0"/>
                    <a:pt x="2239818" y="20787"/>
                    <a:pt x="2239818" y="46428"/>
                  </a:cubicBezTo>
                  <a:lnTo>
                    <a:pt x="2239818" y="2430444"/>
                  </a:lnTo>
                  <a:cubicBezTo>
                    <a:pt x="2239818" y="2456086"/>
                    <a:pt x="2219031" y="2476872"/>
                    <a:pt x="2193390" y="2476872"/>
                  </a:cubicBezTo>
                  <a:lnTo>
                    <a:pt x="46428" y="2476872"/>
                  </a:lnTo>
                  <a:cubicBezTo>
                    <a:pt x="20787" y="2476872"/>
                    <a:pt x="0" y="2456086"/>
                    <a:pt x="0" y="2430444"/>
                  </a:cubicBezTo>
                  <a:lnTo>
                    <a:pt x="0" y="46428"/>
                  </a:lnTo>
                  <a:cubicBezTo>
                    <a:pt x="0" y="20787"/>
                    <a:pt x="20787" y="0"/>
                    <a:pt x="46428" y="0"/>
                  </a:cubicBezTo>
                  <a:close/>
                </a:path>
              </a:pathLst>
            </a:custGeom>
            <a:solidFill>
              <a:srgbClr val="FF72C2"/>
            </a:solidFill>
          </p:spPr>
        </p:sp>
        <p:sp>
          <p:nvSpPr>
            <p:cNvPr name="TextBox 7" id="7"/>
            <p:cNvSpPr txBox="true"/>
            <p:nvPr/>
          </p:nvSpPr>
          <p:spPr>
            <a:xfrm>
              <a:off x="0" y="-38100"/>
              <a:ext cx="2239818" cy="2514973"/>
            </a:xfrm>
            <a:prstGeom prst="rect">
              <a:avLst/>
            </a:prstGeom>
          </p:spPr>
          <p:txBody>
            <a:bodyPr anchor="ctr" rtlCol="false" tIns="50800" lIns="50800" bIns="50800" rIns="50800"/>
            <a:lstStyle/>
            <a:p>
              <a:pPr algn="ctr">
                <a:lnSpc>
                  <a:spcPts val="2659"/>
                </a:lnSpc>
              </a:pPr>
            </a:p>
          </p:txBody>
        </p:sp>
      </p:grpSp>
      <p:grpSp>
        <p:nvGrpSpPr>
          <p:cNvPr name="Group 8" id="8"/>
          <p:cNvGrpSpPr/>
          <p:nvPr/>
        </p:nvGrpSpPr>
        <p:grpSpPr>
          <a:xfrm rot="0">
            <a:off x="716570" y="760648"/>
            <a:ext cx="7990177" cy="8765705"/>
            <a:chOff x="0" y="0"/>
            <a:chExt cx="2104409" cy="2308663"/>
          </a:xfrm>
        </p:grpSpPr>
        <p:sp>
          <p:nvSpPr>
            <p:cNvPr name="Freeform 9" id="9"/>
            <p:cNvSpPr/>
            <p:nvPr/>
          </p:nvSpPr>
          <p:spPr>
            <a:xfrm flipH="false" flipV="false" rot="0">
              <a:off x="0" y="0"/>
              <a:ext cx="2104409" cy="2308663"/>
            </a:xfrm>
            <a:custGeom>
              <a:avLst/>
              <a:gdLst/>
              <a:ahLst/>
              <a:cxnLst/>
              <a:rect r="r" b="b" t="t" l="l"/>
              <a:pathLst>
                <a:path h="2308663" w="2104409">
                  <a:moveTo>
                    <a:pt x="49415" y="0"/>
                  </a:moveTo>
                  <a:lnTo>
                    <a:pt x="2054993" y="0"/>
                  </a:lnTo>
                  <a:cubicBezTo>
                    <a:pt x="2068099" y="0"/>
                    <a:pt x="2080668" y="5206"/>
                    <a:pt x="2089935" y="14473"/>
                  </a:cubicBezTo>
                  <a:cubicBezTo>
                    <a:pt x="2099202" y="23741"/>
                    <a:pt x="2104409" y="36310"/>
                    <a:pt x="2104409" y="49415"/>
                  </a:cubicBezTo>
                  <a:lnTo>
                    <a:pt x="2104409" y="2259248"/>
                  </a:lnTo>
                  <a:cubicBezTo>
                    <a:pt x="2104409" y="2272353"/>
                    <a:pt x="2099202" y="2284922"/>
                    <a:pt x="2089935" y="2294189"/>
                  </a:cubicBezTo>
                  <a:cubicBezTo>
                    <a:pt x="2080668" y="2303457"/>
                    <a:pt x="2068099" y="2308663"/>
                    <a:pt x="2054993" y="2308663"/>
                  </a:cubicBezTo>
                  <a:lnTo>
                    <a:pt x="49415" y="2308663"/>
                  </a:lnTo>
                  <a:cubicBezTo>
                    <a:pt x="36310" y="2308663"/>
                    <a:pt x="23741" y="2303457"/>
                    <a:pt x="14473" y="2294189"/>
                  </a:cubicBezTo>
                  <a:cubicBezTo>
                    <a:pt x="5206" y="2284922"/>
                    <a:pt x="0" y="2272353"/>
                    <a:pt x="0" y="2259248"/>
                  </a:cubicBezTo>
                  <a:lnTo>
                    <a:pt x="0" y="49415"/>
                  </a:lnTo>
                  <a:cubicBezTo>
                    <a:pt x="0" y="36310"/>
                    <a:pt x="5206" y="23741"/>
                    <a:pt x="14473" y="14473"/>
                  </a:cubicBezTo>
                  <a:cubicBezTo>
                    <a:pt x="23741" y="5206"/>
                    <a:pt x="36310" y="0"/>
                    <a:pt x="49415" y="0"/>
                  </a:cubicBezTo>
                  <a:close/>
                </a:path>
              </a:pathLst>
            </a:custGeom>
            <a:solidFill>
              <a:srgbClr val="FFFFFF">
                <a:alpha val="82745"/>
              </a:srgbClr>
            </a:solidFill>
          </p:spPr>
        </p:sp>
        <p:sp>
          <p:nvSpPr>
            <p:cNvPr name="TextBox 10" id="10"/>
            <p:cNvSpPr txBox="true"/>
            <p:nvPr/>
          </p:nvSpPr>
          <p:spPr>
            <a:xfrm>
              <a:off x="0" y="-38100"/>
              <a:ext cx="2104409" cy="2346763"/>
            </a:xfrm>
            <a:prstGeom prst="rect">
              <a:avLst/>
            </a:prstGeom>
          </p:spPr>
          <p:txBody>
            <a:bodyPr anchor="ctr" rtlCol="false" tIns="50800" lIns="50800" bIns="50800" rIns="50800"/>
            <a:lstStyle/>
            <a:p>
              <a:pPr algn="ctr">
                <a:lnSpc>
                  <a:spcPts val="2659"/>
                </a:lnSpc>
              </a:pPr>
            </a:p>
          </p:txBody>
        </p:sp>
      </p:grpSp>
      <p:grpSp>
        <p:nvGrpSpPr>
          <p:cNvPr name="Group 11" id="11"/>
          <p:cNvGrpSpPr/>
          <p:nvPr/>
        </p:nvGrpSpPr>
        <p:grpSpPr>
          <a:xfrm rot="0">
            <a:off x="9900505" y="760648"/>
            <a:ext cx="7670841" cy="8765705"/>
            <a:chOff x="0" y="0"/>
            <a:chExt cx="2020304" cy="2308663"/>
          </a:xfrm>
        </p:grpSpPr>
        <p:sp>
          <p:nvSpPr>
            <p:cNvPr name="Freeform 12" id="12"/>
            <p:cNvSpPr/>
            <p:nvPr/>
          </p:nvSpPr>
          <p:spPr>
            <a:xfrm flipH="false" flipV="false" rot="0">
              <a:off x="0" y="0"/>
              <a:ext cx="2020304" cy="2308663"/>
            </a:xfrm>
            <a:custGeom>
              <a:avLst/>
              <a:gdLst/>
              <a:ahLst/>
              <a:cxnLst/>
              <a:rect r="r" b="b" t="t" l="l"/>
              <a:pathLst>
                <a:path h="2308663" w="2020304">
                  <a:moveTo>
                    <a:pt x="51473" y="0"/>
                  </a:moveTo>
                  <a:lnTo>
                    <a:pt x="1968831" y="0"/>
                  </a:lnTo>
                  <a:cubicBezTo>
                    <a:pt x="1982483" y="0"/>
                    <a:pt x="1995575" y="5423"/>
                    <a:pt x="2005228" y="15076"/>
                  </a:cubicBezTo>
                  <a:cubicBezTo>
                    <a:pt x="2014881" y="24729"/>
                    <a:pt x="2020304" y="37821"/>
                    <a:pt x="2020304" y="51473"/>
                  </a:cubicBezTo>
                  <a:lnTo>
                    <a:pt x="2020304" y="2257190"/>
                  </a:lnTo>
                  <a:cubicBezTo>
                    <a:pt x="2020304" y="2270842"/>
                    <a:pt x="2014881" y="2283934"/>
                    <a:pt x="2005228" y="2293587"/>
                  </a:cubicBezTo>
                  <a:cubicBezTo>
                    <a:pt x="1995575" y="2303240"/>
                    <a:pt x="1982483" y="2308663"/>
                    <a:pt x="1968831" y="2308663"/>
                  </a:cubicBezTo>
                  <a:lnTo>
                    <a:pt x="51473" y="2308663"/>
                  </a:lnTo>
                  <a:cubicBezTo>
                    <a:pt x="37821" y="2308663"/>
                    <a:pt x="24729" y="2303240"/>
                    <a:pt x="15076" y="2293587"/>
                  </a:cubicBezTo>
                  <a:cubicBezTo>
                    <a:pt x="5423" y="2283934"/>
                    <a:pt x="0" y="2270842"/>
                    <a:pt x="0" y="2257190"/>
                  </a:cubicBezTo>
                  <a:lnTo>
                    <a:pt x="0" y="51473"/>
                  </a:lnTo>
                  <a:cubicBezTo>
                    <a:pt x="0" y="37821"/>
                    <a:pt x="5423" y="24729"/>
                    <a:pt x="15076" y="15076"/>
                  </a:cubicBezTo>
                  <a:cubicBezTo>
                    <a:pt x="24729" y="5423"/>
                    <a:pt x="37821" y="0"/>
                    <a:pt x="51473" y="0"/>
                  </a:cubicBezTo>
                  <a:close/>
                </a:path>
              </a:pathLst>
            </a:custGeom>
            <a:solidFill>
              <a:srgbClr val="FFFFFF">
                <a:alpha val="83922"/>
              </a:srgbClr>
            </a:solidFill>
          </p:spPr>
        </p:sp>
        <p:sp>
          <p:nvSpPr>
            <p:cNvPr name="TextBox 13" id="13"/>
            <p:cNvSpPr txBox="true"/>
            <p:nvPr/>
          </p:nvSpPr>
          <p:spPr>
            <a:xfrm>
              <a:off x="0" y="-38100"/>
              <a:ext cx="2020304" cy="2346763"/>
            </a:xfrm>
            <a:prstGeom prst="rect">
              <a:avLst/>
            </a:prstGeom>
          </p:spPr>
          <p:txBody>
            <a:bodyPr anchor="ctr" rtlCol="false" tIns="50800" lIns="50800" bIns="50800" rIns="50800"/>
            <a:lstStyle/>
            <a:p>
              <a:pPr algn="ctr">
                <a:lnSpc>
                  <a:spcPts val="2659"/>
                </a:lnSpc>
              </a:pPr>
            </a:p>
          </p:txBody>
        </p:sp>
      </p:grpSp>
      <p:sp>
        <p:nvSpPr>
          <p:cNvPr name="TextBox 14" id="14"/>
          <p:cNvSpPr txBox="true"/>
          <p:nvPr/>
        </p:nvSpPr>
        <p:spPr>
          <a:xfrm rot="0">
            <a:off x="736110" y="2122527"/>
            <a:ext cx="7990177" cy="5892166"/>
          </a:xfrm>
          <a:prstGeom prst="rect">
            <a:avLst/>
          </a:prstGeom>
        </p:spPr>
        <p:txBody>
          <a:bodyPr anchor="t" rtlCol="false" tIns="0" lIns="0" bIns="0" rIns="0">
            <a:spAutoFit/>
          </a:bodyPr>
          <a:lstStyle/>
          <a:p>
            <a:pPr algn="ctr">
              <a:lnSpc>
                <a:spcPts val="6159"/>
              </a:lnSpc>
            </a:pPr>
            <a:r>
              <a:rPr lang="en-US" sz="4399">
                <a:solidFill>
                  <a:srgbClr val="000000"/>
                </a:solidFill>
                <a:latin typeface="Arial"/>
                <a:ea typeface="Arial"/>
                <a:cs typeface="Arial"/>
                <a:sym typeface="Arial"/>
              </a:rPr>
              <a:t>Close your eyes and </a:t>
            </a:r>
          </a:p>
          <a:p>
            <a:pPr algn="ctr">
              <a:lnSpc>
                <a:spcPts val="6159"/>
              </a:lnSpc>
            </a:pPr>
            <a:r>
              <a:rPr lang="en-US" sz="4399">
                <a:solidFill>
                  <a:srgbClr val="000000"/>
                </a:solidFill>
                <a:latin typeface="Arial"/>
                <a:ea typeface="Arial"/>
                <a:cs typeface="Arial"/>
                <a:sym typeface="Arial"/>
              </a:rPr>
              <a:t>draw random </a:t>
            </a:r>
          </a:p>
          <a:p>
            <a:pPr algn="ctr">
              <a:lnSpc>
                <a:spcPts val="6159"/>
              </a:lnSpc>
            </a:pPr>
            <a:r>
              <a:rPr lang="en-US" sz="4399">
                <a:solidFill>
                  <a:srgbClr val="000000"/>
                </a:solidFill>
                <a:latin typeface="Arial"/>
                <a:ea typeface="Arial"/>
                <a:cs typeface="Arial"/>
                <a:sym typeface="Arial"/>
              </a:rPr>
              <a:t>shapes while you count </a:t>
            </a:r>
          </a:p>
          <a:p>
            <a:pPr algn="ctr">
              <a:lnSpc>
                <a:spcPts val="6159"/>
              </a:lnSpc>
            </a:pPr>
            <a:r>
              <a:rPr lang="en-US" sz="4399">
                <a:solidFill>
                  <a:srgbClr val="000000"/>
                </a:solidFill>
                <a:latin typeface="Arial"/>
                <a:ea typeface="Arial"/>
                <a:cs typeface="Arial"/>
                <a:sym typeface="Arial"/>
              </a:rPr>
              <a:t>to 30 in your head.</a:t>
            </a:r>
          </a:p>
          <a:p>
            <a:pPr algn="ctr">
              <a:lnSpc>
                <a:spcPts val="6159"/>
              </a:lnSpc>
            </a:pPr>
          </a:p>
          <a:p>
            <a:pPr algn="ctr">
              <a:lnSpc>
                <a:spcPts val="6159"/>
              </a:lnSpc>
            </a:pPr>
            <a:r>
              <a:rPr lang="en-US" sz="4399">
                <a:solidFill>
                  <a:srgbClr val="000000"/>
                </a:solidFill>
                <a:latin typeface="Arial"/>
                <a:ea typeface="Arial"/>
                <a:cs typeface="Arial"/>
                <a:sym typeface="Arial"/>
              </a:rPr>
              <a:t> Open your eyes and turn </a:t>
            </a:r>
          </a:p>
          <a:p>
            <a:pPr algn="ctr">
              <a:lnSpc>
                <a:spcPts val="6159"/>
              </a:lnSpc>
            </a:pPr>
            <a:r>
              <a:rPr lang="en-US" sz="4399">
                <a:solidFill>
                  <a:srgbClr val="000000"/>
                </a:solidFill>
                <a:latin typeface="Arial"/>
                <a:ea typeface="Arial"/>
                <a:cs typeface="Arial"/>
                <a:sym typeface="Arial"/>
              </a:rPr>
              <a:t>the shapes into a picture.</a:t>
            </a:r>
          </a:p>
          <a:p>
            <a:pPr algn="ctr">
              <a:lnSpc>
                <a:spcPts val="2659"/>
              </a:lnSpc>
              <a:spcBef>
                <a:spcPct val="0"/>
              </a:spcBef>
            </a:pPr>
          </a:p>
        </p:txBody>
      </p:sp>
      <p:sp>
        <p:nvSpPr>
          <p:cNvPr name="TextBox 15" id="15"/>
          <p:cNvSpPr txBox="true"/>
          <p:nvPr/>
        </p:nvSpPr>
        <p:spPr>
          <a:xfrm rot="0">
            <a:off x="10704753" y="2478668"/>
            <a:ext cx="6062346" cy="5208458"/>
          </a:xfrm>
          <a:prstGeom prst="rect">
            <a:avLst/>
          </a:prstGeom>
        </p:spPr>
        <p:txBody>
          <a:bodyPr anchor="t" rtlCol="false" tIns="0" lIns="0" bIns="0" rIns="0">
            <a:spAutoFit/>
          </a:bodyPr>
          <a:lstStyle/>
          <a:p>
            <a:pPr algn="ctr">
              <a:lnSpc>
                <a:spcPts val="10483"/>
              </a:lnSpc>
              <a:spcBef>
                <a:spcPct val="0"/>
              </a:spcBef>
            </a:pPr>
            <a:r>
              <a:rPr lang="en-US" sz="7488">
                <a:solidFill>
                  <a:srgbClr val="000000"/>
                </a:solidFill>
                <a:latin typeface="Canva Sans"/>
                <a:ea typeface="Canva Sans"/>
                <a:cs typeface="Canva Sans"/>
                <a:sym typeface="Canva Sans"/>
              </a:rPr>
              <a:t>Do whatever </a:t>
            </a:r>
          </a:p>
          <a:p>
            <a:pPr algn="ctr">
              <a:lnSpc>
                <a:spcPts val="10483"/>
              </a:lnSpc>
              <a:spcBef>
                <a:spcPct val="0"/>
              </a:spcBef>
            </a:pPr>
            <a:r>
              <a:rPr lang="en-US" sz="7488">
                <a:solidFill>
                  <a:srgbClr val="000000"/>
                </a:solidFill>
                <a:latin typeface="Canva Sans"/>
                <a:ea typeface="Canva Sans"/>
                <a:cs typeface="Canva Sans"/>
                <a:sym typeface="Canva Sans"/>
              </a:rPr>
              <a:t>you like on </a:t>
            </a:r>
          </a:p>
          <a:p>
            <a:pPr algn="ctr">
              <a:lnSpc>
                <a:spcPts val="10483"/>
              </a:lnSpc>
              <a:spcBef>
                <a:spcPct val="0"/>
              </a:spcBef>
            </a:pPr>
            <a:r>
              <a:rPr lang="en-US" sz="7488">
                <a:solidFill>
                  <a:srgbClr val="000000"/>
                </a:solidFill>
                <a:latin typeface="Canva Sans"/>
                <a:ea typeface="Canva Sans"/>
                <a:cs typeface="Canva Sans"/>
                <a:sym typeface="Canva Sans"/>
              </a:rPr>
              <a:t>a page </a:t>
            </a:r>
          </a:p>
          <a:p>
            <a:pPr algn="ctr">
              <a:lnSpc>
                <a:spcPts val="10483"/>
              </a:lnSpc>
              <a:spcBef>
                <a:spcPct val="0"/>
              </a:spcBef>
            </a:pPr>
            <a:r>
              <a:rPr lang="en-US" sz="7488">
                <a:solidFill>
                  <a:srgbClr val="000000"/>
                </a:solidFill>
                <a:latin typeface="Canva Sans"/>
                <a:ea typeface="Canva Sans"/>
                <a:cs typeface="Canva Sans"/>
                <a:sym typeface="Canva Sans"/>
              </a:rPr>
              <a:t>in your book</a:t>
            </a:r>
          </a:p>
        </p:txBody>
      </p:sp>
    </p:spTree>
  </p:cSld>
  <p:clrMapOvr>
    <a:masterClrMapping/>
  </p:clrMapOvr>
</p:sld>
</file>

<file path=ppt/slides/slide9.xml><?xml version="1.0" encoding="utf-8"?>
<p:sld xmlns:p="http://schemas.openxmlformats.org/presentationml/2006/main" xmlns:a="http://schemas.openxmlformats.org/drawingml/2006/main">
  <p:cSld>
    <p:spTree>
      <p:nvGrpSpPr>
        <p:cNvPr id="1" name=""/>
        <p:cNvGrpSpPr/>
        <p:nvPr/>
      </p:nvGrpSpPr>
      <p:grpSpPr>
        <a:xfrm>
          <a:off x="0" y="0"/>
          <a:ext cx="0" cy="0"/>
          <a:chOff x="0" y="0"/>
          <a:chExt cx="0" cy="0"/>
        </a:xfrm>
      </p:grpSpPr>
      <p:grpSp>
        <p:nvGrpSpPr>
          <p:cNvPr name="Group 2" id="2"/>
          <p:cNvGrpSpPr/>
          <p:nvPr/>
        </p:nvGrpSpPr>
        <p:grpSpPr>
          <a:xfrm rot="0">
            <a:off x="318397" y="441312"/>
            <a:ext cx="8825603" cy="9404375"/>
            <a:chOff x="0" y="0"/>
            <a:chExt cx="2324439" cy="2476873"/>
          </a:xfrm>
        </p:grpSpPr>
        <p:sp>
          <p:nvSpPr>
            <p:cNvPr name="Freeform 3" id="3"/>
            <p:cNvSpPr/>
            <p:nvPr/>
          </p:nvSpPr>
          <p:spPr>
            <a:xfrm flipH="false" flipV="false" rot="0">
              <a:off x="0" y="0"/>
              <a:ext cx="2324439" cy="2476872"/>
            </a:xfrm>
            <a:custGeom>
              <a:avLst/>
              <a:gdLst/>
              <a:ahLst/>
              <a:cxnLst/>
              <a:rect r="r" b="b" t="t" l="l"/>
              <a:pathLst>
                <a:path h="2476872" w="2324439">
                  <a:moveTo>
                    <a:pt x="44738" y="0"/>
                  </a:moveTo>
                  <a:lnTo>
                    <a:pt x="2279701" y="0"/>
                  </a:lnTo>
                  <a:cubicBezTo>
                    <a:pt x="2304409" y="0"/>
                    <a:pt x="2324439" y="20030"/>
                    <a:pt x="2324439" y="44738"/>
                  </a:cubicBezTo>
                  <a:lnTo>
                    <a:pt x="2324439" y="2432135"/>
                  </a:lnTo>
                  <a:cubicBezTo>
                    <a:pt x="2324439" y="2456843"/>
                    <a:pt x="2304409" y="2476872"/>
                    <a:pt x="2279701" y="2476872"/>
                  </a:cubicBezTo>
                  <a:lnTo>
                    <a:pt x="44738" y="2476872"/>
                  </a:lnTo>
                  <a:cubicBezTo>
                    <a:pt x="32873" y="2476872"/>
                    <a:pt x="21493" y="2472159"/>
                    <a:pt x="13103" y="2463769"/>
                  </a:cubicBezTo>
                  <a:cubicBezTo>
                    <a:pt x="4713" y="2455379"/>
                    <a:pt x="0" y="2444000"/>
                    <a:pt x="0" y="2432135"/>
                  </a:cubicBezTo>
                  <a:lnTo>
                    <a:pt x="0" y="44738"/>
                  </a:lnTo>
                  <a:cubicBezTo>
                    <a:pt x="0" y="20030"/>
                    <a:pt x="20030" y="0"/>
                    <a:pt x="44738" y="0"/>
                  </a:cubicBezTo>
                  <a:close/>
                </a:path>
              </a:pathLst>
            </a:custGeom>
            <a:solidFill>
              <a:srgbClr val="0CC0DF"/>
            </a:solidFill>
          </p:spPr>
        </p:sp>
        <p:sp>
          <p:nvSpPr>
            <p:cNvPr name="TextBox 4" id="4"/>
            <p:cNvSpPr txBox="true"/>
            <p:nvPr/>
          </p:nvSpPr>
          <p:spPr>
            <a:xfrm>
              <a:off x="0" y="-38100"/>
              <a:ext cx="2324439" cy="2514973"/>
            </a:xfrm>
            <a:prstGeom prst="rect">
              <a:avLst/>
            </a:prstGeom>
          </p:spPr>
          <p:txBody>
            <a:bodyPr anchor="ctr" rtlCol="false" tIns="50800" lIns="50800" bIns="50800" rIns="50800"/>
            <a:lstStyle/>
            <a:p>
              <a:pPr algn="ctr">
                <a:lnSpc>
                  <a:spcPts val="2659"/>
                </a:lnSpc>
              </a:pPr>
            </a:p>
          </p:txBody>
        </p:sp>
      </p:grpSp>
      <p:grpSp>
        <p:nvGrpSpPr>
          <p:cNvPr name="Group 5" id="5"/>
          <p:cNvGrpSpPr/>
          <p:nvPr/>
        </p:nvGrpSpPr>
        <p:grpSpPr>
          <a:xfrm rot="0">
            <a:off x="9463335" y="441312"/>
            <a:ext cx="8504308" cy="9404375"/>
            <a:chOff x="0" y="0"/>
            <a:chExt cx="2239818" cy="2476873"/>
          </a:xfrm>
        </p:grpSpPr>
        <p:sp>
          <p:nvSpPr>
            <p:cNvPr name="Freeform 6" id="6"/>
            <p:cNvSpPr/>
            <p:nvPr/>
          </p:nvSpPr>
          <p:spPr>
            <a:xfrm flipH="false" flipV="false" rot="0">
              <a:off x="0" y="0"/>
              <a:ext cx="2239818" cy="2476872"/>
            </a:xfrm>
            <a:custGeom>
              <a:avLst/>
              <a:gdLst/>
              <a:ahLst/>
              <a:cxnLst/>
              <a:rect r="r" b="b" t="t" l="l"/>
              <a:pathLst>
                <a:path h="2476872" w="2239818">
                  <a:moveTo>
                    <a:pt x="46428" y="0"/>
                  </a:moveTo>
                  <a:lnTo>
                    <a:pt x="2193390" y="0"/>
                  </a:lnTo>
                  <a:cubicBezTo>
                    <a:pt x="2219031" y="0"/>
                    <a:pt x="2239818" y="20787"/>
                    <a:pt x="2239818" y="46428"/>
                  </a:cubicBezTo>
                  <a:lnTo>
                    <a:pt x="2239818" y="2430444"/>
                  </a:lnTo>
                  <a:cubicBezTo>
                    <a:pt x="2239818" y="2456086"/>
                    <a:pt x="2219031" y="2476872"/>
                    <a:pt x="2193390" y="2476872"/>
                  </a:cubicBezTo>
                  <a:lnTo>
                    <a:pt x="46428" y="2476872"/>
                  </a:lnTo>
                  <a:cubicBezTo>
                    <a:pt x="20787" y="2476872"/>
                    <a:pt x="0" y="2456086"/>
                    <a:pt x="0" y="2430444"/>
                  </a:cubicBezTo>
                  <a:lnTo>
                    <a:pt x="0" y="46428"/>
                  </a:lnTo>
                  <a:cubicBezTo>
                    <a:pt x="0" y="20787"/>
                    <a:pt x="20787" y="0"/>
                    <a:pt x="46428" y="0"/>
                  </a:cubicBezTo>
                  <a:close/>
                </a:path>
              </a:pathLst>
            </a:custGeom>
            <a:solidFill>
              <a:srgbClr val="FF72C2"/>
            </a:solidFill>
          </p:spPr>
        </p:sp>
        <p:sp>
          <p:nvSpPr>
            <p:cNvPr name="TextBox 7" id="7"/>
            <p:cNvSpPr txBox="true"/>
            <p:nvPr/>
          </p:nvSpPr>
          <p:spPr>
            <a:xfrm>
              <a:off x="0" y="-38100"/>
              <a:ext cx="2239818" cy="2514973"/>
            </a:xfrm>
            <a:prstGeom prst="rect">
              <a:avLst/>
            </a:prstGeom>
          </p:spPr>
          <p:txBody>
            <a:bodyPr anchor="ctr" rtlCol="false" tIns="50800" lIns="50800" bIns="50800" rIns="50800"/>
            <a:lstStyle/>
            <a:p>
              <a:pPr algn="ctr">
                <a:lnSpc>
                  <a:spcPts val="2659"/>
                </a:lnSpc>
              </a:pPr>
            </a:p>
          </p:txBody>
        </p:sp>
      </p:grpSp>
      <p:grpSp>
        <p:nvGrpSpPr>
          <p:cNvPr name="Group 8" id="8"/>
          <p:cNvGrpSpPr/>
          <p:nvPr/>
        </p:nvGrpSpPr>
        <p:grpSpPr>
          <a:xfrm rot="0">
            <a:off x="716570" y="760648"/>
            <a:ext cx="7990177" cy="8765705"/>
            <a:chOff x="0" y="0"/>
            <a:chExt cx="2104409" cy="2308663"/>
          </a:xfrm>
        </p:grpSpPr>
        <p:sp>
          <p:nvSpPr>
            <p:cNvPr name="Freeform 9" id="9"/>
            <p:cNvSpPr/>
            <p:nvPr/>
          </p:nvSpPr>
          <p:spPr>
            <a:xfrm flipH="false" flipV="false" rot="0">
              <a:off x="0" y="0"/>
              <a:ext cx="2104409" cy="2308663"/>
            </a:xfrm>
            <a:custGeom>
              <a:avLst/>
              <a:gdLst/>
              <a:ahLst/>
              <a:cxnLst/>
              <a:rect r="r" b="b" t="t" l="l"/>
              <a:pathLst>
                <a:path h="2308663" w="2104409">
                  <a:moveTo>
                    <a:pt x="49415" y="0"/>
                  </a:moveTo>
                  <a:lnTo>
                    <a:pt x="2054993" y="0"/>
                  </a:lnTo>
                  <a:cubicBezTo>
                    <a:pt x="2068099" y="0"/>
                    <a:pt x="2080668" y="5206"/>
                    <a:pt x="2089935" y="14473"/>
                  </a:cubicBezTo>
                  <a:cubicBezTo>
                    <a:pt x="2099202" y="23741"/>
                    <a:pt x="2104409" y="36310"/>
                    <a:pt x="2104409" y="49415"/>
                  </a:cubicBezTo>
                  <a:lnTo>
                    <a:pt x="2104409" y="2259248"/>
                  </a:lnTo>
                  <a:cubicBezTo>
                    <a:pt x="2104409" y="2272353"/>
                    <a:pt x="2099202" y="2284922"/>
                    <a:pt x="2089935" y="2294189"/>
                  </a:cubicBezTo>
                  <a:cubicBezTo>
                    <a:pt x="2080668" y="2303457"/>
                    <a:pt x="2068099" y="2308663"/>
                    <a:pt x="2054993" y="2308663"/>
                  </a:cubicBezTo>
                  <a:lnTo>
                    <a:pt x="49415" y="2308663"/>
                  </a:lnTo>
                  <a:cubicBezTo>
                    <a:pt x="36310" y="2308663"/>
                    <a:pt x="23741" y="2303457"/>
                    <a:pt x="14473" y="2294189"/>
                  </a:cubicBezTo>
                  <a:cubicBezTo>
                    <a:pt x="5206" y="2284922"/>
                    <a:pt x="0" y="2272353"/>
                    <a:pt x="0" y="2259248"/>
                  </a:cubicBezTo>
                  <a:lnTo>
                    <a:pt x="0" y="49415"/>
                  </a:lnTo>
                  <a:cubicBezTo>
                    <a:pt x="0" y="36310"/>
                    <a:pt x="5206" y="23741"/>
                    <a:pt x="14473" y="14473"/>
                  </a:cubicBezTo>
                  <a:cubicBezTo>
                    <a:pt x="23741" y="5206"/>
                    <a:pt x="36310" y="0"/>
                    <a:pt x="49415" y="0"/>
                  </a:cubicBezTo>
                  <a:close/>
                </a:path>
              </a:pathLst>
            </a:custGeom>
            <a:solidFill>
              <a:srgbClr val="FFFFFF">
                <a:alpha val="82745"/>
              </a:srgbClr>
            </a:solidFill>
          </p:spPr>
        </p:sp>
        <p:sp>
          <p:nvSpPr>
            <p:cNvPr name="TextBox 10" id="10"/>
            <p:cNvSpPr txBox="true"/>
            <p:nvPr/>
          </p:nvSpPr>
          <p:spPr>
            <a:xfrm>
              <a:off x="0" y="-38100"/>
              <a:ext cx="2104409" cy="2346763"/>
            </a:xfrm>
            <a:prstGeom prst="rect">
              <a:avLst/>
            </a:prstGeom>
          </p:spPr>
          <p:txBody>
            <a:bodyPr anchor="ctr" rtlCol="false" tIns="50800" lIns="50800" bIns="50800" rIns="50800"/>
            <a:lstStyle/>
            <a:p>
              <a:pPr algn="ctr">
                <a:lnSpc>
                  <a:spcPts val="2659"/>
                </a:lnSpc>
              </a:pPr>
            </a:p>
          </p:txBody>
        </p:sp>
      </p:grpSp>
      <p:grpSp>
        <p:nvGrpSpPr>
          <p:cNvPr name="Group 11" id="11"/>
          <p:cNvGrpSpPr/>
          <p:nvPr/>
        </p:nvGrpSpPr>
        <p:grpSpPr>
          <a:xfrm rot="0">
            <a:off x="9900505" y="760648"/>
            <a:ext cx="7670841" cy="8765705"/>
            <a:chOff x="0" y="0"/>
            <a:chExt cx="2020304" cy="2308663"/>
          </a:xfrm>
        </p:grpSpPr>
        <p:sp>
          <p:nvSpPr>
            <p:cNvPr name="Freeform 12" id="12"/>
            <p:cNvSpPr/>
            <p:nvPr/>
          </p:nvSpPr>
          <p:spPr>
            <a:xfrm flipH="false" flipV="false" rot="0">
              <a:off x="0" y="0"/>
              <a:ext cx="2020304" cy="2308663"/>
            </a:xfrm>
            <a:custGeom>
              <a:avLst/>
              <a:gdLst/>
              <a:ahLst/>
              <a:cxnLst/>
              <a:rect r="r" b="b" t="t" l="l"/>
              <a:pathLst>
                <a:path h="2308663" w="2020304">
                  <a:moveTo>
                    <a:pt x="51473" y="0"/>
                  </a:moveTo>
                  <a:lnTo>
                    <a:pt x="1968831" y="0"/>
                  </a:lnTo>
                  <a:cubicBezTo>
                    <a:pt x="1982483" y="0"/>
                    <a:pt x="1995575" y="5423"/>
                    <a:pt x="2005228" y="15076"/>
                  </a:cubicBezTo>
                  <a:cubicBezTo>
                    <a:pt x="2014881" y="24729"/>
                    <a:pt x="2020304" y="37821"/>
                    <a:pt x="2020304" y="51473"/>
                  </a:cubicBezTo>
                  <a:lnTo>
                    <a:pt x="2020304" y="2257190"/>
                  </a:lnTo>
                  <a:cubicBezTo>
                    <a:pt x="2020304" y="2270842"/>
                    <a:pt x="2014881" y="2283934"/>
                    <a:pt x="2005228" y="2293587"/>
                  </a:cubicBezTo>
                  <a:cubicBezTo>
                    <a:pt x="1995575" y="2303240"/>
                    <a:pt x="1982483" y="2308663"/>
                    <a:pt x="1968831" y="2308663"/>
                  </a:cubicBezTo>
                  <a:lnTo>
                    <a:pt x="51473" y="2308663"/>
                  </a:lnTo>
                  <a:cubicBezTo>
                    <a:pt x="37821" y="2308663"/>
                    <a:pt x="24729" y="2303240"/>
                    <a:pt x="15076" y="2293587"/>
                  </a:cubicBezTo>
                  <a:cubicBezTo>
                    <a:pt x="5423" y="2283934"/>
                    <a:pt x="0" y="2270842"/>
                    <a:pt x="0" y="2257190"/>
                  </a:cubicBezTo>
                  <a:lnTo>
                    <a:pt x="0" y="51473"/>
                  </a:lnTo>
                  <a:cubicBezTo>
                    <a:pt x="0" y="37821"/>
                    <a:pt x="5423" y="24729"/>
                    <a:pt x="15076" y="15076"/>
                  </a:cubicBezTo>
                  <a:cubicBezTo>
                    <a:pt x="24729" y="5423"/>
                    <a:pt x="37821" y="0"/>
                    <a:pt x="51473" y="0"/>
                  </a:cubicBezTo>
                  <a:close/>
                </a:path>
              </a:pathLst>
            </a:custGeom>
            <a:solidFill>
              <a:srgbClr val="FFFFFF">
                <a:alpha val="83922"/>
              </a:srgbClr>
            </a:solidFill>
          </p:spPr>
        </p:sp>
        <p:sp>
          <p:nvSpPr>
            <p:cNvPr name="TextBox 13" id="13"/>
            <p:cNvSpPr txBox="true"/>
            <p:nvPr/>
          </p:nvSpPr>
          <p:spPr>
            <a:xfrm>
              <a:off x="0" y="-38100"/>
              <a:ext cx="2020304" cy="2346763"/>
            </a:xfrm>
            <a:prstGeom prst="rect">
              <a:avLst/>
            </a:prstGeom>
          </p:spPr>
          <p:txBody>
            <a:bodyPr anchor="ctr" rtlCol="false" tIns="50800" lIns="50800" bIns="50800" rIns="50800"/>
            <a:lstStyle/>
            <a:p>
              <a:pPr algn="ctr">
                <a:lnSpc>
                  <a:spcPts val="2659"/>
                </a:lnSpc>
              </a:pPr>
            </a:p>
          </p:txBody>
        </p:sp>
      </p:grpSp>
      <p:sp>
        <p:nvSpPr>
          <p:cNvPr name="TextBox 14" id="14"/>
          <p:cNvSpPr txBox="true"/>
          <p:nvPr/>
        </p:nvSpPr>
        <p:spPr>
          <a:xfrm rot="0">
            <a:off x="736110" y="2122527"/>
            <a:ext cx="7990177" cy="5892166"/>
          </a:xfrm>
          <a:prstGeom prst="rect">
            <a:avLst/>
          </a:prstGeom>
        </p:spPr>
        <p:txBody>
          <a:bodyPr anchor="t" rtlCol="false" tIns="0" lIns="0" bIns="0" rIns="0">
            <a:spAutoFit/>
          </a:bodyPr>
          <a:lstStyle/>
          <a:p>
            <a:pPr algn="ctr">
              <a:lnSpc>
                <a:spcPts val="6159"/>
              </a:lnSpc>
            </a:pPr>
            <a:r>
              <a:rPr lang="en-US" sz="4399">
                <a:solidFill>
                  <a:srgbClr val="000000"/>
                </a:solidFill>
                <a:latin typeface="Arial"/>
                <a:ea typeface="Arial"/>
                <a:cs typeface="Arial"/>
                <a:sym typeface="Arial"/>
              </a:rPr>
              <a:t>Cau eich llygaid a lluniwch siapiau ar hap wrth i chi gyfrif i 30 yn eich pen.</a:t>
            </a:r>
          </a:p>
          <a:p>
            <a:pPr algn="ctr">
              <a:lnSpc>
                <a:spcPts val="6159"/>
              </a:lnSpc>
            </a:pPr>
          </a:p>
          <a:p>
            <a:pPr algn="ctr">
              <a:lnSpc>
                <a:spcPts val="6159"/>
              </a:lnSpc>
            </a:pPr>
            <a:r>
              <a:rPr lang="en-US" sz="4399">
                <a:solidFill>
                  <a:srgbClr val="000000"/>
                </a:solidFill>
                <a:latin typeface="Arial"/>
                <a:ea typeface="Arial"/>
                <a:cs typeface="Arial"/>
                <a:sym typeface="Arial"/>
              </a:rPr>
              <a:t>Agorwch eich llygaid a throi'r siapiau'n lun.</a:t>
            </a:r>
          </a:p>
          <a:p>
            <a:pPr algn="ctr">
              <a:lnSpc>
                <a:spcPts val="6159"/>
              </a:lnSpc>
            </a:pPr>
          </a:p>
          <a:p>
            <a:pPr algn="ctr">
              <a:lnSpc>
                <a:spcPts val="2659"/>
              </a:lnSpc>
              <a:spcBef>
                <a:spcPct val="0"/>
              </a:spcBef>
            </a:pPr>
          </a:p>
        </p:txBody>
      </p:sp>
      <p:sp>
        <p:nvSpPr>
          <p:cNvPr name="TextBox 15" id="15"/>
          <p:cNvSpPr txBox="true"/>
          <p:nvPr/>
        </p:nvSpPr>
        <p:spPr>
          <a:xfrm rot="0">
            <a:off x="10382240" y="2519257"/>
            <a:ext cx="6707373" cy="5155855"/>
          </a:xfrm>
          <a:prstGeom prst="rect">
            <a:avLst/>
          </a:prstGeom>
        </p:spPr>
        <p:txBody>
          <a:bodyPr anchor="t" rtlCol="false" tIns="0" lIns="0" bIns="0" rIns="0">
            <a:spAutoFit/>
          </a:bodyPr>
          <a:lstStyle/>
          <a:p>
            <a:pPr algn="ctr">
              <a:lnSpc>
                <a:spcPts val="8244"/>
              </a:lnSpc>
              <a:spcBef>
                <a:spcPct val="0"/>
              </a:spcBef>
            </a:pPr>
            <a:r>
              <a:rPr lang="en-US" sz="5888">
                <a:solidFill>
                  <a:srgbClr val="000000"/>
                </a:solidFill>
                <a:latin typeface="Canva Sans"/>
                <a:ea typeface="Canva Sans"/>
                <a:cs typeface="Canva Sans"/>
                <a:sym typeface="Canva Sans"/>
              </a:rPr>
              <a:t>Gwnewch beth bynnag yr ydych yn hoffi ar dudalen yn eich llyfr</a:t>
            </a:r>
          </a:p>
        </p:txBody>
      </p:sp>
    </p:spTree>
  </p:cSld>
  <p:clrMapOvr>
    <a:masterClrMapping/>
  </p:clrMapOvr>
</p:sld>
</file>

<file path=ppt/slides/slide10.xml><?xml version="1.0" encoding="utf-8"?>
<p:sld xmlns:p="http://schemas.openxmlformats.org/presentationml/2006/main" xmlns:a="http://schemas.openxmlformats.org/drawingml/2006/main">
  <p:cSld>
    <p:spTree>
      <p:nvGrpSpPr>
        <p:cNvPr id="1" name=""/>
        <p:cNvGrpSpPr/>
        <p:nvPr/>
      </p:nvGrpSpPr>
      <p:grpSpPr>
        <a:xfrm>
          <a:off x="0" y="0"/>
          <a:ext cx="0" cy="0"/>
          <a:chOff x="0" y="0"/>
          <a:chExt cx="0" cy="0"/>
        </a:xfrm>
      </p:grpSpPr>
      <p:grpSp>
        <p:nvGrpSpPr>
          <p:cNvPr name="Group 2" id="2"/>
          <p:cNvGrpSpPr/>
          <p:nvPr/>
        </p:nvGrpSpPr>
        <p:grpSpPr>
          <a:xfrm rot="0">
            <a:off x="318397" y="441312"/>
            <a:ext cx="8825603" cy="9404375"/>
            <a:chOff x="0" y="0"/>
            <a:chExt cx="2324439" cy="2476873"/>
          </a:xfrm>
        </p:grpSpPr>
        <p:sp>
          <p:nvSpPr>
            <p:cNvPr name="Freeform 3" id="3"/>
            <p:cNvSpPr/>
            <p:nvPr/>
          </p:nvSpPr>
          <p:spPr>
            <a:xfrm flipH="false" flipV="false" rot="0">
              <a:off x="0" y="0"/>
              <a:ext cx="2324439" cy="2476872"/>
            </a:xfrm>
            <a:custGeom>
              <a:avLst/>
              <a:gdLst/>
              <a:ahLst/>
              <a:cxnLst/>
              <a:rect r="r" b="b" t="t" l="l"/>
              <a:pathLst>
                <a:path h="2476872" w="2324439">
                  <a:moveTo>
                    <a:pt x="44738" y="0"/>
                  </a:moveTo>
                  <a:lnTo>
                    <a:pt x="2279701" y="0"/>
                  </a:lnTo>
                  <a:cubicBezTo>
                    <a:pt x="2304409" y="0"/>
                    <a:pt x="2324439" y="20030"/>
                    <a:pt x="2324439" y="44738"/>
                  </a:cubicBezTo>
                  <a:lnTo>
                    <a:pt x="2324439" y="2432135"/>
                  </a:lnTo>
                  <a:cubicBezTo>
                    <a:pt x="2324439" y="2456843"/>
                    <a:pt x="2304409" y="2476872"/>
                    <a:pt x="2279701" y="2476872"/>
                  </a:cubicBezTo>
                  <a:lnTo>
                    <a:pt x="44738" y="2476872"/>
                  </a:lnTo>
                  <a:cubicBezTo>
                    <a:pt x="32873" y="2476872"/>
                    <a:pt x="21493" y="2472159"/>
                    <a:pt x="13103" y="2463769"/>
                  </a:cubicBezTo>
                  <a:cubicBezTo>
                    <a:pt x="4713" y="2455379"/>
                    <a:pt x="0" y="2444000"/>
                    <a:pt x="0" y="2432135"/>
                  </a:cubicBezTo>
                  <a:lnTo>
                    <a:pt x="0" y="44738"/>
                  </a:lnTo>
                  <a:cubicBezTo>
                    <a:pt x="0" y="20030"/>
                    <a:pt x="20030" y="0"/>
                    <a:pt x="44738" y="0"/>
                  </a:cubicBezTo>
                  <a:close/>
                </a:path>
              </a:pathLst>
            </a:custGeom>
            <a:solidFill>
              <a:srgbClr val="C1FF72"/>
            </a:solidFill>
          </p:spPr>
        </p:sp>
        <p:sp>
          <p:nvSpPr>
            <p:cNvPr name="TextBox 4" id="4"/>
            <p:cNvSpPr txBox="true"/>
            <p:nvPr/>
          </p:nvSpPr>
          <p:spPr>
            <a:xfrm>
              <a:off x="0" y="-38100"/>
              <a:ext cx="2324439" cy="2514973"/>
            </a:xfrm>
            <a:prstGeom prst="rect">
              <a:avLst/>
            </a:prstGeom>
          </p:spPr>
          <p:txBody>
            <a:bodyPr anchor="ctr" rtlCol="false" tIns="50800" lIns="50800" bIns="50800" rIns="50800"/>
            <a:lstStyle/>
            <a:p>
              <a:pPr algn="ctr">
                <a:lnSpc>
                  <a:spcPts val="2659"/>
                </a:lnSpc>
              </a:pPr>
            </a:p>
          </p:txBody>
        </p:sp>
      </p:grpSp>
      <p:grpSp>
        <p:nvGrpSpPr>
          <p:cNvPr name="Group 5" id="5"/>
          <p:cNvGrpSpPr/>
          <p:nvPr/>
        </p:nvGrpSpPr>
        <p:grpSpPr>
          <a:xfrm rot="0">
            <a:off x="9463335" y="441312"/>
            <a:ext cx="8504308" cy="9404375"/>
            <a:chOff x="0" y="0"/>
            <a:chExt cx="2239818" cy="2476873"/>
          </a:xfrm>
        </p:grpSpPr>
        <p:sp>
          <p:nvSpPr>
            <p:cNvPr name="Freeform 6" id="6"/>
            <p:cNvSpPr/>
            <p:nvPr/>
          </p:nvSpPr>
          <p:spPr>
            <a:xfrm flipH="false" flipV="false" rot="0">
              <a:off x="0" y="0"/>
              <a:ext cx="2239818" cy="2476872"/>
            </a:xfrm>
            <a:custGeom>
              <a:avLst/>
              <a:gdLst/>
              <a:ahLst/>
              <a:cxnLst/>
              <a:rect r="r" b="b" t="t" l="l"/>
              <a:pathLst>
                <a:path h="2476872" w="2239818">
                  <a:moveTo>
                    <a:pt x="46428" y="0"/>
                  </a:moveTo>
                  <a:lnTo>
                    <a:pt x="2193390" y="0"/>
                  </a:lnTo>
                  <a:cubicBezTo>
                    <a:pt x="2219031" y="0"/>
                    <a:pt x="2239818" y="20787"/>
                    <a:pt x="2239818" y="46428"/>
                  </a:cubicBezTo>
                  <a:lnTo>
                    <a:pt x="2239818" y="2430444"/>
                  </a:lnTo>
                  <a:cubicBezTo>
                    <a:pt x="2239818" y="2456086"/>
                    <a:pt x="2219031" y="2476872"/>
                    <a:pt x="2193390" y="2476872"/>
                  </a:cubicBezTo>
                  <a:lnTo>
                    <a:pt x="46428" y="2476872"/>
                  </a:lnTo>
                  <a:cubicBezTo>
                    <a:pt x="20787" y="2476872"/>
                    <a:pt x="0" y="2456086"/>
                    <a:pt x="0" y="2430444"/>
                  </a:cubicBezTo>
                  <a:lnTo>
                    <a:pt x="0" y="46428"/>
                  </a:lnTo>
                  <a:cubicBezTo>
                    <a:pt x="0" y="20787"/>
                    <a:pt x="20787" y="0"/>
                    <a:pt x="46428" y="0"/>
                  </a:cubicBezTo>
                  <a:close/>
                </a:path>
              </a:pathLst>
            </a:custGeom>
            <a:solidFill>
              <a:srgbClr val="FF72C2"/>
            </a:solidFill>
          </p:spPr>
        </p:sp>
        <p:sp>
          <p:nvSpPr>
            <p:cNvPr name="TextBox 7" id="7"/>
            <p:cNvSpPr txBox="true"/>
            <p:nvPr/>
          </p:nvSpPr>
          <p:spPr>
            <a:xfrm>
              <a:off x="0" y="-38100"/>
              <a:ext cx="2239818" cy="2514973"/>
            </a:xfrm>
            <a:prstGeom prst="rect">
              <a:avLst/>
            </a:prstGeom>
          </p:spPr>
          <p:txBody>
            <a:bodyPr anchor="ctr" rtlCol="false" tIns="50800" lIns="50800" bIns="50800" rIns="50800"/>
            <a:lstStyle/>
            <a:p>
              <a:pPr algn="ctr">
                <a:lnSpc>
                  <a:spcPts val="2659"/>
                </a:lnSpc>
              </a:pPr>
            </a:p>
          </p:txBody>
        </p:sp>
      </p:grpSp>
      <p:grpSp>
        <p:nvGrpSpPr>
          <p:cNvPr name="Group 8" id="8"/>
          <p:cNvGrpSpPr/>
          <p:nvPr/>
        </p:nvGrpSpPr>
        <p:grpSpPr>
          <a:xfrm rot="0">
            <a:off x="716570" y="760648"/>
            <a:ext cx="7990177" cy="8765705"/>
            <a:chOff x="0" y="0"/>
            <a:chExt cx="2104409" cy="2308663"/>
          </a:xfrm>
        </p:grpSpPr>
        <p:sp>
          <p:nvSpPr>
            <p:cNvPr name="Freeform 9" id="9"/>
            <p:cNvSpPr/>
            <p:nvPr/>
          </p:nvSpPr>
          <p:spPr>
            <a:xfrm flipH="false" flipV="false" rot="0">
              <a:off x="0" y="0"/>
              <a:ext cx="2104409" cy="2308663"/>
            </a:xfrm>
            <a:custGeom>
              <a:avLst/>
              <a:gdLst/>
              <a:ahLst/>
              <a:cxnLst/>
              <a:rect r="r" b="b" t="t" l="l"/>
              <a:pathLst>
                <a:path h="2308663" w="2104409">
                  <a:moveTo>
                    <a:pt x="49415" y="0"/>
                  </a:moveTo>
                  <a:lnTo>
                    <a:pt x="2054993" y="0"/>
                  </a:lnTo>
                  <a:cubicBezTo>
                    <a:pt x="2068099" y="0"/>
                    <a:pt x="2080668" y="5206"/>
                    <a:pt x="2089935" y="14473"/>
                  </a:cubicBezTo>
                  <a:cubicBezTo>
                    <a:pt x="2099202" y="23741"/>
                    <a:pt x="2104409" y="36310"/>
                    <a:pt x="2104409" y="49415"/>
                  </a:cubicBezTo>
                  <a:lnTo>
                    <a:pt x="2104409" y="2259248"/>
                  </a:lnTo>
                  <a:cubicBezTo>
                    <a:pt x="2104409" y="2272353"/>
                    <a:pt x="2099202" y="2284922"/>
                    <a:pt x="2089935" y="2294189"/>
                  </a:cubicBezTo>
                  <a:cubicBezTo>
                    <a:pt x="2080668" y="2303457"/>
                    <a:pt x="2068099" y="2308663"/>
                    <a:pt x="2054993" y="2308663"/>
                  </a:cubicBezTo>
                  <a:lnTo>
                    <a:pt x="49415" y="2308663"/>
                  </a:lnTo>
                  <a:cubicBezTo>
                    <a:pt x="36310" y="2308663"/>
                    <a:pt x="23741" y="2303457"/>
                    <a:pt x="14473" y="2294189"/>
                  </a:cubicBezTo>
                  <a:cubicBezTo>
                    <a:pt x="5206" y="2284922"/>
                    <a:pt x="0" y="2272353"/>
                    <a:pt x="0" y="2259248"/>
                  </a:cubicBezTo>
                  <a:lnTo>
                    <a:pt x="0" y="49415"/>
                  </a:lnTo>
                  <a:cubicBezTo>
                    <a:pt x="0" y="36310"/>
                    <a:pt x="5206" y="23741"/>
                    <a:pt x="14473" y="14473"/>
                  </a:cubicBezTo>
                  <a:cubicBezTo>
                    <a:pt x="23741" y="5206"/>
                    <a:pt x="36310" y="0"/>
                    <a:pt x="49415" y="0"/>
                  </a:cubicBezTo>
                  <a:close/>
                </a:path>
              </a:pathLst>
            </a:custGeom>
            <a:solidFill>
              <a:srgbClr val="FFFFFF">
                <a:alpha val="85882"/>
              </a:srgbClr>
            </a:solidFill>
          </p:spPr>
        </p:sp>
        <p:sp>
          <p:nvSpPr>
            <p:cNvPr name="TextBox 10" id="10"/>
            <p:cNvSpPr txBox="true"/>
            <p:nvPr/>
          </p:nvSpPr>
          <p:spPr>
            <a:xfrm>
              <a:off x="0" y="-38100"/>
              <a:ext cx="2104409" cy="2346763"/>
            </a:xfrm>
            <a:prstGeom prst="rect">
              <a:avLst/>
            </a:prstGeom>
          </p:spPr>
          <p:txBody>
            <a:bodyPr anchor="ctr" rtlCol="false" tIns="50800" lIns="50800" bIns="50800" rIns="50800"/>
            <a:lstStyle/>
            <a:p>
              <a:pPr algn="ctr">
                <a:lnSpc>
                  <a:spcPts val="2659"/>
                </a:lnSpc>
              </a:pPr>
            </a:p>
          </p:txBody>
        </p:sp>
      </p:grpSp>
      <p:grpSp>
        <p:nvGrpSpPr>
          <p:cNvPr name="Group 11" id="11"/>
          <p:cNvGrpSpPr/>
          <p:nvPr/>
        </p:nvGrpSpPr>
        <p:grpSpPr>
          <a:xfrm rot="0">
            <a:off x="9900505" y="760648"/>
            <a:ext cx="7670841" cy="8765705"/>
            <a:chOff x="0" y="0"/>
            <a:chExt cx="2020304" cy="2308663"/>
          </a:xfrm>
        </p:grpSpPr>
        <p:sp>
          <p:nvSpPr>
            <p:cNvPr name="Freeform 12" id="12"/>
            <p:cNvSpPr/>
            <p:nvPr/>
          </p:nvSpPr>
          <p:spPr>
            <a:xfrm flipH="false" flipV="false" rot="0">
              <a:off x="0" y="0"/>
              <a:ext cx="2020304" cy="2308663"/>
            </a:xfrm>
            <a:custGeom>
              <a:avLst/>
              <a:gdLst/>
              <a:ahLst/>
              <a:cxnLst/>
              <a:rect r="r" b="b" t="t" l="l"/>
              <a:pathLst>
                <a:path h="2308663" w="2020304">
                  <a:moveTo>
                    <a:pt x="51473" y="0"/>
                  </a:moveTo>
                  <a:lnTo>
                    <a:pt x="1968831" y="0"/>
                  </a:lnTo>
                  <a:cubicBezTo>
                    <a:pt x="1982483" y="0"/>
                    <a:pt x="1995575" y="5423"/>
                    <a:pt x="2005228" y="15076"/>
                  </a:cubicBezTo>
                  <a:cubicBezTo>
                    <a:pt x="2014881" y="24729"/>
                    <a:pt x="2020304" y="37821"/>
                    <a:pt x="2020304" y="51473"/>
                  </a:cubicBezTo>
                  <a:lnTo>
                    <a:pt x="2020304" y="2257190"/>
                  </a:lnTo>
                  <a:cubicBezTo>
                    <a:pt x="2020304" y="2270842"/>
                    <a:pt x="2014881" y="2283934"/>
                    <a:pt x="2005228" y="2293587"/>
                  </a:cubicBezTo>
                  <a:cubicBezTo>
                    <a:pt x="1995575" y="2303240"/>
                    <a:pt x="1982483" y="2308663"/>
                    <a:pt x="1968831" y="2308663"/>
                  </a:cubicBezTo>
                  <a:lnTo>
                    <a:pt x="51473" y="2308663"/>
                  </a:lnTo>
                  <a:cubicBezTo>
                    <a:pt x="37821" y="2308663"/>
                    <a:pt x="24729" y="2303240"/>
                    <a:pt x="15076" y="2293587"/>
                  </a:cubicBezTo>
                  <a:cubicBezTo>
                    <a:pt x="5423" y="2283934"/>
                    <a:pt x="0" y="2270842"/>
                    <a:pt x="0" y="2257190"/>
                  </a:cubicBezTo>
                  <a:lnTo>
                    <a:pt x="0" y="51473"/>
                  </a:lnTo>
                  <a:cubicBezTo>
                    <a:pt x="0" y="37821"/>
                    <a:pt x="5423" y="24729"/>
                    <a:pt x="15076" y="15076"/>
                  </a:cubicBezTo>
                  <a:cubicBezTo>
                    <a:pt x="24729" y="5423"/>
                    <a:pt x="37821" y="0"/>
                    <a:pt x="51473" y="0"/>
                  </a:cubicBezTo>
                  <a:close/>
                </a:path>
              </a:pathLst>
            </a:custGeom>
            <a:solidFill>
              <a:srgbClr val="FFFFFF">
                <a:alpha val="90980"/>
              </a:srgbClr>
            </a:solidFill>
          </p:spPr>
        </p:sp>
        <p:sp>
          <p:nvSpPr>
            <p:cNvPr name="TextBox 13" id="13"/>
            <p:cNvSpPr txBox="true"/>
            <p:nvPr/>
          </p:nvSpPr>
          <p:spPr>
            <a:xfrm>
              <a:off x="0" y="-38100"/>
              <a:ext cx="2020304" cy="2346763"/>
            </a:xfrm>
            <a:prstGeom prst="rect">
              <a:avLst/>
            </a:prstGeom>
          </p:spPr>
          <p:txBody>
            <a:bodyPr anchor="ctr" rtlCol="false" tIns="50800" lIns="50800" bIns="50800" rIns="50800"/>
            <a:lstStyle/>
            <a:p>
              <a:pPr algn="ctr">
                <a:lnSpc>
                  <a:spcPts val="2659"/>
                </a:lnSpc>
              </a:pPr>
            </a:p>
          </p:txBody>
        </p:sp>
      </p:grpSp>
      <p:sp>
        <p:nvSpPr>
          <p:cNvPr name="TextBox 14" id="14"/>
          <p:cNvSpPr txBox="true"/>
          <p:nvPr/>
        </p:nvSpPr>
        <p:spPr>
          <a:xfrm rot="0">
            <a:off x="1365917" y="1144986"/>
            <a:ext cx="6691482" cy="7781291"/>
          </a:xfrm>
          <a:prstGeom prst="rect">
            <a:avLst/>
          </a:prstGeom>
        </p:spPr>
        <p:txBody>
          <a:bodyPr anchor="t" rtlCol="false" tIns="0" lIns="0" bIns="0" rIns="0">
            <a:spAutoFit/>
          </a:bodyPr>
          <a:lstStyle/>
          <a:p>
            <a:pPr algn="ctr">
              <a:lnSpc>
                <a:spcPts val="4759"/>
              </a:lnSpc>
            </a:pPr>
            <a:r>
              <a:rPr lang="en-US" sz="3399">
                <a:solidFill>
                  <a:srgbClr val="000000"/>
                </a:solidFill>
                <a:latin typeface="Canva Sans"/>
                <a:ea typeface="Canva Sans"/>
                <a:cs typeface="Canva Sans"/>
                <a:sym typeface="Canva Sans"/>
              </a:rPr>
              <a:t>-Imagine your dream day and think about the places, activities, and people that make it special</a:t>
            </a:r>
          </a:p>
          <a:p>
            <a:pPr algn="ctr">
              <a:lnSpc>
                <a:spcPts val="4759"/>
              </a:lnSpc>
            </a:pPr>
          </a:p>
          <a:p>
            <a:pPr algn="ctr">
              <a:lnSpc>
                <a:spcPts val="4759"/>
              </a:lnSpc>
            </a:pPr>
            <a:r>
              <a:rPr lang="en-US" sz="3399">
                <a:solidFill>
                  <a:srgbClr val="000000"/>
                </a:solidFill>
                <a:latin typeface="Canva Sans"/>
                <a:ea typeface="Canva Sans"/>
                <a:cs typeface="Canva Sans"/>
                <a:sym typeface="Canva Sans"/>
              </a:rPr>
              <a:t>- Sketch the key moments or scenes from this day, like a timeline</a:t>
            </a:r>
          </a:p>
          <a:p>
            <a:pPr algn="ctr">
              <a:lnSpc>
                <a:spcPts val="4759"/>
              </a:lnSpc>
            </a:pPr>
          </a:p>
          <a:p>
            <a:pPr algn="ctr">
              <a:lnSpc>
                <a:spcPts val="4759"/>
              </a:lnSpc>
            </a:pPr>
            <a:r>
              <a:rPr lang="en-US" sz="3399">
                <a:solidFill>
                  <a:srgbClr val="000000"/>
                </a:solidFill>
                <a:latin typeface="Arial"/>
                <a:ea typeface="Arial"/>
                <a:cs typeface="Arial"/>
                <a:sym typeface="Arial"/>
              </a:rPr>
              <a:t>- Add the details that make it uniquely yours, such as favourite foods, hobbies, or surprises</a:t>
            </a:r>
          </a:p>
          <a:p>
            <a:pPr algn="ctr">
              <a:lnSpc>
                <a:spcPts val="4759"/>
              </a:lnSpc>
              <a:spcBef>
                <a:spcPct val="0"/>
              </a:spcBef>
            </a:pPr>
          </a:p>
        </p:txBody>
      </p:sp>
      <p:sp>
        <p:nvSpPr>
          <p:cNvPr name="TextBox 15" id="15"/>
          <p:cNvSpPr txBox="true"/>
          <p:nvPr/>
        </p:nvSpPr>
        <p:spPr>
          <a:xfrm rot="0">
            <a:off x="10704753" y="2478668"/>
            <a:ext cx="6062346" cy="5208458"/>
          </a:xfrm>
          <a:prstGeom prst="rect">
            <a:avLst/>
          </a:prstGeom>
        </p:spPr>
        <p:txBody>
          <a:bodyPr anchor="t" rtlCol="false" tIns="0" lIns="0" bIns="0" rIns="0">
            <a:spAutoFit/>
          </a:bodyPr>
          <a:lstStyle/>
          <a:p>
            <a:pPr algn="ctr">
              <a:lnSpc>
                <a:spcPts val="10483"/>
              </a:lnSpc>
              <a:spcBef>
                <a:spcPct val="0"/>
              </a:spcBef>
            </a:pPr>
            <a:r>
              <a:rPr lang="en-US" sz="7488">
                <a:solidFill>
                  <a:srgbClr val="000000"/>
                </a:solidFill>
                <a:latin typeface="Canva Sans"/>
                <a:ea typeface="Canva Sans"/>
                <a:cs typeface="Canva Sans"/>
                <a:sym typeface="Canva Sans"/>
              </a:rPr>
              <a:t>Do whatever </a:t>
            </a:r>
          </a:p>
          <a:p>
            <a:pPr algn="ctr">
              <a:lnSpc>
                <a:spcPts val="10483"/>
              </a:lnSpc>
              <a:spcBef>
                <a:spcPct val="0"/>
              </a:spcBef>
            </a:pPr>
            <a:r>
              <a:rPr lang="en-US" sz="7488">
                <a:solidFill>
                  <a:srgbClr val="000000"/>
                </a:solidFill>
                <a:latin typeface="Canva Sans"/>
                <a:ea typeface="Canva Sans"/>
                <a:cs typeface="Canva Sans"/>
                <a:sym typeface="Canva Sans"/>
              </a:rPr>
              <a:t>you like on </a:t>
            </a:r>
          </a:p>
          <a:p>
            <a:pPr algn="ctr">
              <a:lnSpc>
                <a:spcPts val="10483"/>
              </a:lnSpc>
              <a:spcBef>
                <a:spcPct val="0"/>
              </a:spcBef>
            </a:pPr>
            <a:r>
              <a:rPr lang="en-US" sz="7488">
                <a:solidFill>
                  <a:srgbClr val="000000"/>
                </a:solidFill>
                <a:latin typeface="Canva Sans"/>
                <a:ea typeface="Canva Sans"/>
                <a:cs typeface="Canva Sans"/>
                <a:sym typeface="Canva Sans"/>
              </a:rPr>
              <a:t>a page </a:t>
            </a:r>
          </a:p>
          <a:p>
            <a:pPr algn="ctr">
              <a:lnSpc>
                <a:spcPts val="10483"/>
              </a:lnSpc>
              <a:spcBef>
                <a:spcPct val="0"/>
              </a:spcBef>
            </a:pPr>
            <a:r>
              <a:rPr lang="en-US" sz="7488">
                <a:solidFill>
                  <a:srgbClr val="000000"/>
                </a:solidFill>
                <a:latin typeface="Canva Sans"/>
                <a:ea typeface="Canva Sans"/>
                <a:cs typeface="Canva Sans"/>
                <a:sym typeface="Canva Sans"/>
              </a:rPr>
              <a:t>in your book</a:t>
            </a:r>
          </a:p>
        </p:txBody>
      </p:sp>
    </p:spTree>
  </p:cSld>
  <p:clrMapOvr>
    <a:masterClrMapping/>
  </p:clrMapOvr>
</p:sld>
</file>

<file path=ppt/slides/slide11.xml><?xml version="1.0" encoding="utf-8"?>
<p:sld xmlns:p="http://schemas.openxmlformats.org/presentationml/2006/main" xmlns:a="http://schemas.openxmlformats.org/drawingml/2006/main">
  <p:cSld>
    <p:spTree>
      <p:nvGrpSpPr>
        <p:cNvPr id="1" name=""/>
        <p:cNvGrpSpPr/>
        <p:nvPr/>
      </p:nvGrpSpPr>
      <p:grpSpPr>
        <a:xfrm>
          <a:off x="0" y="0"/>
          <a:ext cx="0" cy="0"/>
          <a:chOff x="0" y="0"/>
          <a:chExt cx="0" cy="0"/>
        </a:xfrm>
      </p:grpSpPr>
      <p:grpSp>
        <p:nvGrpSpPr>
          <p:cNvPr name="Group 2" id="2"/>
          <p:cNvGrpSpPr/>
          <p:nvPr/>
        </p:nvGrpSpPr>
        <p:grpSpPr>
          <a:xfrm rot="0">
            <a:off x="318397" y="441312"/>
            <a:ext cx="8825603" cy="9404375"/>
            <a:chOff x="0" y="0"/>
            <a:chExt cx="2324439" cy="2476873"/>
          </a:xfrm>
        </p:grpSpPr>
        <p:sp>
          <p:nvSpPr>
            <p:cNvPr name="Freeform 3" id="3"/>
            <p:cNvSpPr/>
            <p:nvPr/>
          </p:nvSpPr>
          <p:spPr>
            <a:xfrm flipH="false" flipV="false" rot="0">
              <a:off x="0" y="0"/>
              <a:ext cx="2324439" cy="2476872"/>
            </a:xfrm>
            <a:custGeom>
              <a:avLst/>
              <a:gdLst/>
              <a:ahLst/>
              <a:cxnLst/>
              <a:rect r="r" b="b" t="t" l="l"/>
              <a:pathLst>
                <a:path h="2476872" w="2324439">
                  <a:moveTo>
                    <a:pt x="44738" y="0"/>
                  </a:moveTo>
                  <a:lnTo>
                    <a:pt x="2279701" y="0"/>
                  </a:lnTo>
                  <a:cubicBezTo>
                    <a:pt x="2304409" y="0"/>
                    <a:pt x="2324439" y="20030"/>
                    <a:pt x="2324439" y="44738"/>
                  </a:cubicBezTo>
                  <a:lnTo>
                    <a:pt x="2324439" y="2432135"/>
                  </a:lnTo>
                  <a:cubicBezTo>
                    <a:pt x="2324439" y="2456843"/>
                    <a:pt x="2304409" y="2476872"/>
                    <a:pt x="2279701" y="2476872"/>
                  </a:cubicBezTo>
                  <a:lnTo>
                    <a:pt x="44738" y="2476872"/>
                  </a:lnTo>
                  <a:cubicBezTo>
                    <a:pt x="32873" y="2476872"/>
                    <a:pt x="21493" y="2472159"/>
                    <a:pt x="13103" y="2463769"/>
                  </a:cubicBezTo>
                  <a:cubicBezTo>
                    <a:pt x="4713" y="2455379"/>
                    <a:pt x="0" y="2444000"/>
                    <a:pt x="0" y="2432135"/>
                  </a:cubicBezTo>
                  <a:lnTo>
                    <a:pt x="0" y="44738"/>
                  </a:lnTo>
                  <a:cubicBezTo>
                    <a:pt x="0" y="20030"/>
                    <a:pt x="20030" y="0"/>
                    <a:pt x="44738" y="0"/>
                  </a:cubicBezTo>
                  <a:close/>
                </a:path>
              </a:pathLst>
            </a:custGeom>
            <a:solidFill>
              <a:srgbClr val="C1FF72"/>
            </a:solidFill>
          </p:spPr>
        </p:sp>
        <p:sp>
          <p:nvSpPr>
            <p:cNvPr name="TextBox 4" id="4"/>
            <p:cNvSpPr txBox="true"/>
            <p:nvPr/>
          </p:nvSpPr>
          <p:spPr>
            <a:xfrm>
              <a:off x="0" y="-38100"/>
              <a:ext cx="2324439" cy="2514973"/>
            </a:xfrm>
            <a:prstGeom prst="rect">
              <a:avLst/>
            </a:prstGeom>
          </p:spPr>
          <p:txBody>
            <a:bodyPr anchor="ctr" rtlCol="false" tIns="50800" lIns="50800" bIns="50800" rIns="50800"/>
            <a:lstStyle/>
            <a:p>
              <a:pPr algn="ctr">
                <a:lnSpc>
                  <a:spcPts val="2659"/>
                </a:lnSpc>
              </a:pPr>
            </a:p>
          </p:txBody>
        </p:sp>
      </p:grpSp>
      <p:grpSp>
        <p:nvGrpSpPr>
          <p:cNvPr name="Group 5" id="5"/>
          <p:cNvGrpSpPr/>
          <p:nvPr/>
        </p:nvGrpSpPr>
        <p:grpSpPr>
          <a:xfrm rot="0">
            <a:off x="9463335" y="441312"/>
            <a:ext cx="8504308" cy="9404375"/>
            <a:chOff x="0" y="0"/>
            <a:chExt cx="2239818" cy="2476873"/>
          </a:xfrm>
        </p:grpSpPr>
        <p:sp>
          <p:nvSpPr>
            <p:cNvPr name="Freeform 6" id="6"/>
            <p:cNvSpPr/>
            <p:nvPr/>
          </p:nvSpPr>
          <p:spPr>
            <a:xfrm flipH="false" flipV="false" rot="0">
              <a:off x="0" y="0"/>
              <a:ext cx="2239818" cy="2476872"/>
            </a:xfrm>
            <a:custGeom>
              <a:avLst/>
              <a:gdLst/>
              <a:ahLst/>
              <a:cxnLst/>
              <a:rect r="r" b="b" t="t" l="l"/>
              <a:pathLst>
                <a:path h="2476872" w="2239818">
                  <a:moveTo>
                    <a:pt x="46428" y="0"/>
                  </a:moveTo>
                  <a:lnTo>
                    <a:pt x="2193390" y="0"/>
                  </a:lnTo>
                  <a:cubicBezTo>
                    <a:pt x="2219031" y="0"/>
                    <a:pt x="2239818" y="20787"/>
                    <a:pt x="2239818" y="46428"/>
                  </a:cubicBezTo>
                  <a:lnTo>
                    <a:pt x="2239818" y="2430444"/>
                  </a:lnTo>
                  <a:cubicBezTo>
                    <a:pt x="2239818" y="2456086"/>
                    <a:pt x="2219031" y="2476872"/>
                    <a:pt x="2193390" y="2476872"/>
                  </a:cubicBezTo>
                  <a:lnTo>
                    <a:pt x="46428" y="2476872"/>
                  </a:lnTo>
                  <a:cubicBezTo>
                    <a:pt x="20787" y="2476872"/>
                    <a:pt x="0" y="2456086"/>
                    <a:pt x="0" y="2430444"/>
                  </a:cubicBezTo>
                  <a:lnTo>
                    <a:pt x="0" y="46428"/>
                  </a:lnTo>
                  <a:cubicBezTo>
                    <a:pt x="0" y="20787"/>
                    <a:pt x="20787" y="0"/>
                    <a:pt x="46428" y="0"/>
                  </a:cubicBezTo>
                  <a:close/>
                </a:path>
              </a:pathLst>
            </a:custGeom>
            <a:solidFill>
              <a:srgbClr val="FF72C2"/>
            </a:solidFill>
          </p:spPr>
        </p:sp>
        <p:sp>
          <p:nvSpPr>
            <p:cNvPr name="TextBox 7" id="7"/>
            <p:cNvSpPr txBox="true"/>
            <p:nvPr/>
          </p:nvSpPr>
          <p:spPr>
            <a:xfrm>
              <a:off x="0" y="-38100"/>
              <a:ext cx="2239818" cy="2514973"/>
            </a:xfrm>
            <a:prstGeom prst="rect">
              <a:avLst/>
            </a:prstGeom>
          </p:spPr>
          <p:txBody>
            <a:bodyPr anchor="ctr" rtlCol="false" tIns="50800" lIns="50800" bIns="50800" rIns="50800"/>
            <a:lstStyle/>
            <a:p>
              <a:pPr algn="ctr">
                <a:lnSpc>
                  <a:spcPts val="2659"/>
                </a:lnSpc>
              </a:pPr>
            </a:p>
          </p:txBody>
        </p:sp>
      </p:grpSp>
      <p:grpSp>
        <p:nvGrpSpPr>
          <p:cNvPr name="Group 8" id="8"/>
          <p:cNvGrpSpPr/>
          <p:nvPr/>
        </p:nvGrpSpPr>
        <p:grpSpPr>
          <a:xfrm rot="0">
            <a:off x="716570" y="760648"/>
            <a:ext cx="7990177" cy="8765705"/>
            <a:chOff x="0" y="0"/>
            <a:chExt cx="2104409" cy="2308663"/>
          </a:xfrm>
        </p:grpSpPr>
        <p:sp>
          <p:nvSpPr>
            <p:cNvPr name="Freeform 9" id="9"/>
            <p:cNvSpPr/>
            <p:nvPr/>
          </p:nvSpPr>
          <p:spPr>
            <a:xfrm flipH="false" flipV="false" rot="0">
              <a:off x="0" y="0"/>
              <a:ext cx="2104409" cy="2308663"/>
            </a:xfrm>
            <a:custGeom>
              <a:avLst/>
              <a:gdLst/>
              <a:ahLst/>
              <a:cxnLst/>
              <a:rect r="r" b="b" t="t" l="l"/>
              <a:pathLst>
                <a:path h="2308663" w="2104409">
                  <a:moveTo>
                    <a:pt x="49415" y="0"/>
                  </a:moveTo>
                  <a:lnTo>
                    <a:pt x="2054993" y="0"/>
                  </a:lnTo>
                  <a:cubicBezTo>
                    <a:pt x="2068099" y="0"/>
                    <a:pt x="2080668" y="5206"/>
                    <a:pt x="2089935" y="14473"/>
                  </a:cubicBezTo>
                  <a:cubicBezTo>
                    <a:pt x="2099202" y="23741"/>
                    <a:pt x="2104409" y="36310"/>
                    <a:pt x="2104409" y="49415"/>
                  </a:cubicBezTo>
                  <a:lnTo>
                    <a:pt x="2104409" y="2259248"/>
                  </a:lnTo>
                  <a:cubicBezTo>
                    <a:pt x="2104409" y="2272353"/>
                    <a:pt x="2099202" y="2284922"/>
                    <a:pt x="2089935" y="2294189"/>
                  </a:cubicBezTo>
                  <a:cubicBezTo>
                    <a:pt x="2080668" y="2303457"/>
                    <a:pt x="2068099" y="2308663"/>
                    <a:pt x="2054993" y="2308663"/>
                  </a:cubicBezTo>
                  <a:lnTo>
                    <a:pt x="49415" y="2308663"/>
                  </a:lnTo>
                  <a:cubicBezTo>
                    <a:pt x="36310" y="2308663"/>
                    <a:pt x="23741" y="2303457"/>
                    <a:pt x="14473" y="2294189"/>
                  </a:cubicBezTo>
                  <a:cubicBezTo>
                    <a:pt x="5206" y="2284922"/>
                    <a:pt x="0" y="2272353"/>
                    <a:pt x="0" y="2259248"/>
                  </a:cubicBezTo>
                  <a:lnTo>
                    <a:pt x="0" y="49415"/>
                  </a:lnTo>
                  <a:cubicBezTo>
                    <a:pt x="0" y="36310"/>
                    <a:pt x="5206" y="23741"/>
                    <a:pt x="14473" y="14473"/>
                  </a:cubicBezTo>
                  <a:cubicBezTo>
                    <a:pt x="23741" y="5206"/>
                    <a:pt x="36310" y="0"/>
                    <a:pt x="49415" y="0"/>
                  </a:cubicBezTo>
                  <a:close/>
                </a:path>
              </a:pathLst>
            </a:custGeom>
            <a:solidFill>
              <a:srgbClr val="FFFFFF">
                <a:alpha val="85882"/>
              </a:srgbClr>
            </a:solidFill>
          </p:spPr>
        </p:sp>
        <p:sp>
          <p:nvSpPr>
            <p:cNvPr name="TextBox 10" id="10"/>
            <p:cNvSpPr txBox="true"/>
            <p:nvPr/>
          </p:nvSpPr>
          <p:spPr>
            <a:xfrm>
              <a:off x="0" y="-123825"/>
              <a:ext cx="2104409" cy="2432488"/>
            </a:xfrm>
            <a:prstGeom prst="rect">
              <a:avLst/>
            </a:prstGeom>
          </p:spPr>
          <p:txBody>
            <a:bodyPr anchor="ctr" rtlCol="false" tIns="50800" lIns="50800" bIns="50800" rIns="50800"/>
            <a:lstStyle/>
            <a:p>
              <a:pPr algn="ctr">
                <a:lnSpc>
                  <a:spcPts val="4479"/>
                </a:lnSpc>
              </a:pPr>
              <a:r>
                <a:rPr lang="en-US" sz="3199">
                  <a:solidFill>
                    <a:srgbClr val="000000">
                      <a:alpha val="85882"/>
                    </a:srgbClr>
                  </a:solidFill>
                  <a:latin typeface="Arial"/>
                  <a:ea typeface="Arial"/>
                  <a:cs typeface="Arial"/>
                  <a:sym typeface="Arial"/>
                </a:rPr>
                <a:t>-Dychmygwch eich diwrnod breuddwydiol a meddyliwch am y lleoedd, gweithgareddau, a'r bobl sy'n ei wneud yn arbennig</a:t>
              </a:r>
            </a:p>
            <a:p>
              <a:pPr algn="ctr">
                <a:lnSpc>
                  <a:spcPts val="4479"/>
                </a:lnSpc>
              </a:pPr>
            </a:p>
            <a:p>
              <a:pPr algn="ctr">
                <a:lnSpc>
                  <a:spcPts val="4479"/>
                </a:lnSpc>
              </a:pPr>
              <a:r>
                <a:rPr lang="en-US" sz="3199">
                  <a:solidFill>
                    <a:srgbClr val="000000">
                      <a:alpha val="85882"/>
                    </a:srgbClr>
                  </a:solidFill>
                  <a:latin typeface="Arial"/>
                  <a:ea typeface="Arial"/>
                  <a:cs typeface="Arial"/>
                  <a:sym typeface="Arial"/>
                </a:rPr>
                <a:t>-Braslunio'r eiliadau allweddol neu olygfeydd o'r diwrnod hwn, fel amserlin</a:t>
              </a:r>
            </a:p>
            <a:p>
              <a:pPr algn="ctr">
                <a:lnSpc>
                  <a:spcPts val="4479"/>
                </a:lnSpc>
              </a:pPr>
            </a:p>
            <a:p>
              <a:pPr algn="ctr">
                <a:lnSpc>
                  <a:spcPts val="4479"/>
                </a:lnSpc>
              </a:pPr>
              <a:r>
                <a:rPr lang="en-US" sz="3199">
                  <a:solidFill>
                    <a:srgbClr val="000000">
                      <a:alpha val="85882"/>
                    </a:srgbClr>
                  </a:solidFill>
                  <a:latin typeface="Arial"/>
                  <a:ea typeface="Arial"/>
                  <a:cs typeface="Arial"/>
                  <a:sym typeface="Arial"/>
                </a:rPr>
                <a:t>-Ychwanegwch y manylion sy'n ei wneud yn unigryw i chi, fel hoff fwydydd, hobïau, neu syrpreisiau</a:t>
              </a:r>
            </a:p>
            <a:p>
              <a:pPr algn="ctr">
                <a:lnSpc>
                  <a:spcPts val="2659"/>
                </a:lnSpc>
              </a:pPr>
            </a:p>
          </p:txBody>
        </p:sp>
      </p:grpSp>
      <p:grpSp>
        <p:nvGrpSpPr>
          <p:cNvPr name="Group 11" id="11"/>
          <p:cNvGrpSpPr/>
          <p:nvPr/>
        </p:nvGrpSpPr>
        <p:grpSpPr>
          <a:xfrm rot="0">
            <a:off x="9900505" y="760648"/>
            <a:ext cx="7670841" cy="8765705"/>
            <a:chOff x="0" y="0"/>
            <a:chExt cx="2020304" cy="2308663"/>
          </a:xfrm>
        </p:grpSpPr>
        <p:sp>
          <p:nvSpPr>
            <p:cNvPr name="Freeform 12" id="12"/>
            <p:cNvSpPr/>
            <p:nvPr/>
          </p:nvSpPr>
          <p:spPr>
            <a:xfrm flipH="false" flipV="false" rot="0">
              <a:off x="0" y="0"/>
              <a:ext cx="2020304" cy="2308663"/>
            </a:xfrm>
            <a:custGeom>
              <a:avLst/>
              <a:gdLst/>
              <a:ahLst/>
              <a:cxnLst/>
              <a:rect r="r" b="b" t="t" l="l"/>
              <a:pathLst>
                <a:path h="2308663" w="2020304">
                  <a:moveTo>
                    <a:pt x="51473" y="0"/>
                  </a:moveTo>
                  <a:lnTo>
                    <a:pt x="1968831" y="0"/>
                  </a:lnTo>
                  <a:cubicBezTo>
                    <a:pt x="1982483" y="0"/>
                    <a:pt x="1995575" y="5423"/>
                    <a:pt x="2005228" y="15076"/>
                  </a:cubicBezTo>
                  <a:cubicBezTo>
                    <a:pt x="2014881" y="24729"/>
                    <a:pt x="2020304" y="37821"/>
                    <a:pt x="2020304" y="51473"/>
                  </a:cubicBezTo>
                  <a:lnTo>
                    <a:pt x="2020304" y="2257190"/>
                  </a:lnTo>
                  <a:cubicBezTo>
                    <a:pt x="2020304" y="2270842"/>
                    <a:pt x="2014881" y="2283934"/>
                    <a:pt x="2005228" y="2293587"/>
                  </a:cubicBezTo>
                  <a:cubicBezTo>
                    <a:pt x="1995575" y="2303240"/>
                    <a:pt x="1982483" y="2308663"/>
                    <a:pt x="1968831" y="2308663"/>
                  </a:cubicBezTo>
                  <a:lnTo>
                    <a:pt x="51473" y="2308663"/>
                  </a:lnTo>
                  <a:cubicBezTo>
                    <a:pt x="37821" y="2308663"/>
                    <a:pt x="24729" y="2303240"/>
                    <a:pt x="15076" y="2293587"/>
                  </a:cubicBezTo>
                  <a:cubicBezTo>
                    <a:pt x="5423" y="2283934"/>
                    <a:pt x="0" y="2270842"/>
                    <a:pt x="0" y="2257190"/>
                  </a:cubicBezTo>
                  <a:lnTo>
                    <a:pt x="0" y="51473"/>
                  </a:lnTo>
                  <a:cubicBezTo>
                    <a:pt x="0" y="37821"/>
                    <a:pt x="5423" y="24729"/>
                    <a:pt x="15076" y="15076"/>
                  </a:cubicBezTo>
                  <a:cubicBezTo>
                    <a:pt x="24729" y="5423"/>
                    <a:pt x="37821" y="0"/>
                    <a:pt x="51473" y="0"/>
                  </a:cubicBezTo>
                  <a:close/>
                </a:path>
              </a:pathLst>
            </a:custGeom>
            <a:solidFill>
              <a:srgbClr val="FFFFFF">
                <a:alpha val="84706"/>
              </a:srgbClr>
            </a:solidFill>
          </p:spPr>
        </p:sp>
        <p:sp>
          <p:nvSpPr>
            <p:cNvPr name="TextBox 13" id="13"/>
            <p:cNvSpPr txBox="true"/>
            <p:nvPr/>
          </p:nvSpPr>
          <p:spPr>
            <a:xfrm>
              <a:off x="0" y="-38100"/>
              <a:ext cx="2020304" cy="2346763"/>
            </a:xfrm>
            <a:prstGeom prst="rect">
              <a:avLst/>
            </a:prstGeom>
          </p:spPr>
          <p:txBody>
            <a:bodyPr anchor="ctr" rtlCol="false" tIns="50800" lIns="50800" bIns="50800" rIns="50800"/>
            <a:lstStyle/>
            <a:p>
              <a:pPr algn="ctr">
                <a:lnSpc>
                  <a:spcPts val="2659"/>
                </a:lnSpc>
              </a:pPr>
            </a:p>
          </p:txBody>
        </p:sp>
      </p:grpSp>
      <p:sp>
        <p:nvSpPr>
          <p:cNvPr name="TextBox 14" id="14"/>
          <p:cNvSpPr txBox="true"/>
          <p:nvPr/>
        </p:nvSpPr>
        <p:spPr>
          <a:xfrm rot="0">
            <a:off x="10207252" y="1810859"/>
            <a:ext cx="7057349" cy="6522407"/>
          </a:xfrm>
          <a:prstGeom prst="rect">
            <a:avLst/>
          </a:prstGeom>
        </p:spPr>
        <p:txBody>
          <a:bodyPr anchor="t" rtlCol="false" tIns="0" lIns="0" bIns="0" rIns="0">
            <a:spAutoFit/>
          </a:bodyPr>
          <a:lstStyle/>
          <a:p>
            <a:pPr algn="ctr">
              <a:lnSpc>
                <a:spcPts val="10483"/>
              </a:lnSpc>
              <a:spcBef>
                <a:spcPct val="0"/>
              </a:spcBef>
            </a:pPr>
            <a:r>
              <a:rPr lang="en-US" sz="7488">
                <a:solidFill>
                  <a:srgbClr val="000000"/>
                </a:solidFill>
                <a:latin typeface="Canva Sans"/>
                <a:ea typeface="Canva Sans"/>
                <a:cs typeface="Canva Sans"/>
                <a:sym typeface="Canva Sans"/>
              </a:rPr>
              <a:t>Gwnewch beth bynnag yr ydych yn hoffi ar dudalen yn eich llyfr</a:t>
            </a:r>
          </a:p>
        </p:txBody>
      </p:sp>
    </p:spTree>
  </p:cSld>
  <p:clrMapOvr>
    <a:masterClrMapping/>
  </p:clrMapOvr>
</p:sld>
</file>

<file path=ppt/slides/slide12.xml><?xml version="1.0" encoding="utf-8"?>
<p:sld xmlns:p="http://schemas.openxmlformats.org/presentationml/2006/main" xmlns:a="http://schemas.openxmlformats.org/drawingml/2006/main">
  <p:cSld>
    <p:spTree>
      <p:nvGrpSpPr>
        <p:cNvPr id="1" name=""/>
        <p:cNvGrpSpPr/>
        <p:nvPr/>
      </p:nvGrpSpPr>
      <p:grpSpPr>
        <a:xfrm>
          <a:off x="0" y="0"/>
          <a:ext cx="0" cy="0"/>
          <a:chOff x="0" y="0"/>
          <a:chExt cx="0" cy="0"/>
        </a:xfrm>
      </p:grpSpPr>
      <p:grpSp>
        <p:nvGrpSpPr>
          <p:cNvPr name="Group 2" id="2"/>
          <p:cNvGrpSpPr/>
          <p:nvPr/>
        </p:nvGrpSpPr>
        <p:grpSpPr>
          <a:xfrm rot="0">
            <a:off x="6278986" y="441312"/>
            <a:ext cx="5730029" cy="9404375"/>
            <a:chOff x="0" y="0"/>
            <a:chExt cx="1509143" cy="2476873"/>
          </a:xfrm>
        </p:grpSpPr>
        <p:sp>
          <p:nvSpPr>
            <p:cNvPr name="Freeform 3" id="3"/>
            <p:cNvSpPr/>
            <p:nvPr/>
          </p:nvSpPr>
          <p:spPr>
            <a:xfrm flipH="false" flipV="false" rot="0">
              <a:off x="0" y="0"/>
              <a:ext cx="1509143" cy="2476872"/>
            </a:xfrm>
            <a:custGeom>
              <a:avLst/>
              <a:gdLst/>
              <a:ahLst/>
              <a:cxnLst/>
              <a:rect r="r" b="b" t="t" l="l"/>
              <a:pathLst>
                <a:path h="2476872" w="1509143">
                  <a:moveTo>
                    <a:pt x="68907" y="0"/>
                  </a:moveTo>
                  <a:lnTo>
                    <a:pt x="1440237" y="0"/>
                  </a:lnTo>
                  <a:cubicBezTo>
                    <a:pt x="1458512" y="0"/>
                    <a:pt x="1476039" y="7260"/>
                    <a:pt x="1488961" y="20182"/>
                  </a:cubicBezTo>
                  <a:cubicBezTo>
                    <a:pt x="1501884" y="33105"/>
                    <a:pt x="1509143" y="50632"/>
                    <a:pt x="1509143" y="68907"/>
                  </a:cubicBezTo>
                  <a:lnTo>
                    <a:pt x="1509143" y="2407966"/>
                  </a:lnTo>
                  <a:cubicBezTo>
                    <a:pt x="1509143" y="2446022"/>
                    <a:pt x="1478293" y="2476872"/>
                    <a:pt x="1440237" y="2476872"/>
                  </a:cubicBezTo>
                  <a:lnTo>
                    <a:pt x="68907" y="2476872"/>
                  </a:lnTo>
                  <a:cubicBezTo>
                    <a:pt x="30851" y="2476872"/>
                    <a:pt x="0" y="2446022"/>
                    <a:pt x="0" y="2407966"/>
                  </a:cubicBezTo>
                  <a:lnTo>
                    <a:pt x="0" y="68907"/>
                  </a:lnTo>
                  <a:cubicBezTo>
                    <a:pt x="0" y="30851"/>
                    <a:pt x="30851" y="0"/>
                    <a:pt x="68907" y="0"/>
                  </a:cubicBezTo>
                  <a:close/>
                </a:path>
              </a:pathLst>
            </a:custGeom>
            <a:solidFill>
              <a:srgbClr val="C1FF72"/>
            </a:solidFill>
          </p:spPr>
        </p:sp>
        <p:sp>
          <p:nvSpPr>
            <p:cNvPr name="TextBox 4" id="4"/>
            <p:cNvSpPr txBox="true"/>
            <p:nvPr/>
          </p:nvSpPr>
          <p:spPr>
            <a:xfrm>
              <a:off x="0" y="-38100"/>
              <a:ext cx="1509143" cy="2514973"/>
            </a:xfrm>
            <a:prstGeom prst="rect">
              <a:avLst/>
            </a:prstGeom>
          </p:spPr>
          <p:txBody>
            <a:bodyPr anchor="ctr" rtlCol="false" tIns="50800" lIns="50800" bIns="50800" rIns="50800"/>
            <a:lstStyle/>
            <a:p>
              <a:pPr algn="ctr">
                <a:lnSpc>
                  <a:spcPts val="2659"/>
                </a:lnSpc>
              </a:pPr>
            </a:p>
          </p:txBody>
        </p:sp>
      </p:grpSp>
      <p:grpSp>
        <p:nvGrpSpPr>
          <p:cNvPr name="Group 5" id="5"/>
          <p:cNvGrpSpPr/>
          <p:nvPr/>
        </p:nvGrpSpPr>
        <p:grpSpPr>
          <a:xfrm rot="0">
            <a:off x="6677159" y="760648"/>
            <a:ext cx="4933682" cy="8765705"/>
            <a:chOff x="0" y="0"/>
            <a:chExt cx="1299406" cy="2308663"/>
          </a:xfrm>
        </p:grpSpPr>
        <p:sp>
          <p:nvSpPr>
            <p:cNvPr name="Freeform 6" id="6"/>
            <p:cNvSpPr/>
            <p:nvPr/>
          </p:nvSpPr>
          <p:spPr>
            <a:xfrm flipH="false" flipV="false" rot="0">
              <a:off x="0" y="0"/>
              <a:ext cx="1299406" cy="2308663"/>
            </a:xfrm>
            <a:custGeom>
              <a:avLst/>
              <a:gdLst/>
              <a:ahLst/>
              <a:cxnLst/>
              <a:rect r="r" b="b" t="t" l="l"/>
              <a:pathLst>
                <a:path h="2308663" w="1299406">
                  <a:moveTo>
                    <a:pt x="80029" y="0"/>
                  </a:moveTo>
                  <a:lnTo>
                    <a:pt x="1219377" y="0"/>
                  </a:lnTo>
                  <a:cubicBezTo>
                    <a:pt x="1240602" y="0"/>
                    <a:pt x="1260958" y="8432"/>
                    <a:pt x="1275966" y="23440"/>
                  </a:cubicBezTo>
                  <a:cubicBezTo>
                    <a:pt x="1290974" y="38448"/>
                    <a:pt x="1299406" y="58804"/>
                    <a:pt x="1299406" y="80029"/>
                  </a:cubicBezTo>
                  <a:lnTo>
                    <a:pt x="1299406" y="2228634"/>
                  </a:lnTo>
                  <a:cubicBezTo>
                    <a:pt x="1299406" y="2249859"/>
                    <a:pt x="1290974" y="2270215"/>
                    <a:pt x="1275966" y="2285223"/>
                  </a:cubicBezTo>
                  <a:cubicBezTo>
                    <a:pt x="1260958" y="2300231"/>
                    <a:pt x="1240602" y="2308663"/>
                    <a:pt x="1219377" y="2308663"/>
                  </a:cubicBezTo>
                  <a:lnTo>
                    <a:pt x="80029" y="2308663"/>
                  </a:lnTo>
                  <a:cubicBezTo>
                    <a:pt x="58804" y="2308663"/>
                    <a:pt x="38448" y="2300231"/>
                    <a:pt x="23440" y="2285223"/>
                  </a:cubicBezTo>
                  <a:cubicBezTo>
                    <a:pt x="8432" y="2270215"/>
                    <a:pt x="0" y="2249859"/>
                    <a:pt x="0" y="2228634"/>
                  </a:cubicBezTo>
                  <a:lnTo>
                    <a:pt x="0" y="80029"/>
                  </a:lnTo>
                  <a:cubicBezTo>
                    <a:pt x="0" y="58804"/>
                    <a:pt x="8432" y="38448"/>
                    <a:pt x="23440" y="23440"/>
                  </a:cubicBezTo>
                  <a:cubicBezTo>
                    <a:pt x="38448" y="8432"/>
                    <a:pt x="58804" y="0"/>
                    <a:pt x="80029" y="0"/>
                  </a:cubicBezTo>
                  <a:close/>
                </a:path>
              </a:pathLst>
            </a:custGeom>
            <a:solidFill>
              <a:srgbClr val="FFFFFF">
                <a:alpha val="80784"/>
              </a:srgbClr>
            </a:solidFill>
          </p:spPr>
        </p:sp>
        <p:sp>
          <p:nvSpPr>
            <p:cNvPr name="TextBox 7" id="7"/>
            <p:cNvSpPr txBox="true"/>
            <p:nvPr/>
          </p:nvSpPr>
          <p:spPr>
            <a:xfrm>
              <a:off x="0" y="-38100"/>
              <a:ext cx="1299406" cy="2346763"/>
            </a:xfrm>
            <a:prstGeom prst="rect">
              <a:avLst/>
            </a:prstGeom>
          </p:spPr>
          <p:txBody>
            <a:bodyPr anchor="ctr" rtlCol="false" tIns="50800" lIns="50800" bIns="50800" rIns="50800"/>
            <a:lstStyle/>
            <a:p>
              <a:pPr algn="ctr">
                <a:lnSpc>
                  <a:spcPts val="2659"/>
                </a:lnSpc>
              </a:pPr>
            </a:p>
          </p:txBody>
        </p:sp>
      </p:grpSp>
      <p:grpSp>
        <p:nvGrpSpPr>
          <p:cNvPr name="Group 8" id="8"/>
          <p:cNvGrpSpPr/>
          <p:nvPr/>
        </p:nvGrpSpPr>
        <p:grpSpPr>
          <a:xfrm rot="0">
            <a:off x="318397" y="441312"/>
            <a:ext cx="5730029" cy="9404375"/>
            <a:chOff x="0" y="0"/>
            <a:chExt cx="1509143" cy="2476873"/>
          </a:xfrm>
        </p:grpSpPr>
        <p:sp>
          <p:nvSpPr>
            <p:cNvPr name="Freeform 9" id="9"/>
            <p:cNvSpPr/>
            <p:nvPr/>
          </p:nvSpPr>
          <p:spPr>
            <a:xfrm flipH="false" flipV="false" rot="0">
              <a:off x="0" y="0"/>
              <a:ext cx="1509143" cy="2476872"/>
            </a:xfrm>
            <a:custGeom>
              <a:avLst/>
              <a:gdLst/>
              <a:ahLst/>
              <a:cxnLst/>
              <a:rect r="r" b="b" t="t" l="l"/>
              <a:pathLst>
                <a:path h="2476872" w="1509143">
                  <a:moveTo>
                    <a:pt x="68907" y="0"/>
                  </a:moveTo>
                  <a:lnTo>
                    <a:pt x="1440237" y="0"/>
                  </a:lnTo>
                  <a:cubicBezTo>
                    <a:pt x="1458512" y="0"/>
                    <a:pt x="1476039" y="7260"/>
                    <a:pt x="1488961" y="20182"/>
                  </a:cubicBezTo>
                  <a:cubicBezTo>
                    <a:pt x="1501884" y="33105"/>
                    <a:pt x="1509143" y="50632"/>
                    <a:pt x="1509143" y="68907"/>
                  </a:cubicBezTo>
                  <a:lnTo>
                    <a:pt x="1509143" y="2407966"/>
                  </a:lnTo>
                  <a:cubicBezTo>
                    <a:pt x="1509143" y="2446022"/>
                    <a:pt x="1478293" y="2476872"/>
                    <a:pt x="1440237" y="2476872"/>
                  </a:cubicBezTo>
                  <a:lnTo>
                    <a:pt x="68907" y="2476872"/>
                  </a:lnTo>
                  <a:cubicBezTo>
                    <a:pt x="30851" y="2476872"/>
                    <a:pt x="0" y="2446022"/>
                    <a:pt x="0" y="2407966"/>
                  </a:cubicBezTo>
                  <a:lnTo>
                    <a:pt x="0" y="68907"/>
                  </a:lnTo>
                  <a:cubicBezTo>
                    <a:pt x="0" y="30851"/>
                    <a:pt x="30851" y="0"/>
                    <a:pt x="68907" y="0"/>
                  </a:cubicBezTo>
                  <a:close/>
                </a:path>
              </a:pathLst>
            </a:custGeom>
            <a:solidFill>
              <a:srgbClr val="0CC0DF"/>
            </a:solidFill>
          </p:spPr>
        </p:sp>
        <p:sp>
          <p:nvSpPr>
            <p:cNvPr name="TextBox 10" id="10"/>
            <p:cNvSpPr txBox="true"/>
            <p:nvPr/>
          </p:nvSpPr>
          <p:spPr>
            <a:xfrm>
              <a:off x="0" y="-38100"/>
              <a:ext cx="1509143" cy="2514973"/>
            </a:xfrm>
            <a:prstGeom prst="rect">
              <a:avLst/>
            </a:prstGeom>
          </p:spPr>
          <p:txBody>
            <a:bodyPr anchor="ctr" rtlCol="false" tIns="50800" lIns="50800" bIns="50800" rIns="50800"/>
            <a:lstStyle/>
            <a:p>
              <a:pPr algn="ctr">
                <a:lnSpc>
                  <a:spcPts val="2659"/>
                </a:lnSpc>
              </a:pPr>
            </a:p>
          </p:txBody>
        </p:sp>
      </p:grpSp>
      <p:grpSp>
        <p:nvGrpSpPr>
          <p:cNvPr name="Group 11" id="11"/>
          <p:cNvGrpSpPr/>
          <p:nvPr/>
        </p:nvGrpSpPr>
        <p:grpSpPr>
          <a:xfrm rot="0">
            <a:off x="12237614" y="441312"/>
            <a:ext cx="5730029" cy="9404375"/>
            <a:chOff x="0" y="0"/>
            <a:chExt cx="1509143" cy="2476873"/>
          </a:xfrm>
        </p:grpSpPr>
        <p:sp>
          <p:nvSpPr>
            <p:cNvPr name="Freeform 12" id="12"/>
            <p:cNvSpPr/>
            <p:nvPr/>
          </p:nvSpPr>
          <p:spPr>
            <a:xfrm flipH="false" flipV="false" rot="0">
              <a:off x="0" y="0"/>
              <a:ext cx="1509143" cy="2476872"/>
            </a:xfrm>
            <a:custGeom>
              <a:avLst/>
              <a:gdLst/>
              <a:ahLst/>
              <a:cxnLst/>
              <a:rect r="r" b="b" t="t" l="l"/>
              <a:pathLst>
                <a:path h="2476872" w="1509143">
                  <a:moveTo>
                    <a:pt x="68907" y="0"/>
                  </a:moveTo>
                  <a:lnTo>
                    <a:pt x="1440237" y="0"/>
                  </a:lnTo>
                  <a:cubicBezTo>
                    <a:pt x="1458512" y="0"/>
                    <a:pt x="1476039" y="7260"/>
                    <a:pt x="1488961" y="20182"/>
                  </a:cubicBezTo>
                  <a:cubicBezTo>
                    <a:pt x="1501884" y="33105"/>
                    <a:pt x="1509143" y="50632"/>
                    <a:pt x="1509143" y="68907"/>
                  </a:cubicBezTo>
                  <a:lnTo>
                    <a:pt x="1509143" y="2407966"/>
                  </a:lnTo>
                  <a:cubicBezTo>
                    <a:pt x="1509143" y="2446022"/>
                    <a:pt x="1478293" y="2476872"/>
                    <a:pt x="1440237" y="2476872"/>
                  </a:cubicBezTo>
                  <a:lnTo>
                    <a:pt x="68907" y="2476872"/>
                  </a:lnTo>
                  <a:cubicBezTo>
                    <a:pt x="30851" y="2476872"/>
                    <a:pt x="0" y="2446022"/>
                    <a:pt x="0" y="2407966"/>
                  </a:cubicBezTo>
                  <a:lnTo>
                    <a:pt x="0" y="68907"/>
                  </a:lnTo>
                  <a:cubicBezTo>
                    <a:pt x="0" y="30851"/>
                    <a:pt x="30851" y="0"/>
                    <a:pt x="68907" y="0"/>
                  </a:cubicBezTo>
                  <a:close/>
                </a:path>
              </a:pathLst>
            </a:custGeom>
            <a:solidFill>
              <a:srgbClr val="FF72C2"/>
            </a:solidFill>
          </p:spPr>
        </p:sp>
        <p:sp>
          <p:nvSpPr>
            <p:cNvPr name="TextBox 13" id="13"/>
            <p:cNvSpPr txBox="true"/>
            <p:nvPr/>
          </p:nvSpPr>
          <p:spPr>
            <a:xfrm>
              <a:off x="0" y="-38100"/>
              <a:ext cx="1509143" cy="2514973"/>
            </a:xfrm>
            <a:prstGeom prst="rect">
              <a:avLst/>
            </a:prstGeom>
          </p:spPr>
          <p:txBody>
            <a:bodyPr anchor="ctr" rtlCol="false" tIns="50800" lIns="50800" bIns="50800" rIns="50800"/>
            <a:lstStyle/>
            <a:p>
              <a:pPr algn="ctr">
                <a:lnSpc>
                  <a:spcPts val="2659"/>
                </a:lnSpc>
              </a:pPr>
            </a:p>
          </p:txBody>
        </p:sp>
      </p:grpSp>
      <p:grpSp>
        <p:nvGrpSpPr>
          <p:cNvPr name="Group 14" id="14"/>
          <p:cNvGrpSpPr/>
          <p:nvPr/>
        </p:nvGrpSpPr>
        <p:grpSpPr>
          <a:xfrm rot="0">
            <a:off x="716570" y="760648"/>
            <a:ext cx="4933682" cy="8765705"/>
            <a:chOff x="0" y="0"/>
            <a:chExt cx="1299406" cy="2308663"/>
          </a:xfrm>
        </p:grpSpPr>
        <p:sp>
          <p:nvSpPr>
            <p:cNvPr name="Freeform 15" id="15"/>
            <p:cNvSpPr/>
            <p:nvPr/>
          </p:nvSpPr>
          <p:spPr>
            <a:xfrm flipH="false" flipV="false" rot="0">
              <a:off x="0" y="0"/>
              <a:ext cx="1299406" cy="2308663"/>
            </a:xfrm>
            <a:custGeom>
              <a:avLst/>
              <a:gdLst/>
              <a:ahLst/>
              <a:cxnLst/>
              <a:rect r="r" b="b" t="t" l="l"/>
              <a:pathLst>
                <a:path h="2308663" w="1299406">
                  <a:moveTo>
                    <a:pt x="80029" y="0"/>
                  </a:moveTo>
                  <a:lnTo>
                    <a:pt x="1219377" y="0"/>
                  </a:lnTo>
                  <a:cubicBezTo>
                    <a:pt x="1240602" y="0"/>
                    <a:pt x="1260958" y="8432"/>
                    <a:pt x="1275966" y="23440"/>
                  </a:cubicBezTo>
                  <a:cubicBezTo>
                    <a:pt x="1290974" y="38448"/>
                    <a:pt x="1299406" y="58804"/>
                    <a:pt x="1299406" y="80029"/>
                  </a:cubicBezTo>
                  <a:lnTo>
                    <a:pt x="1299406" y="2228634"/>
                  </a:lnTo>
                  <a:cubicBezTo>
                    <a:pt x="1299406" y="2249859"/>
                    <a:pt x="1290974" y="2270215"/>
                    <a:pt x="1275966" y="2285223"/>
                  </a:cubicBezTo>
                  <a:cubicBezTo>
                    <a:pt x="1260958" y="2300231"/>
                    <a:pt x="1240602" y="2308663"/>
                    <a:pt x="1219377" y="2308663"/>
                  </a:cubicBezTo>
                  <a:lnTo>
                    <a:pt x="80029" y="2308663"/>
                  </a:lnTo>
                  <a:cubicBezTo>
                    <a:pt x="58804" y="2308663"/>
                    <a:pt x="38448" y="2300231"/>
                    <a:pt x="23440" y="2285223"/>
                  </a:cubicBezTo>
                  <a:cubicBezTo>
                    <a:pt x="8432" y="2270215"/>
                    <a:pt x="0" y="2249859"/>
                    <a:pt x="0" y="2228634"/>
                  </a:cubicBezTo>
                  <a:lnTo>
                    <a:pt x="0" y="80029"/>
                  </a:lnTo>
                  <a:cubicBezTo>
                    <a:pt x="0" y="58804"/>
                    <a:pt x="8432" y="38448"/>
                    <a:pt x="23440" y="23440"/>
                  </a:cubicBezTo>
                  <a:cubicBezTo>
                    <a:pt x="38448" y="8432"/>
                    <a:pt x="58804" y="0"/>
                    <a:pt x="80029" y="0"/>
                  </a:cubicBezTo>
                  <a:close/>
                </a:path>
              </a:pathLst>
            </a:custGeom>
            <a:solidFill>
              <a:srgbClr val="FFFFFF">
                <a:alpha val="89804"/>
              </a:srgbClr>
            </a:solidFill>
          </p:spPr>
        </p:sp>
        <p:sp>
          <p:nvSpPr>
            <p:cNvPr name="TextBox 16" id="16"/>
            <p:cNvSpPr txBox="true"/>
            <p:nvPr/>
          </p:nvSpPr>
          <p:spPr>
            <a:xfrm>
              <a:off x="0" y="-38100"/>
              <a:ext cx="1299406" cy="2346763"/>
            </a:xfrm>
            <a:prstGeom prst="rect">
              <a:avLst/>
            </a:prstGeom>
          </p:spPr>
          <p:txBody>
            <a:bodyPr anchor="ctr" rtlCol="false" tIns="50800" lIns="50800" bIns="50800" rIns="50800"/>
            <a:lstStyle/>
            <a:p>
              <a:pPr algn="ctr">
                <a:lnSpc>
                  <a:spcPts val="2659"/>
                </a:lnSpc>
              </a:pPr>
            </a:p>
          </p:txBody>
        </p:sp>
      </p:grpSp>
      <p:grpSp>
        <p:nvGrpSpPr>
          <p:cNvPr name="Group 17" id="17"/>
          <p:cNvGrpSpPr/>
          <p:nvPr/>
        </p:nvGrpSpPr>
        <p:grpSpPr>
          <a:xfrm rot="0">
            <a:off x="12637664" y="760648"/>
            <a:ext cx="4933682" cy="8765705"/>
            <a:chOff x="0" y="0"/>
            <a:chExt cx="1299406" cy="2308663"/>
          </a:xfrm>
        </p:grpSpPr>
        <p:sp>
          <p:nvSpPr>
            <p:cNvPr name="Freeform 18" id="18"/>
            <p:cNvSpPr/>
            <p:nvPr/>
          </p:nvSpPr>
          <p:spPr>
            <a:xfrm flipH="false" flipV="false" rot="0">
              <a:off x="0" y="0"/>
              <a:ext cx="1299406" cy="2308663"/>
            </a:xfrm>
            <a:custGeom>
              <a:avLst/>
              <a:gdLst/>
              <a:ahLst/>
              <a:cxnLst/>
              <a:rect r="r" b="b" t="t" l="l"/>
              <a:pathLst>
                <a:path h="2308663" w="1299406">
                  <a:moveTo>
                    <a:pt x="80029" y="0"/>
                  </a:moveTo>
                  <a:lnTo>
                    <a:pt x="1219377" y="0"/>
                  </a:lnTo>
                  <a:cubicBezTo>
                    <a:pt x="1240602" y="0"/>
                    <a:pt x="1260958" y="8432"/>
                    <a:pt x="1275966" y="23440"/>
                  </a:cubicBezTo>
                  <a:cubicBezTo>
                    <a:pt x="1290974" y="38448"/>
                    <a:pt x="1299406" y="58804"/>
                    <a:pt x="1299406" y="80029"/>
                  </a:cubicBezTo>
                  <a:lnTo>
                    <a:pt x="1299406" y="2228634"/>
                  </a:lnTo>
                  <a:cubicBezTo>
                    <a:pt x="1299406" y="2249859"/>
                    <a:pt x="1290974" y="2270215"/>
                    <a:pt x="1275966" y="2285223"/>
                  </a:cubicBezTo>
                  <a:cubicBezTo>
                    <a:pt x="1260958" y="2300231"/>
                    <a:pt x="1240602" y="2308663"/>
                    <a:pt x="1219377" y="2308663"/>
                  </a:cubicBezTo>
                  <a:lnTo>
                    <a:pt x="80029" y="2308663"/>
                  </a:lnTo>
                  <a:cubicBezTo>
                    <a:pt x="58804" y="2308663"/>
                    <a:pt x="38448" y="2300231"/>
                    <a:pt x="23440" y="2285223"/>
                  </a:cubicBezTo>
                  <a:cubicBezTo>
                    <a:pt x="8432" y="2270215"/>
                    <a:pt x="0" y="2249859"/>
                    <a:pt x="0" y="2228634"/>
                  </a:cubicBezTo>
                  <a:lnTo>
                    <a:pt x="0" y="80029"/>
                  </a:lnTo>
                  <a:cubicBezTo>
                    <a:pt x="0" y="58804"/>
                    <a:pt x="8432" y="38448"/>
                    <a:pt x="23440" y="23440"/>
                  </a:cubicBezTo>
                  <a:cubicBezTo>
                    <a:pt x="38448" y="8432"/>
                    <a:pt x="58804" y="0"/>
                    <a:pt x="80029" y="0"/>
                  </a:cubicBezTo>
                  <a:close/>
                </a:path>
              </a:pathLst>
            </a:custGeom>
            <a:solidFill>
              <a:srgbClr val="FFFFFF">
                <a:alpha val="82745"/>
              </a:srgbClr>
            </a:solidFill>
          </p:spPr>
        </p:sp>
        <p:sp>
          <p:nvSpPr>
            <p:cNvPr name="TextBox 19" id="19"/>
            <p:cNvSpPr txBox="true"/>
            <p:nvPr/>
          </p:nvSpPr>
          <p:spPr>
            <a:xfrm>
              <a:off x="0" y="-38100"/>
              <a:ext cx="1299406" cy="2346763"/>
            </a:xfrm>
            <a:prstGeom prst="rect">
              <a:avLst/>
            </a:prstGeom>
          </p:spPr>
          <p:txBody>
            <a:bodyPr anchor="ctr" rtlCol="false" tIns="50800" lIns="50800" bIns="50800" rIns="50800"/>
            <a:lstStyle/>
            <a:p>
              <a:pPr algn="ctr">
                <a:lnSpc>
                  <a:spcPts val="2659"/>
                </a:lnSpc>
              </a:pPr>
            </a:p>
          </p:txBody>
        </p:sp>
      </p:grpSp>
      <p:sp>
        <p:nvSpPr>
          <p:cNvPr name="TextBox 20" id="20"/>
          <p:cNvSpPr txBox="true"/>
          <p:nvPr/>
        </p:nvSpPr>
        <p:spPr>
          <a:xfrm rot="0">
            <a:off x="716653" y="1299844"/>
            <a:ext cx="4933682" cy="7758431"/>
          </a:xfrm>
          <a:prstGeom prst="rect">
            <a:avLst/>
          </a:prstGeom>
        </p:spPr>
        <p:txBody>
          <a:bodyPr anchor="t" rtlCol="false" tIns="0" lIns="0" bIns="0" rIns="0">
            <a:spAutoFit/>
          </a:bodyPr>
          <a:lstStyle/>
          <a:p>
            <a:pPr algn="ctr">
              <a:lnSpc>
                <a:spcPts val="7279"/>
              </a:lnSpc>
            </a:pPr>
            <a:r>
              <a:rPr lang="en-US" sz="5199">
                <a:solidFill>
                  <a:srgbClr val="000000"/>
                </a:solidFill>
                <a:latin typeface="Arial"/>
                <a:ea typeface="Arial"/>
                <a:cs typeface="Arial"/>
                <a:sym typeface="Arial"/>
              </a:rPr>
              <a:t>Scribble across </a:t>
            </a:r>
          </a:p>
          <a:p>
            <a:pPr algn="ctr">
              <a:lnSpc>
                <a:spcPts val="7279"/>
              </a:lnSpc>
            </a:pPr>
            <a:r>
              <a:rPr lang="en-US" sz="5199">
                <a:solidFill>
                  <a:srgbClr val="000000"/>
                </a:solidFill>
                <a:latin typeface="Arial"/>
                <a:ea typeface="Arial"/>
                <a:cs typeface="Arial"/>
                <a:sym typeface="Arial"/>
              </a:rPr>
              <a:t>your </a:t>
            </a:r>
          </a:p>
          <a:p>
            <a:pPr algn="ctr">
              <a:lnSpc>
                <a:spcPts val="7279"/>
              </a:lnSpc>
            </a:pPr>
            <a:r>
              <a:rPr lang="en-US" sz="5199">
                <a:solidFill>
                  <a:srgbClr val="000000"/>
                </a:solidFill>
                <a:latin typeface="Arial"/>
                <a:ea typeface="Arial"/>
                <a:cs typeface="Arial"/>
                <a:sym typeface="Arial"/>
              </a:rPr>
              <a:t>page and fill in </a:t>
            </a:r>
          </a:p>
          <a:p>
            <a:pPr algn="ctr">
              <a:lnSpc>
                <a:spcPts val="7279"/>
              </a:lnSpc>
            </a:pPr>
            <a:r>
              <a:rPr lang="en-US" sz="5199">
                <a:solidFill>
                  <a:srgbClr val="000000"/>
                </a:solidFill>
                <a:latin typeface="Arial"/>
                <a:ea typeface="Arial"/>
                <a:cs typeface="Arial"/>
                <a:sym typeface="Arial"/>
              </a:rPr>
              <a:t>the spaces </a:t>
            </a:r>
          </a:p>
          <a:p>
            <a:pPr algn="ctr">
              <a:lnSpc>
                <a:spcPts val="7279"/>
              </a:lnSpc>
            </a:pPr>
            <a:r>
              <a:rPr lang="en-US" sz="5199">
                <a:solidFill>
                  <a:srgbClr val="000000"/>
                </a:solidFill>
                <a:latin typeface="Arial"/>
                <a:ea typeface="Arial"/>
                <a:cs typeface="Arial"/>
                <a:sym typeface="Arial"/>
              </a:rPr>
              <a:t>between the lines </a:t>
            </a:r>
          </a:p>
          <a:p>
            <a:pPr algn="ctr">
              <a:lnSpc>
                <a:spcPts val="6719"/>
              </a:lnSpc>
            </a:pPr>
            <a:r>
              <a:rPr lang="en-US" sz="4799">
                <a:solidFill>
                  <a:srgbClr val="000000"/>
                </a:solidFill>
                <a:latin typeface="Arial"/>
                <a:ea typeface="Arial"/>
                <a:cs typeface="Arial"/>
                <a:sym typeface="Arial"/>
              </a:rPr>
              <a:t>with different </a:t>
            </a:r>
          </a:p>
          <a:p>
            <a:pPr algn="ctr">
              <a:lnSpc>
                <a:spcPts val="7279"/>
              </a:lnSpc>
            </a:pPr>
            <a:r>
              <a:rPr lang="en-US" sz="5199">
                <a:solidFill>
                  <a:srgbClr val="000000"/>
                </a:solidFill>
                <a:latin typeface="Arial"/>
                <a:ea typeface="Arial"/>
                <a:cs typeface="Arial"/>
                <a:sym typeface="Arial"/>
              </a:rPr>
              <a:t>colours</a:t>
            </a:r>
          </a:p>
          <a:p>
            <a:pPr algn="ctr">
              <a:lnSpc>
                <a:spcPts val="2659"/>
              </a:lnSpc>
              <a:spcBef>
                <a:spcPct val="0"/>
              </a:spcBef>
            </a:pPr>
          </a:p>
        </p:txBody>
      </p:sp>
      <p:sp>
        <p:nvSpPr>
          <p:cNvPr name="TextBox 21" id="21"/>
          <p:cNvSpPr txBox="true"/>
          <p:nvPr/>
        </p:nvSpPr>
        <p:spPr>
          <a:xfrm rot="0">
            <a:off x="6676179" y="3159134"/>
            <a:ext cx="4933682" cy="3904616"/>
          </a:xfrm>
          <a:prstGeom prst="rect">
            <a:avLst/>
          </a:prstGeom>
        </p:spPr>
        <p:txBody>
          <a:bodyPr anchor="t" rtlCol="false" tIns="0" lIns="0" bIns="0" rIns="0">
            <a:spAutoFit/>
          </a:bodyPr>
          <a:lstStyle/>
          <a:p>
            <a:pPr algn="ctr">
              <a:lnSpc>
                <a:spcPts val="6859"/>
              </a:lnSpc>
            </a:pPr>
            <a:r>
              <a:rPr lang="en-US" sz="4899">
                <a:solidFill>
                  <a:srgbClr val="000000"/>
                </a:solidFill>
                <a:latin typeface="Arial"/>
                <a:ea typeface="Arial"/>
                <a:cs typeface="Arial"/>
                <a:sym typeface="Arial"/>
              </a:rPr>
              <a:t>Draw 2 trees;</a:t>
            </a:r>
          </a:p>
          <a:p>
            <a:pPr algn="ctr">
              <a:lnSpc>
                <a:spcPts val="6859"/>
              </a:lnSpc>
            </a:pPr>
            <a:r>
              <a:rPr lang="en-US" sz="4899">
                <a:solidFill>
                  <a:srgbClr val="000000"/>
                </a:solidFill>
                <a:latin typeface="Arial"/>
                <a:ea typeface="Arial"/>
                <a:cs typeface="Arial"/>
                <a:sym typeface="Arial"/>
              </a:rPr>
              <a:t> </a:t>
            </a:r>
          </a:p>
          <a:p>
            <a:pPr algn="ctr">
              <a:lnSpc>
                <a:spcPts val="6859"/>
              </a:lnSpc>
            </a:pPr>
            <a:r>
              <a:rPr lang="en-US" sz="4899">
                <a:solidFill>
                  <a:srgbClr val="000000"/>
                </a:solidFill>
                <a:latin typeface="Arial"/>
                <a:ea typeface="Arial"/>
                <a:cs typeface="Arial"/>
                <a:sym typeface="Arial"/>
              </a:rPr>
              <a:t>1 winter</a:t>
            </a:r>
          </a:p>
          <a:p>
            <a:pPr algn="ctr">
              <a:lnSpc>
                <a:spcPts val="6859"/>
              </a:lnSpc>
            </a:pPr>
            <a:r>
              <a:rPr lang="en-US" sz="4899">
                <a:solidFill>
                  <a:srgbClr val="000000"/>
                </a:solidFill>
                <a:latin typeface="Arial"/>
                <a:ea typeface="Arial"/>
                <a:cs typeface="Arial"/>
                <a:sym typeface="Arial"/>
              </a:rPr>
              <a:t>1 summer</a:t>
            </a:r>
          </a:p>
          <a:p>
            <a:pPr algn="ctr">
              <a:lnSpc>
                <a:spcPts val="2659"/>
              </a:lnSpc>
              <a:spcBef>
                <a:spcPct val="0"/>
              </a:spcBef>
            </a:pPr>
          </a:p>
        </p:txBody>
      </p:sp>
      <p:sp>
        <p:nvSpPr>
          <p:cNvPr name="TextBox 22" id="22"/>
          <p:cNvSpPr txBox="true"/>
          <p:nvPr/>
        </p:nvSpPr>
        <p:spPr>
          <a:xfrm rot="0">
            <a:off x="13335389" y="2003566"/>
            <a:ext cx="3534480" cy="6079843"/>
          </a:xfrm>
          <a:prstGeom prst="rect">
            <a:avLst/>
          </a:prstGeom>
        </p:spPr>
        <p:txBody>
          <a:bodyPr anchor="t" rtlCol="false" tIns="0" lIns="0" bIns="0" rIns="0">
            <a:spAutoFit/>
          </a:bodyPr>
          <a:lstStyle/>
          <a:p>
            <a:pPr algn="ctr">
              <a:lnSpc>
                <a:spcPts val="7225"/>
              </a:lnSpc>
            </a:pPr>
            <a:r>
              <a:rPr lang="en-US" sz="5161">
                <a:solidFill>
                  <a:srgbClr val="000000"/>
                </a:solidFill>
                <a:latin typeface="Arial"/>
                <a:ea typeface="Arial"/>
                <a:cs typeface="Arial"/>
                <a:sym typeface="Arial"/>
              </a:rPr>
              <a:t>Do whatever </a:t>
            </a:r>
          </a:p>
          <a:p>
            <a:pPr algn="ctr">
              <a:lnSpc>
                <a:spcPts val="7225"/>
              </a:lnSpc>
            </a:pPr>
            <a:r>
              <a:rPr lang="en-US" sz="5161">
                <a:solidFill>
                  <a:srgbClr val="000000"/>
                </a:solidFill>
                <a:latin typeface="Arial"/>
                <a:ea typeface="Arial"/>
                <a:cs typeface="Arial"/>
                <a:sym typeface="Arial"/>
              </a:rPr>
              <a:t>you like on </a:t>
            </a:r>
          </a:p>
          <a:p>
            <a:pPr algn="ctr">
              <a:lnSpc>
                <a:spcPts val="7225"/>
              </a:lnSpc>
            </a:pPr>
            <a:r>
              <a:rPr lang="en-US" sz="5161">
                <a:solidFill>
                  <a:srgbClr val="000000"/>
                </a:solidFill>
                <a:latin typeface="Arial"/>
                <a:ea typeface="Arial"/>
                <a:cs typeface="Arial"/>
                <a:sym typeface="Arial"/>
              </a:rPr>
              <a:t>a page </a:t>
            </a:r>
          </a:p>
          <a:p>
            <a:pPr algn="ctr">
              <a:lnSpc>
                <a:spcPts val="7225"/>
              </a:lnSpc>
            </a:pPr>
            <a:r>
              <a:rPr lang="en-US" sz="5161">
                <a:solidFill>
                  <a:srgbClr val="000000"/>
                </a:solidFill>
                <a:latin typeface="Arial"/>
                <a:ea typeface="Arial"/>
                <a:cs typeface="Arial"/>
                <a:sym typeface="Arial"/>
              </a:rPr>
              <a:t>in your book</a:t>
            </a:r>
          </a:p>
          <a:p>
            <a:pPr algn="ctr">
              <a:lnSpc>
                <a:spcPts val="1905"/>
              </a:lnSpc>
            </a:pPr>
          </a:p>
          <a:p>
            <a:pPr algn="ctr">
              <a:lnSpc>
                <a:spcPts val="1905"/>
              </a:lnSpc>
              <a:spcBef>
                <a:spcPct val="0"/>
              </a:spcBef>
            </a:pPr>
          </a:p>
        </p:txBody>
      </p:sp>
    </p:spTree>
  </p:cSld>
  <p:clrMapOvr>
    <a:masterClrMapping/>
  </p:clrMapOvr>
</p:sld>
</file>

<file path=ppt/slides/slide13.xml><?xml version="1.0" encoding="utf-8"?>
<p:sld xmlns:p="http://schemas.openxmlformats.org/presentationml/2006/main" xmlns:a="http://schemas.openxmlformats.org/drawingml/2006/main">
  <p:cSld>
    <p:spTree>
      <p:nvGrpSpPr>
        <p:cNvPr id="1" name=""/>
        <p:cNvGrpSpPr/>
        <p:nvPr/>
      </p:nvGrpSpPr>
      <p:grpSpPr>
        <a:xfrm>
          <a:off x="0" y="0"/>
          <a:ext cx="0" cy="0"/>
          <a:chOff x="0" y="0"/>
          <a:chExt cx="0" cy="0"/>
        </a:xfrm>
      </p:grpSpPr>
      <p:grpSp>
        <p:nvGrpSpPr>
          <p:cNvPr name="Group 2" id="2"/>
          <p:cNvGrpSpPr/>
          <p:nvPr/>
        </p:nvGrpSpPr>
        <p:grpSpPr>
          <a:xfrm rot="0">
            <a:off x="6278986" y="441312"/>
            <a:ext cx="5730029" cy="9404375"/>
            <a:chOff x="0" y="0"/>
            <a:chExt cx="1509143" cy="2476873"/>
          </a:xfrm>
        </p:grpSpPr>
        <p:sp>
          <p:nvSpPr>
            <p:cNvPr name="Freeform 3" id="3"/>
            <p:cNvSpPr/>
            <p:nvPr/>
          </p:nvSpPr>
          <p:spPr>
            <a:xfrm flipH="false" flipV="false" rot="0">
              <a:off x="0" y="0"/>
              <a:ext cx="1509143" cy="2476872"/>
            </a:xfrm>
            <a:custGeom>
              <a:avLst/>
              <a:gdLst/>
              <a:ahLst/>
              <a:cxnLst/>
              <a:rect r="r" b="b" t="t" l="l"/>
              <a:pathLst>
                <a:path h="2476872" w="1509143">
                  <a:moveTo>
                    <a:pt x="68907" y="0"/>
                  </a:moveTo>
                  <a:lnTo>
                    <a:pt x="1440237" y="0"/>
                  </a:lnTo>
                  <a:cubicBezTo>
                    <a:pt x="1458512" y="0"/>
                    <a:pt x="1476039" y="7260"/>
                    <a:pt x="1488961" y="20182"/>
                  </a:cubicBezTo>
                  <a:cubicBezTo>
                    <a:pt x="1501884" y="33105"/>
                    <a:pt x="1509143" y="50632"/>
                    <a:pt x="1509143" y="68907"/>
                  </a:cubicBezTo>
                  <a:lnTo>
                    <a:pt x="1509143" y="2407966"/>
                  </a:lnTo>
                  <a:cubicBezTo>
                    <a:pt x="1509143" y="2446022"/>
                    <a:pt x="1478293" y="2476872"/>
                    <a:pt x="1440237" y="2476872"/>
                  </a:cubicBezTo>
                  <a:lnTo>
                    <a:pt x="68907" y="2476872"/>
                  </a:lnTo>
                  <a:cubicBezTo>
                    <a:pt x="30851" y="2476872"/>
                    <a:pt x="0" y="2446022"/>
                    <a:pt x="0" y="2407966"/>
                  </a:cubicBezTo>
                  <a:lnTo>
                    <a:pt x="0" y="68907"/>
                  </a:lnTo>
                  <a:cubicBezTo>
                    <a:pt x="0" y="30851"/>
                    <a:pt x="30851" y="0"/>
                    <a:pt x="68907" y="0"/>
                  </a:cubicBezTo>
                  <a:close/>
                </a:path>
              </a:pathLst>
            </a:custGeom>
            <a:solidFill>
              <a:srgbClr val="C1FF72"/>
            </a:solidFill>
          </p:spPr>
        </p:sp>
        <p:sp>
          <p:nvSpPr>
            <p:cNvPr name="TextBox 4" id="4"/>
            <p:cNvSpPr txBox="true"/>
            <p:nvPr/>
          </p:nvSpPr>
          <p:spPr>
            <a:xfrm>
              <a:off x="0" y="-38100"/>
              <a:ext cx="1509143" cy="2514973"/>
            </a:xfrm>
            <a:prstGeom prst="rect">
              <a:avLst/>
            </a:prstGeom>
          </p:spPr>
          <p:txBody>
            <a:bodyPr anchor="ctr" rtlCol="false" tIns="50800" lIns="50800" bIns="50800" rIns="50800"/>
            <a:lstStyle/>
            <a:p>
              <a:pPr algn="ctr">
                <a:lnSpc>
                  <a:spcPts val="2659"/>
                </a:lnSpc>
              </a:pPr>
            </a:p>
          </p:txBody>
        </p:sp>
      </p:grpSp>
      <p:grpSp>
        <p:nvGrpSpPr>
          <p:cNvPr name="Group 5" id="5"/>
          <p:cNvGrpSpPr/>
          <p:nvPr/>
        </p:nvGrpSpPr>
        <p:grpSpPr>
          <a:xfrm rot="0">
            <a:off x="6677159" y="760648"/>
            <a:ext cx="4933682" cy="8765705"/>
            <a:chOff x="0" y="0"/>
            <a:chExt cx="1299406" cy="2308663"/>
          </a:xfrm>
        </p:grpSpPr>
        <p:sp>
          <p:nvSpPr>
            <p:cNvPr name="Freeform 6" id="6"/>
            <p:cNvSpPr/>
            <p:nvPr/>
          </p:nvSpPr>
          <p:spPr>
            <a:xfrm flipH="false" flipV="false" rot="0">
              <a:off x="0" y="0"/>
              <a:ext cx="1299406" cy="2308663"/>
            </a:xfrm>
            <a:custGeom>
              <a:avLst/>
              <a:gdLst/>
              <a:ahLst/>
              <a:cxnLst/>
              <a:rect r="r" b="b" t="t" l="l"/>
              <a:pathLst>
                <a:path h="2308663" w="1299406">
                  <a:moveTo>
                    <a:pt x="80029" y="0"/>
                  </a:moveTo>
                  <a:lnTo>
                    <a:pt x="1219377" y="0"/>
                  </a:lnTo>
                  <a:cubicBezTo>
                    <a:pt x="1240602" y="0"/>
                    <a:pt x="1260958" y="8432"/>
                    <a:pt x="1275966" y="23440"/>
                  </a:cubicBezTo>
                  <a:cubicBezTo>
                    <a:pt x="1290974" y="38448"/>
                    <a:pt x="1299406" y="58804"/>
                    <a:pt x="1299406" y="80029"/>
                  </a:cubicBezTo>
                  <a:lnTo>
                    <a:pt x="1299406" y="2228634"/>
                  </a:lnTo>
                  <a:cubicBezTo>
                    <a:pt x="1299406" y="2249859"/>
                    <a:pt x="1290974" y="2270215"/>
                    <a:pt x="1275966" y="2285223"/>
                  </a:cubicBezTo>
                  <a:cubicBezTo>
                    <a:pt x="1260958" y="2300231"/>
                    <a:pt x="1240602" y="2308663"/>
                    <a:pt x="1219377" y="2308663"/>
                  </a:cubicBezTo>
                  <a:lnTo>
                    <a:pt x="80029" y="2308663"/>
                  </a:lnTo>
                  <a:cubicBezTo>
                    <a:pt x="58804" y="2308663"/>
                    <a:pt x="38448" y="2300231"/>
                    <a:pt x="23440" y="2285223"/>
                  </a:cubicBezTo>
                  <a:cubicBezTo>
                    <a:pt x="8432" y="2270215"/>
                    <a:pt x="0" y="2249859"/>
                    <a:pt x="0" y="2228634"/>
                  </a:cubicBezTo>
                  <a:lnTo>
                    <a:pt x="0" y="80029"/>
                  </a:lnTo>
                  <a:cubicBezTo>
                    <a:pt x="0" y="58804"/>
                    <a:pt x="8432" y="38448"/>
                    <a:pt x="23440" y="23440"/>
                  </a:cubicBezTo>
                  <a:cubicBezTo>
                    <a:pt x="38448" y="8432"/>
                    <a:pt x="58804" y="0"/>
                    <a:pt x="80029" y="0"/>
                  </a:cubicBezTo>
                  <a:close/>
                </a:path>
              </a:pathLst>
            </a:custGeom>
            <a:solidFill>
              <a:srgbClr val="FFFFFF">
                <a:alpha val="80784"/>
              </a:srgbClr>
            </a:solidFill>
          </p:spPr>
        </p:sp>
        <p:sp>
          <p:nvSpPr>
            <p:cNvPr name="TextBox 7" id="7"/>
            <p:cNvSpPr txBox="true"/>
            <p:nvPr/>
          </p:nvSpPr>
          <p:spPr>
            <a:xfrm>
              <a:off x="0" y="-38100"/>
              <a:ext cx="1299406" cy="2346763"/>
            </a:xfrm>
            <a:prstGeom prst="rect">
              <a:avLst/>
            </a:prstGeom>
          </p:spPr>
          <p:txBody>
            <a:bodyPr anchor="ctr" rtlCol="false" tIns="50800" lIns="50800" bIns="50800" rIns="50800"/>
            <a:lstStyle/>
            <a:p>
              <a:pPr algn="ctr">
                <a:lnSpc>
                  <a:spcPts val="2659"/>
                </a:lnSpc>
              </a:pPr>
            </a:p>
          </p:txBody>
        </p:sp>
      </p:grpSp>
      <p:grpSp>
        <p:nvGrpSpPr>
          <p:cNvPr name="Group 8" id="8"/>
          <p:cNvGrpSpPr/>
          <p:nvPr/>
        </p:nvGrpSpPr>
        <p:grpSpPr>
          <a:xfrm rot="0">
            <a:off x="318397" y="441312"/>
            <a:ext cx="5730029" cy="9404375"/>
            <a:chOff x="0" y="0"/>
            <a:chExt cx="1509143" cy="2476873"/>
          </a:xfrm>
        </p:grpSpPr>
        <p:sp>
          <p:nvSpPr>
            <p:cNvPr name="Freeform 9" id="9"/>
            <p:cNvSpPr/>
            <p:nvPr/>
          </p:nvSpPr>
          <p:spPr>
            <a:xfrm flipH="false" flipV="false" rot="0">
              <a:off x="0" y="0"/>
              <a:ext cx="1509143" cy="2476872"/>
            </a:xfrm>
            <a:custGeom>
              <a:avLst/>
              <a:gdLst/>
              <a:ahLst/>
              <a:cxnLst/>
              <a:rect r="r" b="b" t="t" l="l"/>
              <a:pathLst>
                <a:path h="2476872" w="1509143">
                  <a:moveTo>
                    <a:pt x="68907" y="0"/>
                  </a:moveTo>
                  <a:lnTo>
                    <a:pt x="1440237" y="0"/>
                  </a:lnTo>
                  <a:cubicBezTo>
                    <a:pt x="1458512" y="0"/>
                    <a:pt x="1476039" y="7260"/>
                    <a:pt x="1488961" y="20182"/>
                  </a:cubicBezTo>
                  <a:cubicBezTo>
                    <a:pt x="1501884" y="33105"/>
                    <a:pt x="1509143" y="50632"/>
                    <a:pt x="1509143" y="68907"/>
                  </a:cubicBezTo>
                  <a:lnTo>
                    <a:pt x="1509143" y="2407966"/>
                  </a:lnTo>
                  <a:cubicBezTo>
                    <a:pt x="1509143" y="2446022"/>
                    <a:pt x="1478293" y="2476872"/>
                    <a:pt x="1440237" y="2476872"/>
                  </a:cubicBezTo>
                  <a:lnTo>
                    <a:pt x="68907" y="2476872"/>
                  </a:lnTo>
                  <a:cubicBezTo>
                    <a:pt x="30851" y="2476872"/>
                    <a:pt x="0" y="2446022"/>
                    <a:pt x="0" y="2407966"/>
                  </a:cubicBezTo>
                  <a:lnTo>
                    <a:pt x="0" y="68907"/>
                  </a:lnTo>
                  <a:cubicBezTo>
                    <a:pt x="0" y="30851"/>
                    <a:pt x="30851" y="0"/>
                    <a:pt x="68907" y="0"/>
                  </a:cubicBezTo>
                  <a:close/>
                </a:path>
              </a:pathLst>
            </a:custGeom>
            <a:solidFill>
              <a:srgbClr val="0CC0DF"/>
            </a:solidFill>
          </p:spPr>
        </p:sp>
        <p:sp>
          <p:nvSpPr>
            <p:cNvPr name="TextBox 10" id="10"/>
            <p:cNvSpPr txBox="true"/>
            <p:nvPr/>
          </p:nvSpPr>
          <p:spPr>
            <a:xfrm>
              <a:off x="0" y="-38100"/>
              <a:ext cx="1509143" cy="2514973"/>
            </a:xfrm>
            <a:prstGeom prst="rect">
              <a:avLst/>
            </a:prstGeom>
          </p:spPr>
          <p:txBody>
            <a:bodyPr anchor="ctr" rtlCol="false" tIns="50800" lIns="50800" bIns="50800" rIns="50800"/>
            <a:lstStyle/>
            <a:p>
              <a:pPr algn="ctr">
                <a:lnSpc>
                  <a:spcPts val="2659"/>
                </a:lnSpc>
              </a:pPr>
            </a:p>
          </p:txBody>
        </p:sp>
      </p:grpSp>
      <p:grpSp>
        <p:nvGrpSpPr>
          <p:cNvPr name="Group 11" id="11"/>
          <p:cNvGrpSpPr/>
          <p:nvPr/>
        </p:nvGrpSpPr>
        <p:grpSpPr>
          <a:xfrm rot="0">
            <a:off x="12237614" y="441312"/>
            <a:ext cx="5730029" cy="9404375"/>
            <a:chOff x="0" y="0"/>
            <a:chExt cx="1509143" cy="2476873"/>
          </a:xfrm>
        </p:grpSpPr>
        <p:sp>
          <p:nvSpPr>
            <p:cNvPr name="Freeform 12" id="12"/>
            <p:cNvSpPr/>
            <p:nvPr/>
          </p:nvSpPr>
          <p:spPr>
            <a:xfrm flipH="false" flipV="false" rot="0">
              <a:off x="0" y="0"/>
              <a:ext cx="1509143" cy="2476872"/>
            </a:xfrm>
            <a:custGeom>
              <a:avLst/>
              <a:gdLst/>
              <a:ahLst/>
              <a:cxnLst/>
              <a:rect r="r" b="b" t="t" l="l"/>
              <a:pathLst>
                <a:path h="2476872" w="1509143">
                  <a:moveTo>
                    <a:pt x="68907" y="0"/>
                  </a:moveTo>
                  <a:lnTo>
                    <a:pt x="1440237" y="0"/>
                  </a:lnTo>
                  <a:cubicBezTo>
                    <a:pt x="1458512" y="0"/>
                    <a:pt x="1476039" y="7260"/>
                    <a:pt x="1488961" y="20182"/>
                  </a:cubicBezTo>
                  <a:cubicBezTo>
                    <a:pt x="1501884" y="33105"/>
                    <a:pt x="1509143" y="50632"/>
                    <a:pt x="1509143" y="68907"/>
                  </a:cubicBezTo>
                  <a:lnTo>
                    <a:pt x="1509143" y="2407966"/>
                  </a:lnTo>
                  <a:cubicBezTo>
                    <a:pt x="1509143" y="2446022"/>
                    <a:pt x="1478293" y="2476872"/>
                    <a:pt x="1440237" y="2476872"/>
                  </a:cubicBezTo>
                  <a:lnTo>
                    <a:pt x="68907" y="2476872"/>
                  </a:lnTo>
                  <a:cubicBezTo>
                    <a:pt x="30851" y="2476872"/>
                    <a:pt x="0" y="2446022"/>
                    <a:pt x="0" y="2407966"/>
                  </a:cubicBezTo>
                  <a:lnTo>
                    <a:pt x="0" y="68907"/>
                  </a:lnTo>
                  <a:cubicBezTo>
                    <a:pt x="0" y="30851"/>
                    <a:pt x="30851" y="0"/>
                    <a:pt x="68907" y="0"/>
                  </a:cubicBezTo>
                  <a:close/>
                </a:path>
              </a:pathLst>
            </a:custGeom>
            <a:solidFill>
              <a:srgbClr val="FF72C2"/>
            </a:solidFill>
          </p:spPr>
        </p:sp>
        <p:sp>
          <p:nvSpPr>
            <p:cNvPr name="TextBox 13" id="13"/>
            <p:cNvSpPr txBox="true"/>
            <p:nvPr/>
          </p:nvSpPr>
          <p:spPr>
            <a:xfrm>
              <a:off x="0" y="-38100"/>
              <a:ext cx="1509143" cy="2514973"/>
            </a:xfrm>
            <a:prstGeom prst="rect">
              <a:avLst/>
            </a:prstGeom>
          </p:spPr>
          <p:txBody>
            <a:bodyPr anchor="ctr" rtlCol="false" tIns="50800" lIns="50800" bIns="50800" rIns="50800"/>
            <a:lstStyle/>
            <a:p>
              <a:pPr algn="ctr">
                <a:lnSpc>
                  <a:spcPts val="2659"/>
                </a:lnSpc>
              </a:pPr>
            </a:p>
          </p:txBody>
        </p:sp>
      </p:grpSp>
      <p:grpSp>
        <p:nvGrpSpPr>
          <p:cNvPr name="Group 14" id="14"/>
          <p:cNvGrpSpPr/>
          <p:nvPr/>
        </p:nvGrpSpPr>
        <p:grpSpPr>
          <a:xfrm rot="0">
            <a:off x="716570" y="760648"/>
            <a:ext cx="4933682" cy="8765705"/>
            <a:chOff x="0" y="0"/>
            <a:chExt cx="1299406" cy="2308663"/>
          </a:xfrm>
        </p:grpSpPr>
        <p:sp>
          <p:nvSpPr>
            <p:cNvPr name="Freeform 15" id="15"/>
            <p:cNvSpPr/>
            <p:nvPr/>
          </p:nvSpPr>
          <p:spPr>
            <a:xfrm flipH="false" flipV="false" rot="0">
              <a:off x="0" y="0"/>
              <a:ext cx="1299406" cy="2308663"/>
            </a:xfrm>
            <a:custGeom>
              <a:avLst/>
              <a:gdLst/>
              <a:ahLst/>
              <a:cxnLst/>
              <a:rect r="r" b="b" t="t" l="l"/>
              <a:pathLst>
                <a:path h="2308663" w="1299406">
                  <a:moveTo>
                    <a:pt x="80029" y="0"/>
                  </a:moveTo>
                  <a:lnTo>
                    <a:pt x="1219377" y="0"/>
                  </a:lnTo>
                  <a:cubicBezTo>
                    <a:pt x="1240602" y="0"/>
                    <a:pt x="1260958" y="8432"/>
                    <a:pt x="1275966" y="23440"/>
                  </a:cubicBezTo>
                  <a:cubicBezTo>
                    <a:pt x="1290974" y="38448"/>
                    <a:pt x="1299406" y="58804"/>
                    <a:pt x="1299406" y="80029"/>
                  </a:cubicBezTo>
                  <a:lnTo>
                    <a:pt x="1299406" y="2228634"/>
                  </a:lnTo>
                  <a:cubicBezTo>
                    <a:pt x="1299406" y="2249859"/>
                    <a:pt x="1290974" y="2270215"/>
                    <a:pt x="1275966" y="2285223"/>
                  </a:cubicBezTo>
                  <a:cubicBezTo>
                    <a:pt x="1260958" y="2300231"/>
                    <a:pt x="1240602" y="2308663"/>
                    <a:pt x="1219377" y="2308663"/>
                  </a:cubicBezTo>
                  <a:lnTo>
                    <a:pt x="80029" y="2308663"/>
                  </a:lnTo>
                  <a:cubicBezTo>
                    <a:pt x="58804" y="2308663"/>
                    <a:pt x="38448" y="2300231"/>
                    <a:pt x="23440" y="2285223"/>
                  </a:cubicBezTo>
                  <a:cubicBezTo>
                    <a:pt x="8432" y="2270215"/>
                    <a:pt x="0" y="2249859"/>
                    <a:pt x="0" y="2228634"/>
                  </a:cubicBezTo>
                  <a:lnTo>
                    <a:pt x="0" y="80029"/>
                  </a:lnTo>
                  <a:cubicBezTo>
                    <a:pt x="0" y="58804"/>
                    <a:pt x="8432" y="38448"/>
                    <a:pt x="23440" y="23440"/>
                  </a:cubicBezTo>
                  <a:cubicBezTo>
                    <a:pt x="38448" y="8432"/>
                    <a:pt x="58804" y="0"/>
                    <a:pt x="80029" y="0"/>
                  </a:cubicBezTo>
                  <a:close/>
                </a:path>
              </a:pathLst>
            </a:custGeom>
            <a:solidFill>
              <a:srgbClr val="FFFFFF">
                <a:alpha val="89804"/>
              </a:srgbClr>
            </a:solidFill>
          </p:spPr>
        </p:sp>
        <p:sp>
          <p:nvSpPr>
            <p:cNvPr name="TextBox 16" id="16"/>
            <p:cNvSpPr txBox="true"/>
            <p:nvPr/>
          </p:nvSpPr>
          <p:spPr>
            <a:xfrm>
              <a:off x="0" y="-38100"/>
              <a:ext cx="1299406" cy="2346763"/>
            </a:xfrm>
            <a:prstGeom prst="rect">
              <a:avLst/>
            </a:prstGeom>
          </p:spPr>
          <p:txBody>
            <a:bodyPr anchor="ctr" rtlCol="false" tIns="50800" lIns="50800" bIns="50800" rIns="50800"/>
            <a:lstStyle/>
            <a:p>
              <a:pPr algn="ctr">
                <a:lnSpc>
                  <a:spcPts val="2659"/>
                </a:lnSpc>
              </a:pPr>
            </a:p>
          </p:txBody>
        </p:sp>
      </p:grpSp>
      <p:grpSp>
        <p:nvGrpSpPr>
          <p:cNvPr name="Group 17" id="17"/>
          <p:cNvGrpSpPr/>
          <p:nvPr/>
        </p:nvGrpSpPr>
        <p:grpSpPr>
          <a:xfrm rot="0">
            <a:off x="12637664" y="760648"/>
            <a:ext cx="4933682" cy="8765705"/>
            <a:chOff x="0" y="0"/>
            <a:chExt cx="1299406" cy="2308663"/>
          </a:xfrm>
        </p:grpSpPr>
        <p:sp>
          <p:nvSpPr>
            <p:cNvPr name="Freeform 18" id="18"/>
            <p:cNvSpPr/>
            <p:nvPr/>
          </p:nvSpPr>
          <p:spPr>
            <a:xfrm flipH="false" flipV="false" rot="0">
              <a:off x="0" y="0"/>
              <a:ext cx="1299406" cy="2308663"/>
            </a:xfrm>
            <a:custGeom>
              <a:avLst/>
              <a:gdLst/>
              <a:ahLst/>
              <a:cxnLst/>
              <a:rect r="r" b="b" t="t" l="l"/>
              <a:pathLst>
                <a:path h="2308663" w="1299406">
                  <a:moveTo>
                    <a:pt x="80029" y="0"/>
                  </a:moveTo>
                  <a:lnTo>
                    <a:pt x="1219377" y="0"/>
                  </a:lnTo>
                  <a:cubicBezTo>
                    <a:pt x="1240602" y="0"/>
                    <a:pt x="1260958" y="8432"/>
                    <a:pt x="1275966" y="23440"/>
                  </a:cubicBezTo>
                  <a:cubicBezTo>
                    <a:pt x="1290974" y="38448"/>
                    <a:pt x="1299406" y="58804"/>
                    <a:pt x="1299406" y="80029"/>
                  </a:cubicBezTo>
                  <a:lnTo>
                    <a:pt x="1299406" y="2228634"/>
                  </a:lnTo>
                  <a:cubicBezTo>
                    <a:pt x="1299406" y="2249859"/>
                    <a:pt x="1290974" y="2270215"/>
                    <a:pt x="1275966" y="2285223"/>
                  </a:cubicBezTo>
                  <a:cubicBezTo>
                    <a:pt x="1260958" y="2300231"/>
                    <a:pt x="1240602" y="2308663"/>
                    <a:pt x="1219377" y="2308663"/>
                  </a:cubicBezTo>
                  <a:lnTo>
                    <a:pt x="80029" y="2308663"/>
                  </a:lnTo>
                  <a:cubicBezTo>
                    <a:pt x="58804" y="2308663"/>
                    <a:pt x="38448" y="2300231"/>
                    <a:pt x="23440" y="2285223"/>
                  </a:cubicBezTo>
                  <a:cubicBezTo>
                    <a:pt x="8432" y="2270215"/>
                    <a:pt x="0" y="2249859"/>
                    <a:pt x="0" y="2228634"/>
                  </a:cubicBezTo>
                  <a:lnTo>
                    <a:pt x="0" y="80029"/>
                  </a:lnTo>
                  <a:cubicBezTo>
                    <a:pt x="0" y="58804"/>
                    <a:pt x="8432" y="38448"/>
                    <a:pt x="23440" y="23440"/>
                  </a:cubicBezTo>
                  <a:cubicBezTo>
                    <a:pt x="38448" y="8432"/>
                    <a:pt x="58804" y="0"/>
                    <a:pt x="80029" y="0"/>
                  </a:cubicBezTo>
                  <a:close/>
                </a:path>
              </a:pathLst>
            </a:custGeom>
            <a:solidFill>
              <a:srgbClr val="FFFFFF">
                <a:alpha val="82745"/>
              </a:srgbClr>
            </a:solidFill>
          </p:spPr>
        </p:sp>
        <p:sp>
          <p:nvSpPr>
            <p:cNvPr name="TextBox 19" id="19"/>
            <p:cNvSpPr txBox="true"/>
            <p:nvPr/>
          </p:nvSpPr>
          <p:spPr>
            <a:xfrm>
              <a:off x="0" y="-38100"/>
              <a:ext cx="1299406" cy="2346763"/>
            </a:xfrm>
            <a:prstGeom prst="rect">
              <a:avLst/>
            </a:prstGeom>
          </p:spPr>
          <p:txBody>
            <a:bodyPr anchor="ctr" rtlCol="false" tIns="50800" lIns="50800" bIns="50800" rIns="50800"/>
            <a:lstStyle/>
            <a:p>
              <a:pPr algn="ctr">
                <a:lnSpc>
                  <a:spcPts val="2659"/>
                </a:lnSpc>
              </a:pPr>
            </a:p>
          </p:txBody>
        </p:sp>
      </p:grpSp>
      <p:sp>
        <p:nvSpPr>
          <p:cNvPr name="TextBox 20" id="20"/>
          <p:cNvSpPr txBox="true"/>
          <p:nvPr/>
        </p:nvSpPr>
        <p:spPr>
          <a:xfrm rot="0">
            <a:off x="716653" y="1299844"/>
            <a:ext cx="4933682" cy="7834631"/>
          </a:xfrm>
          <a:prstGeom prst="rect">
            <a:avLst/>
          </a:prstGeom>
        </p:spPr>
        <p:txBody>
          <a:bodyPr anchor="t" rtlCol="false" tIns="0" lIns="0" bIns="0" rIns="0">
            <a:spAutoFit/>
          </a:bodyPr>
          <a:lstStyle/>
          <a:p>
            <a:pPr algn="ctr">
              <a:lnSpc>
                <a:spcPts val="7279"/>
              </a:lnSpc>
            </a:pPr>
            <a:r>
              <a:rPr lang="en-US" sz="5199">
                <a:solidFill>
                  <a:srgbClr val="000000"/>
                </a:solidFill>
                <a:latin typeface="Arial"/>
                <a:ea typeface="Arial"/>
                <a:cs typeface="Arial"/>
                <a:sym typeface="Arial"/>
              </a:rPr>
              <a:t>Ysgrifennwch drost eich tudalen a llenwch y bylchau rhwng y llinellau gyda lliwiau gwahanol.</a:t>
            </a:r>
          </a:p>
          <a:p>
            <a:pPr algn="ctr">
              <a:lnSpc>
                <a:spcPts val="2659"/>
              </a:lnSpc>
              <a:spcBef>
                <a:spcPct val="0"/>
              </a:spcBef>
            </a:pPr>
          </a:p>
        </p:txBody>
      </p:sp>
      <p:sp>
        <p:nvSpPr>
          <p:cNvPr name="TextBox 21" id="21"/>
          <p:cNvSpPr txBox="true"/>
          <p:nvPr/>
        </p:nvSpPr>
        <p:spPr>
          <a:xfrm rot="0">
            <a:off x="6676179" y="3159134"/>
            <a:ext cx="4933682" cy="4771391"/>
          </a:xfrm>
          <a:prstGeom prst="rect">
            <a:avLst/>
          </a:prstGeom>
        </p:spPr>
        <p:txBody>
          <a:bodyPr anchor="t" rtlCol="false" tIns="0" lIns="0" bIns="0" rIns="0">
            <a:spAutoFit/>
          </a:bodyPr>
          <a:lstStyle/>
          <a:p>
            <a:pPr algn="ctr">
              <a:lnSpc>
                <a:spcPts val="6859"/>
              </a:lnSpc>
            </a:pPr>
            <a:r>
              <a:rPr lang="en-US" sz="4899">
                <a:solidFill>
                  <a:srgbClr val="000000"/>
                </a:solidFill>
                <a:latin typeface="Arial"/>
                <a:ea typeface="Arial"/>
                <a:cs typeface="Arial"/>
                <a:sym typeface="Arial"/>
              </a:rPr>
              <a:t>Lluniwch 2 goeden:</a:t>
            </a:r>
          </a:p>
          <a:p>
            <a:pPr algn="ctr">
              <a:lnSpc>
                <a:spcPts val="6859"/>
              </a:lnSpc>
            </a:pPr>
          </a:p>
          <a:p>
            <a:pPr algn="ctr">
              <a:lnSpc>
                <a:spcPts val="6859"/>
              </a:lnSpc>
            </a:pPr>
            <a:r>
              <a:rPr lang="en-US" sz="4899">
                <a:solidFill>
                  <a:srgbClr val="000000"/>
                </a:solidFill>
                <a:latin typeface="Arial"/>
                <a:ea typeface="Arial"/>
                <a:cs typeface="Arial"/>
                <a:sym typeface="Arial"/>
              </a:rPr>
              <a:t>1 gaeaf</a:t>
            </a:r>
          </a:p>
          <a:p>
            <a:pPr algn="ctr">
              <a:lnSpc>
                <a:spcPts val="6859"/>
              </a:lnSpc>
            </a:pPr>
            <a:r>
              <a:rPr lang="en-US" sz="4899">
                <a:solidFill>
                  <a:srgbClr val="000000"/>
                </a:solidFill>
                <a:latin typeface="Arial"/>
                <a:ea typeface="Arial"/>
                <a:cs typeface="Arial"/>
                <a:sym typeface="Arial"/>
              </a:rPr>
              <a:t>1 haf</a:t>
            </a:r>
          </a:p>
          <a:p>
            <a:pPr algn="ctr">
              <a:lnSpc>
                <a:spcPts val="2659"/>
              </a:lnSpc>
              <a:spcBef>
                <a:spcPct val="0"/>
              </a:spcBef>
            </a:pPr>
          </a:p>
        </p:txBody>
      </p:sp>
      <p:sp>
        <p:nvSpPr>
          <p:cNvPr name="TextBox 22" id="22"/>
          <p:cNvSpPr txBox="true"/>
          <p:nvPr/>
        </p:nvSpPr>
        <p:spPr>
          <a:xfrm rot="0">
            <a:off x="13335389" y="2013091"/>
            <a:ext cx="3534480" cy="5044159"/>
          </a:xfrm>
          <a:prstGeom prst="rect">
            <a:avLst/>
          </a:prstGeom>
        </p:spPr>
        <p:txBody>
          <a:bodyPr anchor="t" rtlCol="false" tIns="0" lIns="0" bIns="0" rIns="0">
            <a:spAutoFit/>
          </a:bodyPr>
          <a:lstStyle/>
          <a:p>
            <a:pPr algn="ctr">
              <a:lnSpc>
                <a:spcPts val="6525"/>
              </a:lnSpc>
              <a:spcBef>
                <a:spcPct val="0"/>
              </a:spcBef>
            </a:pPr>
            <a:r>
              <a:rPr lang="en-US" sz="4661">
                <a:solidFill>
                  <a:srgbClr val="000000"/>
                </a:solidFill>
                <a:latin typeface="Arial"/>
                <a:ea typeface="Arial"/>
                <a:cs typeface="Arial"/>
                <a:sym typeface="Arial"/>
              </a:rPr>
              <a:t>Gwnewch beth bynnag yr ydych yn hoffi ar dudalen yn eich llyfr</a:t>
            </a:r>
          </a:p>
        </p:txBody>
      </p:sp>
    </p:spTree>
  </p:cSld>
  <p:clrMapOvr>
    <a:masterClrMapping/>
  </p:clrMapOvr>
</p:sld>
</file>

<file path=ppt/slides/slide14.xml><?xml version="1.0" encoding="utf-8"?>
<p:sld xmlns:p="http://schemas.openxmlformats.org/presentationml/2006/main" xmlns:a="http://schemas.openxmlformats.org/drawingml/2006/main">
  <p:cSld>
    <p:spTree>
      <p:nvGrpSpPr>
        <p:cNvPr id="1" name=""/>
        <p:cNvGrpSpPr/>
        <p:nvPr/>
      </p:nvGrpSpPr>
      <p:grpSpPr>
        <a:xfrm>
          <a:off x="0" y="0"/>
          <a:ext cx="0" cy="0"/>
          <a:chOff x="0" y="0"/>
          <a:chExt cx="0" cy="0"/>
        </a:xfrm>
      </p:grpSpPr>
      <p:grpSp>
        <p:nvGrpSpPr>
          <p:cNvPr name="Group 2" id="2"/>
          <p:cNvGrpSpPr/>
          <p:nvPr/>
        </p:nvGrpSpPr>
        <p:grpSpPr>
          <a:xfrm rot="0">
            <a:off x="318397" y="441312"/>
            <a:ext cx="17636671" cy="9404375"/>
            <a:chOff x="0" y="0"/>
            <a:chExt cx="4645049" cy="2476873"/>
          </a:xfrm>
        </p:grpSpPr>
        <p:sp>
          <p:nvSpPr>
            <p:cNvPr name="Freeform 3" id="3"/>
            <p:cNvSpPr/>
            <p:nvPr/>
          </p:nvSpPr>
          <p:spPr>
            <a:xfrm flipH="false" flipV="false" rot="0">
              <a:off x="0" y="0"/>
              <a:ext cx="4645049" cy="2476872"/>
            </a:xfrm>
            <a:custGeom>
              <a:avLst/>
              <a:gdLst/>
              <a:ahLst/>
              <a:cxnLst/>
              <a:rect r="r" b="b" t="t" l="l"/>
              <a:pathLst>
                <a:path h="2476872" w="4645049">
                  <a:moveTo>
                    <a:pt x="22387" y="0"/>
                  </a:moveTo>
                  <a:lnTo>
                    <a:pt x="4622662" y="0"/>
                  </a:lnTo>
                  <a:cubicBezTo>
                    <a:pt x="4628599" y="0"/>
                    <a:pt x="4634293" y="2359"/>
                    <a:pt x="4638492" y="6557"/>
                  </a:cubicBezTo>
                  <a:cubicBezTo>
                    <a:pt x="4642690" y="10756"/>
                    <a:pt x="4645049" y="16450"/>
                    <a:pt x="4645049" y="22387"/>
                  </a:cubicBezTo>
                  <a:lnTo>
                    <a:pt x="4645049" y="2454485"/>
                  </a:lnTo>
                  <a:cubicBezTo>
                    <a:pt x="4645049" y="2460423"/>
                    <a:pt x="4642690" y="2466117"/>
                    <a:pt x="4638492" y="2470315"/>
                  </a:cubicBezTo>
                  <a:cubicBezTo>
                    <a:pt x="4634293" y="2474514"/>
                    <a:pt x="4628599" y="2476872"/>
                    <a:pt x="4622662" y="2476872"/>
                  </a:cubicBezTo>
                  <a:lnTo>
                    <a:pt x="22387" y="2476872"/>
                  </a:lnTo>
                  <a:cubicBezTo>
                    <a:pt x="16450" y="2476872"/>
                    <a:pt x="10756" y="2474514"/>
                    <a:pt x="6557" y="2470315"/>
                  </a:cubicBezTo>
                  <a:cubicBezTo>
                    <a:pt x="2359" y="2466117"/>
                    <a:pt x="0" y="2460423"/>
                    <a:pt x="0" y="2454485"/>
                  </a:cubicBezTo>
                  <a:lnTo>
                    <a:pt x="0" y="22387"/>
                  </a:lnTo>
                  <a:cubicBezTo>
                    <a:pt x="0" y="16450"/>
                    <a:pt x="2359" y="10756"/>
                    <a:pt x="6557" y="6557"/>
                  </a:cubicBezTo>
                  <a:cubicBezTo>
                    <a:pt x="10756" y="2359"/>
                    <a:pt x="16450" y="0"/>
                    <a:pt x="22387" y="0"/>
                  </a:cubicBezTo>
                  <a:close/>
                </a:path>
              </a:pathLst>
            </a:custGeom>
            <a:solidFill>
              <a:srgbClr val="CB6CE6"/>
            </a:solidFill>
          </p:spPr>
        </p:sp>
        <p:sp>
          <p:nvSpPr>
            <p:cNvPr name="TextBox 4" id="4"/>
            <p:cNvSpPr txBox="true"/>
            <p:nvPr/>
          </p:nvSpPr>
          <p:spPr>
            <a:xfrm>
              <a:off x="0" y="-38100"/>
              <a:ext cx="4645049" cy="2514973"/>
            </a:xfrm>
            <a:prstGeom prst="rect">
              <a:avLst/>
            </a:prstGeom>
          </p:spPr>
          <p:txBody>
            <a:bodyPr anchor="ctr" rtlCol="false" tIns="50800" lIns="50800" bIns="50800" rIns="50800"/>
            <a:lstStyle/>
            <a:p>
              <a:pPr algn="ctr">
                <a:lnSpc>
                  <a:spcPts val="2659"/>
                </a:lnSpc>
              </a:pPr>
            </a:p>
          </p:txBody>
        </p:sp>
      </p:grpSp>
      <p:grpSp>
        <p:nvGrpSpPr>
          <p:cNvPr name="Group 5" id="5"/>
          <p:cNvGrpSpPr/>
          <p:nvPr/>
        </p:nvGrpSpPr>
        <p:grpSpPr>
          <a:xfrm rot="0">
            <a:off x="723838" y="760648"/>
            <a:ext cx="16840324" cy="8765705"/>
            <a:chOff x="0" y="0"/>
            <a:chExt cx="4435312" cy="2308663"/>
          </a:xfrm>
        </p:grpSpPr>
        <p:sp>
          <p:nvSpPr>
            <p:cNvPr name="Freeform 6" id="6"/>
            <p:cNvSpPr/>
            <p:nvPr/>
          </p:nvSpPr>
          <p:spPr>
            <a:xfrm flipH="false" flipV="false" rot="0">
              <a:off x="0" y="0"/>
              <a:ext cx="4435312" cy="2308663"/>
            </a:xfrm>
            <a:custGeom>
              <a:avLst/>
              <a:gdLst/>
              <a:ahLst/>
              <a:cxnLst/>
              <a:rect r="r" b="b" t="t" l="l"/>
              <a:pathLst>
                <a:path h="2308663" w="4435312">
                  <a:moveTo>
                    <a:pt x="23446" y="0"/>
                  </a:moveTo>
                  <a:lnTo>
                    <a:pt x="4411866" y="0"/>
                  </a:lnTo>
                  <a:cubicBezTo>
                    <a:pt x="4418084" y="0"/>
                    <a:pt x="4424048" y="2470"/>
                    <a:pt x="4428445" y="6867"/>
                  </a:cubicBezTo>
                  <a:cubicBezTo>
                    <a:pt x="4432842" y="11264"/>
                    <a:pt x="4435312" y="17228"/>
                    <a:pt x="4435312" y="23446"/>
                  </a:cubicBezTo>
                  <a:lnTo>
                    <a:pt x="4435312" y="2285217"/>
                  </a:lnTo>
                  <a:cubicBezTo>
                    <a:pt x="4435312" y="2298166"/>
                    <a:pt x="4424815" y="2308663"/>
                    <a:pt x="4411866" y="2308663"/>
                  </a:cubicBezTo>
                  <a:lnTo>
                    <a:pt x="23446" y="2308663"/>
                  </a:lnTo>
                  <a:cubicBezTo>
                    <a:pt x="17228" y="2308663"/>
                    <a:pt x="11264" y="2306193"/>
                    <a:pt x="6867" y="2301796"/>
                  </a:cubicBezTo>
                  <a:cubicBezTo>
                    <a:pt x="2470" y="2297399"/>
                    <a:pt x="0" y="2291435"/>
                    <a:pt x="0" y="2285217"/>
                  </a:cubicBezTo>
                  <a:lnTo>
                    <a:pt x="0" y="23446"/>
                  </a:lnTo>
                  <a:cubicBezTo>
                    <a:pt x="0" y="17228"/>
                    <a:pt x="2470" y="11264"/>
                    <a:pt x="6867" y="6867"/>
                  </a:cubicBezTo>
                  <a:cubicBezTo>
                    <a:pt x="11264" y="2470"/>
                    <a:pt x="17228" y="0"/>
                    <a:pt x="23446" y="0"/>
                  </a:cubicBezTo>
                  <a:close/>
                </a:path>
              </a:pathLst>
            </a:custGeom>
            <a:solidFill>
              <a:srgbClr val="FFFFFF">
                <a:alpha val="73725"/>
              </a:srgbClr>
            </a:solidFill>
          </p:spPr>
        </p:sp>
        <p:sp>
          <p:nvSpPr>
            <p:cNvPr name="TextBox 7" id="7"/>
            <p:cNvSpPr txBox="true"/>
            <p:nvPr/>
          </p:nvSpPr>
          <p:spPr>
            <a:xfrm>
              <a:off x="0" y="-38100"/>
              <a:ext cx="4435312" cy="2346763"/>
            </a:xfrm>
            <a:prstGeom prst="rect">
              <a:avLst/>
            </a:prstGeom>
          </p:spPr>
          <p:txBody>
            <a:bodyPr anchor="ctr" rtlCol="false" tIns="50800" lIns="50800" bIns="50800" rIns="50800"/>
            <a:lstStyle/>
            <a:p>
              <a:pPr algn="ctr">
                <a:lnSpc>
                  <a:spcPts val="2659"/>
                </a:lnSpc>
              </a:pPr>
            </a:p>
          </p:txBody>
        </p:sp>
      </p:grpSp>
      <p:sp>
        <p:nvSpPr>
          <p:cNvPr name="TextBox 8" id="8"/>
          <p:cNvSpPr txBox="true"/>
          <p:nvPr/>
        </p:nvSpPr>
        <p:spPr>
          <a:xfrm rot="0">
            <a:off x="1625933" y="1057909"/>
            <a:ext cx="15021599" cy="7000241"/>
          </a:xfrm>
          <a:prstGeom prst="rect">
            <a:avLst/>
          </a:prstGeom>
        </p:spPr>
        <p:txBody>
          <a:bodyPr anchor="t" rtlCol="false" tIns="0" lIns="0" bIns="0" rIns="0">
            <a:spAutoFit/>
          </a:bodyPr>
          <a:lstStyle/>
          <a:p>
            <a:pPr algn="l">
              <a:lnSpc>
                <a:spcPts val="4759"/>
              </a:lnSpc>
            </a:pPr>
            <a:r>
              <a:rPr lang="en-US" sz="3399">
                <a:solidFill>
                  <a:srgbClr val="000000"/>
                </a:solidFill>
                <a:latin typeface="Arial"/>
                <a:ea typeface="Arial"/>
                <a:cs typeface="Arial"/>
                <a:sym typeface="Arial"/>
              </a:rPr>
              <a:t>Statements of what matters</a:t>
            </a:r>
          </a:p>
          <a:p>
            <a:pPr algn="l">
              <a:lnSpc>
                <a:spcPts val="4759"/>
              </a:lnSpc>
            </a:pPr>
            <a:r>
              <a:rPr lang="en-US" sz="3399">
                <a:solidFill>
                  <a:srgbClr val="000000"/>
                </a:solidFill>
                <a:latin typeface="Arial"/>
                <a:ea typeface="Arial"/>
                <a:cs typeface="Arial"/>
                <a:sym typeface="Arial"/>
              </a:rPr>
              <a:t>​</a:t>
            </a:r>
          </a:p>
          <a:p>
            <a:pPr algn="l" marL="734051" indent="-367026" lvl="1">
              <a:lnSpc>
                <a:spcPts val="4759"/>
              </a:lnSpc>
              <a:buFont typeface="Arial"/>
              <a:buChar char="•"/>
            </a:pPr>
            <a:r>
              <a:rPr lang="en-US" sz="3399">
                <a:solidFill>
                  <a:srgbClr val="000000"/>
                </a:solidFill>
                <a:latin typeface="Arial"/>
                <a:ea typeface="Arial"/>
                <a:cs typeface="Arial"/>
                <a:sym typeface="Arial"/>
              </a:rPr>
              <a:t>Exploring the expressive arts is essential to </a:t>
            </a:r>
            <a:r>
              <a:rPr lang="en-US" b="true" sz="3399">
                <a:solidFill>
                  <a:srgbClr val="000000"/>
                </a:solidFill>
                <a:latin typeface="Arial Bold"/>
                <a:ea typeface="Arial Bold"/>
                <a:cs typeface="Arial Bold"/>
                <a:sym typeface="Arial Bold"/>
              </a:rPr>
              <a:t>developing artistic skills</a:t>
            </a:r>
            <a:r>
              <a:rPr lang="en-US" sz="3399">
                <a:solidFill>
                  <a:srgbClr val="000000"/>
                </a:solidFill>
                <a:latin typeface="Arial"/>
                <a:ea typeface="Arial"/>
                <a:cs typeface="Arial"/>
                <a:sym typeface="Arial"/>
              </a:rPr>
              <a:t> and knowledge and it enables learners to become </a:t>
            </a:r>
            <a:r>
              <a:rPr lang="en-US" b="true" sz="3399">
                <a:solidFill>
                  <a:srgbClr val="000000"/>
                </a:solidFill>
                <a:latin typeface="Arial Bold"/>
                <a:ea typeface="Arial Bold"/>
                <a:cs typeface="Arial Bold"/>
                <a:sym typeface="Arial Bold"/>
              </a:rPr>
              <a:t>curious and creative</a:t>
            </a:r>
            <a:r>
              <a:rPr lang="en-US" sz="3399">
                <a:solidFill>
                  <a:srgbClr val="000000"/>
                </a:solidFill>
                <a:latin typeface="Arial"/>
                <a:ea typeface="Arial"/>
                <a:cs typeface="Arial"/>
                <a:sym typeface="Arial"/>
              </a:rPr>
              <a:t> individuals.​</a:t>
            </a:r>
          </a:p>
          <a:p>
            <a:pPr algn="l">
              <a:lnSpc>
                <a:spcPts val="4759"/>
              </a:lnSpc>
            </a:pPr>
          </a:p>
          <a:p>
            <a:pPr algn="l" marL="734051" indent="-367026" lvl="1">
              <a:lnSpc>
                <a:spcPts val="4759"/>
              </a:lnSpc>
              <a:buFont typeface="Arial"/>
              <a:buChar char="•"/>
            </a:pPr>
            <a:r>
              <a:rPr lang="en-US" sz="3399">
                <a:solidFill>
                  <a:srgbClr val="000000"/>
                </a:solidFill>
                <a:latin typeface="Arial"/>
                <a:ea typeface="Arial"/>
                <a:cs typeface="Arial"/>
                <a:sym typeface="Arial"/>
              </a:rPr>
              <a:t>​</a:t>
            </a:r>
            <a:r>
              <a:rPr lang="en-US" b="true" sz="3399">
                <a:solidFill>
                  <a:srgbClr val="000000"/>
                </a:solidFill>
                <a:latin typeface="Arial Bold"/>
                <a:ea typeface="Arial Bold"/>
                <a:cs typeface="Arial Bold"/>
                <a:sym typeface="Arial Bold"/>
              </a:rPr>
              <a:t>Responding and reflecting</a:t>
            </a:r>
            <a:r>
              <a:rPr lang="en-US" sz="3399">
                <a:solidFill>
                  <a:srgbClr val="000000"/>
                </a:solidFill>
                <a:latin typeface="Arial"/>
                <a:ea typeface="Arial"/>
                <a:cs typeface="Arial"/>
                <a:sym typeface="Arial"/>
              </a:rPr>
              <a:t>, both as artist and audience, is a fundamental part of learning in the expressive arts.​</a:t>
            </a:r>
          </a:p>
          <a:p>
            <a:pPr algn="l">
              <a:lnSpc>
                <a:spcPts val="4759"/>
              </a:lnSpc>
            </a:pPr>
          </a:p>
          <a:p>
            <a:pPr algn="l" marL="734051" indent="-367026" lvl="1">
              <a:lnSpc>
                <a:spcPts val="4759"/>
              </a:lnSpc>
              <a:buFont typeface="Arial"/>
              <a:buChar char="•"/>
            </a:pPr>
            <a:r>
              <a:rPr lang="en-US" sz="3399">
                <a:solidFill>
                  <a:srgbClr val="000000"/>
                </a:solidFill>
                <a:latin typeface="Arial"/>
                <a:ea typeface="Arial"/>
                <a:cs typeface="Arial"/>
                <a:sym typeface="Arial"/>
              </a:rPr>
              <a:t>​Creating combines skills and knowledge, drawing on the senses, </a:t>
            </a:r>
            <a:r>
              <a:rPr lang="en-US" b="true" sz="3399">
                <a:solidFill>
                  <a:srgbClr val="000000"/>
                </a:solidFill>
                <a:latin typeface="Arial Bold"/>
                <a:ea typeface="Arial Bold"/>
                <a:cs typeface="Arial Bold"/>
                <a:sym typeface="Arial Bold"/>
              </a:rPr>
              <a:t>inspiration and imagination</a:t>
            </a:r>
            <a:r>
              <a:rPr lang="en-US" sz="3399">
                <a:solidFill>
                  <a:srgbClr val="000000"/>
                </a:solidFill>
                <a:latin typeface="Arial"/>
                <a:ea typeface="Arial"/>
                <a:cs typeface="Arial"/>
                <a:sym typeface="Arial"/>
              </a:rPr>
              <a:t>.</a:t>
            </a:r>
          </a:p>
          <a:p>
            <a:pPr algn="ctr">
              <a:lnSpc>
                <a:spcPts val="2659"/>
              </a:lnSpc>
              <a:spcBef>
                <a:spcPct val="0"/>
              </a:spcBef>
            </a:pPr>
          </a:p>
        </p:txBody>
      </p:sp>
    </p:spTree>
  </p:cSld>
  <p:clrMapOvr>
    <a:masterClrMapping/>
  </p:clrMapOvr>
</p:sld>
</file>

<file path=ppt/slides/slide15.xml><?xml version="1.0" encoding="utf-8"?>
<p:sld xmlns:p="http://schemas.openxmlformats.org/presentationml/2006/main" xmlns:a="http://schemas.openxmlformats.org/drawingml/2006/main">
  <p:cSld>
    <p:spTree>
      <p:nvGrpSpPr>
        <p:cNvPr id="1" name=""/>
        <p:cNvGrpSpPr/>
        <p:nvPr/>
      </p:nvGrpSpPr>
      <p:grpSpPr>
        <a:xfrm>
          <a:off x="0" y="0"/>
          <a:ext cx="0" cy="0"/>
          <a:chOff x="0" y="0"/>
          <a:chExt cx="0" cy="0"/>
        </a:xfrm>
      </p:grpSpPr>
      <p:grpSp>
        <p:nvGrpSpPr>
          <p:cNvPr name="Group 2" id="2"/>
          <p:cNvGrpSpPr/>
          <p:nvPr/>
        </p:nvGrpSpPr>
        <p:grpSpPr>
          <a:xfrm rot="0">
            <a:off x="318397" y="441312"/>
            <a:ext cx="17636671" cy="9404375"/>
            <a:chOff x="0" y="0"/>
            <a:chExt cx="4645049" cy="2476873"/>
          </a:xfrm>
        </p:grpSpPr>
        <p:sp>
          <p:nvSpPr>
            <p:cNvPr name="Freeform 3" id="3"/>
            <p:cNvSpPr/>
            <p:nvPr/>
          </p:nvSpPr>
          <p:spPr>
            <a:xfrm flipH="false" flipV="false" rot="0">
              <a:off x="0" y="0"/>
              <a:ext cx="4645049" cy="2476872"/>
            </a:xfrm>
            <a:custGeom>
              <a:avLst/>
              <a:gdLst/>
              <a:ahLst/>
              <a:cxnLst/>
              <a:rect r="r" b="b" t="t" l="l"/>
              <a:pathLst>
                <a:path h="2476872" w="4645049">
                  <a:moveTo>
                    <a:pt x="22387" y="0"/>
                  </a:moveTo>
                  <a:lnTo>
                    <a:pt x="4622662" y="0"/>
                  </a:lnTo>
                  <a:cubicBezTo>
                    <a:pt x="4628599" y="0"/>
                    <a:pt x="4634293" y="2359"/>
                    <a:pt x="4638492" y="6557"/>
                  </a:cubicBezTo>
                  <a:cubicBezTo>
                    <a:pt x="4642690" y="10756"/>
                    <a:pt x="4645049" y="16450"/>
                    <a:pt x="4645049" y="22387"/>
                  </a:cubicBezTo>
                  <a:lnTo>
                    <a:pt x="4645049" y="2454485"/>
                  </a:lnTo>
                  <a:cubicBezTo>
                    <a:pt x="4645049" y="2460423"/>
                    <a:pt x="4642690" y="2466117"/>
                    <a:pt x="4638492" y="2470315"/>
                  </a:cubicBezTo>
                  <a:cubicBezTo>
                    <a:pt x="4634293" y="2474514"/>
                    <a:pt x="4628599" y="2476872"/>
                    <a:pt x="4622662" y="2476872"/>
                  </a:cubicBezTo>
                  <a:lnTo>
                    <a:pt x="22387" y="2476872"/>
                  </a:lnTo>
                  <a:cubicBezTo>
                    <a:pt x="16450" y="2476872"/>
                    <a:pt x="10756" y="2474514"/>
                    <a:pt x="6557" y="2470315"/>
                  </a:cubicBezTo>
                  <a:cubicBezTo>
                    <a:pt x="2359" y="2466117"/>
                    <a:pt x="0" y="2460423"/>
                    <a:pt x="0" y="2454485"/>
                  </a:cubicBezTo>
                  <a:lnTo>
                    <a:pt x="0" y="22387"/>
                  </a:lnTo>
                  <a:cubicBezTo>
                    <a:pt x="0" y="16450"/>
                    <a:pt x="2359" y="10756"/>
                    <a:pt x="6557" y="6557"/>
                  </a:cubicBezTo>
                  <a:cubicBezTo>
                    <a:pt x="10756" y="2359"/>
                    <a:pt x="16450" y="0"/>
                    <a:pt x="22387" y="0"/>
                  </a:cubicBezTo>
                  <a:close/>
                </a:path>
              </a:pathLst>
            </a:custGeom>
            <a:solidFill>
              <a:srgbClr val="CB6CE6"/>
            </a:solidFill>
          </p:spPr>
        </p:sp>
        <p:sp>
          <p:nvSpPr>
            <p:cNvPr name="TextBox 4" id="4"/>
            <p:cNvSpPr txBox="true"/>
            <p:nvPr/>
          </p:nvSpPr>
          <p:spPr>
            <a:xfrm>
              <a:off x="0" y="-38100"/>
              <a:ext cx="4645049" cy="2514973"/>
            </a:xfrm>
            <a:prstGeom prst="rect">
              <a:avLst/>
            </a:prstGeom>
          </p:spPr>
          <p:txBody>
            <a:bodyPr anchor="ctr" rtlCol="false" tIns="50800" lIns="50800" bIns="50800" rIns="50800"/>
            <a:lstStyle/>
            <a:p>
              <a:pPr algn="ctr">
                <a:lnSpc>
                  <a:spcPts val="2659"/>
                </a:lnSpc>
              </a:pPr>
            </a:p>
          </p:txBody>
        </p:sp>
      </p:grpSp>
      <p:grpSp>
        <p:nvGrpSpPr>
          <p:cNvPr name="Group 5" id="5"/>
          <p:cNvGrpSpPr/>
          <p:nvPr/>
        </p:nvGrpSpPr>
        <p:grpSpPr>
          <a:xfrm rot="0">
            <a:off x="723838" y="760648"/>
            <a:ext cx="16840324" cy="8765705"/>
            <a:chOff x="0" y="0"/>
            <a:chExt cx="4435312" cy="2308663"/>
          </a:xfrm>
        </p:grpSpPr>
        <p:sp>
          <p:nvSpPr>
            <p:cNvPr name="Freeform 6" id="6"/>
            <p:cNvSpPr/>
            <p:nvPr/>
          </p:nvSpPr>
          <p:spPr>
            <a:xfrm flipH="false" flipV="false" rot="0">
              <a:off x="0" y="0"/>
              <a:ext cx="4435312" cy="2308663"/>
            </a:xfrm>
            <a:custGeom>
              <a:avLst/>
              <a:gdLst/>
              <a:ahLst/>
              <a:cxnLst/>
              <a:rect r="r" b="b" t="t" l="l"/>
              <a:pathLst>
                <a:path h="2308663" w="4435312">
                  <a:moveTo>
                    <a:pt x="23446" y="0"/>
                  </a:moveTo>
                  <a:lnTo>
                    <a:pt x="4411866" y="0"/>
                  </a:lnTo>
                  <a:cubicBezTo>
                    <a:pt x="4418084" y="0"/>
                    <a:pt x="4424048" y="2470"/>
                    <a:pt x="4428445" y="6867"/>
                  </a:cubicBezTo>
                  <a:cubicBezTo>
                    <a:pt x="4432842" y="11264"/>
                    <a:pt x="4435312" y="17228"/>
                    <a:pt x="4435312" y="23446"/>
                  </a:cubicBezTo>
                  <a:lnTo>
                    <a:pt x="4435312" y="2285217"/>
                  </a:lnTo>
                  <a:cubicBezTo>
                    <a:pt x="4435312" y="2298166"/>
                    <a:pt x="4424815" y="2308663"/>
                    <a:pt x="4411866" y="2308663"/>
                  </a:cubicBezTo>
                  <a:lnTo>
                    <a:pt x="23446" y="2308663"/>
                  </a:lnTo>
                  <a:cubicBezTo>
                    <a:pt x="17228" y="2308663"/>
                    <a:pt x="11264" y="2306193"/>
                    <a:pt x="6867" y="2301796"/>
                  </a:cubicBezTo>
                  <a:cubicBezTo>
                    <a:pt x="2470" y="2297399"/>
                    <a:pt x="0" y="2291435"/>
                    <a:pt x="0" y="2285217"/>
                  </a:cubicBezTo>
                  <a:lnTo>
                    <a:pt x="0" y="23446"/>
                  </a:lnTo>
                  <a:cubicBezTo>
                    <a:pt x="0" y="17228"/>
                    <a:pt x="2470" y="11264"/>
                    <a:pt x="6867" y="6867"/>
                  </a:cubicBezTo>
                  <a:cubicBezTo>
                    <a:pt x="11264" y="2470"/>
                    <a:pt x="17228" y="0"/>
                    <a:pt x="23446" y="0"/>
                  </a:cubicBezTo>
                  <a:close/>
                </a:path>
              </a:pathLst>
            </a:custGeom>
            <a:solidFill>
              <a:srgbClr val="FFFFFF">
                <a:alpha val="73725"/>
              </a:srgbClr>
            </a:solidFill>
          </p:spPr>
        </p:sp>
        <p:sp>
          <p:nvSpPr>
            <p:cNvPr name="TextBox 7" id="7"/>
            <p:cNvSpPr txBox="true"/>
            <p:nvPr/>
          </p:nvSpPr>
          <p:spPr>
            <a:xfrm>
              <a:off x="0" y="-38100"/>
              <a:ext cx="4435312" cy="2346763"/>
            </a:xfrm>
            <a:prstGeom prst="rect">
              <a:avLst/>
            </a:prstGeom>
          </p:spPr>
          <p:txBody>
            <a:bodyPr anchor="ctr" rtlCol="false" tIns="50800" lIns="50800" bIns="50800" rIns="50800"/>
            <a:lstStyle/>
            <a:p>
              <a:pPr algn="ctr">
                <a:lnSpc>
                  <a:spcPts val="2659"/>
                </a:lnSpc>
              </a:pPr>
            </a:p>
          </p:txBody>
        </p:sp>
      </p:grpSp>
      <p:sp>
        <p:nvSpPr>
          <p:cNvPr name="TextBox 8" id="8"/>
          <p:cNvSpPr txBox="true"/>
          <p:nvPr/>
        </p:nvSpPr>
        <p:spPr>
          <a:xfrm rot="0">
            <a:off x="1692490" y="1845367"/>
            <a:ext cx="15199965" cy="6481966"/>
          </a:xfrm>
          <a:prstGeom prst="rect">
            <a:avLst/>
          </a:prstGeom>
        </p:spPr>
        <p:txBody>
          <a:bodyPr anchor="t" rtlCol="false" tIns="0" lIns="0" bIns="0" rIns="0">
            <a:spAutoFit/>
          </a:bodyPr>
          <a:lstStyle/>
          <a:p>
            <a:pPr algn="l">
              <a:lnSpc>
                <a:spcPts val="4166"/>
              </a:lnSpc>
            </a:pPr>
            <a:r>
              <a:rPr lang="en-US" sz="2976">
                <a:solidFill>
                  <a:srgbClr val="000000"/>
                </a:solidFill>
                <a:latin typeface="Arial"/>
                <a:ea typeface="Arial"/>
                <a:cs typeface="Arial"/>
                <a:sym typeface="Arial"/>
              </a:rPr>
              <a:t>Datganiadau o'r hyn sy'n bwysig </a:t>
            </a:r>
          </a:p>
          <a:p>
            <a:pPr algn="l">
              <a:lnSpc>
                <a:spcPts val="4166"/>
              </a:lnSpc>
            </a:pPr>
          </a:p>
          <a:p>
            <a:pPr algn="l" marL="642578" indent="-321289" lvl="1">
              <a:lnSpc>
                <a:spcPts val="4166"/>
              </a:lnSpc>
              <a:buFont typeface="Arial"/>
              <a:buChar char="•"/>
            </a:pPr>
            <a:r>
              <a:rPr lang="en-US" sz="2976">
                <a:solidFill>
                  <a:srgbClr val="000000"/>
                </a:solidFill>
                <a:latin typeface="Arial"/>
                <a:ea typeface="Arial"/>
                <a:cs typeface="Arial"/>
                <a:sym typeface="Arial"/>
              </a:rPr>
              <a:t>Mae archwilio'r celfyddydau mynegiannol yn hanfodol i ddatblygu </a:t>
            </a:r>
            <a:r>
              <a:rPr lang="en-US" b="true" sz="2976">
                <a:solidFill>
                  <a:srgbClr val="000000"/>
                </a:solidFill>
                <a:latin typeface="Arial Bold"/>
                <a:ea typeface="Arial Bold"/>
                <a:cs typeface="Arial Bold"/>
                <a:sym typeface="Arial Bold"/>
              </a:rPr>
              <a:t>sgiliau a gwybodaeth artistig</a:t>
            </a:r>
            <a:r>
              <a:rPr lang="en-US" sz="2976">
                <a:solidFill>
                  <a:srgbClr val="000000"/>
                </a:solidFill>
                <a:latin typeface="Arial"/>
                <a:ea typeface="Arial"/>
                <a:cs typeface="Arial"/>
                <a:sym typeface="Arial"/>
              </a:rPr>
              <a:t> ac mae'n galluogi dysgwyr i ddod yn unigolion </a:t>
            </a:r>
            <a:r>
              <a:rPr lang="en-US" b="true" sz="2976">
                <a:solidFill>
                  <a:srgbClr val="000000"/>
                </a:solidFill>
                <a:latin typeface="Arial Bold"/>
                <a:ea typeface="Arial Bold"/>
                <a:cs typeface="Arial Bold"/>
                <a:sym typeface="Arial Bold"/>
              </a:rPr>
              <a:t>chwilfrydig a chreadigol. ​</a:t>
            </a:r>
          </a:p>
          <a:p>
            <a:pPr algn="l">
              <a:lnSpc>
                <a:spcPts val="4166"/>
              </a:lnSpc>
            </a:pPr>
          </a:p>
          <a:p>
            <a:pPr algn="l" marL="642578" indent="-321289" lvl="1">
              <a:lnSpc>
                <a:spcPts val="4166"/>
              </a:lnSpc>
              <a:buFont typeface="Arial"/>
              <a:buChar char="•"/>
            </a:pPr>
            <a:r>
              <a:rPr lang="en-US" sz="2976">
                <a:solidFill>
                  <a:srgbClr val="000000"/>
                </a:solidFill>
                <a:latin typeface="Arial"/>
                <a:ea typeface="Arial"/>
                <a:cs typeface="Arial"/>
                <a:sym typeface="Arial"/>
              </a:rPr>
              <a:t>Mae </a:t>
            </a:r>
            <a:r>
              <a:rPr lang="en-US" b="true" sz="2976">
                <a:solidFill>
                  <a:srgbClr val="000000"/>
                </a:solidFill>
                <a:latin typeface="Arial Bold"/>
                <a:ea typeface="Arial Bold"/>
                <a:cs typeface="Arial Bold"/>
                <a:sym typeface="Arial Bold"/>
              </a:rPr>
              <a:t>ymateb a myfyrio</a:t>
            </a:r>
            <a:r>
              <a:rPr lang="en-US" sz="2976">
                <a:solidFill>
                  <a:srgbClr val="000000"/>
                </a:solidFill>
                <a:latin typeface="Arial"/>
                <a:ea typeface="Arial"/>
                <a:cs typeface="Arial"/>
                <a:sym typeface="Arial"/>
              </a:rPr>
              <a:t>, fel artist a chynulleidfa, yn rhan sylfaenol o ddysgu yn y celfyddydau mynegiannol. ​</a:t>
            </a:r>
          </a:p>
          <a:p>
            <a:pPr algn="l">
              <a:lnSpc>
                <a:spcPts val="4166"/>
              </a:lnSpc>
            </a:pPr>
          </a:p>
          <a:p>
            <a:pPr algn="l" marL="642578" indent="-321289" lvl="1">
              <a:lnSpc>
                <a:spcPts val="4166"/>
              </a:lnSpc>
              <a:buFont typeface="Arial"/>
              <a:buChar char="•"/>
            </a:pPr>
            <a:r>
              <a:rPr lang="en-US" sz="2976">
                <a:solidFill>
                  <a:srgbClr val="000000"/>
                </a:solidFill>
                <a:latin typeface="Arial"/>
                <a:ea typeface="Arial"/>
                <a:cs typeface="Arial"/>
                <a:sym typeface="Arial"/>
              </a:rPr>
              <a:t>Mae Creu yn cyfuno sgiliau a gwybodaeth, gan dynnu ar y synhwyrau, yr </a:t>
            </a:r>
            <a:r>
              <a:rPr lang="en-US" b="true" sz="2976">
                <a:solidFill>
                  <a:srgbClr val="000000"/>
                </a:solidFill>
                <a:latin typeface="Arial Bold"/>
                <a:ea typeface="Arial Bold"/>
                <a:cs typeface="Arial Bold"/>
                <a:sym typeface="Arial Bold"/>
              </a:rPr>
              <a:t>ysbrydoliaeth a'r dychymyg.​</a:t>
            </a:r>
          </a:p>
          <a:p>
            <a:pPr algn="ctr">
              <a:lnSpc>
                <a:spcPts val="2635"/>
              </a:lnSpc>
            </a:pPr>
            <a:r>
              <a:rPr lang="en-US" sz="1882" b="true">
                <a:solidFill>
                  <a:srgbClr val="000000"/>
                </a:solidFill>
                <a:latin typeface="Canva Sans Bold"/>
                <a:ea typeface="Canva Sans Bold"/>
                <a:cs typeface="Canva Sans Bold"/>
                <a:sym typeface="Canva Sans Bold"/>
              </a:rPr>
              <a:t>​</a:t>
            </a:r>
          </a:p>
          <a:p>
            <a:pPr algn="ctr">
              <a:lnSpc>
                <a:spcPts val="2635"/>
              </a:lnSpc>
              <a:spcBef>
                <a:spcPct val="0"/>
              </a:spcBef>
            </a:p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DAGbb78JXSM</dc:identifier>
  <dcterms:modified xsi:type="dcterms:W3CDTF">2011-08-01T06:04:30Z</dcterms:modified>
  <cp:revision>1</cp:revision>
  <dc:title>Use one page each day Choose what you’d like to do from one of the boxes There are no wrong ways of doing the activities Use whatever media, or combination of media, you like from the box Media = Pencil, pen, crayon etc</dc:title>
</cp:coreProperties>
</file>