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266" r:id="rId5"/>
    <p:sldId id="308" r:id="rId6"/>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19" autoAdjust="0"/>
  </p:normalViewPr>
  <p:slideViewPr>
    <p:cSldViewPr snapToGrid="0">
      <p:cViewPr>
        <p:scale>
          <a:sx n="55" d="100"/>
          <a:sy n="55" d="100"/>
        </p:scale>
        <p:origin x="2669" y="1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 /><Relationship Id="rId3" Type="http://schemas.openxmlformats.org/officeDocument/2006/relationships/customXml" Target="../customXml/item3.xml" /><Relationship Id="rId7" Type="http://schemas.openxmlformats.org/officeDocument/2006/relationships/presProps" Target="presProps.xml" /><Relationship Id="rId2" Type="http://schemas.openxmlformats.org/officeDocument/2006/relationships/customXml" Target="../customXml/item2.xml" /><Relationship Id="rId1" Type="http://schemas.openxmlformats.org/officeDocument/2006/relationships/customXml" Target="../customXml/item1.xml" /><Relationship Id="rId6" Type="http://schemas.openxmlformats.org/officeDocument/2006/relationships/slide" Target="slides/slide2.xml" /><Relationship Id="rId5" Type="http://schemas.openxmlformats.org/officeDocument/2006/relationships/slide" Target="slides/slide1.xml" /><Relationship Id="rId10" Type="http://schemas.openxmlformats.org/officeDocument/2006/relationships/tableStyles" Target="tableStyles.xml" /><Relationship Id="rId4" Type="http://schemas.openxmlformats.org/officeDocument/2006/relationships/slideMaster" Target="slideMasters/slideMaster1.xml" /><Relationship Id="rId9"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1786" y="9245600"/>
            <a:ext cx="6856214" cy="6604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17220" y="1096264"/>
            <a:ext cx="5657850" cy="5151120"/>
          </a:xfrm>
        </p:spPr>
        <p:txBody>
          <a:bodyPr anchor="b">
            <a:normAutofit/>
          </a:bodyPr>
          <a:lstStyle>
            <a:lvl1pPr algn="l">
              <a:lnSpc>
                <a:spcPct val="90000"/>
              </a:lnSpc>
              <a:defRPr sz="4500" spc="-28"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618778" y="6709664"/>
            <a:ext cx="5657850" cy="1651000"/>
          </a:xfrm>
        </p:spPr>
        <p:txBody>
          <a:bodyPr lIns="91440" rIns="91440">
            <a:normAutofit/>
          </a:bodyPr>
          <a:lstStyle>
            <a:lvl1pPr marL="0" indent="0" algn="l">
              <a:buNone/>
              <a:defRPr sz="1350" cap="all" spc="113" baseline="0">
                <a:solidFill>
                  <a:schemeClr val="tx1"/>
                </a:solidFill>
                <a:latin typeface="+mn-lt"/>
              </a:defRPr>
            </a:lvl1pPr>
            <a:lvl2pPr marL="257172" indent="0" algn="ctr">
              <a:buNone/>
              <a:defRPr sz="1350"/>
            </a:lvl2pPr>
            <a:lvl3pPr marL="514344" indent="0" algn="ctr">
              <a:buNone/>
              <a:defRPr sz="1350"/>
            </a:lvl3pPr>
            <a:lvl4pPr marL="771516" indent="0" algn="ctr">
              <a:buNone/>
              <a:defRPr sz="1125"/>
            </a:lvl4pPr>
            <a:lvl5pPr marL="1028689" indent="0" algn="ctr">
              <a:buNone/>
              <a:defRPr sz="1125"/>
            </a:lvl5pPr>
            <a:lvl6pPr marL="1285861" indent="0" algn="ctr">
              <a:buNone/>
              <a:defRPr sz="1125"/>
            </a:lvl6pPr>
            <a:lvl7pPr marL="1543033" indent="0" algn="ctr">
              <a:buNone/>
              <a:defRPr sz="1125"/>
            </a:lvl7pPr>
            <a:lvl8pPr marL="1800205" indent="0" algn="ctr">
              <a:buNone/>
              <a:defRPr sz="1125"/>
            </a:lvl8pPr>
            <a:lvl9pPr marL="2057377" indent="0" algn="ctr">
              <a:buNone/>
              <a:defRPr sz="1125"/>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679308" y="6463515"/>
            <a:ext cx="55549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11/4/2021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11/4/2021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1786" y="9245600"/>
            <a:ext cx="6856214" cy="6604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17220" y="1096264"/>
            <a:ext cx="5657850" cy="5151120"/>
          </a:xfrm>
        </p:spPr>
        <p:txBody>
          <a:bodyPr anchor="b" anchorCtr="0">
            <a:normAutofit/>
          </a:bodyPr>
          <a:lstStyle>
            <a:lvl1pPr>
              <a:lnSpc>
                <a:spcPct val="90000"/>
              </a:lnSpc>
              <a:defRPr sz="45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617220" y="6736080"/>
            <a:ext cx="5657850" cy="1651000"/>
          </a:xfrm>
        </p:spPr>
        <p:txBody>
          <a:bodyPr lIns="91440" rIns="91440" anchor="t" anchorCtr="0">
            <a:normAutofit/>
          </a:bodyPr>
          <a:lstStyle>
            <a:lvl1pPr marL="0" indent="0">
              <a:buNone/>
              <a:defRPr sz="1350" cap="all" spc="113" baseline="0">
                <a:solidFill>
                  <a:schemeClr val="tx1"/>
                </a:solidFill>
                <a:latin typeface="+mn-lt"/>
              </a:defRPr>
            </a:lvl1pPr>
            <a:lvl2pPr marL="257172" indent="0">
              <a:buNone/>
              <a:defRPr sz="1013">
                <a:solidFill>
                  <a:schemeClr val="tx1">
                    <a:tint val="75000"/>
                  </a:schemeClr>
                </a:solidFill>
              </a:defRPr>
            </a:lvl2pPr>
            <a:lvl3pPr marL="514344" indent="0">
              <a:buNone/>
              <a:defRPr sz="900">
                <a:solidFill>
                  <a:schemeClr val="tx1">
                    <a:tint val="75000"/>
                  </a:schemeClr>
                </a:solidFill>
              </a:defRPr>
            </a:lvl3pPr>
            <a:lvl4pPr marL="771516" indent="0">
              <a:buNone/>
              <a:defRPr sz="788">
                <a:solidFill>
                  <a:schemeClr val="tx1">
                    <a:tint val="75000"/>
                  </a:schemeClr>
                </a:solidFill>
              </a:defRPr>
            </a:lvl4pPr>
            <a:lvl5pPr marL="1028689" indent="0">
              <a:buNone/>
              <a:defRPr sz="788">
                <a:solidFill>
                  <a:schemeClr val="tx1">
                    <a:tint val="75000"/>
                  </a:schemeClr>
                </a:solidFill>
              </a:defRPr>
            </a:lvl5pPr>
            <a:lvl6pPr marL="1285861" indent="0">
              <a:buNone/>
              <a:defRPr sz="788">
                <a:solidFill>
                  <a:schemeClr val="tx1">
                    <a:tint val="75000"/>
                  </a:schemeClr>
                </a:solidFill>
              </a:defRPr>
            </a:lvl6pPr>
            <a:lvl7pPr marL="1543033" indent="0">
              <a:buNone/>
              <a:defRPr sz="788">
                <a:solidFill>
                  <a:schemeClr val="tx1">
                    <a:tint val="75000"/>
                  </a:schemeClr>
                </a:solidFill>
              </a:defRPr>
            </a:lvl7pPr>
            <a:lvl8pPr marL="1800205" indent="0">
              <a:buNone/>
              <a:defRPr sz="788">
                <a:solidFill>
                  <a:schemeClr val="tx1">
                    <a:tint val="75000"/>
                  </a:schemeClr>
                </a:solidFill>
              </a:defRPr>
            </a:lvl8pPr>
            <a:lvl9pPr marL="2057377" indent="0">
              <a:buNone/>
              <a:defRPr sz="788">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679308" y="6478524"/>
            <a:ext cx="55549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11/4/2021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617220" y="413984"/>
            <a:ext cx="5657850" cy="209553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17220" y="3063523"/>
            <a:ext cx="2609852" cy="54140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665218" y="3063522"/>
            <a:ext cx="2609852" cy="541405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11/4/2021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617220" y="413984"/>
            <a:ext cx="5657850" cy="2095538"/>
          </a:xfrm>
        </p:spPr>
        <p:txBody>
          <a:bodyPr/>
          <a:lstStyle/>
          <a:p>
            <a:r>
              <a:rPr lang="en-US"/>
              <a:t>Click to edit Master title style</a:t>
            </a:r>
            <a:endParaRPr lang="en-US" dirty="0"/>
          </a:p>
        </p:txBody>
      </p:sp>
      <p:sp>
        <p:nvSpPr>
          <p:cNvPr id="3" name="Text Placeholder 2"/>
          <p:cNvSpPr>
            <a:spLocks noGrp="1"/>
          </p:cNvSpPr>
          <p:nvPr>
            <p:ph type="body" idx="1"/>
          </p:nvPr>
        </p:nvSpPr>
        <p:spPr>
          <a:xfrm>
            <a:off x="617220" y="2971800"/>
            <a:ext cx="2609852" cy="1063518"/>
          </a:xfrm>
        </p:spPr>
        <p:txBody>
          <a:bodyPr lIns="91440" rIns="91440" anchor="ctr">
            <a:normAutofit/>
          </a:bodyPr>
          <a:lstStyle>
            <a:lvl1pPr marL="0" indent="0">
              <a:buNone/>
              <a:defRPr sz="1125" b="0" cap="all" baseline="0">
                <a:solidFill>
                  <a:schemeClr val="tx1"/>
                </a:solidFill>
              </a:defRPr>
            </a:lvl1pPr>
            <a:lvl2pPr marL="257172" indent="0">
              <a:buNone/>
              <a:defRPr sz="1125" b="1"/>
            </a:lvl2pPr>
            <a:lvl3pPr marL="514344" indent="0">
              <a:buNone/>
              <a:defRPr sz="1013" b="1"/>
            </a:lvl3pPr>
            <a:lvl4pPr marL="771516" indent="0">
              <a:buNone/>
              <a:defRPr sz="900" b="1"/>
            </a:lvl4pPr>
            <a:lvl5pPr marL="1028689" indent="0">
              <a:buNone/>
              <a:defRPr sz="900" b="1"/>
            </a:lvl5pPr>
            <a:lvl6pPr marL="1285861" indent="0">
              <a:buNone/>
              <a:defRPr sz="900" b="1"/>
            </a:lvl6pPr>
            <a:lvl7pPr marL="1543033" indent="0">
              <a:buNone/>
              <a:defRPr sz="900" b="1"/>
            </a:lvl7pPr>
            <a:lvl8pPr marL="1800205" indent="0">
              <a:buNone/>
              <a:defRPr sz="900" b="1"/>
            </a:lvl8pPr>
            <a:lvl9pPr marL="2057377" indent="0">
              <a:buNone/>
              <a:defRPr sz="900" b="1"/>
            </a:lvl9pPr>
          </a:lstStyle>
          <a:p>
            <a:pPr lvl="0"/>
            <a:r>
              <a:rPr lang="en-US"/>
              <a:t>Click to edit Master text styles</a:t>
            </a:r>
          </a:p>
        </p:txBody>
      </p:sp>
      <p:sp>
        <p:nvSpPr>
          <p:cNvPr id="4" name="Content Placeholder 3"/>
          <p:cNvSpPr>
            <a:spLocks noGrp="1"/>
          </p:cNvSpPr>
          <p:nvPr>
            <p:ph sz="half" idx="2"/>
          </p:nvPr>
        </p:nvSpPr>
        <p:spPr>
          <a:xfrm>
            <a:off x="617220" y="4273065"/>
            <a:ext cx="2609852" cy="42045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665218" y="2971800"/>
            <a:ext cx="2609852" cy="1063518"/>
          </a:xfrm>
        </p:spPr>
        <p:txBody>
          <a:bodyPr lIns="91440" rIns="91440" anchor="ctr">
            <a:normAutofit/>
          </a:bodyPr>
          <a:lstStyle>
            <a:lvl1pPr marL="0" indent="0">
              <a:buNone/>
              <a:defRPr sz="1125" b="0" cap="all" baseline="0">
                <a:solidFill>
                  <a:schemeClr val="tx1"/>
                </a:solidFill>
              </a:defRPr>
            </a:lvl1pPr>
            <a:lvl2pPr marL="257172" indent="0">
              <a:buNone/>
              <a:defRPr sz="1125" b="1"/>
            </a:lvl2pPr>
            <a:lvl3pPr marL="514344" indent="0">
              <a:buNone/>
              <a:defRPr sz="1013" b="1"/>
            </a:lvl3pPr>
            <a:lvl4pPr marL="771516" indent="0">
              <a:buNone/>
              <a:defRPr sz="900" b="1"/>
            </a:lvl4pPr>
            <a:lvl5pPr marL="1028689" indent="0">
              <a:buNone/>
              <a:defRPr sz="900" b="1"/>
            </a:lvl5pPr>
            <a:lvl6pPr marL="1285861" indent="0">
              <a:buNone/>
              <a:defRPr sz="900" b="1"/>
            </a:lvl6pPr>
            <a:lvl7pPr marL="1543033" indent="0">
              <a:buNone/>
              <a:defRPr sz="900" b="1"/>
            </a:lvl7pPr>
            <a:lvl8pPr marL="1800205" indent="0">
              <a:buNone/>
              <a:defRPr sz="900" b="1"/>
            </a:lvl8pPr>
            <a:lvl9pPr marL="2057377" indent="0">
              <a:buNone/>
              <a:defRPr sz="900" b="1"/>
            </a:lvl9pPr>
          </a:lstStyle>
          <a:p>
            <a:pPr lvl="0"/>
            <a:r>
              <a:rPr lang="en-US"/>
              <a:t>Click to edit Master text styles</a:t>
            </a:r>
          </a:p>
        </p:txBody>
      </p:sp>
      <p:sp>
        <p:nvSpPr>
          <p:cNvPr id="6" name="Content Placeholder 5"/>
          <p:cNvSpPr>
            <a:spLocks noGrp="1"/>
          </p:cNvSpPr>
          <p:nvPr>
            <p:ph sz="quarter" idx="4"/>
          </p:nvPr>
        </p:nvSpPr>
        <p:spPr>
          <a:xfrm>
            <a:off x="3665218" y="4273063"/>
            <a:ext cx="2609852" cy="42045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11/4/2021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11/4/2021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1786" y="9245600"/>
            <a:ext cx="6856214" cy="6604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11/4/2021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9" y="0"/>
            <a:ext cx="2618042" cy="9906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1951" y="1135889"/>
            <a:ext cx="1978631" cy="3024631"/>
          </a:xfrm>
        </p:spPr>
        <p:txBody>
          <a:bodyPr anchor="b">
            <a:normAutofit/>
          </a:bodyPr>
          <a:lstStyle>
            <a:lvl1pPr>
              <a:lnSpc>
                <a:spcPct val="90000"/>
              </a:lnSpc>
              <a:defRPr sz="2025"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070678" y="1174045"/>
            <a:ext cx="3334694" cy="7647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61950" y="4395519"/>
            <a:ext cx="1978631" cy="4426507"/>
          </a:xfrm>
        </p:spPr>
        <p:txBody>
          <a:bodyPr lIns="91440" rIns="91440">
            <a:normAutofit/>
          </a:bodyPr>
          <a:lstStyle>
            <a:lvl1pPr marL="0" indent="0">
              <a:buNone/>
              <a:defRPr sz="1013">
                <a:solidFill>
                  <a:srgbClr val="FFFFFF"/>
                </a:solidFill>
              </a:defRPr>
            </a:lvl1pPr>
            <a:lvl2pPr marL="257172" indent="0">
              <a:buNone/>
              <a:defRPr sz="675"/>
            </a:lvl2pPr>
            <a:lvl3pPr marL="514344" indent="0">
              <a:buNone/>
              <a:defRPr sz="563"/>
            </a:lvl3pPr>
            <a:lvl4pPr marL="771516" indent="0">
              <a:buNone/>
              <a:defRPr sz="506"/>
            </a:lvl4pPr>
            <a:lvl5pPr marL="1028689" indent="0">
              <a:buNone/>
              <a:defRPr sz="506"/>
            </a:lvl5pPr>
            <a:lvl6pPr marL="1285861" indent="0">
              <a:buNone/>
              <a:defRPr sz="506"/>
            </a:lvl6pPr>
            <a:lvl7pPr marL="1543033" indent="0">
              <a:buNone/>
              <a:defRPr sz="506"/>
            </a:lvl7pPr>
            <a:lvl8pPr marL="1800205" indent="0">
              <a:buNone/>
              <a:defRPr sz="506"/>
            </a:lvl8pPr>
            <a:lvl9pPr marL="2057377" indent="0">
              <a:buNone/>
              <a:defRPr sz="506"/>
            </a:lvl9pPr>
          </a:lstStyle>
          <a:p>
            <a:pPr lvl="0"/>
            <a:r>
              <a:rPr lang="en-US"/>
              <a:t>Click to edit Master text styles</a:t>
            </a:r>
          </a:p>
        </p:txBody>
      </p:sp>
      <p:sp>
        <p:nvSpPr>
          <p:cNvPr id="5" name="Date Placeholder 4"/>
          <p:cNvSpPr>
            <a:spLocks noGrp="1"/>
          </p:cNvSpPr>
          <p:nvPr>
            <p:ph type="dt" sz="half" idx="10"/>
          </p:nvPr>
        </p:nvSpPr>
        <p:spPr>
          <a:xfrm>
            <a:off x="361949" y="9311642"/>
            <a:ext cx="1978632" cy="527403"/>
          </a:xfrm>
        </p:spPr>
        <p:txBody>
          <a:bodyPr/>
          <a:lstStyle>
            <a:lvl1pPr algn="l">
              <a:defRPr/>
            </a:lvl1pPr>
          </a:lstStyle>
          <a:p>
            <a:fld id="{92BEA474-078D-4E9B-9B14-09A87B19DC46}" type="datetime1">
              <a:rPr lang="en-US" smtClean="0"/>
              <a:t>11/4/2021</a:t>
            </a:fld>
            <a:endParaRPr lang="en-US" dirty="0"/>
          </a:p>
        </p:txBody>
      </p:sp>
      <p:sp>
        <p:nvSpPr>
          <p:cNvPr id="6" name="Footer Placeholder 5"/>
          <p:cNvSpPr>
            <a:spLocks noGrp="1"/>
          </p:cNvSpPr>
          <p:nvPr>
            <p:ph type="ftr" sz="quarter" idx="11"/>
          </p:nvPr>
        </p:nvSpPr>
        <p:spPr>
          <a:xfrm>
            <a:off x="3070678" y="9311642"/>
            <a:ext cx="3000385" cy="527403"/>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1" y="6613172"/>
            <a:ext cx="6856214" cy="3292828"/>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8" y="0"/>
            <a:ext cx="6857992" cy="6613172"/>
          </a:xfrm>
          <a:solidFill>
            <a:schemeClr val="bg1">
              <a:lumMod val="85000"/>
            </a:schemeClr>
          </a:solidFill>
        </p:spPr>
        <p:txBody>
          <a:bodyPr lIns="457200" tIns="457200" anchor="t"/>
          <a:lstStyle>
            <a:lvl1pPr marL="0" indent="0">
              <a:buNone/>
              <a:defRPr sz="1800"/>
            </a:lvl1pPr>
            <a:lvl2pPr marL="257172" indent="0">
              <a:buNone/>
              <a:defRPr sz="1575"/>
            </a:lvl2pPr>
            <a:lvl3pPr marL="514344" indent="0">
              <a:buNone/>
              <a:defRPr sz="1350"/>
            </a:lvl3pPr>
            <a:lvl4pPr marL="771516" indent="0">
              <a:buNone/>
              <a:defRPr sz="1125"/>
            </a:lvl4pPr>
            <a:lvl5pPr marL="1028689" indent="0">
              <a:buNone/>
              <a:defRPr sz="1125"/>
            </a:lvl5pPr>
            <a:lvl6pPr marL="1285861" indent="0">
              <a:buNone/>
              <a:defRPr sz="1125"/>
            </a:lvl6pPr>
            <a:lvl7pPr marL="1543033" indent="0">
              <a:buNone/>
              <a:defRPr sz="1125"/>
            </a:lvl7pPr>
            <a:lvl8pPr marL="1800205" indent="0">
              <a:buNone/>
              <a:defRPr sz="1125"/>
            </a:lvl8pPr>
            <a:lvl9pPr marL="2057377" indent="0">
              <a:buNone/>
              <a:defRPr sz="1125"/>
            </a:lvl9pPr>
          </a:lstStyle>
          <a:p>
            <a:r>
              <a:rPr lang="en-US"/>
              <a:t>Click icon to add picture</a:t>
            </a:r>
            <a:endParaRPr lang="en-US" dirty="0"/>
          </a:p>
        </p:txBody>
      </p:sp>
      <p:sp>
        <p:nvSpPr>
          <p:cNvPr id="2" name="Title 1"/>
          <p:cNvSpPr>
            <a:spLocks noGrp="1"/>
          </p:cNvSpPr>
          <p:nvPr>
            <p:ph type="title"/>
          </p:nvPr>
        </p:nvSpPr>
        <p:spPr>
          <a:xfrm>
            <a:off x="617219" y="6932412"/>
            <a:ext cx="5688926" cy="1074207"/>
          </a:xfrm>
        </p:spPr>
        <p:txBody>
          <a:bodyPr tIns="0" bIns="0" anchor="b">
            <a:noAutofit/>
          </a:bodyPr>
          <a:lstStyle>
            <a:lvl1pPr>
              <a:defRPr sz="2025"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617220" y="8255000"/>
            <a:ext cx="5688711" cy="880533"/>
          </a:xfrm>
        </p:spPr>
        <p:txBody>
          <a:bodyPr lIns="91440" tIns="0" rIns="91440" bIns="0">
            <a:normAutofit/>
          </a:bodyPr>
          <a:lstStyle>
            <a:lvl1pPr marL="0" indent="0">
              <a:spcBef>
                <a:spcPts val="0"/>
              </a:spcBef>
              <a:spcAft>
                <a:spcPts val="338"/>
              </a:spcAft>
              <a:buNone/>
              <a:defRPr sz="1013">
                <a:solidFill>
                  <a:srgbClr val="FFFFFF"/>
                </a:solidFill>
              </a:defRPr>
            </a:lvl1pPr>
            <a:lvl2pPr marL="257172" indent="0">
              <a:buNone/>
              <a:defRPr sz="675"/>
            </a:lvl2pPr>
            <a:lvl3pPr marL="514344" indent="0">
              <a:buNone/>
              <a:defRPr sz="563"/>
            </a:lvl3pPr>
            <a:lvl4pPr marL="771516" indent="0">
              <a:buNone/>
              <a:defRPr sz="506"/>
            </a:lvl4pPr>
            <a:lvl5pPr marL="1028689" indent="0">
              <a:buNone/>
              <a:defRPr sz="506"/>
            </a:lvl5pPr>
            <a:lvl6pPr marL="1285861" indent="0">
              <a:buNone/>
              <a:defRPr sz="506"/>
            </a:lvl6pPr>
            <a:lvl7pPr marL="1543033" indent="0">
              <a:buNone/>
              <a:defRPr sz="506"/>
            </a:lvl7pPr>
            <a:lvl8pPr marL="1800205" indent="0">
              <a:buNone/>
              <a:defRPr sz="506"/>
            </a:lvl8pPr>
            <a:lvl9pPr marL="2057377" indent="0">
              <a:buNone/>
              <a:defRPr sz="506"/>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11/4/2021</a:t>
            </a:fld>
            <a:endParaRPr lang="en-US" dirty="0"/>
          </a:p>
        </p:txBody>
      </p:sp>
      <p:sp>
        <p:nvSpPr>
          <p:cNvPr id="6" name="Footer Placeholder 5"/>
          <p:cNvSpPr>
            <a:spLocks noGrp="1"/>
          </p:cNvSpPr>
          <p:nvPr>
            <p:ph type="ftr" sz="quarter" idx="11"/>
          </p:nvPr>
        </p:nvSpPr>
        <p:spPr>
          <a:xfrm>
            <a:off x="617220" y="9312101"/>
            <a:ext cx="3835272" cy="527403"/>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1786" y="9245600"/>
            <a:ext cx="6856214" cy="6604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617220" y="413984"/>
            <a:ext cx="5657850" cy="209553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617220" y="3045181"/>
            <a:ext cx="5657850" cy="5432398"/>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622865" y="9312101"/>
            <a:ext cx="1453978" cy="527403"/>
          </a:xfrm>
          <a:prstGeom prst="rect">
            <a:avLst/>
          </a:prstGeom>
        </p:spPr>
        <p:txBody>
          <a:bodyPr vert="horz" lIns="91440" tIns="45720" rIns="91440" bIns="45720" rtlCol="0" anchor="ctr"/>
          <a:lstStyle>
            <a:lvl1pPr algn="r">
              <a:defRPr sz="506">
                <a:solidFill>
                  <a:srgbClr val="FFFFFF"/>
                </a:solidFill>
              </a:defRPr>
            </a:lvl1pPr>
          </a:lstStyle>
          <a:p>
            <a:fld id="{62D6E202-B606-4609-B914-27C9371A1F6D}" type="datetime1">
              <a:rPr lang="en-US" smtClean="0"/>
              <a:t>11/4/2021</a:t>
            </a:fld>
            <a:endParaRPr lang="en-US" dirty="0"/>
          </a:p>
        </p:txBody>
      </p:sp>
      <p:sp>
        <p:nvSpPr>
          <p:cNvPr id="5" name="Footer Placeholder 4"/>
          <p:cNvSpPr>
            <a:spLocks noGrp="1"/>
          </p:cNvSpPr>
          <p:nvPr>
            <p:ph type="ftr" sz="quarter" idx="3"/>
          </p:nvPr>
        </p:nvSpPr>
        <p:spPr>
          <a:xfrm>
            <a:off x="617220" y="9312101"/>
            <a:ext cx="3835272" cy="527403"/>
          </a:xfrm>
          <a:prstGeom prst="rect">
            <a:avLst/>
          </a:prstGeom>
        </p:spPr>
        <p:txBody>
          <a:bodyPr vert="horz" lIns="91440" tIns="45720" rIns="91440" bIns="45720" rtlCol="0" anchor="ctr"/>
          <a:lstStyle>
            <a:lvl1pPr algn="l">
              <a:defRPr sz="506"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6183889" y="9312101"/>
            <a:ext cx="438756" cy="527403"/>
          </a:xfrm>
          <a:prstGeom prst="rect">
            <a:avLst/>
          </a:prstGeom>
        </p:spPr>
        <p:txBody>
          <a:bodyPr vert="horz" lIns="91440" tIns="45720" rIns="91440" bIns="45720" rtlCol="0" anchor="ctr"/>
          <a:lstStyle>
            <a:lvl1pPr algn="l">
              <a:defRPr sz="506">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671362" y="2740660"/>
            <a:ext cx="5606415"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514344" rtl="0" eaLnBrk="1" latinLnBrk="0" hangingPunct="1">
        <a:lnSpc>
          <a:spcPct val="90000"/>
        </a:lnSpc>
        <a:spcBef>
          <a:spcPct val="0"/>
        </a:spcBef>
        <a:buNone/>
        <a:defRPr sz="2588" kern="1200" spc="-28" baseline="0">
          <a:solidFill>
            <a:schemeClr val="tx1">
              <a:lumMod val="75000"/>
              <a:lumOff val="25000"/>
            </a:schemeClr>
          </a:solidFill>
          <a:latin typeface="+mj-lt"/>
          <a:ea typeface="+mj-ea"/>
          <a:cs typeface="+mj-cs"/>
        </a:defRPr>
      </a:lvl1pPr>
    </p:titleStyle>
    <p:bodyStyle>
      <a:lvl1pPr marL="51434" indent="-51434" algn="l" defTabSz="514344" rtl="0" eaLnBrk="1" latinLnBrk="0" hangingPunct="1">
        <a:lnSpc>
          <a:spcPct val="110000"/>
        </a:lnSpc>
        <a:spcBef>
          <a:spcPts val="675"/>
        </a:spcBef>
        <a:spcAft>
          <a:spcPts val="113"/>
        </a:spcAft>
        <a:buClr>
          <a:schemeClr val="accent1"/>
        </a:buClr>
        <a:buSzPct val="100000"/>
        <a:buFont typeface="Calibri" panose="020F0502020204030204" pitchFamily="34" charset="0"/>
        <a:buChar char=" "/>
        <a:defRPr sz="1125" kern="1200">
          <a:solidFill>
            <a:schemeClr val="tx1">
              <a:lumMod val="75000"/>
              <a:lumOff val="25000"/>
            </a:schemeClr>
          </a:solidFill>
          <a:latin typeface="+mn-lt"/>
          <a:ea typeface="+mn-ea"/>
          <a:cs typeface="+mn-cs"/>
        </a:defRPr>
      </a:lvl1pPr>
      <a:lvl2pPr marL="216025" indent="-102869" algn="l" defTabSz="514344" rtl="0" eaLnBrk="1" latinLnBrk="0" hangingPunct="1">
        <a:lnSpc>
          <a:spcPct val="100000"/>
        </a:lnSpc>
        <a:spcBef>
          <a:spcPts val="113"/>
        </a:spcBef>
        <a:spcAft>
          <a:spcPts val="225"/>
        </a:spcAft>
        <a:buClrTx/>
        <a:buFont typeface="Calibri" pitchFamily="34" charset="0"/>
        <a:buChar char="◦"/>
        <a:defRPr sz="1013" kern="1200">
          <a:solidFill>
            <a:schemeClr val="tx1">
              <a:lumMod val="75000"/>
              <a:lumOff val="25000"/>
            </a:schemeClr>
          </a:solidFill>
          <a:latin typeface="+mn-lt"/>
          <a:ea typeface="+mn-ea"/>
          <a:cs typeface="+mn-cs"/>
        </a:defRPr>
      </a:lvl2pPr>
      <a:lvl3pPr marL="318893" indent="-102869" algn="l" defTabSz="514344" rtl="0" eaLnBrk="1" latinLnBrk="0" hangingPunct="1">
        <a:lnSpc>
          <a:spcPct val="100000"/>
        </a:lnSpc>
        <a:spcBef>
          <a:spcPts val="113"/>
        </a:spcBef>
        <a:spcAft>
          <a:spcPts val="225"/>
        </a:spcAft>
        <a:buClrTx/>
        <a:buFont typeface="Calibri" pitchFamily="34" charset="0"/>
        <a:buChar char="◦"/>
        <a:defRPr sz="788" kern="1200">
          <a:solidFill>
            <a:schemeClr val="tx1">
              <a:lumMod val="75000"/>
              <a:lumOff val="25000"/>
            </a:schemeClr>
          </a:solidFill>
          <a:latin typeface="+mn-lt"/>
          <a:ea typeface="+mn-ea"/>
          <a:cs typeface="+mn-cs"/>
        </a:defRPr>
      </a:lvl3pPr>
      <a:lvl4pPr marL="421762" indent="-102869" algn="l" defTabSz="514344" rtl="0" eaLnBrk="1" latinLnBrk="0" hangingPunct="1">
        <a:lnSpc>
          <a:spcPct val="100000"/>
        </a:lnSpc>
        <a:spcBef>
          <a:spcPts val="113"/>
        </a:spcBef>
        <a:spcAft>
          <a:spcPts val="225"/>
        </a:spcAft>
        <a:buClrTx/>
        <a:buFont typeface="Calibri" pitchFamily="34" charset="0"/>
        <a:buChar char="◦"/>
        <a:defRPr sz="788" kern="1200">
          <a:solidFill>
            <a:schemeClr val="tx1">
              <a:lumMod val="75000"/>
              <a:lumOff val="25000"/>
            </a:schemeClr>
          </a:solidFill>
          <a:latin typeface="+mn-lt"/>
          <a:ea typeface="+mn-ea"/>
          <a:cs typeface="+mn-cs"/>
        </a:defRPr>
      </a:lvl4pPr>
      <a:lvl5pPr marL="524631" indent="-102869" algn="l" defTabSz="514344" rtl="0" eaLnBrk="1" latinLnBrk="0" hangingPunct="1">
        <a:lnSpc>
          <a:spcPct val="100000"/>
        </a:lnSpc>
        <a:spcBef>
          <a:spcPts val="113"/>
        </a:spcBef>
        <a:spcAft>
          <a:spcPts val="225"/>
        </a:spcAft>
        <a:buClrTx/>
        <a:buFont typeface="Calibri" pitchFamily="34" charset="0"/>
        <a:buChar char="◦"/>
        <a:defRPr sz="788" kern="1200">
          <a:solidFill>
            <a:schemeClr val="tx1">
              <a:lumMod val="75000"/>
              <a:lumOff val="25000"/>
            </a:schemeClr>
          </a:solidFill>
          <a:latin typeface="+mn-lt"/>
          <a:ea typeface="+mn-ea"/>
          <a:cs typeface="+mn-cs"/>
        </a:defRPr>
      </a:lvl5pPr>
      <a:lvl6pPr marL="618743" indent="-128586" algn="l" defTabSz="514344" rtl="0" eaLnBrk="1" latinLnBrk="0" hangingPunct="1">
        <a:lnSpc>
          <a:spcPct val="90000"/>
        </a:lnSpc>
        <a:spcBef>
          <a:spcPts val="113"/>
        </a:spcBef>
        <a:spcAft>
          <a:spcPts val="225"/>
        </a:spcAft>
        <a:buClr>
          <a:schemeClr val="accent1"/>
        </a:buClr>
        <a:buFont typeface="Calibri" pitchFamily="34" charset="0"/>
        <a:buChar char="◦"/>
        <a:defRPr sz="788" kern="1200">
          <a:solidFill>
            <a:schemeClr val="tx1">
              <a:lumMod val="75000"/>
              <a:lumOff val="25000"/>
            </a:schemeClr>
          </a:solidFill>
          <a:latin typeface="+mn-lt"/>
          <a:ea typeface="+mn-ea"/>
          <a:cs typeface="+mn-cs"/>
        </a:defRPr>
      </a:lvl6pPr>
      <a:lvl7pPr marL="731242" indent="-128586" algn="l" defTabSz="514344" rtl="0" eaLnBrk="1" latinLnBrk="0" hangingPunct="1">
        <a:lnSpc>
          <a:spcPct val="90000"/>
        </a:lnSpc>
        <a:spcBef>
          <a:spcPts val="113"/>
        </a:spcBef>
        <a:spcAft>
          <a:spcPts val="225"/>
        </a:spcAft>
        <a:buClr>
          <a:schemeClr val="accent1"/>
        </a:buClr>
        <a:buFont typeface="Calibri" pitchFamily="34" charset="0"/>
        <a:buChar char="◦"/>
        <a:defRPr sz="788" kern="1200">
          <a:solidFill>
            <a:schemeClr val="tx1">
              <a:lumMod val="75000"/>
              <a:lumOff val="25000"/>
            </a:schemeClr>
          </a:solidFill>
          <a:latin typeface="+mn-lt"/>
          <a:ea typeface="+mn-ea"/>
          <a:cs typeface="+mn-cs"/>
        </a:defRPr>
      </a:lvl7pPr>
      <a:lvl8pPr marL="843741" indent="-128586" algn="l" defTabSz="514344" rtl="0" eaLnBrk="1" latinLnBrk="0" hangingPunct="1">
        <a:lnSpc>
          <a:spcPct val="90000"/>
        </a:lnSpc>
        <a:spcBef>
          <a:spcPts val="113"/>
        </a:spcBef>
        <a:spcAft>
          <a:spcPts val="225"/>
        </a:spcAft>
        <a:buClr>
          <a:schemeClr val="accent1"/>
        </a:buClr>
        <a:buFont typeface="Calibri" pitchFamily="34" charset="0"/>
        <a:buChar char="◦"/>
        <a:defRPr sz="788" kern="1200">
          <a:solidFill>
            <a:schemeClr val="tx1">
              <a:lumMod val="75000"/>
              <a:lumOff val="25000"/>
            </a:schemeClr>
          </a:solidFill>
          <a:latin typeface="+mn-lt"/>
          <a:ea typeface="+mn-ea"/>
          <a:cs typeface="+mn-cs"/>
        </a:defRPr>
      </a:lvl8pPr>
      <a:lvl9pPr marL="956239" indent="-128586" algn="l" defTabSz="514344" rtl="0" eaLnBrk="1" latinLnBrk="0" hangingPunct="1">
        <a:lnSpc>
          <a:spcPct val="90000"/>
        </a:lnSpc>
        <a:spcBef>
          <a:spcPts val="113"/>
        </a:spcBef>
        <a:spcAft>
          <a:spcPts val="225"/>
        </a:spcAft>
        <a:buClr>
          <a:schemeClr val="accent1"/>
        </a:buClr>
        <a:buFont typeface="Calibri" pitchFamily="34" charset="0"/>
        <a:buChar char="◦"/>
        <a:defRPr sz="788" kern="1200">
          <a:solidFill>
            <a:schemeClr val="tx1">
              <a:lumMod val="75000"/>
              <a:lumOff val="25000"/>
            </a:schemeClr>
          </a:solidFill>
          <a:latin typeface="+mn-lt"/>
          <a:ea typeface="+mn-ea"/>
          <a:cs typeface="+mn-cs"/>
        </a:defRPr>
      </a:lvl9pPr>
    </p:bodyStyle>
    <p:otherStyle>
      <a:defPPr>
        <a:defRPr lang="en-US"/>
      </a:defPPr>
      <a:lvl1pPr marL="0" algn="l" defTabSz="514344" rtl="0" eaLnBrk="1" latinLnBrk="0" hangingPunct="1">
        <a:defRPr sz="1013" kern="1200">
          <a:solidFill>
            <a:schemeClr val="tx1"/>
          </a:solidFill>
          <a:latin typeface="+mn-lt"/>
          <a:ea typeface="+mn-ea"/>
          <a:cs typeface="+mn-cs"/>
        </a:defRPr>
      </a:lvl1pPr>
      <a:lvl2pPr marL="257172" algn="l" defTabSz="514344" rtl="0" eaLnBrk="1" latinLnBrk="0" hangingPunct="1">
        <a:defRPr sz="1013" kern="1200">
          <a:solidFill>
            <a:schemeClr val="tx1"/>
          </a:solidFill>
          <a:latin typeface="+mn-lt"/>
          <a:ea typeface="+mn-ea"/>
          <a:cs typeface="+mn-cs"/>
        </a:defRPr>
      </a:lvl2pPr>
      <a:lvl3pPr marL="514344" algn="l" defTabSz="514344" rtl="0" eaLnBrk="1" latinLnBrk="0" hangingPunct="1">
        <a:defRPr sz="1013" kern="1200">
          <a:solidFill>
            <a:schemeClr val="tx1"/>
          </a:solidFill>
          <a:latin typeface="+mn-lt"/>
          <a:ea typeface="+mn-ea"/>
          <a:cs typeface="+mn-cs"/>
        </a:defRPr>
      </a:lvl3pPr>
      <a:lvl4pPr marL="771516" algn="l" defTabSz="514344" rtl="0" eaLnBrk="1" latinLnBrk="0" hangingPunct="1">
        <a:defRPr sz="1013" kern="1200">
          <a:solidFill>
            <a:schemeClr val="tx1"/>
          </a:solidFill>
          <a:latin typeface="+mn-lt"/>
          <a:ea typeface="+mn-ea"/>
          <a:cs typeface="+mn-cs"/>
        </a:defRPr>
      </a:lvl4pPr>
      <a:lvl5pPr marL="1028689" algn="l" defTabSz="514344" rtl="0" eaLnBrk="1" latinLnBrk="0" hangingPunct="1">
        <a:defRPr sz="1013" kern="1200">
          <a:solidFill>
            <a:schemeClr val="tx1"/>
          </a:solidFill>
          <a:latin typeface="+mn-lt"/>
          <a:ea typeface="+mn-ea"/>
          <a:cs typeface="+mn-cs"/>
        </a:defRPr>
      </a:lvl5pPr>
      <a:lvl6pPr marL="1285861" algn="l" defTabSz="514344" rtl="0" eaLnBrk="1" latinLnBrk="0" hangingPunct="1">
        <a:defRPr sz="1013" kern="1200">
          <a:solidFill>
            <a:schemeClr val="tx1"/>
          </a:solidFill>
          <a:latin typeface="+mn-lt"/>
          <a:ea typeface="+mn-ea"/>
          <a:cs typeface="+mn-cs"/>
        </a:defRPr>
      </a:lvl6pPr>
      <a:lvl7pPr marL="1543033" algn="l" defTabSz="514344" rtl="0" eaLnBrk="1" latinLnBrk="0" hangingPunct="1">
        <a:defRPr sz="1013" kern="1200">
          <a:solidFill>
            <a:schemeClr val="tx1"/>
          </a:solidFill>
          <a:latin typeface="+mn-lt"/>
          <a:ea typeface="+mn-ea"/>
          <a:cs typeface="+mn-cs"/>
        </a:defRPr>
      </a:lvl7pPr>
      <a:lvl8pPr marL="1800205" algn="l" defTabSz="514344" rtl="0" eaLnBrk="1" latinLnBrk="0" hangingPunct="1">
        <a:defRPr sz="1013" kern="1200">
          <a:solidFill>
            <a:schemeClr val="tx1"/>
          </a:solidFill>
          <a:latin typeface="+mn-lt"/>
          <a:ea typeface="+mn-ea"/>
          <a:cs typeface="+mn-cs"/>
        </a:defRPr>
      </a:lvl8pPr>
      <a:lvl9pPr marL="2057377" algn="l" defTabSz="514344"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slideLayout" Target="../slideLayouts/slideLayout1.xml" /><Relationship Id="rId1" Type="http://schemas.openxmlformats.org/officeDocument/2006/relationships/themeOverride" Target="../theme/themeOverride1.xml" /><Relationship Id="rId5" Type="http://schemas.openxmlformats.org/officeDocument/2006/relationships/image" Target="../media/image3.png"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slideLayout" Target="../slideLayouts/slideLayout6.xml" /><Relationship Id="rId1" Type="http://schemas.openxmlformats.org/officeDocument/2006/relationships/themeOverride" Target="../theme/themeOverride2.xml" /><Relationship Id="rId4" Type="http://schemas.openxmlformats.org/officeDocument/2006/relationships/image" Target="../media/image5.png"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24188"/>
            <a:ext cx="6858001" cy="38576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514344">
              <a:defRPr/>
            </a:pPr>
            <a:endParaRPr lang="en-US" sz="1013" dirty="0">
              <a:solidFill>
                <a:prstClr val="white"/>
              </a:solidFill>
              <a:latin typeface="Speak Pro" panose="020F0502020204030204"/>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144118" y="480261"/>
            <a:ext cx="3128553" cy="2416629"/>
          </a:xfrm>
        </p:spPr>
        <p:style>
          <a:lnRef idx="1">
            <a:schemeClr val="accent5"/>
          </a:lnRef>
          <a:fillRef idx="2">
            <a:schemeClr val="accent5"/>
          </a:fillRef>
          <a:effectRef idx="1">
            <a:schemeClr val="accent5"/>
          </a:effectRef>
          <a:fontRef idx="minor">
            <a:schemeClr val="dk1"/>
          </a:fontRef>
        </p:style>
        <p:txBody>
          <a:bodyPr>
            <a:noAutofit/>
          </a:bodyPr>
          <a:lstStyle/>
          <a:p>
            <a:pPr marL="0" marR="0" algn="just">
              <a:lnSpc>
                <a:spcPct val="150000"/>
              </a:lnSpc>
              <a:spcBef>
                <a:spcPts val="1200"/>
              </a:spcBef>
              <a:spcAft>
                <a:spcPts val="0"/>
              </a:spcAft>
            </a:pPr>
            <a:r>
              <a:rPr lang="en-US" sz="1000" b="1" kern="0" dirty="0">
                <a:solidFill>
                  <a:srgbClr val="2E74B5"/>
                </a:solidFill>
                <a:effectLst/>
                <a:latin typeface="Times New Roman" panose="02020603050405020304" pitchFamily="18" charset="0"/>
                <a:ea typeface="Times New Roman" panose="02020603050405020304" pitchFamily="18" charset="0"/>
              </a:rPr>
              <a:t>Introduction</a:t>
            </a:r>
            <a:br>
              <a:rPr lang="en-GB" sz="1000" b="1" kern="0" dirty="0">
                <a:solidFill>
                  <a:srgbClr val="2E74B5"/>
                </a:solidFill>
                <a:effectLst/>
                <a:latin typeface="Times New Roman" panose="02020603050405020304" pitchFamily="18" charset="0"/>
                <a:ea typeface="Times New Roman" panose="02020603050405020304" pitchFamily="18" charset="0"/>
              </a:rPr>
            </a:b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To satisfy the customers and meet the needs of their demands the hotel services continuously upgrade their set menu to meet the customer demand and provide a better customer service experience. The authority maintains specific criteria in terms of designing the menu and adding the dishes precisely to meet customer satisfaction. This report contains detailed information regarding the design of the </a:t>
            </a:r>
            <a:r>
              <a:rPr lang="en-US" sz="1000" b="1" dirty="0">
                <a:effectLst/>
                <a:latin typeface="Times New Roman" panose="02020603050405020304" pitchFamily="18" charset="0"/>
                <a:ea typeface="Calibri" panose="020F0502020204030204" pitchFamily="34" charset="0"/>
                <a:cs typeface="Times New Roman" panose="02020603050405020304" pitchFamily="18" charset="0"/>
              </a:rPr>
              <a:t>Hotel Trinity</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menu to attract customers. The Components of the menus which are going to include are also being evaluated.</a:t>
            </a:r>
            <a:endParaRPr lang="en-US" sz="1000" dirty="0"/>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0" y="3204344"/>
            <a:ext cx="3429000" cy="3857619"/>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27843" y="5439987"/>
            <a:ext cx="24688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348376EF-A900-4BC2-B494-5481E3DC1EE2}"/>
              </a:ext>
            </a:extLst>
          </p:cNvPr>
          <p:cNvSpPr txBox="1"/>
          <p:nvPr/>
        </p:nvSpPr>
        <p:spPr>
          <a:xfrm>
            <a:off x="3428999" y="486629"/>
            <a:ext cx="3278777" cy="191321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just">
              <a:lnSpc>
                <a:spcPct val="150000"/>
              </a:lnSpc>
            </a:pPr>
            <a:r>
              <a:rPr lang="en-US" sz="1000" b="1" kern="0" dirty="0">
                <a:solidFill>
                  <a:srgbClr val="2E74B5"/>
                </a:solidFill>
                <a:effectLst/>
                <a:latin typeface="Times New Roman" panose="02020603050405020304" pitchFamily="18" charset="0"/>
                <a:ea typeface="Times New Roman" panose="02020603050405020304" pitchFamily="18" charset="0"/>
              </a:rPr>
              <a:t>Menu</a:t>
            </a:r>
            <a:br>
              <a:rPr lang="en-GB" sz="1000" b="1" kern="0" dirty="0">
                <a:solidFill>
                  <a:srgbClr val="2E74B5"/>
                </a:solidFill>
                <a:effectLst/>
                <a:latin typeface="Times New Roman" panose="02020603050405020304" pitchFamily="18" charset="0"/>
                <a:ea typeface="Times New Roman" panose="02020603050405020304" pitchFamily="18" charset="0"/>
              </a:rPr>
            </a:b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Hotel Trinity the four-star hotel located on Coast in Swansea, South Wales offers a wide variety of dishes and beverage food items. Their food items include several food dishes as well as wine such as vegetable soup, mushroom cream, Fried Chicken, seafood items, etc. Besides the dishes, the menu contains beverage items and two types of wine including red wine and sparkling wine.</a:t>
            </a:r>
            <a:endParaRPr lang="en-GB" sz="1000" dirty="0"/>
          </a:p>
        </p:txBody>
      </p:sp>
      <p:sp>
        <p:nvSpPr>
          <p:cNvPr id="12" name="TextBox 11">
            <a:extLst>
              <a:ext uri="{FF2B5EF4-FFF2-40B4-BE49-F238E27FC236}">
                <a16:creationId xmlns:a16="http://schemas.microsoft.com/office/drawing/2014/main" id="{50BC2222-42FC-460C-A8E5-A56BEEA9F6A8}"/>
              </a:ext>
            </a:extLst>
          </p:cNvPr>
          <p:cNvSpPr txBox="1"/>
          <p:nvPr/>
        </p:nvSpPr>
        <p:spPr>
          <a:xfrm>
            <a:off x="3416790" y="2480368"/>
            <a:ext cx="3278777" cy="5242155"/>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marL="0" marR="0" algn="just">
              <a:lnSpc>
                <a:spcPct val="150000"/>
              </a:lnSpc>
              <a:spcBef>
                <a:spcPts val="0"/>
              </a:spcBef>
              <a:spcAft>
                <a:spcPts val="1200"/>
              </a:spcAft>
            </a:pPr>
            <a:r>
              <a:rPr lang="en-US" sz="1000" b="1" dirty="0">
                <a:solidFill>
                  <a:srgbClr val="2E74B5"/>
                </a:solidFill>
                <a:effectLst/>
                <a:latin typeface="Times New Roman" panose="02020603050405020304" pitchFamily="18" charset="0"/>
                <a:ea typeface="Times New Roman" panose="02020603050405020304" pitchFamily="18" charset="0"/>
              </a:rPr>
              <a:t>Price</a:t>
            </a:r>
            <a:endParaRPr lang="en-GB" sz="1000" b="1" dirty="0">
              <a:solidFill>
                <a:srgbClr val="2E74B5"/>
              </a:solidFill>
              <a:effectLst/>
              <a:latin typeface="Times New Roman" panose="02020603050405020304" pitchFamily="18" charset="0"/>
              <a:ea typeface="Times New Roman" panose="02020603050405020304" pitchFamily="18" charset="0"/>
            </a:endParaRPr>
          </a:p>
          <a:p>
            <a:pPr marL="0" marR="0" algn="just">
              <a:lnSpc>
                <a:spcPct val="107000"/>
              </a:lnSpc>
              <a:spcBef>
                <a:spcPts val="0"/>
              </a:spcBef>
              <a:spcAft>
                <a:spcPts val="8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Menu pricing is considered to be one of the most influential activities in the food and beverage business in the hotel industry. The items of the food and the pricing should be justified well enough to attract the right potential customer. The four-star hotel trinity is considered to be well standard and well recognized </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(Arendt and </a:t>
            </a:r>
            <a:r>
              <a:rPr lang="en-US"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Zannini</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2013</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As being in the four-star category its main target customer is the well established in social events and well employed who do not mind spending extra on having a better time or food. The design of the menu is structured minimalistic and avoided crowded designing to provide the customer a clear view of the offering by the hotel Trinity. Even though the price of the hotel Trinity food menu is a bit high for general people the Hotel maintenance and services and quality assurance distinguish them from the rest of the competitors.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200"/>
              </a:spcAft>
            </a:pPr>
            <a:r>
              <a:rPr lang="en-US" sz="1000" b="1" dirty="0">
                <a:solidFill>
                  <a:srgbClr val="2E74B5"/>
                </a:solidFill>
                <a:effectLst/>
                <a:latin typeface="Times New Roman" panose="02020603050405020304" pitchFamily="18" charset="0"/>
                <a:ea typeface="Times New Roman" panose="02020603050405020304" pitchFamily="18" charset="0"/>
              </a:rPr>
              <a:t>Menu Information</a:t>
            </a:r>
            <a:endParaRPr lang="en-GB" sz="1000" b="1" dirty="0">
              <a:solidFill>
                <a:srgbClr val="2E74B5"/>
              </a:solidFill>
              <a:effectLst/>
              <a:latin typeface="Times New Roman" panose="02020603050405020304" pitchFamily="18" charset="0"/>
              <a:ea typeface="Times New Roman" panose="02020603050405020304" pitchFamily="18" charset="0"/>
            </a:endParaRPr>
          </a:p>
          <a:p>
            <a:pPr marL="0" marR="0" algn="just">
              <a:lnSpc>
                <a:spcPct val="107000"/>
              </a:lnSpc>
              <a:spcBef>
                <a:spcPts val="0"/>
              </a:spcBef>
              <a:spcAft>
                <a:spcPts val="8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Hotel Trinity has maintained a standard in designing the menu for the customers. By the quality assurance and overall food offering Hotel Trinity has included the food items that are mostly likable and desirable from the customers. Hotel trinity offers customized menu offering while adding the foods the customer like or removing from the platter </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Bartos</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2011)</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In the menu items, two types of wine such as red wine and sparkling wine have been added. Since some religions perceive wine as not applicable it can be customized for them. The concept of allergic food items is also being considered in maintaining customer health.</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C3CE219D-1D74-4926-9F2A-FD3C29F8C4CF}"/>
              </a:ext>
            </a:extLst>
          </p:cNvPr>
          <p:cNvSpPr txBox="1"/>
          <p:nvPr/>
        </p:nvSpPr>
        <p:spPr>
          <a:xfrm>
            <a:off x="75114" y="7264580"/>
            <a:ext cx="3203663" cy="244483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marL="0" marR="0" algn="just">
              <a:lnSpc>
                <a:spcPct val="150000"/>
              </a:lnSpc>
              <a:spcBef>
                <a:spcPts val="0"/>
              </a:spcBef>
              <a:spcAft>
                <a:spcPts val="1200"/>
              </a:spcAft>
            </a:pPr>
            <a:r>
              <a:rPr lang="en-US" sz="1000" b="1" dirty="0">
                <a:solidFill>
                  <a:srgbClr val="2E74B5"/>
                </a:solidFill>
                <a:effectLst/>
                <a:latin typeface="Times New Roman" panose="02020603050405020304" pitchFamily="18" charset="0"/>
                <a:ea typeface="Times New Roman" panose="02020603050405020304" pitchFamily="18" charset="0"/>
              </a:rPr>
              <a:t>Time Availability</a:t>
            </a:r>
            <a:endParaRPr lang="en-GB" sz="1000" b="1" dirty="0">
              <a:solidFill>
                <a:srgbClr val="2E74B5"/>
              </a:solidFill>
              <a:effectLst/>
              <a:latin typeface="Times New Roman" panose="02020603050405020304" pitchFamily="18" charset="0"/>
              <a:ea typeface="Times New Roman" panose="02020603050405020304" pitchFamily="18" charset="0"/>
            </a:endParaRPr>
          </a:p>
          <a:p>
            <a:pPr marL="0" marR="0" algn="just">
              <a:lnSpc>
                <a:spcPct val="107000"/>
              </a:lnSpc>
              <a:spcBef>
                <a:spcPts val="0"/>
              </a:spcBef>
              <a:spcAft>
                <a:spcPts val="8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Hotel Trinity is determined to provide services 24/7. The food menu items are designed to offer the services at the time of need. In the food menu, the buffet system is included to offer the customer a wide range of food items </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(Merino, 2012)</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So that the customer can release themselves from the stereotypical food menu to their likable customize food servicing. The time of lunch and dinner has been taken consider and the authority is aim to provide the right amount of services that are appropriate for the business. At lunchtime, many customers prefer heavy food. These criteria and requirements have been considered to ensure better quality services.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Picture 12">
            <a:extLst>
              <a:ext uri="{FF2B5EF4-FFF2-40B4-BE49-F238E27FC236}">
                <a16:creationId xmlns:a16="http://schemas.microsoft.com/office/drawing/2014/main" id="{663EA7CB-DF0B-44CE-B376-D6DC29D42CAF}"/>
              </a:ext>
            </a:extLst>
          </p:cNvPr>
          <p:cNvPicPr>
            <a:picLocks noChangeAspect="1"/>
          </p:cNvPicPr>
          <p:nvPr/>
        </p:nvPicPr>
        <p:blipFill rotWithShape="1">
          <a:blip r:embed="rId4"/>
          <a:srcRect t="6610" b="5167"/>
          <a:stretch/>
        </p:blipFill>
        <p:spPr>
          <a:xfrm>
            <a:off x="0" y="3666993"/>
            <a:ext cx="3416790" cy="2941588"/>
          </a:xfrm>
          <a:prstGeom prst="rect">
            <a:avLst/>
          </a:prstGeom>
        </p:spPr>
      </p:pic>
      <p:pic>
        <p:nvPicPr>
          <p:cNvPr id="17" name="Picture 16">
            <a:extLst>
              <a:ext uri="{FF2B5EF4-FFF2-40B4-BE49-F238E27FC236}">
                <a16:creationId xmlns:a16="http://schemas.microsoft.com/office/drawing/2014/main" id="{DFFA8DAB-EED7-44AD-BCA4-EE74ACAA5A8F}"/>
              </a:ext>
            </a:extLst>
          </p:cNvPr>
          <p:cNvPicPr>
            <a:picLocks noChangeAspect="1"/>
          </p:cNvPicPr>
          <p:nvPr/>
        </p:nvPicPr>
        <p:blipFill rotWithShape="1">
          <a:blip r:embed="rId5"/>
          <a:srcRect t="8453" b="6975"/>
          <a:stretch/>
        </p:blipFill>
        <p:spPr>
          <a:xfrm>
            <a:off x="3416789" y="7902679"/>
            <a:ext cx="3278777" cy="1806737"/>
          </a:xfrm>
          <a:prstGeom prst="rect">
            <a:avLst/>
          </a:prstGeom>
        </p:spPr>
      </p:pic>
      <p:sp>
        <p:nvSpPr>
          <p:cNvPr id="18" name="TextBox 17">
            <a:extLst>
              <a:ext uri="{FF2B5EF4-FFF2-40B4-BE49-F238E27FC236}">
                <a16:creationId xmlns:a16="http://schemas.microsoft.com/office/drawing/2014/main" id="{7C57E9B5-F477-4F45-BEEA-FA1FD15D57E4}"/>
              </a:ext>
            </a:extLst>
          </p:cNvPr>
          <p:cNvSpPr txBox="1"/>
          <p:nvPr/>
        </p:nvSpPr>
        <p:spPr>
          <a:xfrm>
            <a:off x="437605" y="59673"/>
            <a:ext cx="6018750" cy="307777"/>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US" sz="1400" b="1" dirty="0">
                <a:latin typeface="Times New Roman" panose="02020603050405020304" pitchFamily="18" charset="0"/>
                <a:cs typeface="Times New Roman" panose="02020603050405020304" pitchFamily="18" charset="0"/>
              </a:rPr>
              <a:t>Menu Engineering</a:t>
            </a:r>
            <a:endParaRPr lang="en-GB" sz="1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9AC4502-D0B0-4199-9994-4564D05F0CBF}"/>
              </a:ext>
            </a:extLst>
          </p:cNvPr>
          <p:cNvSpPr txBox="1"/>
          <p:nvPr/>
        </p:nvSpPr>
        <p:spPr>
          <a:xfrm>
            <a:off x="195941" y="581716"/>
            <a:ext cx="3164478" cy="2609497"/>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marL="0" marR="0" algn="just">
              <a:lnSpc>
                <a:spcPct val="150000"/>
              </a:lnSpc>
              <a:spcBef>
                <a:spcPts val="0"/>
              </a:spcBef>
              <a:spcAft>
                <a:spcPts val="1200"/>
              </a:spcAft>
            </a:pPr>
            <a:r>
              <a:rPr lang="en-US" sz="1000" b="1" dirty="0">
                <a:solidFill>
                  <a:srgbClr val="2E74B5"/>
                </a:solidFill>
                <a:effectLst/>
                <a:latin typeface="Times New Roman" panose="02020603050405020304" pitchFamily="18" charset="0"/>
                <a:ea typeface="Times New Roman" panose="02020603050405020304" pitchFamily="18" charset="0"/>
              </a:rPr>
              <a:t>Contact details</a:t>
            </a:r>
            <a:endParaRPr lang="en-GB" sz="1000" b="1" dirty="0">
              <a:solidFill>
                <a:srgbClr val="2E74B5"/>
              </a:solidFill>
              <a:effectLst/>
              <a:latin typeface="Times New Roman" panose="02020603050405020304" pitchFamily="18" charset="0"/>
              <a:ea typeface="Times New Roman" panose="02020603050405020304" pitchFamily="18" charset="0"/>
            </a:endParaRPr>
          </a:p>
          <a:p>
            <a:pPr marL="0" marR="0" algn="just">
              <a:lnSpc>
                <a:spcPct val="107000"/>
              </a:lnSpc>
              <a:spcBef>
                <a:spcPts val="0"/>
              </a:spcBef>
              <a:spcAft>
                <a:spcPts val="8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To ensure a better servicing hotel Trinity is determined to make the contact service available all the time according to the customer need. The customer staying in a hotel can enjoy the menu items simply by conducting through their appropriate process. To make the system more available and ensure to attract all possible customers Hotel Trinity started to offer home delivery services </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 Renzo, 2010)</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Now the customer can enjoy their food simply by conducting and ordering their desired food. The process of delivering unfaithful food items has made the service even better than before. To provide a wide range of services, Hotel Trinity has launched a website to answer the question of customers.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58211D7D-40E1-4FBB-A183-F59606B5B3AC}"/>
              </a:ext>
            </a:extLst>
          </p:cNvPr>
          <p:cNvSpPr txBox="1"/>
          <p:nvPr/>
        </p:nvSpPr>
        <p:spPr>
          <a:xfrm>
            <a:off x="3497580" y="581716"/>
            <a:ext cx="3164478" cy="5237396"/>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marL="0" marR="0" algn="just">
              <a:lnSpc>
                <a:spcPct val="150000"/>
              </a:lnSpc>
              <a:spcBef>
                <a:spcPts val="0"/>
              </a:spcBef>
              <a:spcAft>
                <a:spcPts val="1200"/>
              </a:spcAft>
            </a:pPr>
            <a:r>
              <a:rPr lang="en-US" sz="1000" b="1" dirty="0">
                <a:solidFill>
                  <a:srgbClr val="2E74B5"/>
                </a:solidFill>
                <a:effectLst/>
                <a:latin typeface="Times New Roman" panose="02020603050405020304" pitchFamily="18" charset="0"/>
                <a:ea typeface="Times New Roman" panose="02020603050405020304" pitchFamily="18" charset="0"/>
              </a:rPr>
              <a:t>Collection guidelines</a:t>
            </a:r>
            <a:endParaRPr lang="en-GB" sz="1000" b="1" dirty="0">
              <a:solidFill>
                <a:srgbClr val="2E74B5"/>
              </a:solidFill>
              <a:effectLst/>
              <a:latin typeface="Times New Roman" panose="02020603050405020304" pitchFamily="18" charset="0"/>
              <a:ea typeface="Times New Roman" panose="02020603050405020304" pitchFamily="18" charset="0"/>
            </a:endParaRPr>
          </a:p>
          <a:p>
            <a:pPr marL="0" marR="0" algn="just">
              <a:lnSpc>
                <a:spcPct val="107000"/>
              </a:lnSpc>
              <a:spcBef>
                <a:spcPts val="0"/>
              </a:spcBef>
              <a:spcAft>
                <a:spcPts val="8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Hotel trinity follows the guideline in terms of proving the order services to the customers. During the covid, strict guidelines have been followed and considered to ensure the safety of the customers and avoid the spread of covid. In a covid pandemic situation, it is mandatory to wear a mask and sanitize your hand before entering to collect the food. Maintaining social distancing is a must and avoiding physical interaction is necessary </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Duigan</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Lally</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0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Roos</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Richards, 2014)</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The customers are requested to take the goods and move to the no crowded area for stopping the overcrowded situation. The home delivery system is also available. Customers are allowed to contact by the website or contact number and the required food will be delivered to the targeted destination.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1200"/>
              </a:spcAft>
            </a:pPr>
            <a:r>
              <a:rPr lang="en-US" sz="1000" b="1" dirty="0">
                <a:solidFill>
                  <a:srgbClr val="2E74B5"/>
                </a:solidFill>
                <a:effectLst/>
                <a:latin typeface="Times New Roman" panose="02020603050405020304" pitchFamily="18" charset="0"/>
                <a:ea typeface="Times New Roman" panose="02020603050405020304" pitchFamily="18" charset="0"/>
              </a:rPr>
              <a:t>Payment option</a:t>
            </a:r>
            <a:endParaRPr lang="en-GB" sz="1000" b="1" dirty="0">
              <a:solidFill>
                <a:srgbClr val="2E74B5"/>
              </a:solidFill>
              <a:effectLst/>
              <a:latin typeface="Times New Roman" panose="02020603050405020304" pitchFamily="18" charset="0"/>
              <a:ea typeface="Times New Roman" panose="02020603050405020304" pitchFamily="18" charset="0"/>
            </a:endParaRPr>
          </a:p>
          <a:p>
            <a:pPr marL="0" marR="0" algn="just">
              <a:lnSpc>
                <a:spcPct val="107000"/>
              </a:lnSpc>
              <a:spcBef>
                <a:spcPts val="0"/>
              </a:spcBef>
              <a:spcAft>
                <a:spcPts val="8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Hotel Trinity offers all the possible payment options to the customer to make the payment procedure easy. Customers can easily pay the required amount of payment listed in the menu directly to the cashier. While purchasing the food items from the counter. During the covid, the customer does not want to interact in physical touch </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(Lundgren and Learning, 2013)</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So the Hotel Trinity has allowed taking the step to offer a debit and credit card payment system to make the procedure easier. Now the customer can easily order food from home or purchase directly without any physical interaction and pay the food charge by using a debit card or credit card.</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13" name="Picture 12">
            <a:extLst>
              <a:ext uri="{FF2B5EF4-FFF2-40B4-BE49-F238E27FC236}">
                <a16:creationId xmlns:a16="http://schemas.microsoft.com/office/drawing/2014/main" id="{DA5EB14A-FDC1-488B-8F3C-17DEB7817F31}"/>
              </a:ext>
            </a:extLst>
          </p:cNvPr>
          <p:cNvPicPr>
            <a:picLocks noChangeAspect="1"/>
          </p:cNvPicPr>
          <p:nvPr/>
        </p:nvPicPr>
        <p:blipFill>
          <a:blip r:embed="rId3"/>
          <a:stretch>
            <a:fillRect/>
          </a:stretch>
        </p:blipFill>
        <p:spPr>
          <a:xfrm>
            <a:off x="195941" y="3344105"/>
            <a:ext cx="3164478" cy="1608895"/>
          </a:xfrm>
          <a:prstGeom prst="rect">
            <a:avLst/>
          </a:prstGeom>
        </p:spPr>
      </p:pic>
      <p:pic>
        <p:nvPicPr>
          <p:cNvPr id="14" name="Picture 13">
            <a:extLst>
              <a:ext uri="{FF2B5EF4-FFF2-40B4-BE49-F238E27FC236}">
                <a16:creationId xmlns:a16="http://schemas.microsoft.com/office/drawing/2014/main" id="{D2B452A3-8433-447F-AA83-4427A0F74037}"/>
              </a:ext>
            </a:extLst>
          </p:cNvPr>
          <p:cNvPicPr>
            <a:picLocks noChangeAspect="1"/>
          </p:cNvPicPr>
          <p:nvPr/>
        </p:nvPicPr>
        <p:blipFill>
          <a:blip r:embed="rId4"/>
          <a:stretch>
            <a:fillRect/>
          </a:stretch>
        </p:blipFill>
        <p:spPr>
          <a:xfrm>
            <a:off x="277458" y="4890574"/>
            <a:ext cx="3001443" cy="1239198"/>
          </a:xfrm>
          <a:prstGeom prst="rect">
            <a:avLst/>
          </a:prstGeom>
        </p:spPr>
      </p:pic>
      <p:sp>
        <p:nvSpPr>
          <p:cNvPr id="16" name="TextBox 15">
            <a:extLst>
              <a:ext uri="{FF2B5EF4-FFF2-40B4-BE49-F238E27FC236}">
                <a16:creationId xmlns:a16="http://schemas.microsoft.com/office/drawing/2014/main" id="{F8230FDA-933B-46E5-95E9-9976DB1E19DC}"/>
              </a:ext>
            </a:extLst>
          </p:cNvPr>
          <p:cNvSpPr txBox="1"/>
          <p:nvPr/>
        </p:nvSpPr>
        <p:spPr>
          <a:xfrm>
            <a:off x="3497580" y="6054481"/>
            <a:ext cx="3164478" cy="3268139"/>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marL="0" marR="0" algn="just">
              <a:lnSpc>
                <a:spcPct val="150000"/>
              </a:lnSpc>
              <a:spcBef>
                <a:spcPts val="0"/>
              </a:spcBef>
              <a:spcAft>
                <a:spcPts val="1200"/>
              </a:spcAft>
            </a:pPr>
            <a:r>
              <a:rPr lang="en-US" sz="1000" b="1" dirty="0">
                <a:solidFill>
                  <a:srgbClr val="2E74B5"/>
                </a:solidFill>
                <a:effectLst/>
                <a:latin typeface="Times New Roman" panose="02020603050405020304" pitchFamily="18" charset="0"/>
                <a:ea typeface="Times New Roman" panose="02020603050405020304" pitchFamily="18" charset="0"/>
              </a:rPr>
              <a:t>Menu planning fundamentals</a:t>
            </a:r>
            <a:endParaRPr lang="en-GB" sz="1000" b="1" dirty="0">
              <a:solidFill>
                <a:srgbClr val="2E74B5"/>
              </a:solidFill>
              <a:effectLst/>
              <a:latin typeface="Times New Roman" panose="02020603050405020304" pitchFamily="18" charset="0"/>
              <a:ea typeface="Times New Roman" panose="02020603050405020304" pitchFamily="18" charset="0"/>
            </a:endParaRPr>
          </a:p>
          <a:p>
            <a:pPr marL="0" marR="0" algn="just">
              <a:lnSpc>
                <a:spcPct val="107000"/>
              </a:lnSpc>
              <a:spcBef>
                <a:spcPts val="0"/>
              </a:spcBef>
              <a:spcAft>
                <a:spcPts val="8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While planning the menu some components have been considered to design it. Being a four-star hotel the Hotel Trinity has to consider several outlets and criteria to offer the best available services. Hotel Trinity evaluated other competitor menu designing strategies to study the right </a:t>
            </a:r>
            <a:r>
              <a:rPr lang="en-US" sz="1000" dirty="0" err="1">
                <a:effectLst/>
                <a:latin typeface="Times New Roman" panose="02020603050405020304" pitchFamily="18" charset="0"/>
                <a:ea typeface="Calibri" panose="020F0502020204030204" pitchFamily="34" charset="0"/>
                <a:cs typeface="Times New Roman" panose="02020603050405020304" pitchFamily="18" charset="0"/>
              </a:rPr>
              <a:t>formate</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and pricing method. They have to ensure that the menu contains no hidden charge as the customers are most likely to be influenced by local food items. The menu has been kept clean for better understanding and the languages that are used are understandable by the customers. Local food items are also included in the menu to make the customer feel at home </a:t>
            </a:r>
            <a:r>
              <a:rPr lang="en-US" sz="1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(Kim, Kim, and Kim, 2011)</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As Hotel Trinity is located in south </a:t>
            </a:r>
            <a:r>
              <a:rPr lang="en-US" sz="1000" dirty="0" err="1">
                <a:effectLst/>
                <a:latin typeface="Times New Roman" panose="02020603050405020304" pitchFamily="18" charset="0"/>
                <a:ea typeface="Calibri" panose="020F0502020204030204" pitchFamily="34" charset="0"/>
                <a:cs typeface="Times New Roman" panose="02020603050405020304" pitchFamily="18" charset="0"/>
              </a:rPr>
              <a:t>wales</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the people in south </a:t>
            </a:r>
            <a:r>
              <a:rPr lang="en-US" sz="1000" dirty="0" err="1">
                <a:effectLst/>
                <a:latin typeface="Times New Roman" panose="02020603050405020304" pitchFamily="18" charset="0"/>
                <a:ea typeface="Calibri" panose="020F0502020204030204" pitchFamily="34" charset="0"/>
                <a:cs typeface="Times New Roman" panose="02020603050405020304" pitchFamily="18" charset="0"/>
              </a:rPr>
              <a:t>wales</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are most likely to confront to local language. By considering the fact the menu has been deigning to English and local </a:t>
            </a:r>
            <a:r>
              <a:rPr lang="en-US" sz="1000" dirty="0" err="1">
                <a:effectLst/>
                <a:latin typeface="Times New Roman" panose="02020603050405020304" pitchFamily="18" charset="0"/>
                <a:ea typeface="Calibri" panose="020F0502020204030204" pitchFamily="34" charset="0"/>
                <a:cs typeface="Times New Roman" panose="02020603050405020304" pitchFamily="18" charset="0"/>
              </a:rPr>
              <a:t>wales</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language also been added.</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TextBox 17">
            <a:extLst>
              <a:ext uri="{FF2B5EF4-FFF2-40B4-BE49-F238E27FC236}">
                <a16:creationId xmlns:a16="http://schemas.microsoft.com/office/drawing/2014/main" id="{2AB7F9C0-8580-4115-8DE0-C22E214A8F71}"/>
              </a:ext>
            </a:extLst>
          </p:cNvPr>
          <p:cNvSpPr txBox="1"/>
          <p:nvPr/>
        </p:nvSpPr>
        <p:spPr>
          <a:xfrm>
            <a:off x="195941" y="6084141"/>
            <a:ext cx="3164478" cy="1950855"/>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marL="0" marR="0" algn="just">
              <a:lnSpc>
                <a:spcPct val="150000"/>
              </a:lnSpc>
              <a:spcBef>
                <a:spcPts val="1200"/>
              </a:spcBef>
              <a:spcAft>
                <a:spcPts val="0"/>
              </a:spcAft>
            </a:pPr>
            <a:r>
              <a:rPr lang="en-US" sz="1000" b="1" kern="0" dirty="0">
                <a:solidFill>
                  <a:srgbClr val="2E74B5"/>
                </a:solidFill>
                <a:effectLst/>
                <a:latin typeface="Times New Roman" panose="02020603050405020304" pitchFamily="18" charset="0"/>
                <a:ea typeface="Times New Roman" panose="02020603050405020304" pitchFamily="18" charset="0"/>
              </a:rPr>
              <a:t>Conclusion</a:t>
            </a:r>
            <a:endParaRPr lang="en-GB" sz="1000" b="1" kern="0" dirty="0">
              <a:solidFill>
                <a:srgbClr val="2E74B5"/>
              </a:solidFill>
              <a:effectLst/>
              <a:latin typeface="Times New Roman" panose="02020603050405020304" pitchFamily="18" charset="0"/>
              <a:ea typeface="Times New Roman" panose="02020603050405020304" pitchFamily="18" charset="0"/>
            </a:endParaRPr>
          </a:p>
          <a:p>
            <a:pPr marL="0" marR="0" algn="just">
              <a:lnSpc>
                <a:spcPct val="107000"/>
              </a:lnSpc>
              <a:spcBef>
                <a:spcPts val="1200"/>
              </a:spcBef>
              <a:spcAft>
                <a:spcPts val="800"/>
              </a:spcAft>
            </a:pP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The selection of menu items is considered to be a vital task in the food business. Hotel Trinity's selection of menu processes and fundamentals that have been considered has a great influence on the customers. The customer's requirements and other factors have been </a:t>
            </a:r>
            <a:r>
              <a:rPr lang="en-US" sz="1000" dirty="0" err="1">
                <a:effectLst/>
                <a:latin typeface="Times New Roman" panose="02020603050405020304" pitchFamily="18" charset="0"/>
                <a:ea typeface="Calibri" panose="020F0502020204030204" pitchFamily="34" charset="0"/>
                <a:cs typeface="Times New Roman" panose="02020603050405020304" pitchFamily="18" charset="0"/>
              </a:rPr>
              <a:t>analysed</a:t>
            </a:r>
            <a:r>
              <a:rPr lang="en-US" sz="1000" dirty="0">
                <a:effectLst/>
                <a:latin typeface="Times New Roman" panose="02020603050405020304" pitchFamily="18" charset="0"/>
                <a:ea typeface="Calibri" panose="020F0502020204030204" pitchFamily="34" charset="0"/>
                <a:cs typeface="Times New Roman" panose="02020603050405020304" pitchFamily="18" charset="0"/>
              </a:rPr>
              <a:t> and implemented to make the best offering. By keeping eye on the changing segments and customer taste and upgrading the service can ensure great customer satisfaction.</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2" name="TextBox 21">
            <a:extLst>
              <a:ext uri="{FF2B5EF4-FFF2-40B4-BE49-F238E27FC236}">
                <a16:creationId xmlns:a16="http://schemas.microsoft.com/office/drawing/2014/main" id="{2A56A10B-26F4-4A2E-8767-59CB72F1EB3E}"/>
              </a:ext>
            </a:extLst>
          </p:cNvPr>
          <p:cNvSpPr txBox="1"/>
          <p:nvPr/>
        </p:nvSpPr>
        <p:spPr>
          <a:xfrm>
            <a:off x="195941" y="8172753"/>
            <a:ext cx="3164478" cy="1149867"/>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marR="0" algn="just">
              <a:spcBef>
                <a:spcPts val="1200"/>
              </a:spcBef>
              <a:spcAft>
                <a:spcPts val="0"/>
              </a:spcAft>
            </a:pPr>
            <a:r>
              <a:rPr lang="en-US" sz="1000" b="1" kern="0" dirty="0">
                <a:solidFill>
                  <a:srgbClr val="2E74B5"/>
                </a:solidFill>
                <a:effectLst/>
                <a:latin typeface="Times New Roman" panose="02020603050405020304" pitchFamily="18" charset="0"/>
                <a:ea typeface="Times New Roman" panose="02020603050405020304" pitchFamily="18" charset="0"/>
              </a:rPr>
              <a:t>References</a:t>
            </a:r>
          </a:p>
          <a:p>
            <a:pPr marL="0" marR="0">
              <a:lnSpc>
                <a:spcPct val="107000"/>
              </a:lnSpc>
              <a:spcBef>
                <a:spcPts val="0"/>
              </a:spcBef>
              <a:spcAft>
                <a:spcPts val="800"/>
              </a:spcAft>
            </a:pPr>
            <a:r>
              <a:rPr lang="en-US" sz="400" dirty="0">
                <a:effectLst/>
                <a:latin typeface="Times New Roman" panose="02020603050405020304" pitchFamily="18" charset="0"/>
                <a:ea typeface="Calibri" panose="020F0502020204030204" pitchFamily="34" charset="0"/>
                <a:cs typeface="Times New Roman" panose="02020603050405020304" pitchFamily="18" charset="0"/>
              </a:rPr>
              <a:t>Arendt, E. and </a:t>
            </a:r>
            <a:r>
              <a:rPr lang="en-US" sz="400" dirty="0" err="1">
                <a:effectLst/>
                <a:latin typeface="Times New Roman" panose="02020603050405020304" pitchFamily="18" charset="0"/>
                <a:ea typeface="Calibri" panose="020F0502020204030204" pitchFamily="34" charset="0"/>
                <a:cs typeface="Times New Roman" panose="02020603050405020304" pitchFamily="18" charset="0"/>
              </a:rPr>
              <a:t>Zannini</a:t>
            </a:r>
            <a:r>
              <a:rPr lang="en-US" sz="400" dirty="0">
                <a:effectLst/>
                <a:latin typeface="Times New Roman" panose="02020603050405020304" pitchFamily="18" charset="0"/>
                <a:ea typeface="Calibri" panose="020F0502020204030204" pitchFamily="34" charset="0"/>
                <a:cs typeface="Times New Roman" panose="02020603050405020304" pitchFamily="18" charset="0"/>
              </a:rPr>
              <a:t>, E., 2013. Cereal grains for the food and beverage industries. Oxford: Woodhead Pub.</a:t>
            </a:r>
            <a:endParaRPr lang="en-GB" sz="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400" dirty="0" err="1">
                <a:effectLst/>
                <a:latin typeface="Times New Roman" panose="02020603050405020304" pitchFamily="18" charset="0"/>
                <a:ea typeface="Calibri" panose="020F0502020204030204" pitchFamily="34" charset="0"/>
                <a:cs typeface="Times New Roman" panose="02020603050405020304" pitchFamily="18" charset="0"/>
              </a:rPr>
              <a:t>Bartos</a:t>
            </a:r>
            <a:r>
              <a:rPr lang="en-US" sz="400" dirty="0">
                <a:effectLst/>
                <a:latin typeface="Times New Roman" panose="02020603050405020304" pitchFamily="18" charset="0"/>
                <a:ea typeface="Calibri" panose="020F0502020204030204" pitchFamily="34" charset="0"/>
                <a:cs typeface="Times New Roman" panose="02020603050405020304" pitchFamily="18" charset="0"/>
              </a:rPr>
              <a:t>, J., 2011. Food safety. Detroit: Greenhaven Press.</a:t>
            </a:r>
            <a:endParaRPr lang="en-GB" sz="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400" dirty="0">
                <a:effectLst/>
                <a:latin typeface="Times New Roman" panose="02020603050405020304" pitchFamily="18" charset="0"/>
                <a:ea typeface="Calibri" panose="020F0502020204030204" pitchFamily="34" charset="0"/>
                <a:cs typeface="Times New Roman" panose="02020603050405020304" pitchFamily="18" charset="0"/>
              </a:rPr>
              <a:t>Bhatt, H., 2006. Hotel management. New Delhi: Crescent Pub. Corp.</a:t>
            </a:r>
            <a:endParaRPr lang="en-GB" sz="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400" dirty="0">
                <a:effectLst/>
                <a:latin typeface="Times New Roman" panose="02020603050405020304" pitchFamily="18" charset="0"/>
                <a:ea typeface="Calibri" panose="020F0502020204030204" pitchFamily="34" charset="0"/>
                <a:cs typeface="Times New Roman" panose="02020603050405020304" pitchFamily="18" charset="0"/>
              </a:rPr>
              <a:t>Di Renzo, A., 2010. Bitter greens. Albany: Excelsior Editions/State University of New York Press.</a:t>
            </a:r>
            <a:endParaRPr lang="en-GB" sz="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400" dirty="0" err="1">
                <a:effectLst/>
                <a:latin typeface="Times New Roman" panose="02020603050405020304" pitchFamily="18" charset="0"/>
                <a:ea typeface="Calibri" panose="020F0502020204030204" pitchFamily="34" charset="0"/>
                <a:cs typeface="Times New Roman" panose="02020603050405020304" pitchFamily="18" charset="0"/>
              </a:rPr>
              <a:t>Duigan</a:t>
            </a:r>
            <a:r>
              <a:rPr lang="en-US" sz="400" dirty="0">
                <a:effectLst/>
                <a:latin typeface="Times New Roman" panose="02020603050405020304" pitchFamily="18" charset="0"/>
                <a:ea typeface="Calibri" panose="020F0502020204030204" pitchFamily="34" charset="0"/>
                <a:cs typeface="Times New Roman" panose="02020603050405020304" pitchFamily="18" charset="0"/>
              </a:rPr>
              <a:t>, J., </a:t>
            </a:r>
            <a:r>
              <a:rPr lang="en-US" sz="400" dirty="0" err="1">
                <a:effectLst/>
                <a:latin typeface="Times New Roman" panose="02020603050405020304" pitchFamily="18" charset="0"/>
                <a:ea typeface="Calibri" panose="020F0502020204030204" pitchFamily="34" charset="0"/>
                <a:cs typeface="Times New Roman" panose="02020603050405020304" pitchFamily="18" charset="0"/>
              </a:rPr>
              <a:t>Lally</a:t>
            </a:r>
            <a:r>
              <a:rPr lang="en-US" sz="4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US" sz="400" dirty="0" err="1">
                <a:effectLst/>
                <a:latin typeface="Times New Roman" panose="02020603050405020304" pitchFamily="18" charset="0"/>
                <a:ea typeface="Calibri" panose="020F0502020204030204" pitchFamily="34" charset="0"/>
                <a:cs typeface="Times New Roman" panose="02020603050405020304" pitchFamily="18" charset="0"/>
              </a:rPr>
              <a:t>Roos</a:t>
            </a:r>
            <a:r>
              <a:rPr lang="en-US" sz="400" dirty="0">
                <a:effectLst/>
                <a:latin typeface="Times New Roman" panose="02020603050405020304" pitchFamily="18" charset="0"/>
                <a:ea typeface="Calibri" panose="020F0502020204030204" pitchFamily="34" charset="0"/>
                <a:cs typeface="Times New Roman" panose="02020603050405020304" pitchFamily="18" charset="0"/>
              </a:rPr>
              <a:t>, S., and Richards, C., 2014. Clean &amp; lean diet cookbook. [London]: Kyle Books.</a:t>
            </a:r>
            <a:endParaRPr lang="en-GB" sz="4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400" dirty="0">
                <a:effectLst/>
                <a:latin typeface="Times New Roman" panose="02020603050405020304" pitchFamily="18" charset="0"/>
                <a:ea typeface="Calibri" panose="020F0502020204030204" pitchFamily="34" charset="0"/>
                <a:cs typeface="Times New Roman" panose="02020603050405020304" pitchFamily="18" charset="0"/>
              </a:rPr>
              <a:t>Lundgren, J. and Learning, B., 2013. What's on the Food Chain Menu?. Chicago: Britannica Digital Learning.</a:t>
            </a:r>
            <a:endParaRPr lang="en-GB" sz="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5522590"/>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ppt/theme/themeOverride2.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8F3CD65D-61A5-43C9-A837-6EC73C7DA8AB}">
  <ds:schemaRefs>
    <ds:schemaRef ds:uri="http://schemas.microsoft.com/office/2006/metadata/properties"/>
    <ds:schemaRef ds:uri="http://www.w3.org/2000/xmlns/"/>
    <ds:schemaRef ds:uri="71af3243-3dd4-4a8d-8c0d-dd76da1f02a5"/>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{AEA4D25A-CD0F-421A-9905-DBE57BBF4872}tf11437505_win32</Template>
  <TotalTime>25</TotalTime>
  <Words>1325</Words>
  <Application>Microsoft Office PowerPoint</Application>
  <PresentationFormat>A4 Paper (210x297 mm)</PresentationFormat>
  <Paragraphs>26</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RetrospectVTI</vt:lpstr>
      <vt:lpstr>Introduction To satisfy the customers and meet the needs of their demands the hotel services continuously upgrade their set menu to meet the customer demand and provide a better customer service experience. The authority maintains specific criteria in terms of designing the menu and adding the dishes precisely to meet customer satisfaction. This report contains detailed information regarding the design of the Hotel Trinity menu to attract customers. The Components of the menus which are going to include are also being evaluated.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satisfy the customers and meet the needs of their demands the hotel services continuously upgrade their set menu to meet the customer demand and provide a better customer service experience. The authority maintains specific criteria in terms of designing the menu and adding the dishes precisely to meet customer satisfaction. This report contains detailed information regarding the design of the Hotel Trinity menu to attract customers. The Components of the menus which are going to include are also being evaluated.</dc:title>
  <dc:creator>Dell</dc:creator>
  <cp:lastModifiedBy>Raluca Suciu</cp:lastModifiedBy>
  <cp:revision>2</cp:revision>
  <dcterms:created xsi:type="dcterms:W3CDTF">2021-11-04T12:08:06Z</dcterms:created>
  <dcterms:modified xsi:type="dcterms:W3CDTF">2021-11-04T21:18:36Z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