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4DF67-E773-412B-9F5B-7904117CF1BE}" type="datetimeFigureOut">
              <a:rPr lang="en-GB" smtClean="0"/>
              <a:pPr/>
              <a:t>11/02/2018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8E0B6-BAAA-4793-BD0E-10B72A8974D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Su-Field Analysis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</a:t>
            </a:r>
          </a:p>
          <a:p>
            <a:r>
              <a:rPr lang="en-GB" dirty="0" smtClean="0"/>
              <a:t>Andrew Thorn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Substance Field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Is a TRIZ analytical tool for modelling problems related to existing technological systems</a:t>
            </a:r>
          </a:p>
          <a:p>
            <a:r>
              <a:rPr lang="en-GB" dirty="0" smtClean="0"/>
              <a:t>Every system is created to perform some functions</a:t>
            </a:r>
          </a:p>
          <a:p>
            <a:r>
              <a:rPr lang="en-GB" dirty="0" smtClean="0"/>
              <a:t>The desired function is the output from an object or substance (S1), caused by another object (S2) with the help of some means (types of energy, F)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to use Su-Field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 zoom in on the zone of interest</a:t>
            </a:r>
          </a:p>
          <a:p>
            <a:r>
              <a:rPr lang="en-GB" dirty="0" smtClean="0"/>
              <a:t>The analysis can be applied to a system as well as component levels of abstraction, interface between the two substances</a:t>
            </a:r>
          </a:p>
          <a:p>
            <a:r>
              <a:rPr lang="en-GB" dirty="0" smtClean="0"/>
              <a:t>For complex systems there is a Su-Field model for all the zones of interest</a:t>
            </a:r>
          </a:p>
          <a:p>
            <a:r>
              <a:rPr lang="en-GB" dirty="0" smtClean="0"/>
              <a:t>Two substances and a field are necessary and sufficient to define a working technical system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Four Basic Models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Effective complete system</a:t>
            </a:r>
          </a:p>
          <a:p>
            <a:pPr marL="514350" indent="-514350">
              <a:buAutoNum type="arabicPeriod"/>
            </a:pPr>
            <a:r>
              <a:rPr lang="en-GB" dirty="0" smtClean="0"/>
              <a:t>Incomplete system (requires completion or a new system)</a:t>
            </a:r>
          </a:p>
          <a:p>
            <a:pPr marL="514350" indent="-514350">
              <a:buAutoNum type="arabicPeriod"/>
            </a:pPr>
            <a:r>
              <a:rPr lang="en-GB" dirty="0" smtClean="0"/>
              <a:t>Ineffective complete system (requires improvement to create the desired effect)</a:t>
            </a:r>
          </a:p>
          <a:p>
            <a:pPr marL="514350" indent="-514350">
              <a:buAutoNum type="arabicPeriod"/>
            </a:pPr>
            <a:r>
              <a:rPr lang="en-GB" dirty="0" smtClean="0"/>
              <a:t>Harmful complete system (requires elimination of the negative effects)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Su-Field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If there is a problem with an existing System and any of the three elements are missing, Su-field analysis indicates where the model requires completion and offers directions for innovative thinking</a:t>
            </a:r>
          </a:p>
          <a:p>
            <a:r>
              <a:rPr lang="en-GB" dirty="0" smtClean="0"/>
              <a:t>If there is an innovative problem and the system has three required elements, Su-field analysis can suggest ways to modify the system for better performance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Making a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field, which is itself often some form of energy, provides some energy, force or reaction to guarantee an effect</a:t>
            </a:r>
          </a:p>
          <a:p>
            <a:r>
              <a:rPr lang="en-GB" dirty="0" smtClean="0"/>
              <a:t>The effect could be on S1 or the output of the field information</a:t>
            </a:r>
          </a:p>
          <a:p>
            <a:r>
              <a:rPr lang="en-GB" dirty="0" smtClean="0"/>
              <a:t>The term field is used in the broadest sense, including the fields of physics, thermal, chemical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Steps in Su-Field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b="1" dirty="0" smtClean="0"/>
              <a:t>Identify the elements</a:t>
            </a:r>
            <a:r>
              <a:rPr lang="en-GB" dirty="0" smtClean="0"/>
              <a:t>: - The field is either acting upon both substances or is within substance 2 as a system</a:t>
            </a:r>
            <a:endParaRPr lang="en-GB" b="1" dirty="0" smtClean="0"/>
          </a:p>
          <a:p>
            <a:pPr marL="514350" indent="-514350">
              <a:buAutoNum type="arabicPeriod"/>
            </a:pPr>
            <a:r>
              <a:rPr lang="en-GB" b="1" dirty="0" smtClean="0"/>
              <a:t>Construct the model</a:t>
            </a:r>
            <a:r>
              <a:rPr lang="en-GB" dirty="0" smtClean="0"/>
              <a:t>: - After completing these two steps, stop to evaluate the completeness and effectiveness of the system</a:t>
            </a:r>
            <a:endParaRPr lang="en-GB" b="1" dirty="0" smtClean="0"/>
          </a:p>
          <a:p>
            <a:pPr marL="514350" indent="-514350">
              <a:buAutoNum type="arabicPeriod"/>
            </a:pPr>
            <a:r>
              <a:rPr lang="en-GB" b="1" dirty="0" smtClean="0"/>
              <a:t>Consider solutions from the 76 standard solutions</a:t>
            </a:r>
          </a:p>
          <a:p>
            <a:pPr marL="514350" indent="-514350">
              <a:buAutoNum type="arabicPeriod"/>
            </a:pPr>
            <a:r>
              <a:rPr lang="en-GB" b="1" dirty="0" smtClean="0"/>
              <a:t>Develop a concept to support the solution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Sufield</a:t>
            </a:r>
            <a:r>
              <a:rPr lang="en-GB" dirty="0" smtClean="0"/>
              <a:t>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Effect not evaluated</a:t>
            </a:r>
          </a:p>
          <a:p>
            <a:pPr>
              <a:buNone/>
            </a:pPr>
            <a:r>
              <a:rPr lang="en-GB" dirty="0" smtClean="0"/>
              <a:t>Desired effect</a:t>
            </a:r>
          </a:p>
          <a:p>
            <a:pPr>
              <a:buNone/>
            </a:pPr>
            <a:r>
              <a:rPr lang="en-GB" dirty="0" smtClean="0"/>
              <a:t>Insufficient effect</a:t>
            </a:r>
          </a:p>
          <a:p>
            <a:pPr>
              <a:buNone/>
            </a:pPr>
            <a:r>
              <a:rPr lang="en-GB" dirty="0" smtClean="0"/>
              <a:t>Harmful effect		   </a:t>
            </a:r>
          </a:p>
          <a:p>
            <a:pPr>
              <a:buNone/>
            </a:pPr>
            <a:r>
              <a:rPr lang="en-GB" dirty="0" smtClean="0"/>
              <a:t>Results in changed model</a:t>
            </a:r>
          </a:p>
          <a:p>
            <a:pPr>
              <a:buNone/>
            </a:pPr>
            <a:r>
              <a:rPr lang="en-GB" dirty="0" smtClean="0"/>
              <a:t>Field types			   </a:t>
            </a:r>
            <a:r>
              <a:rPr lang="en-GB" dirty="0" err="1" smtClean="0"/>
              <a:t>F</a:t>
            </a:r>
            <a:r>
              <a:rPr lang="en-GB" sz="2400" dirty="0" err="1" smtClean="0"/>
              <a:t>type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Useful effect		   U</a:t>
            </a:r>
          </a:p>
          <a:p>
            <a:pPr>
              <a:buNone/>
            </a:pPr>
            <a:r>
              <a:rPr lang="en-GB" dirty="0" smtClean="0"/>
              <a:t>Harmful effect		   H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499992" y="1916832"/>
            <a:ext cx="1728192" cy="0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499992" y="2492896"/>
            <a:ext cx="1656184" cy="0"/>
          </a:xfrm>
          <a:prstGeom prst="straightConnector1">
            <a:avLst/>
          </a:prstGeom>
          <a:ln w="19050">
            <a:headEnd w="lg" len="med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499992" y="2924944"/>
            <a:ext cx="1656184" cy="0"/>
          </a:xfrm>
          <a:prstGeom prst="straightConnector1">
            <a:avLst/>
          </a:prstGeom>
          <a:ln cmpd="thickThin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eform 17"/>
          <p:cNvSpPr/>
          <p:nvPr/>
        </p:nvSpPr>
        <p:spPr>
          <a:xfrm>
            <a:off x="4386943" y="3336576"/>
            <a:ext cx="2052834" cy="342795"/>
          </a:xfrm>
          <a:custGeom>
            <a:avLst/>
            <a:gdLst>
              <a:gd name="connsiteX0" fmla="*/ 0 w 2052834"/>
              <a:gd name="connsiteY0" fmla="*/ 157738 h 342795"/>
              <a:gd name="connsiteX1" fmla="*/ 54428 w 2052834"/>
              <a:gd name="connsiteY1" fmla="*/ 114195 h 342795"/>
              <a:gd name="connsiteX2" fmla="*/ 87086 w 2052834"/>
              <a:gd name="connsiteY2" fmla="*/ 92424 h 342795"/>
              <a:gd name="connsiteX3" fmla="*/ 152400 w 2052834"/>
              <a:gd name="connsiteY3" fmla="*/ 70653 h 342795"/>
              <a:gd name="connsiteX4" fmla="*/ 185057 w 2052834"/>
              <a:gd name="connsiteY4" fmla="*/ 59767 h 342795"/>
              <a:gd name="connsiteX5" fmla="*/ 217714 w 2052834"/>
              <a:gd name="connsiteY5" fmla="*/ 48881 h 342795"/>
              <a:gd name="connsiteX6" fmla="*/ 261257 w 2052834"/>
              <a:gd name="connsiteY6" fmla="*/ 37995 h 342795"/>
              <a:gd name="connsiteX7" fmla="*/ 326571 w 2052834"/>
              <a:gd name="connsiteY7" fmla="*/ 48881 h 342795"/>
              <a:gd name="connsiteX8" fmla="*/ 402771 w 2052834"/>
              <a:gd name="connsiteY8" fmla="*/ 59767 h 342795"/>
              <a:gd name="connsiteX9" fmla="*/ 446314 w 2052834"/>
              <a:gd name="connsiteY9" fmla="*/ 70653 h 342795"/>
              <a:gd name="connsiteX10" fmla="*/ 478971 w 2052834"/>
              <a:gd name="connsiteY10" fmla="*/ 92424 h 342795"/>
              <a:gd name="connsiteX11" fmla="*/ 576943 w 2052834"/>
              <a:gd name="connsiteY11" fmla="*/ 114195 h 342795"/>
              <a:gd name="connsiteX12" fmla="*/ 609600 w 2052834"/>
              <a:gd name="connsiteY12" fmla="*/ 125081 h 342795"/>
              <a:gd name="connsiteX13" fmla="*/ 631371 w 2052834"/>
              <a:gd name="connsiteY13" fmla="*/ 146853 h 342795"/>
              <a:gd name="connsiteX14" fmla="*/ 696686 w 2052834"/>
              <a:gd name="connsiteY14" fmla="*/ 168624 h 342795"/>
              <a:gd name="connsiteX15" fmla="*/ 762000 w 2052834"/>
              <a:gd name="connsiteY15" fmla="*/ 190395 h 342795"/>
              <a:gd name="connsiteX16" fmla="*/ 794657 w 2052834"/>
              <a:gd name="connsiteY16" fmla="*/ 201281 h 342795"/>
              <a:gd name="connsiteX17" fmla="*/ 827314 w 2052834"/>
              <a:gd name="connsiteY17" fmla="*/ 212167 h 342795"/>
              <a:gd name="connsiteX18" fmla="*/ 892628 w 2052834"/>
              <a:gd name="connsiteY18" fmla="*/ 244824 h 342795"/>
              <a:gd name="connsiteX19" fmla="*/ 914400 w 2052834"/>
              <a:gd name="connsiteY19" fmla="*/ 223053 h 342795"/>
              <a:gd name="connsiteX20" fmla="*/ 947057 w 2052834"/>
              <a:gd name="connsiteY20" fmla="*/ 212167 h 342795"/>
              <a:gd name="connsiteX21" fmla="*/ 968828 w 2052834"/>
              <a:gd name="connsiteY21" fmla="*/ 146853 h 342795"/>
              <a:gd name="connsiteX22" fmla="*/ 979714 w 2052834"/>
              <a:gd name="connsiteY22" fmla="*/ 114195 h 342795"/>
              <a:gd name="connsiteX23" fmla="*/ 990600 w 2052834"/>
              <a:gd name="connsiteY23" fmla="*/ 81538 h 342795"/>
              <a:gd name="connsiteX24" fmla="*/ 1023257 w 2052834"/>
              <a:gd name="connsiteY24" fmla="*/ 59767 h 342795"/>
              <a:gd name="connsiteX25" fmla="*/ 1045028 w 2052834"/>
              <a:gd name="connsiteY25" fmla="*/ 27110 h 342795"/>
              <a:gd name="connsiteX26" fmla="*/ 1143000 w 2052834"/>
              <a:gd name="connsiteY26" fmla="*/ 27110 h 342795"/>
              <a:gd name="connsiteX27" fmla="*/ 1273628 w 2052834"/>
              <a:gd name="connsiteY27" fmla="*/ 103310 h 342795"/>
              <a:gd name="connsiteX28" fmla="*/ 1328057 w 2052834"/>
              <a:gd name="connsiteY28" fmla="*/ 135967 h 342795"/>
              <a:gd name="connsiteX29" fmla="*/ 1349828 w 2052834"/>
              <a:gd name="connsiteY29" fmla="*/ 168624 h 342795"/>
              <a:gd name="connsiteX30" fmla="*/ 1360714 w 2052834"/>
              <a:gd name="connsiteY30" fmla="*/ 212167 h 342795"/>
              <a:gd name="connsiteX31" fmla="*/ 1393371 w 2052834"/>
              <a:gd name="connsiteY31" fmla="*/ 201281 h 342795"/>
              <a:gd name="connsiteX32" fmla="*/ 1447800 w 2052834"/>
              <a:gd name="connsiteY32" fmla="*/ 190395 h 342795"/>
              <a:gd name="connsiteX33" fmla="*/ 1534886 w 2052834"/>
              <a:gd name="connsiteY33" fmla="*/ 157738 h 342795"/>
              <a:gd name="connsiteX34" fmla="*/ 1578428 w 2052834"/>
              <a:gd name="connsiteY34" fmla="*/ 92424 h 342795"/>
              <a:gd name="connsiteX35" fmla="*/ 1621971 w 2052834"/>
              <a:gd name="connsiteY35" fmla="*/ 37995 h 342795"/>
              <a:gd name="connsiteX36" fmla="*/ 1654628 w 2052834"/>
              <a:gd name="connsiteY36" fmla="*/ 27110 h 342795"/>
              <a:gd name="connsiteX37" fmla="*/ 1730828 w 2052834"/>
              <a:gd name="connsiteY37" fmla="*/ 48881 h 342795"/>
              <a:gd name="connsiteX38" fmla="*/ 1774371 w 2052834"/>
              <a:gd name="connsiteY38" fmla="*/ 103310 h 342795"/>
              <a:gd name="connsiteX39" fmla="*/ 1785257 w 2052834"/>
              <a:gd name="connsiteY39" fmla="*/ 135967 h 342795"/>
              <a:gd name="connsiteX40" fmla="*/ 1817914 w 2052834"/>
              <a:gd name="connsiteY40" fmla="*/ 146853 h 342795"/>
              <a:gd name="connsiteX41" fmla="*/ 1839686 w 2052834"/>
              <a:gd name="connsiteY41" fmla="*/ 168624 h 342795"/>
              <a:gd name="connsiteX42" fmla="*/ 1850571 w 2052834"/>
              <a:gd name="connsiteY42" fmla="*/ 201281 h 342795"/>
              <a:gd name="connsiteX43" fmla="*/ 1883228 w 2052834"/>
              <a:gd name="connsiteY43" fmla="*/ 212167 h 342795"/>
              <a:gd name="connsiteX44" fmla="*/ 1959428 w 2052834"/>
              <a:gd name="connsiteY44" fmla="*/ 223053 h 342795"/>
              <a:gd name="connsiteX45" fmla="*/ 2002971 w 2052834"/>
              <a:gd name="connsiteY45" fmla="*/ 212167 h 342795"/>
              <a:gd name="connsiteX46" fmla="*/ 1992086 w 2052834"/>
              <a:gd name="connsiteY46" fmla="*/ 179510 h 342795"/>
              <a:gd name="connsiteX47" fmla="*/ 1937657 w 2052834"/>
              <a:gd name="connsiteY47" fmla="*/ 135967 h 342795"/>
              <a:gd name="connsiteX48" fmla="*/ 1915886 w 2052834"/>
              <a:gd name="connsiteY48" fmla="*/ 103310 h 342795"/>
              <a:gd name="connsiteX49" fmla="*/ 1981200 w 2052834"/>
              <a:gd name="connsiteY49" fmla="*/ 125081 h 342795"/>
              <a:gd name="connsiteX50" fmla="*/ 2024743 w 2052834"/>
              <a:gd name="connsiteY50" fmla="*/ 212167 h 342795"/>
              <a:gd name="connsiteX51" fmla="*/ 2035628 w 2052834"/>
              <a:gd name="connsiteY51" fmla="*/ 244824 h 342795"/>
              <a:gd name="connsiteX52" fmla="*/ 1948543 w 2052834"/>
              <a:gd name="connsiteY52" fmla="*/ 288367 h 342795"/>
              <a:gd name="connsiteX53" fmla="*/ 1905000 w 2052834"/>
              <a:gd name="connsiteY53" fmla="*/ 331910 h 342795"/>
              <a:gd name="connsiteX54" fmla="*/ 1883228 w 2052834"/>
              <a:gd name="connsiteY54" fmla="*/ 342795 h 342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052834" h="342795">
                <a:moveTo>
                  <a:pt x="0" y="157738"/>
                </a:moveTo>
                <a:cubicBezTo>
                  <a:pt x="36699" y="102689"/>
                  <a:pt x="1849" y="140484"/>
                  <a:pt x="54428" y="114195"/>
                </a:cubicBezTo>
                <a:cubicBezTo>
                  <a:pt x="66130" y="108344"/>
                  <a:pt x="75130" y="97737"/>
                  <a:pt x="87086" y="92424"/>
                </a:cubicBezTo>
                <a:cubicBezTo>
                  <a:pt x="108057" y="83104"/>
                  <a:pt x="130629" y="77910"/>
                  <a:pt x="152400" y="70653"/>
                </a:cubicBezTo>
                <a:lnTo>
                  <a:pt x="185057" y="59767"/>
                </a:lnTo>
                <a:cubicBezTo>
                  <a:pt x="195943" y="56138"/>
                  <a:pt x="206582" y="51664"/>
                  <a:pt x="217714" y="48881"/>
                </a:cubicBezTo>
                <a:lnTo>
                  <a:pt x="261257" y="37995"/>
                </a:lnTo>
                <a:lnTo>
                  <a:pt x="326571" y="48881"/>
                </a:lnTo>
                <a:cubicBezTo>
                  <a:pt x="351931" y="52783"/>
                  <a:pt x="377527" y="55177"/>
                  <a:pt x="402771" y="59767"/>
                </a:cubicBezTo>
                <a:cubicBezTo>
                  <a:pt x="417491" y="62443"/>
                  <a:pt x="431800" y="67024"/>
                  <a:pt x="446314" y="70653"/>
                </a:cubicBezTo>
                <a:cubicBezTo>
                  <a:pt x="457200" y="77910"/>
                  <a:pt x="467269" y="86573"/>
                  <a:pt x="478971" y="92424"/>
                </a:cubicBezTo>
                <a:cubicBezTo>
                  <a:pt x="505772" y="105824"/>
                  <a:pt x="551852" y="110014"/>
                  <a:pt x="576943" y="114195"/>
                </a:cubicBezTo>
                <a:cubicBezTo>
                  <a:pt x="587829" y="117824"/>
                  <a:pt x="599761" y="119177"/>
                  <a:pt x="609600" y="125081"/>
                </a:cubicBezTo>
                <a:cubicBezTo>
                  <a:pt x="618401" y="130362"/>
                  <a:pt x="622191" y="142263"/>
                  <a:pt x="631371" y="146853"/>
                </a:cubicBezTo>
                <a:cubicBezTo>
                  <a:pt x="651897" y="157116"/>
                  <a:pt x="674914" y="161367"/>
                  <a:pt x="696686" y="168624"/>
                </a:cubicBezTo>
                <a:lnTo>
                  <a:pt x="762000" y="190395"/>
                </a:lnTo>
                <a:lnTo>
                  <a:pt x="794657" y="201281"/>
                </a:lnTo>
                <a:cubicBezTo>
                  <a:pt x="805543" y="204910"/>
                  <a:pt x="817767" y="205802"/>
                  <a:pt x="827314" y="212167"/>
                </a:cubicBezTo>
                <a:cubicBezTo>
                  <a:pt x="869518" y="240303"/>
                  <a:pt x="847560" y="229801"/>
                  <a:pt x="892628" y="244824"/>
                </a:cubicBezTo>
                <a:cubicBezTo>
                  <a:pt x="899885" y="237567"/>
                  <a:pt x="905599" y="228333"/>
                  <a:pt x="914400" y="223053"/>
                </a:cubicBezTo>
                <a:cubicBezTo>
                  <a:pt x="924239" y="217149"/>
                  <a:pt x="940388" y="221504"/>
                  <a:pt x="947057" y="212167"/>
                </a:cubicBezTo>
                <a:cubicBezTo>
                  <a:pt x="960396" y="193493"/>
                  <a:pt x="961571" y="168624"/>
                  <a:pt x="968828" y="146853"/>
                </a:cubicBezTo>
                <a:lnTo>
                  <a:pt x="979714" y="114195"/>
                </a:lnTo>
                <a:cubicBezTo>
                  <a:pt x="983343" y="103309"/>
                  <a:pt x="981053" y="87903"/>
                  <a:pt x="990600" y="81538"/>
                </a:cubicBezTo>
                <a:lnTo>
                  <a:pt x="1023257" y="59767"/>
                </a:lnTo>
                <a:cubicBezTo>
                  <a:pt x="1030514" y="48881"/>
                  <a:pt x="1034812" y="35283"/>
                  <a:pt x="1045028" y="27110"/>
                </a:cubicBezTo>
                <a:cubicBezTo>
                  <a:pt x="1072751" y="4932"/>
                  <a:pt x="1116136" y="22632"/>
                  <a:pt x="1143000" y="27110"/>
                </a:cubicBezTo>
                <a:cubicBezTo>
                  <a:pt x="1251007" y="108115"/>
                  <a:pt x="1101444" y="0"/>
                  <a:pt x="1273628" y="103310"/>
                </a:cubicBezTo>
                <a:cubicBezTo>
                  <a:pt x="1348340" y="148137"/>
                  <a:pt x="1235547" y="105129"/>
                  <a:pt x="1328057" y="135967"/>
                </a:cubicBezTo>
                <a:cubicBezTo>
                  <a:pt x="1335314" y="146853"/>
                  <a:pt x="1344674" y="156599"/>
                  <a:pt x="1349828" y="168624"/>
                </a:cubicBezTo>
                <a:cubicBezTo>
                  <a:pt x="1355721" y="182375"/>
                  <a:pt x="1348745" y="203190"/>
                  <a:pt x="1360714" y="212167"/>
                </a:cubicBezTo>
                <a:cubicBezTo>
                  <a:pt x="1369894" y="219052"/>
                  <a:pt x="1382239" y="204064"/>
                  <a:pt x="1393371" y="201281"/>
                </a:cubicBezTo>
                <a:cubicBezTo>
                  <a:pt x="1411321" y="196793"/>
                  <a:pt x="1429850" y="194882"/>
                  <a:pt x="1447800" y="190395"/>
                </a:cubicBezTo>
                <a:cubicBezTo>
                  <a:pt x="1470561" y="184705"/>
                  <a:pt x="1518226" y="164402"/>
                  <a:pt x="1534886" y="157738"/>
                </a:cubicBezTo>
                <a:lnTo>
                  <a:pt x="1578428" y="92424"/>
                </a:lnTo>
                <a:cubicBezTo>
                  <a:pt x="1588314" y="77595"/>
                  <a:pt x="1604739" y="48334"/>
                  <a:pt x="1621971" y="37995"/>
                </a:cubicBezTo>
                <a:cubicBezTo>
                  <a:pt x="1631810" y="32091"/>
                  <a:pt x="1643742" y="30738"/>
                  <a:pt x="1654628" y="27110"/>
                </a:cubicBezTo>
                <a:cubicBezTo>
                  <a:pt x="1662765" y="29144"/>
                  <a:pt x="1719670" y="42186"/>
                  <a:pt x="1730828" y="48881"/>
                </a:cubicBezTo>
                <a:cubicBezTo>
                  <a:pt x="1745293" y="57560"/>
                  <a:pt x="1768014" y="90595"/>
                  <a:pt x="1774371" y="103310"/>
                </a:cubicBezTo>
                <a:cubicBezTo>
                  <a:pt x="1779503" y="113573"/>
                  <a:pt x="1777143" y="127853"/>
                  <a:pt x="1785257" y="135967"/>
                </a:cubicBezTo>
                <a:cubicBezTo>
                  <a:pt x="1793371" y="144081"/>
                  <a:pt x="1807028" y="143224"/>
                  <a:pt x="1817914" y="146853"/>
                </a:cubicBezTo>
                <a:cubicBezTo>
                  <a:pt x="1825171" y="154110"/>
                  <a:pt x="1834406" y="159823"/>
                  <a:pt x="1839686" y="168624"/>
                </a:cubicBezTo>
                <a:cubicBezTo>
                  <a:pt x="1845590" y="178463"/>
                  <a:pt x="1842457" y="193167"/>
                  <a:pt x="1850571" y="201281"/>
                </a:cubicBezTo>
                <a:cubicBezTo>
                  <a:pt x="1858685" y="209395"/>
                  <a:pt x="1871976" y="209917"/>
                  <a:pt x="1883228" y="212167"/>
                </a:cubicBezTo>
                <a:cubicBezTo>
                  <a:pt x="1908388" y="217199"/>
                  <a:pt x="1934028" y="219424"/>
                  <a:pt x="1959428" y="223053"/>
                </a:cubicBezTo>
                <a:cubicBezTo>
                  <a:pt x="1973942" y="219424"/>
                  <a:pt x="1993994" y="224136"/>
                  <a:pt x="2002971" y="212167"/>
                </a:cubicBezTo>
                <a:cubicBezTo>
                  <a:pt x="2009856" y="202988"/>
                  <a:pt x="1997989" y="189349"/>
                  <a:pt x="1992086" y="179510"/>
                </a:cubicBezTo>
                <a:cubicBezTo>
                  <a:pt x="1981745" y="162275"/>
                  <a:pt x="1952490" y="145856"/>
                  <a:pt x="1937657" y="135967"/>
                </a:cubicBezTo>
                <a:cubicBezTo>
                  <a:pt x="1930400" y="125081"/>
                  <a:pt x="1903194" y="106483"/>
                  <a:pt x="1915886" y="103310"/>
                </a:cubicBezTo>
                <a:cubicBezTo>
                  <a:pt x="1938150" y="97744"/>
                  <a:pt x="1981200" y="125081"/>
                  <a:pt x="1981200" y="125081"/>
                </a:cubicBezTo>
                <a:cubicBezTo>
                  <a:pt x="2019198" y="163080"/>
                  <a:pt x="1999727" y="137118"/>
                  <a:pt x="2024743" y="212167"/>
                </a:cubicBezTo>
                <a:lnTo>
                  <a:pt x="2035628" y="244824"/>
                </a:lnTo>
                <a:cubicBezTo>
                  <a:pt x="1986160" y="319028"/>
                  <a:pt x="2052834" y="236221"/>
                  <a:pt x="1948543" y="288367"/>
                </a:cubicBezTo>
                <a:cubicBezTo>
                  <a:pt x="1930184" y="297547"/>
                  <a:pt x="1923360" y="322731"/>
                  <a:pt x="1905000" y="331910"/>
                </a:cubicBezTo>
                <a:lnTo>
                  <a:pt x="1883228" y="342795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>
            <a:off x="5292080" y="37890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Sufield</a:t>
            </a:r>
            <a:r>
              <a:rPr lang="en-GB" dirty="0" smtClean="0"/>
              <a:t>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The identification of substances (S1 and S2) depends upon the application</a:t>
            </a:r>
          </a:p>
          <a:p>
            <a:r>
              <a:rPr lang="en-GB" dirty="0" smtClean="0"/>
              <a:t>Either substance could be a material, tool, part, person or environment</a:t>
            </a:r>
          </a:p>
          <a:p>
            <a:r>
              <a:rPr lang="en-GB" dirty="0" smtClean="0"/>
              <a:t>S1 is the recipient of the systems action</a:t>
            </a:r>
          </a:p>
          <a:p>
            <a:r>
              <a:rPr lang="en-GB" dirty="0" smtClean="0"/>
              <a:t>S2 is the means by which some source of energy is applied to S1</a:t>
            </a:r>
          </a:p>
          <a:p>
            <a:r>
              <a:rPr lang="en-GB" dirty="0" smtClean="0"/>
              <a:t>Relationships between the elements in the Su-field model are depicted by five different connecting lines shown in the previous slide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Su-field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	the source of energy, or field (F), which acts upon the substances is often: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(Me) Mechanical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</a:t>
            </a:r>
            <a:r>
              <a:rPr lang="en-GB" dirty="0" err="1" smtClean="0"/>
              <a:t>Th</a:t>
            </a:r>
            <a:r>
              <a:rPr lang="en-GB" dirty="0" smtClean="0"/>
              <a:t>) Thermal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(Ch) Chemical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(E) Electrical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(M) Magnetic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(G) Gravitational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 the Elements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  <a:r>
              <a:rPr lang="en-GB" b="1" dirty="0" smtClean="0"/>
              <a:t>Task is to break a rock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b="1" dirty="0" smtClean="0"/>
              <a:t>	</a:t>
            </a:r>
            <a:r>
              <a:rPr lang="en-GB" dirty="0" smtClean="0"/>
              <a:t>Function = Break rock</a:t>
            </a:r>
          </a:p>
          <a:p>
            <a:pPr>
              <a:buNone/>
            </a:pPr>
            <a:r>
              <a:rPr lang="en-GB" b="1" dirty="0"/>
              <a:t>	</a:t>
            </a:r>
            <a:r>
              <a:rPr lang="en-GB" dirty="0" smtClean="0"/>
              <a:t>Rock = S1</a:t>
            </a:r>
          </a:p>
          <a:p>
            <a:pPr>
              <a:buNone/>
            </a:pPr>
            <a:r>
              <a:rPr lang="en-GB" b="1" dirty="0"/>
              <a:t>	</a:t>
            </a:r>
            <a:r>
              <a:rPr lang="en-GB" dirty="0" smtClean="0"/>
              <a:t>Hammer = S2</a:t>
            </a:r>
            <a:endParaRPr lang="en-GB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Construct the Model </a:t>
            </a:r>
            <a:br>
              <a:rPr lang="en-GB" dirty="0" smtClean="0"/>
            </a:br>
            <a:r>
              <a:rPr lang="en-GB" dirty="0" smtClean="0"/>
              <a:t>Incomplete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en-GB" dirty="0" smtClean="0"/>
              <a:t>In these incomplete models the desired effect does not occur</a:t>
            </a:r>
          </a:p>
          <a:p>
            <a:r>
              <a:rPr lang="en-GB" dirty="0" smtClean="0"/>
              <a:t>Completing the system will at the very least, make the useful function possible</a:t>
            </a:r>
          </a:p>
          <a:p>
            <a:r>
              <a:rPr lang="en-GB" dirty="0" smtClean="0"/>
              <a:t>One complete system is a pneumatic hammer, which provides pulsed mechanical force upon the rock with the hammer</a:t>
            </a:r>
          </a:p>
          <a:p>
            <a:r>
              <a:rPr lang="en-GB" dirty="0" smtClean="0"/>
              <a:t>The performance of the system is not considered at this time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Construct the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 a complete system has been defined, performance can be analysed</a:t>
            </a:r>
          </a:p>
          <a:p>
            <a:r>
              <a:rPr lang="en-GB" dirty="0" smtClean="0"/>
              <a:t>The evaluation of a completed system’s performance gives three possible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(1) Effective complete system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(2) A harmful effect occurs</a:t>
            </a:r>
          </a:p>
          <a:p>
            <a:pPr>
              <a:buNone/>
            </a:pPr>
            <a:r>
              <a:rPr lang="en-GB" dirty="0"/>
              <a:t>	</a:t>
            </a:r>
            <a:r>
              <a:rPr lang="en-GB" dirty="0" smtClean="0"/>
              <a:t>(3) The results are ineffective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Complete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                              </a:t>
            </a:r>
            <a:r>
              <a:rPr lang="en-GB" dirty="0" err="1" smtClean="0"/>
              <a:t>F</a:t>
            </a:r>
            <a:r>
              <a:rPr lang="en-GB" sz="2000" dirty="0" err="1" smtClean="0"/>
              <a:t>Me</a:t>
            </a:r>
            <a:r>
              <a:rPr lang="en-GB" dirty="0" smtClean="0"/>
              <a:t>                                   </a:t>
            </a:r>
            <a:r>
              <a:rPr lang="en-GB" dirty="0" err="1" smtClean="0"/>
              <a:t>F</a:t>
            </a:r>
            <a:r>
              <a:rPr lang="en-GB" sz="2000" dirty="0" err="1" smtClean="0"/>
              <a:t>Me</a:t>
            </a:r>
            <a:r>
              <a:rPr lang="en-GB" sz="2000" dirty="0" smtClean="0"/>
              <a:t> </a:t>
            </a: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Rock	     Hammer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395536" y="23488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S1</a:t>
            </a:r>
            <a:endParaRPr lang="en-GB" sz="2400" dirty="0"/>
          </a:p>
        </p:txBody>
      </p:sp>
      <p:sp>
        <p:nvSpPr>
          <p:cNvPr id="5" name="Oval 4"/>
          <p:cNvSpPr/>
          <p:nvPr/>
        </p:nvSpPr>
        <p:spPr>
          <a:xfrm>
            <a:off x="2267744" y="23488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S2</a:t>
            </a:r>
            <a:endParaRPr lang="en-GB" sz="2400" dirty="0"/>
          </a:p>
        </p:txBody>
      </p:sp>
      <p:sp>
        <p:nvSpPr>
          <p:cNvPr id="6" name="Oval 5"/>
          <p:cNvSpPr/>
          <p:nvPr/>
        </p:nvSpPr>
        <p:spPr>
          <a:xfrm>
            <a:off x="4211960" y="23488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S1</a:t>
            </a:r>
            <a:endParaRPr lang="en-GB" sz="2400" dirty="0"/>
          </a:p>
        </p:txBody>
      </p:sp>
      <p:sp>
        <p:nvSpPr>
          <p:cNvPr id="7" name="Oval 6"/>
          <p:cNvSpPr/>
          <p:nvPr/>
        </p:nvSpPr>
        <p:spPr>
          <a:xfrm>
            <a:off x="6012160" y="237058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S2</a:t>
            </a:r>
            <a:endParaRPr lang="en-GB" sz="2400" dirty="0"/>
          </a:p>
        </p:txBody>
      </p:sp>
      <p:sp>
        <p:nvSpPr>
          <p:cNvPr id="8" name="Oval 7"/>
          <p:cNvSpPr/>
          <p:nvPr/>
        </p:nvSpPr>
        <p:spPr>
          <a:xfrm>
            <a:off x="7906072" y="23488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S1</a:t>
            </a:r>
            <a:endParaRPr lang="en-GB" sz="2400" dirty="0"/>
          </a:p>
        </p:txBody>
      </p:sp>
      <p:sp>
        <p:nvSpPr>
          <p:cNvPr id="9" name="Right Arrow 8"/>
          <p:cNvSpPr/>
          <p:nvPr/>
        </p:nvSpPr>
        <p:spPr>
          <a:xfrm>
            <a:off x="1331640" y="2636912"/>
            <a:ext cx="936104" cy="288032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5148064" y="2636912"/>
            <a:ext cx="864096" cy="288032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>
            <a:stCxn id="7" idx="6"/>
            <a:endCxn id="8" idx="2"/>
          </p:cNvCxnSpPr>
          <p:nvPr/>
        </p:nvCxnSpPr>
        <p:spPr>
          <a:xfrm flipV="1">
            <a:off x="6926560" y="2806080"/>
            <a:ext cx="979512" cy="2170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5" idx="6"/>
            <a:endCxn id="6" idx="2"/>
          </p:cNvCxnSpPr>
          <p:nvPr/>
        </p:nvCxnSpPr>
        <p:spPr>
          <a:xfrm>
            <a:off x="3182144" y="2806080"/>
            <a:ext cx="1029816" cy="0"/>
          </a:xfrm>
          <a:prstGeom prst="straightConnector1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Harmful Complete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	           </a:t>
            </a:r>
            <a:r>
              <a:rPr lang="en-GB" dirty="0" err="1" smtClean="0"/>
              <a:t>F</a:t>
            </a:r>
            <a:r>
              <a:rPr lang="en-GB" sz="2000" dirty="0" err="1" smtClean="0"/>
              <a:t>Me</a:t>
            </a:r>
            <a:r>
              <a:rPr lang="en-GB" dirty="0" smtClean="0"/>
              <a:t>			</a:t>
            </a:r>
            <a:r>
              <a:rPr lang="en-GB" dirty="0"/>
              <a:t> </a:t>
            </a:r>
            <a:r>
              <a:rPr lang="en-GB" dirty="0" smtClean="0"/>
              <a:t>H </a:t>
            </a:r>
            <a:r>
              <a:rPr lang="en-GB" smtClean="0"/>
              <a:t>(rock  </a:t>
            </a:r>
            <a:r>
              <a:rPr lang="en-GB" dirty="0" smtClean="0"/>
              <a:t>too small) </a:t>
            </a:r>
          </a:p>
          <a:p>
            <a:pPr>
              <a:buNone/>
            </a:pPr>
            <a:r>
              <a:rPr lang="en-GB" dirty="0" smtClean="0"/>
              <a:t>Hammer	           Rock</a:t>
            </a: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                </a:t>
            </a:r>
            <a:r>
              <a:rPr lang="en-GB" dirty="0" err="1" smtClean="0"/>
              <a:t>F</a:t>
            </a:r>
            <a:r>
              <a:rPr lang="en-GB" sz="2000" dirty="0" err="1" smtClean="0"/>
              <a:t>Me</a:t>
            </a:r>
            <a:r>
              <a:rPr lang="en-GB" dirty="0" smtClean="0"/>
              <a:t>                                  U (rock broken)</a:t>
            </a: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Hammer		 Rock	               H (flying particles)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827584" y="19888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S2</a:t>
            </a:r>
            <a:endParaRPr lang="en-GB" sz="2400" dirty="0"/>
          </a:p>
        </p:txBody>
      </p:sp>
      <p:sp>
        <p:nvSpPr>
          <p:cNvPr id="5" name="Oval 4"/>
          <p:cNvSpPr/>
          <p:nvPr/>
        </p:nvSpPr>
        <p:spPr>
          <a:xfrm>
            <a:off x="3275856" y="198884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S1</a:t>
            </a:r>
            <a:endParaRPr lang="en-GB" sz="2400" dirty="0"/>
          </a:p>
        </p:txBody>
      </p:sp>
      <p:sp>
        <p:nvSpPr>
          <p:cNvPr id="6" name="Oval 5"/>
          <p:cNvSpPr/>
          <p:nvPr/>
        </p:nvSpPr>
        <p:spPr>
          <a:xfrm>
            <a:off x="899592" y="42210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S2</a:t>
            </a:r>
            <a:endParaRPr lang="en-GB" sz="2400" dirty="0"/>
          </a:p>
        </p:txBody>
      </p:sp>
      <p:sp>
        <p:nvSpPr>
          <p:cNvPr id="7" name="Oval 6"/>
          <p:cNvSpPr/>
          <p:nvPr/>
        </p:nvSpPr>
        <p:spPr>
          <a:xfrm>
            <a:off x="3347864" y="42210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S1</a:t>
            </a:r>
            <a:endParaRPr lang="en-GB" sz="2400" dirty="0"/>
          </a:p>
        </p:txBody>
      </p:sp>
      <p:sp>
        <p:nvSpPr>
          <p:cNvPr id="8" name="Right Arrow 7"/>
          <p:cNvSpPr/>
          <p:nvPr/>
        </p:nvSpPr>
        <p:spPr>
          <a:xfrm>
            <a:off x="4211960" y="2276872"/>
            <a:ext cx="936104" cy="36004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283968" y="4437112"/>
            <a:ext cx="720080" cy="432048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>
            <a:stCxn id="6" idx="6"/>
            <a:endCxn id="7" idx="2"/>
          </p:cNvCxnSpPr>
          <p:nvPr/>
        </p:nvCxnSpPr>
        <p:spPr>
          <a:xfrm>
            <a:off x="1813992" y="4678288"/>
            <a:ext cx="153387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urved Connector 12"/>
          <p:cNvCxnSpPr/>
          <p:nvPr/>
        </p:nvCxnSpPr>
        <p:spPr>
          <a:xfrm flipV="1">
            <a:off x="1741984" y="2395736"/>
            <a:ext cx="1533872" cy="241176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9" idx="3"/>
          </p:cNvCxnSpPr>
          <p:nvPr/>
        </p:nvCxnSpPr>
        <p:spPr>
          <a:xfrm flipV="1">
            <a:off x="5004048" y="4221088"/>
            <a:ext cx="504056" cy="43204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3"/>
          </p:cNvCxnSpPr>
          <p:nvPr/>
        </p:nvCxnSpPr>
        <p:spPr>
          <a:xfrm>
            <a:off x="5004048" y="4653136"/>
            <a:ext cx="504056" cy="7200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Consider 76 Standard Solutions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Depending upon the application there may be the option of a new system by replacing S2 by S3 and/or using a different field</a:t>
            </a:r>
          </a:p>
          <a:p>
            <a:r>
              <a:rPr lang="en-GB" dirty="0" smtClean="0"/>
              <a:t>For example S2 could be a large </a:t>
            </a:r>
            <a:r>
              <a:rPr lang="en-GB" dirty="0" err="1" smtClean="0"/>
              <a:t>vise</a:t>
            </a:r>
            <a:r>
              <a:rPr lang="en-GB" dirty="0" smtClean="0"/>
              <a:t> still using a </a:t>
            </a:r>
            <a:r>
              <a:rPr lang="en-GB" dirty="0" err="1" smtClean="0"/>
              <a:t>F</a:t>
            </a:r>
            <a:r>
              <a:rPr lang="en-GB" sz="2000" dirty="0" err="1" smtClean="0"/>
              <a:t>me</a:t>
            </a:r>
            <a:r>
              <a:rPr lang="en-GB" sz="2000" dirty="0" smtClean="0"/>
              <a:t> </a:t>
            </a:r>
            <a:r>
              <a:rPr lang="en-GB" dirty="0" smtClean="0"/>
              <a:t>but the mechanical field is created by a human while in the example it is created by pulsed air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835696" y="23488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S2</a:t>
            </a:r>
            <a:endParaRPr lang="en-GB" sz="2400" dirty="0"/>
          </a:p>
        </p:txBody>
      </p:sp>
      <p:sp>
        <p:nvSpPr>
          <p:cNvPr id="5" name="Oval 4"/>
          <p:cNvSpPr/>
          <p:nvPr/>
        </p:nvSpPr>
        <p:spPr>
          <a:xfrm>
            <a:off x="5724128" y="234888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S1</a:t>
            </a:r>
            <a:endParaRPr lang="en-GB" sz="2400" dirty="0"/>
          </a:p>
        </p:txBody>
      </p:sp>
      <p:sp>
        <p:nvSpPr>
          <p:cNvPr id="6" name="Oval 5"/>
          <p:cNvSpPr/>
          <p:nvPr/>
        </p:nvSpPr>
        <p:spPr>
          <a:xfrm>
            <a:off x="3779912" y="4725144"/>
            <a:ext cx="115212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S3</a:t>
            </a:r>
            <a:endParaRPr lang="en-GB" sz="24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750096" y="2780928"/>
            <a:ext cx="2974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6" idx="0"/>
          </p:cNvCxnSpPr>
          <p:nvPr/>
        </p:nvCxnSpPr>
        <p:spPr>
          <a:xfrm>
            <a:off x="4355976" y="2780928"/>
            <a:ext cx="0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hape 13"/>
          <p:cNvCxnSpPr>
            <a:stCxn id="4" idx="5"/>
          </p:cNvCxnSpPr>
          <p:nvPr/>
        </p:nvCxnSpPr>
        <p:spPr>
          <a:xfrm rot="5400000" flipH="1" flipV="1">
            <a:off x="3455875" y="2229269"/>
            <a:ext cx="60409" cy="1739791"/>
          </a:xfrm>
          <a:prstGeom prst="curvedConnector4">
            <a:avLst>
              <a:gd name="adj1" fmla="val -378420"/>
              <a:gd name="adj2" fmla="val 5384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995936" y="220486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 Me</a:t>
            </a:r>
            <a:endParaRPr lang="en-GB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Develop a Concept to Support the Solution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changes made are based only on the original form of the problem, new directions to search for design solutions are considered</a:t>
            </a:r>
          </a:p>
          <a:p>
            <a:r>
              <a:rPr lang="en-GB" dirty="0" smtClean="0"/>
              <a:t>Some of the directions may not be fruitful, but the important function of the model is to create global concepts</a:t>
            </a:r>
          </a:p>
          <a:p>
            <a:r>
              <a:rPr lang="en-GB" dirty="0" smtClean="0"/>
              <a:t>The challenging task is to supply detail to the global concept</a:t>
            </a:r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Develop a Concept to Support the Solution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Two ways of applying a standard solution are introduction of another substance or introduction of another field</a:t>
            </a:r>
          </a:p>
          <a:p>
            <a:r>
              <a:rPr lang="en-GB" dirty="0" smtClean="0"/>
              <a:t>Insights come from considering different substances for S </a:t>
            </a:r>
            <a:r>
              <a:rPr lang="en-GB" smtClean="0"/>
              <a:t>and different fields for F</a:t>
            </a:r>
            <a:endParaRPr lang="en-GB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Develop a Concept to Support the Solution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harmful effect is flying pieces, a metal mesh covering the rock could be an added substance (S) used to eliminate the harmful effect</a:t>
            </a:r>
          </a:p>
          <a:p>
            <a:r>
              <a:rPr lang="en-GB" dirty="0" smtClean="0"/>
              <a:t>If the rock contains moisture freezing (F </a:t>
            </a:r>
            <a:r>
              <a:rPr lang="en-GB" sz="2000" dirty="0" err="1" smtClean="0"/>
              <a:t>Th</a:t>
            </a:r>
            <a:r>
              <a:rPr lang="en-GB" dirty="0" smtClean="0"/>
              <a:t>) could cause cracks produced by the expansion of the moisture when it freezes</a:t>
            </a:r>
          </a:p>
          <a:p>
            <a:r>
              <a:rPr lang="en-GB" dirty="0" smtClean="0"/>
              <a:t>The breaking will occur as these cracks gradually expand, reducing the explosive release of fragments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767</Words>
  <Application>Microsoft Office PowerPoint</Application>
  <PresentationFormat>On-screen Show (4:3)</PresentationFormat>
  <Paragraphs>109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Su-Field Analysis</vt:lpstr>
      <vt:lpstr>The Substance Field Model</vt:lpstr>
      <vt:lpstr>When to use Su-Field Analysis</vt:lpstr>
      <vt:lpstr>Four Basic Models</vt:lpstr>
      <vt:lpstr>Su-Field Analysis</vt:lpstr>
      <vt:lpstr>Making a Model</vt:lpstr>
      <vt:lpstr>Steps in Su-Field Model</vt:lpstr>
      <vt:lpstr>Sufield Analysis</vt:lpstr>
      <vt:lpstr>Sufield Analysis</vt:lpstr>
      <vt:lpstr>Su-field Analysis</vt:lpstr>
      <vt:lpstr>Identify the Elements</vt:lpstr>
      <vt:lpstr>Construct the Model  Incomplete System</vt:lpstr>
      <vt:lpstr>Construct the Model</vt:lpstr>
      <vt:lpstr>Complete System</vt:lpstr>
      <vt:lpstr>Harmful Complete System</vt:lpstr>
      <vt:lpstr>Consider 76 Standard Solutions</vt:lpstr>
      <vt:lpstr>PowerPoint Presentation</vt:lpstr>
      <vt:lpstr>Develop a Concept to Support the Solution</vt:lpstr>
      <vt:lpstr>Develop a Concept to Support the Solution</vt:lpstr>
      <vt:lpstr>Develop a Concept to Support the Solution Example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Andrew</dc:creator>
  <cp:lastModifiedBy>Andrew Thorn</cp:lastModifiedBy>
  <cp:revision>146</cp:revision>
  <dcterms:created xsi:type="dcterms:W3CDTF">2015-01-03T13:32:01Z</dcterms:created>
  <dcterms:modified xsi:type="dcterms:W3CDTF">2018-02-11T11:50:24Z</dcterms:modified>
</cp:coreProperties>
</file>