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0" r:id="rId4"/>
    <p:sldId id="258" r:id="rId5"/>
    <p:sldId id="274" r:id="rId6"/>
    <p:sldId id="277" r:id="rId7"/>
    <p:sldId id="259" r:id="rId8"/>
    <p:sldId id="275" r:id="rId9"/>
    <p:sldId id="261" r:id="rId10"/>
    <p:sldId id="262" r:id="rId11"/>
    <p:sldId id="278" r:id="rId12"/>
    <p:sldId id="263" r:id="rId13"/>
    <p:sldId id="264" r:id="rId14"/>
    <p:sldId id="266" r:id="rId15"/>
    <p:sldId id="265" r:id="rId16"/>
    <p:sldId id="267" r:id="rId17"/>
    <p:sldId id="268" r:id="rId18"/>
    <p:sldId id="269" r:id="rId19"/>
    <p:sldId id="270" r:id="rId20"/>
    <p:sldId id="271" r:id="rId21"/>
    <p:sldId id="272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62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share/fun-law-quiz/e8e73e6c-10da-4116-bab5-502af93ebfeb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5209" y="2404534"/>
            <a:ext cx="6977848" cy="1646302"/>
          </a:xfrm>
        </p:spPr>
        <p:txBody>
          <a:bodyPr/>
          <a:lstStyle/>
          <a:p>
            <a:r>
              <a:rPr lang="en-GB" dirty="0"/>
              <a:t>Introduction to contract &amp; legal responsibilities in the Built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  <a:p>
            <a:r>
              <a:rPr lang="en-GB" dirty="0"/>
              <a:t>Architecture, Built and Natural Environment</a:t>
            </a:r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Administration of the law</a:t>
            </a:r>
          </a:p>
          <a:p>
            <a:r>
              <a:rPr lang="en-GB" dirty="0"/>
              <a:t>Legal principles of construction contracts</a:t>
            </a:r>
          </a:p>
          <a:p>
            <a:r>
              <a:rPr lang="en-GB" dirty="0"/>
              <a:t>Methods for dispute resolution</a:t>
            </a:r>
          </a:p>
          <a:p>
            <a:r>
              <a:rPr lang="en-GB" dirty="0"/>
              <a:t>Tort law</a:t>
            </a:r>
          </a:p>
          <a:p>
            <a:r>
              <a:rPr lang="en-GB" dirty="0"/>
              <a:t>Land law</a:t>
            </a:r>
          </a:p>
          <a:p>
            <a:r>
              <a:rPr lang="en-GB" dirty="0"/>
              <a:t>Planning law</a:t>
            </a:r>
          </a:p>
          <a:p>
            <a:r>
              <a:rPr lang="en-GB" dirty="0"/>
              <a:t>Tendering</a:t>
            </a:r>
          </a:p>
          <a:p>
            <a:r>
              <a:rPr lang="en-GB" dirty="0"/>
              <a:t>Environmental law</a:t>
            </a:r>
          </a:p>
          <a:p>
            <a:r>
              <a:rPr lang="en-GB" dirty="0"/>
              <a:t>Employment law</a:t>
            </a:r>
          </a:p>
        </p:txBody>
      </p:sp>
    </p:spTree>
    <p:extLst>
      <p:ext uri="{BB962C8B-B14F-4D97-AF65-F5344CB8AC3E}">
        <p14:creationId xmlns:p14="http://schemas.microsoft.com/office/powerpoint/2010/main" val="3379682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Understand and apply relevant legislative and compliance frameworks associated with the construction industry.</a:t>
            </a:r>
          </a:p>
          <a:p>
            <a:r>
              <a:rPr lang="en-GB" dirty="0"/>
              <a:t>Be able to apply this knowledge to a basic scenario</a:t>
            </a:r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component 1: Coursework</a:t>
            </a:r>
          </a:p>
          <a:p>
            <a:pPr lvl="1"/>
            <a:r>
              <a:rPr lang="en-GB" dirty="0"/>
              <a:t>50% of overall mark</a:t>
            </a:r>
          </a:p>
          <a:p>
            <a:pPr lvl="1"/>
            <a:r>
              <a:rPr lang="en-GB" dirty="0"/>
              <a:t>2000 words (+/- 10%)</a:t>
            </a:r>
          </a:p>
          <a:p>
            <a:pPr lvl="1"/>
            <a:r>
              <a:rPr lang="en-GB" dirty="0"/>
              <a:t>Scenario based</a:t>
            </a:r>
          </a:p>
          <a:p>
            <a:pPr lvl="1"/>
            <a:r>
              <a:rPr lang="en-GB" dirty="0"/>
              <a:t>Assessment tutorials 27 November 2023</a:t>
            </a:r>
          </a:p>
          <a:p>
            <a:pPr lvl="1"/>
            <a:r>
              <a:rPr lang="en-GB" dirty="0"/>
              <a:t>Due in week commencing </a:t>
            </a:r>
            <a:r>
              <a:rPr lang="en-GB" b="1" dirty="0"/>
              <a:t>14 December 2023</a:t>
            </a:r>
          </a:p>
          <a:p>
            <a:pPr lvl="1"/>
            <a:r>
              <a:rPr lang="en-GB" dirty="0"/>
              <a:t>To be submitted through Moodle by 23.59</a:t>
            </a:r>
          </a:p>
          <a:p>
            <a:pPr lvl="1"/>
            <a:r>
              <a:rPr lang="en-GB" dirty="0"/>
              <a:t>Scenario brief is presented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guidance…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Please answer the brief…</a:t>
            </a:r>
          </a:p>
          <a:p>
            <a:pPr>
              <a:lnSpc>
                <a:spcPct val="150000"/>
              </a:lnSpc>
            </a:pPr>
            <a:r>
              <a:rPr lang="en-GB" dirty="0"/>
              <a:t>Use lecture material as a basis</a:t>
            </a:r>
          </a:p>
          <a:p>
            <a:pPr>
              <a:lnSpc>
                <a:spcPct val="150000"/>
              </a:lnSpc>
            </a:pPr>
            <a:r>
              <a:rPr lang="en-GB" dirty="0"/>
              <a:t>Use case law wherever possible</a:t>
            </a:r>
          </a:p>
          <a:p>
            <a:pPr>
              <a:lnSpc>
                <a:spcPct val="150000"/>
              </a:lnSpc>
            </a:pPr>
            <a:r>
              <a:rPr lang="en-GB" dirty="0"/>
              <a:t>Please </a:t>
            </a:r>
            <a:r>
              <a:rPr lang="en-GB" u="sng" dirty="0"/>
              <a:t>reference liberally</a:t>
            </a:r>
          </a:p>
          <a:p>
            <a:pPr>
              <a:lnSpc>
                <a:spcPct val="150000"/>
              </a:lnSpc>
            </a:pPr>
            <a:r>
              <a:rPr lang="en-GB" dirty="0"/>
              <a:t>Submit via Turnitin ONLY</a:t>
            </a:r>
          </a:p>
          <a:p>
            <a:pPr>
              <a:lnSpc>
                <a:spcPct val="150000"/>
              </a:lnSpc>
            </a:pPr>
            <a:r>
              <a:rPr lang="en-GB" dirty="0"/>
              <a:t>I will look at a draft version and comment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Not on the day before submission though!</a:t>
            </a:r>
          </a:p>
        </p:txBody>
      </p:sp>
    </p:spTree>
    <p:extLst>
      <p:ext uri="{BB962C8B-B14F-4D97-AF65-F5344CB8AC3E}">
        <p14:creationId xmlns:p14="http://schemas.microsoft.com/office/powerpoint/2010/main" val="1330515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Expected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Present as a professional report:</a:t>
            </a:r>
          </a:p>
          <a:p>
            <a:pPr lvl="1"/>
            <a:r>
              <a:rPr lang="en-GB" dirty="0"/>
              <a:t>Cover page</a:t>
            </a:r>
          </a:p>
          <a:p>
            <a:pPr lvl="1"/>
            <a:r>
              <a:rPr lang="en-GB" dirty="0"/>
              <a:t>Table of contents</a:t>
            </a:r>
          </a:p>
          <a:p>
            <a:pPr lvl="1"/>
            <a:r>
              <a:rPr lang="en-GB" dirty="0"/>
              <a:t>Suitable headings / sub-headings</a:t>
            </a:r>
          </a:p>
          <a:p>
            <a:pPr lvl="1"/>
            <a:r>
              <a:rPr lang="en-GB" dirty="0"/>
              <a:t>Outline word count</a:t>
            </a:r>
          </a:p>
          <a:p>
            <a:pPr lvl="1"/>
            <a:r>
              <a:rPr lang="en-GB" dirty="0"/>
              <a:t>Reference </a:t>
            </a:r>
            <a:r>
              <a:rPr lang="en-GB" u="sng" dirty="0"/>
              <a:t>liberally</a:t>
            </a:r>
          </a:p>
        </p:txBody>
      </p:sp>
    </p:spTree>
    <p:extLst>
      <p:ext uri="{BB962C8B-B14F-4D97-AF65-F5344CB8AC3E}">
        <p14:creationId xmlns:p14="http://schemas.microsoft.com/office/powerpoint/2010/main" val="3282091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part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component 2: Practical (presentation)</a:t>
            </a:r>
          </a:p>
          <a:p>
            <a:pPr lvl="1"/>
            <a:r>
              <a:rPr lang="en-GB" dirty="0"/>
              <a:t>50% of overall mark</a:t>
            </a:r>
          </a:p>
          <a:p>
            <a:pPr lvl="1"/>
            <a:r>
              <a:rPr lang="en-GB" dirty="0"/>
              <a:t>Presentations in a group (5 mins per person)</a:t>
            </a:r>
          </a:p>
          <a:p>
            <a:pPr lvl="1"/>
            <a:r>
              <a:rPr lang="en-GB" dirty="0"/>
              <a:t>Group presentation (each individual to perform) </a:t>
            </a:r>
          </a:p>
          <a:p>
            <a:pPr lvl="1"/>
            <a:r>
              <a:rPr lang="en-GB" dirty="0"/>
              <a:t>Scenario based</a:t>
            </a:r>
          </a:p>
          <a:p>
            <a:pPr lvl="1"/>
            <a:r>
              <a:rPr lang="en-GB" dirty="0"/>
              <a:t>Assessment tutorials 17 April 2024</a:t>
            </a:r>
          </a:p>
          <a:p>
            <a:pPr lvl="1"/>
            <a:r>
              <a:rPr lang="en-GB" dirty="0"/>
              <a:t>Assessments due 09 May 2024</a:t>
            </a:r>
          </a:p>
          <a:p>
            <a:pPr lvl="1"/>
            <a:r>
              <a:rPr lang="en-GB" dirty="0"/>
              <a:t>Schedule will be provided closer to the time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presentation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Everybody in the group must participate</a:t>
            </a:r>
          </a:p>
          <a:p>
            <a:pPr>
              <a:lnSpc>
                <a:spcPct val="150000"/>
              </a:lnSpc>
            </a:pPr>
            <a:r>
              <a:rPr lang="en-GB" dirty="0"/>
              <a:t>Audio recordings will be taken</a:t>
            </a:r>
          </a:p>
          <a:p>
            <a:pPr>
              <a:lnSpc>
                <a:spcPct val="150000"/>
              </a:lnSpc>
            </a:pPr>
            <a:r>
              <a:rPr lang="en-GB" dirty="0"/>
              <a:t>Physical presentation is required on the day</a:t>
            </a:r>
          </a:p>
          <a:p>
            <a:pPr>
              <a:lnSpc>
                <a:spcPct val="150000"/>
              </a:lnSpc>
            </a:pPr>
            <a:r>
              <a:rPr lang="en-GB" dirty="0"/>
              <a:t>Ensure use of case law (where required)</a:t>
            </a:r>
          </a:p>
          <a:p>
            <a:pPr>
              <a:lnSpc>
                <a:spcPct val="150000"/>
              </a:lnSpc>
            </a:pPr>
            <a:r>
              <a:rPr lang="en-GB" dirty="0"/>
              <a:t>Be clear and work as a group!</a:t>
            </a:r>
          </a:p>
        </p:txBody>
      </p:sp>
    </p:spTree>
    <p:extLst>
      <p:ext uri="{BB962C8B-B14F-4D97-AF65-F5344CB8AC3E}">
        <p14:creationId xmlns:p14="http://schemas.microsoft.com/office/powerpoint/2010/main" val="1578372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Uff</a:t>
            </a:r>
            <a:r>
              <a:rPr lang="en-GB" dirty="0"/>
              <a:t>, J. (2013) </a:t>
            </a:r>
            <a:r>
              <a:rPr lang="en-GB" i="1" dirty="0"/>
              <a:t>Construction Law.</a:t>
            </a:r>
            <a:r>
              <a:rPr lang="en-GB" dirty="0"/>
              <a:t> 11</a:t>
            </a:r>
            <a:r>
              <a:rPr lang="en-GB" baseline="30000" dirty="0"/>
              <a:t>th</a:t>
            </a:r>
            <a:r>
              <a:rPr lang="en-GB" dirty="0"/>
              <a:t> Ed. London: Sweet &amp; Maxwell</a:t>
            </a:r>
          </a:p>
          <a:p>
            <a:r>
              <a:rPr lang="en-GB" dirty="0"/>
              <a:t>Clough, R.H., Sears, G.A., Sears, K.S., </a:t>
            </a:r>
            <a:r>
              <a:rPr lang="en-GB" dirty="0" err="1"/>
              <a:t>Segner</a:t>
            </a:r>
            <a:r>
              <a:rPr lang="en-GB" dirty="0"/>
              <a:t>, R.O. and Rounds, J.L. (2015) </a:t>
            </a:r>
            <a:r>
              <a:rPr lang="en-GB" i="1" dirty="0"/>
              <a:t>Construction Contracting: A practical guide to company management.</a:t>
            </a:r>
            <a:r>
              <a:rPr lang="en-GB" dirty="0"/>
              <a:t> 8</a:t>
            </a:r>
            <a:r>
              <a:rPr lang="en-GB" baseline="30000" dirty="0"/>
              <a:t>th</a:t>
            </a:r>
            <a:r>
              <a:rPr lang="en-GB" dirty="0"/>
              <a:t> Ed. Hoboken: John Wiley &amp; Sons</a:t>
            </a:r>
          </a:p>
          <a:p>
            <a:r>
              <a:rPr lang="en-GB" dirty="0"/>
              <a:t>Horsey, K. and Rackley, E. (2013) </a:t>
            </a:r>
            <a:r>
              <a:rPr lang="en-GB" i="1" dirty="0"/>
              <a:t>Tort Law. </a:t>
            </a:r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Ed.  Oxford: Oxford University Press </a:t>
            </a:r>
          </a:p>
          <a:p>
            <a:r>
              <a:rPr lang="en-GB" dirty="0"/>
              <a:t>Construction law journal</a:t>
            </a:r>
          </a:p>
          <a:p>
            <a:r>
              <a:rPr lang="en-GB" dirty="0"/>
              <a:t>Building Regulations and Planning law information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183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Westlaw (accessible through the UWTSD online library)</a:t>
            </a:r>
          </a:p>
          <a:p>
            <a:r>
              <a:rPr lang="en-GB" dirty="0"/>
              <a:t>IHS (accessible through the UWTSD online library)</a:t>
            </a:r>
          </a:p>
          <a:p>
            <a:pPr lvl="1"/>
            <a:r>
              <a:rPr lang="en-GB" dirty="0"/>
              <a:t>The Construction Information Service – legislation and associated documents</a:t>
            </a:r>
          </a:p>
          <a:p>
            <a:pPr lvl="1"/>
            <a:r>
              <a:rPr lang="en-GB" dirty="0"/>
              <a:t>Environmental Management (Health &amp; Safety News)</a:t>
            </a:r>
          </a:p>
          <a:p>
            <a:r>
              <a:rPr lang="en-GB" dirty="0"/>
              <a:t>RICS website (www.rics.org)</a:t>
            </a:r>
          </a:p>
        </p:txBody>
      </p:sp>
    </p:spTree>
    <p:extLst>
      <p:ext uri="{BB962C8B-B14F-4D97-AF65-F5344CB8AC3E}">
        <p14:creationId xmlns:p14="http://schemas.microsoft.com/office/powerpoint/2010/main" val="1167234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88A73-55BC-F13D-FD9F-FFEC6E271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 time!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0F2C5-7003-ABDC-B851-D2785A0158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https://create.kahoot.it/share/fun-law-quiz/e8e73e6c-10da-4116-bab5-502af93ebfeb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013321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law?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“The system of rules which a particular country or community recognises as regulating the actions of its members and which it may enforce by the imposition of penalties”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“A rule of action prescribed or dictated by a superior, which an inferior was bound to obey”</a:t>
            </a:r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have laws?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ensure people behave in a similar way – harmonious life</a:t>
            </a:r>
          </a:p>
          <a:p>
            <a:pPr lvl="1"/>
            <a:r>
              <a:rPr lang="en-GB" dirty="0"/>
              <a:t>Some laws make things compulsory, others prohibit</a:t>
            </a:r>
          </a:p>
          <a:p>
            <a:pPr lvl="1"/>
            <a:r>
              <a:rPr lang="en-GB" dirty="0"/>
              <a:t>E.g. in England and Wales we drive on the left-hand side of the road</a:t>
            </a:r>
          </a:p>
          <a:p>
            <a:pPr lvl="1"/>
            <a:r>
              <a:rPr lang="en-GB" dirty="0"/>
              <a:t>What would be the impact if we didn’t?</a:t>
            </a:r>
          </a:p>
          <a:p>
            <a:pPr lvl="1"/>
            <a:endParaRPr lang="en-GB" dirty="0"/>
          </a:p>
          <a:p>
            <a:r>
              <a:rPr lang="en-GB" dirty="0"/>
              <a:t>Law is there to prevent chaos, therefore creating an ordered way of life</a:t>
            </a:r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law and a construction professional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land is being purchased – legal procedure called ‘conveyancing’</a:t>
            </a:r>
          </a:p>
          <a:p>
            <a:r>
              <a:rPr lang="en-GB" dirty="0"/>
              <a:t>If someone else's land is being used – use of legal contract</a:t>
            </a:r>
          </a:p>
          <a:p>
            <a:r>
              <a:rPr lang="en-GB" dirty="0"/>
              <a:t>Requiring permission to build (Planning Permission)</a:t>
            </a:r>
          </a:p>
          <a:p>
            <a:r>
              <a:rPr lang="en-GB" dirty="0"/>
              <a:t>Satisfaction of Building Regulations</a:t>
            </a:r>
          </a:p>
          <a:p>
            <a:r>
              <a:rPr lang="en-GB" dirty="0"/>
              <a:t>Hiring workers = contracts of employment</a:t>
            </a:r>
          </a:p>
          <a:p>
            <a:r>
              <a:rPr lang="en-GB" dirty="0"/>
              <a:t>Negotiation with trade unions</a:t>
            </a:r>
          </a:p>
          <a:p>
            <a:r>
              <a:rPr lang="en-GB" dirty="0"/>
              <a:t>Build in line with all applicable Regulations</a:t>
            </a:r>
          </a:p>
          <a:p>
            <a:r>
              <a:rPr lang="en-GB" dirty="0"/>
              <a:t>Ensure coverage of liabilities</a:t>
            </a:r>
          </a:p>
          <a:p>
            <a:r>
              <a:rPr lang="en-GB" dirty="0"/>
              <a:t>Do not trespass / cause nuisance / obstruct highways….</a:t>
            </a:r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systems in the British Isles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English law covers England and Wales ONLY</a:t>
            </a:r>
          </a:p>
          <a:p>
            <a:pPr lvl="1"/>
            <a:r>
              <a:rPr lang="en-GB" dirty="0"/>
              <a:t>Scotland and Northern Ireland have their own systems</a:t>
            </a:r>
          </a:p>
          <a:p>
            <a:r>
              <a:rPr lang="en-GB" dirty="0"/>
              <a:t>The Channel Islands and Isle of Man also have their own systems</a:t>
            </a:r>
          </a:p>
          <a:p>
            <a:r>
              <a:rPr lang="en-GB" dirty="0"/>
              <a:t>English law is a Common Law system</a:t>
            </a:r>
          </a:p>
          <a:p>
            <a:pPr lvl="1"/>
            <a:r>
              <a:rPr lang="en-GB" dirty="0"/>
              <a:t>Detail on this will be discussed next week</a:t>
            </a:r>
          </a:p>
          <a:p>
            <a:r>
              <a:rPr lang="en-GB" dirty="0"/>
              <a:t>English law is categorised as either:</a:t>
            </a:r>
          </a:p>
          <a:p>
            <a:pPr lvl="1"/>
            <a:r>
              <a:rPr lang="en-GB" dirty="0"/>
              <a:t>CRIMINAL law (offences against society)</a:t>
            </a:r>
          </a:p>
          <a:p>
            <a:pPr lvl="1"/>
            <a:r>
              <a:rPr lang="en-GB" dirty="0"/>
              <a:t>CIVIL law (all other offences)</a:t>
            </a:r>
          </a:p>
        </p:txBody>
      </p:sp>
    </p:spTree>
    <p:extLst>
      <p:ext uri="{BB962C8B-B14F-4D97-AF65-F5344CB8AC3E}">
        <p14:creationId xmlns:p14="http://schemas.microsoft.com/office/powerpoint/2010/main" val="26962367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Criminal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Regulates behaviour that constitutes offences against the public.</a:t>
            </a:r>
          </a:p>
          <a:p>
            <a:pPr lvl="1"/>
            <a:r>
              <a:rPr lang="en-GB" dirty="0"/>
              <a:t>Prosecutions happen against the state (specifically against the Queen)</a:t>
            </a:r>
          </a:p>
          <a:p>
            <a:pPr lvl="1"/>
            <a:r>
              <a:rPr lang="en-GB" dirty="0"/>
              <a:t>Rare for this to be a private prosecution (requires the permission of the Attorney General or Director of Public Prosecutions, and can be very expensive)</a:t>
            </a:r>
          </a:p>
          <a:p>
            <a:r>
              <a:rPr lang="en-GB" dirty="0"/>
              <a:t>Prosecutions happen by the state (or its agents)</a:t>
            </a:r>
          </a:p>
          <a:p>
            <a:pPr lvl="1"/>
            <a:r>
              <a:rPr lang="en-GB" dirty="0"/>
              <a:t>The most serious offences are prosecuted in the name of the Crown</a:t>
            </a:r>
          </a:p>
          <a:p>
            <a:r>
              <a:rPr lang="en-GB" dirty="0"/>
              <a:t>Punishments include imprisonment, fines or other associated penalties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Civil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Regulates all other offences, general those between individuals and private organisations</a:t>
            </a:r>
          </a:p>
          <a:p>
            <a:r>
              <a:rPr lang="en-GB" dirty="0"/>
              <a:t>Covers areas such as contracts, negligence, family matters, employment, probate and land law</a:t>
            </a:r>
          </a:p>
          <a:p>
            <a:r>
              <a:rPr lang="en-GB" dirty="0"/>
              <a:t>Punishments are generally in the form of damages, paid by the defendant to the claimant</a:t>
            </a:r>
          </a:p>
          <a:p>
            <a:pPr lvl="1"/>
            <a:r>
              <a:rPr lang="en-GB" dirty="0"/>
              <a:t>Could also be in the form of a court order prohibiting a certain behaviour / action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Descriptions of law cases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Criminal</a:t>
            </a:r>
          </a:p>
          <a:p>
            <a:pPr lvl="1"/>
            <a:r>
              <a:rPr lang="en-GB" dirty="0"/>
              <a:t>As prosecuted in the name of the Crown, the law report will file a case of </a:t>
            </a:r>
            <a:r>
              <a:rPr lang="en-GB" i="1" dirty="0"/>
              <a:t>R v. </a:t>
            </a:r>
            <a:r>
              <a:rPr lang="en-GB" i="1" dirty="0" err="1"/>
              <a:t>Bloggs</a:t>
            </a:r>
            <a:endParaRPr lang="en-GB" i="1" dirty="0"/>
          </a:p>
          <a:p>
            <a:pPr lvl="2"/>
            <a:r>
              <a:rPr lang="en-GB" i="1" dirty="0"/>
              <a:t>R </a:t>
            </a:r>
            <a:r>
              <a:rPr lang="en-GB" dirty="0"/>
              <a:t>stands for Rex (King) or Regina (Queen)</a:t>
            </a:r>
          </a:p>
          <a:p>
            <a:pPr lvl="2"/>
            <a:r>
              <a:rPr lang="en-GB" i="1" dirty="0" err="1"/>
              <a:t>Bloggs</a:t>
            </a:r>
            <a:r>
              <a:rPr lang="en-GB" i="1" dirty="0"/>
              <a:t> </a:t>
            </a:r>
            <a:r>
              <a:rPr lang="en-GB" dirty="0"/>
              <a:t>is the defendant</a:t>
            </a:r>
          </a:p>
          <a:p>
            <a:pPr lvl="2"/>
            <a:endParaRPr lang="en-GB" dirty="0"/>
          </a:p>
          <a:p>
            <a:r>
              <a:rPr lang="en-GB" dirty="0"/>
              <a:t>Civil</a:t>
            </a:r>
          </a:p>
          <a:p>
            <a:pPr lvl="1"/>
            <a:r>
              <a:rPr lang="en-GB" dirty="0"/>
              <a:t>As these are largely  between individuals or organisations and individuals, these will be reported as </a:t>
            </a:r>
            <a:r>
              <a:rPr lang="en-GB" i="1" dirty="0"/>
              <a:t>Danvers v Johnson</a:t>
            </a:r>
            <a:endParaRPr lang="en-GB" dirty="0"/>
          </a:p>
          <a:p>
            <a:pPr lvl="2"/>
            <a:r>
              <a:rPr lang="en-GB" dirty="0"/>
              <a:t>Danvers is bringing the action and is therefore the CLAIMANT</a:t>
            </a:r>
          </a:p>
          <a:p>
            <a:pPr lvl="2"/>
            <a:r>
              <a:rPr lang="en-GB" dirty="0"/>
              <a:t>Johnson is whom the action is against and is the DEFENDANT</a:t>
            </a:r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465" y="609600"/>
            <a:ext cx="1671483" cy="1582994"/>
          </a:xfrm>
        </p:spPr>
        <p:txBody>
          <a:bodyPr>
            <a:normAutofit fontScale="90000"/>
          </a:bodyPr>
          <a:lstStyle/>
          <a:p>
            <a:r>
              <a:rPr lang="en-GB" dirty="0"/>
              <a:t>The court system</a:t>
            </a:r>
          </a:p>
        </p:txBody>
      </p:sp>
      <p:pic>
        <p:nvPicPr>
          <p:cNvPr id="6" name="Picture 5" descr="Image result for the english court system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205" y="191770"/>
            <a:ext cx="5101590" cy="647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4649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facts – criminal vs civil law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6838916"/>
              </p:ext>
            </p:extLst>
          </p:nvPr>
        </p:nvGraphicFramePr>
        <p:xfrm>
          <a:off x="609600" y="2160588"/>
          <a:ext cx="6348414" cy="3296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742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742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Criminal</a:t>
                      </a:r>
                      <a:r>
                        <a:rPr lang="en-GB" baseline="0" dirty="0"/>
                        <a:t> law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Civil law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When a</a:t>
                      </a:r>
                      <a:r>
                        <a:rPr lang="en-GB" baseline="0" dirty="0"/>
                        <a:t> case is brought against someone, they are charged with an offence; if the case then comes to court, they are being prosecuted.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a civil</a:t>
                      </a:r>
                      <a:r>
                        <a:rPr lang="en-GB" baseline="0" dirty="0"/>
                        <a:t> case is brought against someone, they are described as being sued.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The accused</a:t>
                      </a:r>
                      <a:r>
                        <a:rPr lang="en-GB" baseline="0" dirty="0"/>
                        <a:t> is called the defendant; the other side is the prosecution.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person bringing the claim is the claimant, and the person against the claim is the defendant.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22160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4248038"/>
              </p:ext>
            </p:extLst>
          </p:nvPr>
        </p:nvGraphicFramePr>
        <p:xfrm>
          <a:off x="471488" y="460375"/>
          <a:ext cx="6348412" cy="5857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742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74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Criminal law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Civil law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Cases are referred in writing</a:t>
                      </a:r>
                      <a:r>
                        <a:rPr lang="en-GB" baseline="0" dirty="0"/>
                        <a:t> as </a:t>
                      </a:r>
                      <a:r>
                        <a:rPr lang="en-GB" b="1" i="1" baseline="0" dirty="0"/>
                        <a:t>R v. </a:t>
                      </a:r>
                      <a:r>
                        <a:rPr lang="en-GB" b="1" i="1" baseline="0" dirty="0" err="1"/>
                        <a:t>xxxx</a:t>
                      </a:r>
                      <a:r>
                        <a:rPr lang="en-GB" b="1" i="1" baseline="0" dirty="0"/>
                        <a:t> </a:t>
                      </a:r>
                      <a:r>
                        <a:rPr lang="en-GB" baseline="0" dirty="0"/>
                        <a:t>(the name of the person being prosecuted); when spoken about it would be the </a:t>
                      </a:r>
                      <a:r>
                        <a:rPr lang="en-GB" b="1" i="1" baseline="0" dirty="0"/>
                        <a:t>Queen against xxx</a:t>
                      </a:r>
                      <a:r>
                        <a:rPr lang="en-GB" baseline="0" dirty="0"/>
                        <a:t> (R stands for Regina, Latin for Queen).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Cases are described with the names of both parties (e.g. </a:t>
                      </a:r>
                      <a:r>
                        <a:rPr lang="en-GB" b="1" i="1" dirty="0"/>
                        <a:t>Smith v Jones</a:t>
                      </a:r>
                      <a:r>
                        <a:rPr lang="en-GB" dirty="0"/>
                        <a:t>). The defendants</a:t>
                      </a:r>
                      <a:r>
                        <a:rPr lang="en-GB" baseline="0" dirty="0"/>
                        <a:t> name is first. When spoken this would read ‘</a:t>
                      </a:r>
                      <a:r>
                        <a:rPr lang="en-GB" b="1" i="1" baseline="0" dirty="0"/>
                        <a:t>Smith and Jones</a:t>
                      </a:r>
                      <a:r>
                        <a:rPr lang="en-GB" baseline="0" dirty="0"/>
                        <a:t>’.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If the prosecution wins its case, the defendant is described as being found guilty or convicted.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If the claimant wins the case, the defendant can be described</a:t>
                      </a:r>
                      <a:r>
                        <a:rPr lang="en-GB" baseline="0" dirty="0"/>
                        <a:t> as having lost, or being held liable for the specific wrong (e.g. negligence).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 convicted defendant is sentenced.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winning claimant</a:t>
                      </a:r>
                      <a:r>
                        <a:rPr lang="en-GB" baseline="0" dirty="0"/>
                        <a:t> will be awarded a remedy, usually damages (e.g. money or something similar). The defendant has damages awarded against them.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837561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419</TotalTime>
  <Words>1178</Words>
  <Application>Microsoft Office PowerPoint</Application>
  <PresentationFormat>On-screen Show (4:3)</PresentationFormat>
  <Paragraphs>138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Trebuchet MS</vt:lpstr>
      <vt:lpstr>Wingdings 3</vt:lpstr>
      <vt:lpstr>Facet</vt:lpstr>
      <vt:lpstr>Introduction to contract &amp; legal responsibilities in the Built Environment</vt:lpstr>
      <vt:lpstr>Module overview</vt:lpstr>
      <vt:lpstr>Learning outcomes </vt:lpstr>
      <vt:lpstr>Assessment </vt:lpstr>
      <vt:lpstr>Some guidance…</vt:lpstr>
      <vt:lpstr>Expected structure</vt:lpstr>
      <vt:lpstr>Assessment part 2</vt:lpstr>
      <vt:lpstr>Important presentation information</vt:lpstr>
      <vt:lpstr>Reading list</vt:lpstr>
      <vt:lpstr>Useful resources</vt:lpstr>
      <vt:lpstr>Quiz time!</vt:lpstr>
      <vt:lpstr>What is law?</vt:lpstr>
      <vt:lpstr>Why do we have laws?</vt:lpstr>
      <vt:lpstr>The law and a construction professional</vt:lpstr>
      <vt:lpstr>Legal systems in the British Isles</vt:lpstr>
      <vt:lpstr>Criminal law</vt:lpstr>
      <vt:lpstr>Civil law</vt:lpstr>
      <vt:lpstr>Descriptions of law cases</vt:lpstr>
      <vt:lpstr>The court system</vt:lpstr>
      <vt:lpstr>Key facts – criminal vs civil law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17</cp:revision>
  <dcterms:created xsi:type="dcterms:W3CDTF">2015-09-28T07:46:28Z</dcterms:created>
  <dcterms:modified xsi:type="dcterms:W3CDTF">2023-10-09T08:40:50Z</dcterms:modified>
</cp:coreProperties>
</file>