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63" r:id="rId5"/>
    <p:sldId id="264" r:id="rId6"/>
    <p:sldId id="269" r:id="rId7"/>
    <p:sldId id="266" r:id="rId8"/>
    <p:sldId id="265" r:id="rId9"/>
    <p:sldId id="267" r:id="rId10"/>
    <p:sldId id="270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5" d="100"/>
          <a:sy n="75" d="100"/>
        </p:scale>
        <p:origin x="1104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g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4746746"/>
            <a:ext cx="10923638" cy="14770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>
                <a:cs typeface="Calibri"/>
              </a:rPr>
              <a:t>A BUSINESS REPORT ON LEATHER PRODUCTS.</a:t>
            </a:r>
          </a:p>
          <a:p>
            <a:pPr algn="l"/>
            <a:r>
              <a:rPr lang="en-GB">
                <a:cs typeface="Calibri"/>
              </a:rPr>
              <a:t>ANAM</a:t>
            </a:r>
          </a:p>
          <a:p>
            <a:pPr algn="l"/>
            <a:r>
              <a:rPr lang="en-GB">
                <a:cs typeface="Calibri"/>
              </a:rPr>
              <a:t>1710951</a:t>
            </a:r>
          </a:p>
          <a:p>
            <a:pPr algn="l"/>
            <a:endParaRPr lang="en-GB">
              <a:cs typeface="Calibri"/>
            </a:endParaRPr>
          </a:p>
        </p:txBody>
      </p:sp>
      <p:pic>
        <p:nvPicPr>
          <p:cNvPr id="12" name="Picture 13" descr="A brown leather chair in a room&#10;&#10;Description generated with very high confidence">
            <a:extLst>
              <a:ext uri="{FF2B5EF4-FFF2-40B4-BE49-F238E27FC236}">
                <a16:creationId xmlns:a16="http://schemas.microsoft.com/office/drawing/2014/main" id="{C7D59C3F-2DB4-41FF-8216-53E3FED178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459" r="14463" b="-3"/>
          <a:stretch/>
        </p:blipFill>
        <p:spPr>
          <a:xfrm>
            <a:off x="6179147" y="-13845"/>
            <a:ext cx="3008514" cy="4257356"/>
          </a:xfrm>
          <a:prstGeom prst="rect">
            <a:avLst/>
          </a:prstGeom>
        </p:spPr>
      </p:pic>
      <p:pic>
        <p:nvPicPr>
          <p:cNvPr id="16" name="Picture 16" descr="A pair of feet standing on a wooden table&#10;&#10;Description generated with very high confidence">
            <a:extLst>
              <a:ext uri="{FF2B5EF4-FFF2-40B4-BE49-F238E27FC236}">
                <a16:creationId xmlns:a16="http://schemas.microsoft.com/office/drawing/2014/main" id="{C651D1F5-20D1-4EC2-B7A5-3560F223FC3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678" r="26781" b="1"/>
          <a:stretch/>
        </p:blipFill>
        <p:spPr>
          <a:xfrm>
            <a:off x="3061261" y="10"/>
            <a:ext cx="3008534" cy="4261094"/>
          </a:xfrm>
          <a:prstGeom prst="rect">
            <a:avLst/>
          </a:prstGeom>
        </p:spPr>
      </p:pic>
      <p:pic>
        <p:nvPicPr>
          <p:cNvPr id="10" name="Picture 10" descr="A close up view of some shoes&#10;&#10;Description generated with high confidence">
            <a:extLst>
              <a:ext uri="{FF2B5EF4-FFF2-40B4-BE49-F238E27FC236}">
                <a16:creationId xmlns:a16="http://schemas.microsoft.com/office/drawing/2014/main" id="{0B20B1E6-61D6-4544-8BEB-A657CB23658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8313" b="2"/>
          <a:stretch/>
        </p:blipFill>
        <p:spPr>
          <a:xfrm>
            <a:off x="-42751" y="-13844"/>
            <a:ext cx="3008376" cy="4261094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BAD6A72-88E8-42F7-88B9-CAF744536BE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82614" y="-680"/>
            <a:ext cx="0" cy="4242816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800968E-0A99-46C4-A9B2-6A63AC66F4B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2" y="4242136"/>
            <a:ext cx="12192002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0627B73E-D784-4780-AA33-DCDFE7DA16E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27921" y="-680"/>
            <a:ext cx="0" cy="4242816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9FF1850-8D1E-4E84-BD9E-F2E90695850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137307" y="-680"/>
            <a:ext cx="0" cy="4242816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itle 24">
            <a:extLst>
              <a:ext uri="{FF2B5EF4-FFF2-40B4-BE49-F238E27FC236}">
                <a16:creationId xmlns:a16="http://schemas.microsoft.com/office/drawing/2014/main" id="{91CF87AE-4C92-42F8-8987-5CD423578C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429491" y="27854"/>
            <a:ext cx="9337963" cy="2387600"/>
          </a:xfrm>
        </p:spPr>
        <p:txBody>
          <a:bodyPr>
            <a:noAutofit/>
          </a:bodyPr>
          <a:lstStyle/>
          <a:p>
            <a:r>
              <a:rPr lang="en-US" sz="7200" b="1" i="1">
                <a:cs typeface="Calibri Light"/>
              </a:rPr>
              <a:t>ENTREPRENEURSHIP</a:t>
            </a:r>
            <a:endParaRPr lang="en-US" sz="7200" b="1" i="1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08269" y="0"/>
            <a:ext cx="2864409" cy="4223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outdoor&#10;&#10;Description generated with high confidence">
            <a:extLst>
              <a:ext uri="{FF2B5EF4-FFF2-40B4-BE49-F238E27FC236}">
                <a16:creationId xmlns:a16="http://schemas.microsoft.com/office/drawing/2014/main" id="{7A12D092-8727-4948-AFF2-CDEE4F014A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58"/>
          <a:stretch/>
        </p:blipFill>
        <p:spPr>
          <a:xfrm>
            <a:off x="20" y="10"/>
            <a:ext cx="4668233" cy="6857990"/>
          </a:xfrm>
          <a:prstGeom prst="rect">
            <a:avLst/>
          </a:prstGeom>
        </p:spPr>
      </p:pic>
      <p:sp>
        <p:nvSpPr>
          <p:cNvPr id="19" name="Freeform 28">
            <a:extLst>
              <a:ext uri="{FF2B5EF4-FFF2-40B4-BE49-F238E27FC236}">
                <a16:creationId xmlns:a16="http://schemas.microsoft.com/office/drawing/2014/main" id="{2B70B725-07B0-4EB9-A2D7-AE7B6CFFED3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73338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 26">
            <a:extLst>
              <a:ext uri="{FF2B5EF4-FFF2-40B4-BE49-F238E27FC236}">
                <a16:creationId xmlns:a16="http://schemas.microsoft.com/office/drawing/2014/main" id="{5B2C47C6-EA4D-46C3-8760-73C09135296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DDCDBD-8D58-40CF-A360-326ABD921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6370" y="365125"/>
            <a:ext cx="7122162" cy="660787"/>
          </a:xfrm>
        </p:spPr>
        <p:txBody>
          <a:bodyPr>
            <a:normAutofit fontScale="90000"/>
          </a:bodyPr>
          <a:lstStyle/>
          <a:p>
            <a:r>
              <a:rPr lang="en-US" b="1" dirty="0">
                <a:cs typeface="Calibri Light"/>
              </a:rPr>
              <a:t>AIM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48DA1-997B-4E3B-AED7-4D8E01523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6370" y="1025912"/>
            <a:ext cx="7174871" cy="466697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b="1" dirty="0">
                <a:cs typeface="Calibri"/>
              </a:rPr>
              <a:t>We will open an outlet in the city London with highest footfall </a:t>
            </a:r>
            <a:r>
              <a:rPr lang="en-US" sz="2000" b="1" dirty="0" smtClean="0">
                <a:cs typeface="Calibri"/>
              </a:rPr>
              <a:t>with</a:t>
            </a:r>
            <a:r>
              <a:rPr lang="en-US" sz="2000" b="1" dirty="0">
                <a:cs typeface="Calibri"/>
              </a:rPr>
              <a:t> </a:t>
            </a:r>
            <a:r>
              <a:rPr lang="en-US" sz="2000" b="1" dirty="0" smtClean="0">
                <a:cs typeface="Calibri"/>
              </a:rPr>
              <a:t>most </a:t>
            </a:r>
            <a:r>
              <a:rPr lang="en-US" sz="2000" b="1" dirty="0">
                <a:cs typeface="Calibri"/>
              </a:rPr>
              <a:t>diverse cultures </a:t>
            </a:r>
            <a:r>
              <a:rPr lang="en-US" sz="2000" b="1" dirty="0" smtClean="0">
                <a:cs typeface="Calibri"/>
              </a:rPr>
              <a:t>,all around the globe.</a:t>
            </a:r>
            <a:endParaRPr lang="en-US" sz="2000" b="1" dirty="0">
              <a:cs typeface="Calibri"/>
            </a:endParaRPr>
          </a:p>
          <a:p>
            <a:r>
              <a:rPr lang="en-US" sz="2000" b="1" dirty="0">
                <a:cs typeface="Calibri"/>
              </a:rPr>
              <a:t>To provide good quality leather goods at affordable </a:t>
            </a:r>
            <a:r>
              <a:rPr lang="en-US" sz="2000" b="1" dirty="0" smtClean="0">
                <a:cs typeface="Calibri"/>
              </a:rPr>
              <a:t>prices.one stop for all your leather needs.</a:t>
            </a:r>
            <a:endParaRPr lang="en-US" sz="2000" b="1" dirty="0">
              <a:cs typeface="Calibri"/>
            </a:endParaRPr>
          </a:p>
          <a:p>
            <a:r>
              <a:rPr lang="en-US" sz="2000" b="1" dirty="0">
                <a:cs typeface="Calibri"/>
              </a:rPr>
              <a:t>(Hermes quality at Calvin Klein prices)</a:t>
            </a:r>
          </a:p>
          <a:p>
            <a:r>
              <a:rPr lang="en-US" sz="2000" b="1" dirty="0">
                <a:cs typeface="Calibri"/>
              </a:rPr>
              <a:t>We will turn £</a:t>
            </a:r>
            <a:r>
              <a:rPr lang="en-GB" sz="2000" b="1" dirty="0" smtClean="0">
                <a:cs typeface="Calibri"/>
              </a:rPr>
              <a:t>100,00</a:t>
            </a:r>
            <a:r>
              <a:rPr lang="en-US" sz="2000" b="1" dirty="0" smtClean="0">
                <a:cs typeface="Calibri"/>
              </a:rPr>
              <a:t>0 into </a:t>
            </a:r>
            <a:r>
              <a:rPr lang="en-US" sz="2000" b="1" dirty="0">
                <a:cs typeface="Calibri"/>
              </a:rPr>
              <a:t>6 times by the end of the year of our </a:t>
            </a:r>
            <a:r>
              <a:rPr lang="en-US" sz="2000" b="1" dirty="0" smtClean="0">
                <a:cs typeface="Calibri"/>
              </a:rPr>
              <a:t>business .</a:t>
            </a:r>
            <a:endParaRPr lang="en-US" sz="2000" b="1" dirty="0">
              <a:cs typeface="Calibri"/>
            </a:endParaRPr>
          </a:p>
          <a:p>
            <a:r>
              <a:rPr lang="en-US" sz="2000" b="1" dirty="0">
                <a:cs typeface="Calibri"/>
              </a:rPr>
              <a:t>Will deal in </a:t>
            </a:r>
            <a:r>
              <a:rPr lang="en-US" sz="2000" b="1" dirty="0" smtClean="0">
                <a:cs typeface="Calibri"/>
              </a:rPr>
              <a:t>all kind of </a:t>
            </a:r>
            <a:r>
              <a:rPr lang="en-US" sz="2000" b="1" dirty="0">
                <a:cs typeface="Calibri"/>
              </a:rPr>
              <a:t>products </a:t>
            </a:r>
            <a:r>
              <a:rPr lang="en-US" sz="2000" b="1" dirty="0" smtClean="0">
                <a:cs typeface="Calibri"/>
              </a:rPr>
              <a:t>can possibly made </a:t>
            </a:r>
            <a:r>
              <a:rPr lang="en-US" sz="2000" b="1" dirty="0">
                <a:cs typeface="Calibri"/>
              </a:rPr>
              <a:t>from leather like Handbags, jackets ,belts wallets ,shoes, hats, </a:t>
            </a:r>
            <a:r>
              <a:rPr lang="en-US" sz="2000" b="1" dirty="0" err="1">
                <a:cs typeface="Calibri"/>
              </a:rPr>
              <a:t>gluff</a:t>
            </a:r>
            <a:r>
              <a:rPr lang="en-US" sz="2000" b="1" dirty="0">
                <a:cs typeface="Calibri"/>
              </a:rPr>
              <a:t> , leather key rings ,laptop cases ,cosmetic cases</a:t>
            </a:r>
            <a:r>
              <a:rPr lang="en-US" sz="2000" b="1" dirty="0" smtClean="0">
                <a:cs typeface="Calibri"/>
              </a:rPr>
              <a:t>, leather car seats </a:t>
            </a:r>
            <a:r>
              <a:rPr lang="en-US" sz="2000" b="1" dirty="0">
                <a:cs typeface="Calibri"/>
              </a:rPr>
              <a:t>special </a:t>
            </a:r>
            <a:r>
              <a:rPr lang="en-US" sz="2000" b="1" dirty="0" err="1">
                <a:cs typeface="Calibri"/>
              </a:rPr>
              <a:t>customised</a:t>
            </a:r>
            <a:r>
              <a:rPr lang="en-US" sz="2000" b="1" dirty="0">
                <a:cs typeface="Calibri"/>
              </a:rPr>
              <a:t> products on customer </a:t>
            </a:r>
            <a:r>
              <a:rPr lang="en-US" sz="2000" b="1" dirty="0" err="1" smtClean="0">
                <a:cs typeface="Calibri"/>
              </a:rPr>
              <a:t>demand.for</a:t>
            </a:r>
            <a:r>
              <a:rPr lang="en-US" sz="2000" b="1" dirty="0" smtClean="0">
                <a:cs typeface="Calibri"/>
              </a:rPr>
              <a:t> example you want to gift your girlfriend a unique present we will make a celebrity style vanity  for her with her name on top.</a:t>
            </a:r>
            <a:endParaRPr lang="en-US" sz="2000" b="1" dirty="0">
              <a:cs typeface="Calibri"/>
            </a:endParaRPr>
          </a:p>
          <a:p>
            <a:r>
              <a:rPr lang="en-US" sz="2000" b="1" dirty="0">
                <a:cs typeface="Calibri"/>
              </a:rPr>
              <a:t>Designs inspired by runway collection and celebrity style </a:t>
            </a:r>
            <a:r>
              <a:rPr lang="en-US" sz="2000" b="1" dirty="0" smtClean="0">
                <a:cs typeface="Calibri"/>
              </a:rPr>
              <a:t>,have you ever wanted your </a:t>
            </a:r>
            <a:r>
              <a:rPr lang="en-US" sz="2000" b="1" dirty="0" err="1" smtClean="0">
                <a:cs typeface="Calibri"/>
              </a:rPr>
              <a:t>favourite</a:t>
            </a:r>
            <a:r>
              <a:rPr lang="en-US" sz="2000" b="1" dirty="0" smtClean="0">
                <a:cs typeface="Calibri"/>
              </a:rPr>
              <a:t> celebrity jacket and could never get it now you can we will make specially for you.</a:t>
            </a:r>
            <a:endParaRPr lang="en-US" sz="2000" b="1" dirty="0">
              <a:cs typeface="Calibri"/>
            </a:endParaRPr>
          </a:p>
          <a:p>
            <a:r>
              <a:rPr lang="en-US" sz="2000" b="1" dirty="0">
                <a:cs typeface="Calibri"/>
              </a:rPr>
              <a:t>Affordable price but high quality will attract many customers and good money.</a:t>
            </a:r>
          </a:p>
          <a:p>
            <a:endParaRPr lang="en-US" sz="2000" dirty="0">
              <a:cs typeface="Calibri"/>
            </a:endParaRPr>
          </a:p>
        </p:txBody>
      </p:sp>
      <p:pic>
        <p:nvPicPr>
          <p:cNvPr id="24" name="Picture 24" descr="A person standing posing for the camera&#10;&#10;Description generated with very high confidence">
            <a:extLst>
              <a:ext uri="{FF2B5EF4-FFF2-40B4-BE49-F238E27FC236}">
                <a16:creationId xmlns:a16="http://schemas.microsoft.com/office/drawing/2014/main" id="{9A71CF82-7FB6-44E8-B582-569CD0622D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1709" y="157110"/>
            <a:ext cx="2743200" cy="2304288"/>
          </a:xfrm>
          <a:prstGeom prst="rect">
            <a:avLst/>
          </a:prstGeom>
        </p:spPr>
      </p:pic>
      <p:pic>
        <p:nvPicPr>
          <p:cNvPr id="26" name="Picture 26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D559722B-0B10-45BE-935D-30AA91F7C5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63808" y="2618509"/>
            <a:ext cx="2334638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1119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5BF1C-B7B3-418A-A1E7-C281908C3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INTRODUCTION</a:t>
            </a:r>
            <a:endParaRPr lang="en-US"/>
          </a:p>
        </p:txBody>
      </p:sp>
      <p:pic>
        <p:nvPicPr>
          <p:cNvPr id="10" name="Picture 11" descr="A picture containing ground, outdoor, sitting, building&#10;&#10;Description generated with high confidence">
            <a:extLst>
              <a:ext uri="{FF2B5EF4-FFF2-40B4-BE49-F238E27FC236}">
                <a16:creationId xmlns:a16="http://schemas.microsoft.com/office/drawing/2014/main" id="{3EE76E7F-5250-45CC-A73F-945F06C4CE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60" y="1007588"/>
            <a:ext cx="3425957" cy="484234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046462-4EF1-4CF1-A0B3-2A89FC644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7515" y="2022601"/>
            <a:ext cx="7161017" cy="415436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cs typeface="Calibri"/>
              </a:rPr>
              <a:t> open a private leather goods brand store ,which will satisfy modern age needs with </a:t>
            </a:r>
            <a:r>
              <a:rPr lang="en-US" sz="2000" dirty="0" smtClean="0">
                <a:cs typeface="Calibri"/>
              </a:rPr>
              <a:t>style. Will have a blend of technology, new trends and style.</a:t>
            </a:r>
            <a:endParaRPr lang="en-US" sz="2000" dirty="0">
              <a:cs typeface="Calibri"/>
            </a:endParaRPr>
          </a:p>
          <a:p>
            <a:r>
              <a:rPr lang="en-US" sz="2000" dirty="0">
                <a:cs typeface="Calibri"/>
              </a:rPr>
              <a:t>An innovative idea of saving people money by providing them high quality products at affordable prices. </a:t>
            </a:r>
          </a:p>
          <a:p>
            <a:r>
              <a:rPr lang="en-US" sz="2000" dirty="0">
                <a:cs typeface="Calibri"/>
              </a:rPr>
              <a:t>Providing quality service to all the customers, which also includes repair restoration ,cleaning ,fittings</a:t>
            </a:r>
            <a:r>
              <a:rPr lang="en-US" sz="2000" dirty="0" smtClean="0">
                <a:cs typeface="Calibri"/>
              </a:rPr>
              <a:t>.</a:t>
            </a:r>
          </a:p>
          <a:p>
            <a:r>
              <a:rPr lang="en-US" sz="2000" dirty="0" smtClean="0">
                <a:cs typeface="Calibri"/>
              </a:rPr>
              <a:t>We will make great relationship by sharing our store services with everyone, anyone can come in our store, for repair and fittings even if it is not our product.</a:t>
            </a:r>
            <a:endParaRPr lang="en-US" sz="2000" dirty="0">
              <a:cs typeface="Calibri"/>
            </a:endParaRPr>
          </a:p>
          <a:p>
            <a:r>
              <a:rPr lang="en-US" sz="2000" dirty="0">
                <a:cs typeface="Calibri"/>
              </a:rPr>
              <a:t>And to put a great deal of thought on functionality for daily use while product planning.</a:t>
            </a:r>
          </a:p>
        </p:txBody>
      </p:sp>
    </p:spTree>
    <p:extLst>
      <p:ext uri="{BB962C8B-B14F-4D97-AF65-F5344CB8AC3E}">
        <p14:creationId xmlns:p14="http://schemas.microsoft.com/office/powerpoint/2010/main" val="30292815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0159F-9FCF-4EF7-80ED-C4102AC29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723578"/>
            <a:ext cx="3387106" cy="1645501"/>
          </a:xfrm>
        </p:spPr>
        <p:txBody>
          <a:bodyPr>
            <a:normAutofit/>
          </a:bodyPr>
          <a:lstStyle/>
          <a:p>
            <a:r>
              <a:rPr lang="en-US" b="1" dirty="0">
                <a:ea typeface="+mj-lt"/>
                <a:cs typeface="+mj-lt"/>
              </a:rPr>
              <a:t>Operations</a:t>
            </a:r>
            <a:br>
              <a:rPr lang="en-US" b="1" dirty="0">
                <a:ea typeface="+mj-lt"/>
                <a:cs typeface="+mj-lt"/>
              </a:rPr>
            </a:br>
            <a:endParaRPr lang="en-US" dirty="0"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5279B-3222-420B-98E9-843F595BDB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1550021"/>
            <a:ext cx="3387105" cy="462694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400" b="1" dirty="0" smtClean="0">
                <a:cs typeface="Calibri"/>
              </a:rPr>
              <a:t>Meeting technology with </a:t>
            </a:r>
            <a:r>
              <a:rPr lang="en-US" sz="1400" b="1" dirty="0" err="1" smtClean="0">
                <a:cs typeface="Calibri"/>
              </a:rPr>
              <a:t>style,Smart</a:t>
            </a:r>
            <a:r>
              <a:rPr lang="en-US" sz="1400" b="1" dirty="0" smtClean="0">
                <a:cs typeface="Calibri"/>
              </a:rPr>
              <a:t> </a:t>
            </a:r>
            <a:r>
              <a:rPr lang="en-US" sz="1400" b="1" dirty="0">
                <a:cs typeface="Calibri"/>
              </a:rPr>
              <a:t>bag in attractive styles having solar power bank, </a:t>
            </a:r>
            <a:r>
              <a:rPr lang="en-US" sz="1400" b="1" dirty="0" err="1">
                <a:cs typeface="Calibri"/>
              </a:rPr>
              <a:t>Usb</a:t>
            </a:r>
            <a:r>
              <a:rPr lang="en-US" sz="1400" b="1" dirty="0">
                <a:cs typeface="Calibri"/>
              </a:rPr>
              <a:t> port, laptop pocket ,separate compartments for sunglasses and makeup and hidden pockets.</a:t>
            </a:r>
          </a:p>
          <a:p>
            <a:r>
              <a:rPr lang="en-US" sz="1400" b="1" dirty="0">
                <a:cs typeface="Calibri"/>
              </a:rPr>
              <a:t>To start a well structured business and </a:t>
            </a:r>
            <a:r>
              <a:rPr lang="en-US" sz="1400" b="1" dirty="0" err="1">
                <a:cs typeface="Calibri"/>
              </a:rPr>
              <a:t>continously</a:t>
            </a:r>
            <a:r>
              <a:rPr lang="en-US" sz="1400" b="1" dirty="0">
                <a:cs typeface="Calibri"/>
              </a:rPr>
              <a:t> keeping up with the new technology trends like inherited qualities such as water resistance, fire retardant leather, crack proof, durability.</a:t>
            </a:r>
          </a:p>
          <a:p>
            <a:r>
              <a:rPr lang="en-US" sz="1400" b="1" dirty="0">
                <a:cs typeface="Calibri"/>
              </a:rPr>
              <a:t>Will have </a:t>
            </a:r>
            <a:r>
              <a:rPr lang="en-US" sz="1400" b="1" dirty="0" err="1">
                <a:cs typeface="Calibri"/>
              </a:rPr>
              <a:t>differenet</a:t>
            </a:r>
            <a:r>
              <a:rPr lang="en-US" sz="1400" b="1" dirty="0">
                <a:cs typeface="Calibri"/>
              </a:rPr>
              <a:t> price range to meet different customer needs.</a:t>
            </a:r>
          </a:p>
          <a:p>
            <a:r>
              <a:rPr lang="en-US" sz="1400" b="1" dirty="0">
                <a:cs typeface="Calibri"/>
              </a:rPr>
              <a:t>Focus on High end products and the quality finish at affordable prices.</a:t>
            </a:r>
          </a:p>
          <a:p>
            <a:r>
              <a:rPr lang="en-US" sz="1400" b="1" dirty="0">
                <a:cs typeface="Calibri"/>
              </a:rPr>
              <a:t>Will use different kinds of leather and  price will vary  according to that for example The </a:t>
            </a:r>
            <a:r>
              <a:rPr lang="en-US" sz="1400" b="1" dirty="0" err="1">
                <a:cs typeface="Calibri"/>
              </a:rPr>
              <a:t>Fendi</a:t>
            </a:r>
            <a:r>
              <a:rPr lang="en-US" sz="1400" b="1" dirty="0">
                <a:cs typeface="Calibri"/>
              </a:rPr>
              <a:t> </a:t>
            </a:r>
            <a:r>
              <a:rPr lang="en-US" sz="1400" b="1" dirty="0" err="1">
                <a:cs typeface="Calibri"/>
              </a:rPr>
              <a:t>Selleria</a:t>
            </a:r>
            <a:r>
              <a:rPr lang="en-US" sz="1400" b="1" dirty="0">
                <a:cs typeface="Calibri"/>
              </a:rPr>
              <a:t> Bag features two of the world’s rarest and most expensive animal skins: sable and Chinchilla, was worth </a:t>
            </a:r>
            <a:r>
              <a:rPr lang="en-US" sz="1400" b="1" dirty="0"/>
              <a:t>$</a:t>
            </a:r>
            <a:r>
              <a:rPr lang="en-US" sz="1400" b="1" dirty="0" smtClean="0"/>
              <a:t>380,000.</a:t>
            </a:r>
            <a:endParaRPr lang="en-US" sz="1400" b="1" dirty="0">
              <a:cs typeface="Calibri"/>
            </a:endParaRPr>
          </a:p>
          <a:p>
            <a:pPr marL="0" indent="0"/>
            <a:endParaRPr lang="en-US" sz="1400" b="1" dirty="0">
              <a:cs typeface="Calibri"/>
            </a:endParaRPr>
          </a:p>
          <a:p>
            <a:pPr marL="0" indent="0">
              <a:buNone/>
            </a:pPr>
            <a:endParaRPr lang="en-US" sz="1400" b="1" dirty="0">
              <a:cs typeface="Calibri"/>
            </a:endParaRPr>
          </a:p>
          <a:p>
            <a:endParaRPr lang="en-US" sz="1400" b="1" dirty="0">
              <a:cs typeface="Calibri"/>
            </a:endParaRPr>
          </a:p>
        </p:txBody>
      </p:sp>
      <p:sp>
        <p:nvSpPr>
          <p:cNvPr id="27" name="Rectangle 29">
            <a:extLst>
              <a:ext uri="{FF2B5EF4-FFF2-40B4-BE49-F238E27FC236}">
                <a16:creationId xmlns:a16="http://schemas.microsoft.com/office/drawing/2014/main" id="{EBB6D9F6-3E47-45AD-8461-718A3C87E3E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8409" y="0"/>
            <a:ext cx="7653591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Rectangle 31">
            <a:extLst>
              <a:ext uri="{FF2B5EF4-FFF2-40B4-BE49-F238E27FC236}">
                <a16:creationId xmlns:a16="http://schemas.microsoft.com/office/drawing/2014/main" id="{A3B16A00-A549-4B07-B8C2-4B3A966D9E2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0141" y="321732"/>
            <a:ext cx="4111054" cy="3674848"/>
          </a:xfrm>
          <a:prstGeom prst="rect">
            <a:avLst/>
          </a:prstGeom>
          <a:solidFill>
            <a:srgbClr val="FFFFFF"/>
          </a:solidFill>
          <a:ln w="15875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5" name="Picture 15" descr="A group of people standing around a bag of luggage&#10;&#10;Description generated with very high confidence">
            <a:extLst>
              <a:ext uri="{FF2B5EF4-FFF2-40B4-BE49-F238E27FC236}">
                <a16:creationId xmlns:a16="http://schemas.microsoft.com/office/drawing/2014/main" id="{ECEF1166-A022-47EE-A626-FC4419B69A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336" b="-1"/>
          <a:stretch/>
        </p:blipFill>
        <p:spPr>
          <a:xfrm>
            <a:off x="5009463" y="698158"/>
            <a:ext cx="3775899" cy="2913531"/>
          </a:xfrm>
          <a:prstGeom prst="rect">
            <a:avLst/>
          </a:prstGeom>
        </p:spPr>
      </p:pic>
      <p:sp>
        <p:nvSpPr>
          <p:cNvPr id="31" name="Rectangle 33">
            <a:extLst>
              <a:ext uri="{FF2B5EF4-FFF2-40B4-BE49-F238E27FC236}">
                <a16:creationId xmlns:a16="http://schemas.microsoft.com/office/drawing/2014/main" id="{33B86BAE-87B4-4192-ABB2-627FFC965AC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8156" y="321732"/>
            <a:ext cx="2766017" cy="3026832"/>
          </a:xfrm>
          <a:prstGeom prst="rect">
            <a:avLst/>
          </a:prstGeom>
          <a:solidFill>
            <a:srgbClr val="FFFFFF"/>
          </a:solidFill>
          <a:ln w="15875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3" name="Picture 23">
            <a:extLst>
              <a:ext uri="{FF2B5EF4-FFF2-40B4-BE49-F238E27FC236}">
                <a16:creationId xmlns:a16="http://schemas.microsoft.com/office/drawing/2014/main" id="{E2A9F648-18ED-4602-B1B0-81B5705CFEF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29" r="3054" b="3"/>
          <a:stretch/>
        </p:blipFill>
        <p:spPr>
          <a:xfrm>
            <a:off x="9279639" y="639684"/>
            <a:ext cx="2438503" cy="2386697"/>
          </a:xfrm>
          <a:prstGeom prst="rect">
            <a:avLst/>
          </a:prstGeom>
        </p:spPr>
      </p:pic>
      <p:sp>
        <p:nvSpPr>
          <p:cNvPr id="40" name="Rectangle 35">
            <a:extLst>
              <a:ext uri="{FF2B5EF4-FFF2-40B4-BE49-F238E27FC236}">
                <a16:creationId xmlns:a16="http://schemas.microsoft.com/office/drawing/2014/main" id="{22BB4F03-4463-45CC-89A7-8E03412EDDB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0141" y="4155753"/>
            <a:ext cx="4111054" cy="2380509"/>
          </a:xfrm>
          <a:prstGeom prst="rect">
            <a:avLst/>
          </a:prstGeom>
          <a:solidFill>
            <a:srgbClr val="FFFFFF"/>
          </a:solidFill>
          <a:ln w="15875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5" name="Picture 26" descr="A picture containing accessory, suitcase, luggage, bag&#10;&#10;Description generated with very high confidence">
            <a:extLst>
              <a:ext uri="{FF2B5EF4-FFF2-40B4-BE49-F238E27FC236}">
                <a16:creationId xmlns:a16="http://schemas.microsoft.com/office/drawing/2014/main" id="{786D96BB-F9B3-4188-9EEB-DB29365F8D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9463" y="4322157"/>
            <a:ext cx="3775899" cy="2057864"/>
          </a:xfrm>
          <a:prstGeom prst="rect">
            <a:avLst/>
          </a:prstGeom>
        </p:spPr>
      </p:pic>
      <p:sp>
        <p:nvSpPr>
          <p:cNvPr id="42" name="Rectangle 37">
            <a:extLst>
              <a:ext uri="{FF2B5EF4-FFF2-40B4-BE49-F238E27FC236}">
                <a16:creationId xmlns:a16="http://schemas.microsoft.com/office/drawing/2014/main" id="{80E1AEAE-1F52-4C29-925C-27738417E9F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8156" y="3509431"/>
            <a:ext cx="2766017" cy="3026832"/>
          </a:xfrm>
          <a:prstGeom prst="rect">
            <a:avLst/>
          </a:prstGeom>
          <a:solidFill>
            <a:srgbClr val="FFFFFF"/>
          </a:solidFill>
          <a:ln w="15875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7" name="Picture 17" descr="A close up of a bag&#10;&#10;Description generated with high confidence">
            <a:extLst>
              <a:ext uri="{FF2B5EF4-FFF2-40B4-BE49-F238E27FC236}">
                <a16:creationId xmlns:a16="http://schemas.microsoft.com/office/drawing/2014/main" id="{49D9E13E-D82C-4924-8611-8C80B14BF00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949" r="4" b="3049"/>
          <a:stretch/>
        </p:blipFill>
        <p:spPr>
          <a:xfrm>
            <a:off x="9279639" y="4059850"/>
            <a:ext cx="2438503" cy="1934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9617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outdoor, building&#10;&#10;Description generated with high confidence">
            <a:extLst>
              <a:ext uri="{FF2B5EF4-FFF2-40B4-BE49-F238E27FC236}">
                <a16:creationId xmlns:a16="http://schemas.microsoft.com/office/drawing/2014/main" id="{08D29187-60E7-4316-8E7F-EA193BA6ED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647" r="-1" b="4311"/>
          <a:stretch/>
        </p:blipFill>
        <p:spPr>
          <a:xfrm>
            <a:off x="6185051" y="10"/>
            <a:ext cx="5997632" cy="6857990"/>
          </a:xfrm>
          <a:custGeom>
            <a:avLst/>
            <a:gdLst>
              <a:gd name="connsiteX0" fmla="*/ 0 w 5997632"/>
              <a:gd name="connsiteY0" fmla="*/ 0 h 6858000"/>
              <a:gd name="connsiteX1" fmla="*/ 5997632 w 5997632"/>
              <a:gd name="connsiteY1" fmla="*/ 0 h 6858000"/>
              <a:gd name="connsiteX2" fmla="*/ 5997632 w 5997632"/>
              <a:gd name="connsiteY2" fmla="*/ 6858000 h 6858000"/>
              <a:gd name="connsiteX3" fmla="*/ 3178693 w 599763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97632" h="6858000">
                <a:moveTo>
                  <a:pt x="0" y="0"/>
                </a:moveTo>
                <a:lnTo>
                  <a:pt x="5997632" y="0"/>
                </a:lnTo>
                <a:lnTo>
                  <a:pt x="5997632" y="6858000"/>
                </a:lnTo>
                <a:lnTo>
                  <a:pt x="3178693" y="6858000"/>
                </a:lnTo>
                <a:close/>
              </a:path>
            </a:pathLst>
          </a:custGeom>
        </p:spPr>
      </p:pic>
      <p:pic>
        <p:nvPicPr>
          <p:cNvPr id="7" name="Picture 7" descr="A picture containing clothing&#10;&#10;Description generated with high confidence">
            <a:extLst>
              <a:ext uri="{FF2B5EF4-FFF2-40B4-BE49-F238E27FC236}">
                <a16:creationId xmlns:a16="http://schemas.microsoft.com/office/drawing/2014/main" id="{FCD85515-8973-4EFE-A0C1-834F7C01EC7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735" b="29314"/>
          <a:stretch/>
        </p:blipFill>
        <p:spPr>
          <a:xfrm>
            <a:off x="83126" y="10"/>
            <a:ext cx="9141744" cy="6857990"/>
          </a:xfrm>
          <a:custGeom>
            <a:avLst/>
            <a:gdLst>
              <a:gd name="connsiteX0" fmla="*/ 0 w 9141744"/>
              <a:gd name="connsiteY0" fmla="*/ 0 h 6863485"/>
              <a:gd name="connsiteX1" fmla="*/ 5963051 w 9141744"/>
              <a:gd name="connsiteY1" fmla="*/ 0 h 6863485"/>
              <a:gd name="connsiteX2" fmla="*/ 9141744 w 9141744"/>
              <a:gd name="connsiteY2" fmla="*/ 6863485 h 6863485"/>
              <a:gd name="connsiteX3" fmla="*/ 0 w 9141744"/>
              <a:gd name="connsiteY3" fmla="*/ 6863485 h 6863485"/>
              <a:gd name="connsiteX4" fmla="*/ 0 w 9141744"/>
              <a:gd name="connsiteY4" fmla="*/ 0 h 68634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41744" h="6863485">
                <a:moveTo>
                  <a:pt x="0" y="0"/>
                </a:moveTo>
                <a:lnTo>
                  <a:pt x="5963051" y="0"/>
                </a:lnTo>
                <a:lnTo>
                  <a:pt x="9141744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7FEB674-D811-4FFE-A878-29D0C0ED18D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73847"/>
            <a:ext cx="6434783" cy="3310306"/>
          </a:xfrm>
          <a:custGeom>
            <a:avLst/>
            <a:gdLst>
              <a:gd name="connsiteX0" fmla="*/ 0 w 6434783"/>
              <a:gd name="connsiteY0" fmla="*/ 0 h 3310306"/>
              <a:gd name="connsiteX1" fmla="*/ 3829872 w 6434783"/>
              <a:gd name="connsiteY1" fmla="*/ 0 h 3310306"/>
              <a:gd name="connsiteX2" fmla="*/ 4896100 w 6434783"/>
              <a:gd name="connsiteY2" fmla="*/ 0 h 3310306"/>
              <a:gd name="connsiteX3" fmla="*/ 4901677 w 6434783"/>
              <a:gd name="connsiteY3" fmla="*/ 0 h 3310306"/>
              <a:gd name="connsiteX4" fmla="*/ 6434783 w 6434783"/>
              <a:gd name="connsiteY4" fmla="*/ 3310306 h 3310306"/>
              <a:gd name="connsiteX5" fmla="*/ 0 w 6434783"/>
              <a:gd name="connsiteY5" fmla="*/ 3310306 h 3310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34783" h="3310306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6434783" y="3310306"/>
                </a:lnTo>
                <a:lnTo>
                  <a:pt x="0" y="3310306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887234-86B7-4EB6-9E06-DB649CE12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064" y="933667"/>
            <a:ext cx="3886199" cy="2148089"/>
          </a:xfrm>
        </p:spPr>
        <p:txBody>
          <a:bodyPr>
            <a:normAutofit/>
          </a:bodyPr>
          <a:lstStyle/>
          <a:p>
            <a:r>
              <a:rPr lang="en-US" sz="4000" b="1">
                <a:cs typeface="Calibri Light"/>
              </a:rPr>
              <a:t>Scalability</a:t>
            </a:r>
            <a:br>
              <a:rPr lang="en-US" sz="4000" b="1">
                <a:cs typeface="Calibri Light"/>
              </a:rPr>
            </a:b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490C8-2942-4F26-9578-4D90257801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064" y="2181211"/>
            <a:ext cx="4620544" cy="36186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b="1" dirty="0">
                <a:cs typeface="Calibri"/>
              </a:rPr>
              <a:t>In the middle of the city London a leather store ,providing great style and lifestyle </a:t>
            </a:r>
            <a:r>
              <a:rPr lang="en-US" sz="1400" b="1" dirty="0" err="1" smtClean="0">
                <a:cs typeface="Calibri"/>
              </a:rPr>
              <a:t>needs.product</a:t>
            </a:r>
            <a:r>
              <a:rPr lang="en-US" sz="1400" b="1" dirty="0" smtClean="0">
                <a:cs typeface="Calibri"/>
              </a:rPr>
              <a:t> range not only for rich people.</a:t>
            </a:r>
          </a:p>
          <a:p>
            <a:r>
              <a:rPr lang="en-US" sz="1400" b="1" dirty="0" smtClean="0">
                <a:cs typeface="Calibri"/>
              </a:rPr>
              <a:t>Products designed to fulfill needs of our demanding lifestyle.</a:t>
            </a:r>
            <a:endParaRPr lang="en-US" sz="1400" b="1" dirty="0">
              <a:cs typeface="Calibri"/>
            </a:endParaRPr>
          </a:p>
          <a:p>
            <a:r>
              <a:rPr lang="en-US" sz="1400" b="1" dirty="0">
                <a:cs typeface="Calibri"/>
              </a:rPr>
              <a:t>Starting the business with </a:t>
            </a:r>
            <a:r>
              <a:rPr lang="en-US" sz="1400" b="1" dirty="0" smtClean="0">
                <a:cs typeface="Calibri"/>
              </a:rPr>
              <a:t>10,0000, 3000 </a:t>
            </a:r>
            <a:r>
              <a:rPr lang="en-US" sz="1400" b="1" dirty="0">
                <a:cs typeface="Calibri"/>
              </a:rPr>
              <a:t>customers initially in the first month and then will grow </a:t>
            </a:r>
            <a:r>
              <a:rPr lang="en-US" sz="1400" b="1" dirty="0" err="1">
                <a:cs typeface="Calibri"/>
              </a:rPr>
              <a:t>upto</a:t>
            </a:r>
            <a:r>
              <a:rPr lang="en-US" sz="1400" b="1" dirty="0">
                <a:cs typeface="Calibri"/>
              </a:rPr>
              <a:t>  </a:t>
            </a:r>
            <a:r>
              <a:rPr lang="en-US" sz="1400" b="1" dirty="0" smtClean="0">
                <a:cs typeface="Calibri"/>
              </a:rPr>
              <a:t>12000 </a:t>
            </a:r>
            <a:r>
              <a:rPr lang="en-US" sz="1400" b="1" dirty="0">
                <a:cs typeface="Calibri"/>
              </a:rPr>
              <a:t>customers by the end of first quarter.</a:t>
            </a:r>
          </a:p>
          <a:p>
            <a:r>
              <a:rPr lang="en-US" sz="1400" b="1" dirty="0">
                <a:cs typeface="Calibri"/>
              </a:rPr>
              <a:t>The company will generate </a:t>
            </a:r>
            <a:r>
              <a:rPr lang="en-US" sz="1400" b="1" dirty="0" smtClean="0">
                <a:cs typeface="Calibri"/>
              </a:rPr>
              <a:t>640,000 </a:t>
            </a:r>
            <a:r>
              <a:rPr lang="en-US" sz="1400" b="1" dirty="0">
                <a:cs typeface="Calibri"/>
              </a:rPr>
              <a:t>by the end of </a:t>
            </a:r>
            <a:r>
              <a:rPr lang="en-US" sz="1400" b="1" dirty="0" smtClean="0">
                <a:cs typeface="Calibri"/>
              </a:rPr>
              <a:t>4 quarter </a:t>
            </a:r>
            <a:r>
              <a:rPr lang="en-US" sz="1400" b="1" dirty="0">
                <a:cs typeface="Calibri"/>
              </a:rPr>
              <a:t>as an </a:t>
            </a:r>
            <a:r>
              <a:rPr lang="en-US" sz="1400" b="1" dirty="0" smtClean="0">
                <a:cs typeface="Calibri"/>
              </a:rPr>
              <a:t>profit </a:t>
            </a:r>
            <a:r>
              <a:rPr lang="en-US" sz="1400" b="1" dirty="0">
                <a:cs typeface="Calibri"/>
              </a:rPr>
              <a:t>and  to open a second outlet.</a:t>
            </a:r>
          </a:p>
          <a:p>
            <a:r>
              <a:rPr lang="en-US" sz="1400" b="1" dirty="0">
                <a:cs typeface="Calibri"/>
              </a:rPr>
              <a:t>The second outlet will add up more brand products like polish leather creams, conditioners ,</a:t>
            </a:r>
            <a:r>
              <a:rPr lang="en-US" sz="1400" b="1" dirty="0" err="1">
                <a:cs typeface="Calibri"/>
              </a:rPr>
              <a:t>watersproofing</a:t>
            </a:r>
            <a:r>
              <a:rPr lang="en-US" sz="1400" b="1" dirty="0">
                <a:cs typeface="Calibri"/>
              </a:rPr>
              <a:t> sprays waxes etc.</a:t>
            </a:r>
          </a:p>
        </p:txBody>
      </p:sp>
    </p:spTree>
    <p:extLst>
      <p:ext uri="{BB962C8B-B14F-4D97-AF65-F5344CB8AC3E}">
        <p14:creationId xmlns:p14="http://schemas.microsoft.com/office/powerpoint/2010/main" val="24646134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9E4C4-41DF-48CB-8A46-5A432731A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6524" y="629266"/>
            <a:ext cx="5053203" cy="1676603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MARKET</a:t>
            </a:r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552F9A8-3179-445B-AE51-C6FADF537D3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2144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ounded Rectangle 9">
            <a:extLst>
              <a:ext uri="{FF2B5EF4-FFF2-40B4-BE49-F238E27FC236}">
                <a16:creationId xmlns:a16="http://schemas.microsoft.com/office/drawing/2014/main" id="{5569877C-BBFC-45B8-9C07-7334FB22267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631" y="484632"/>
            <a:ext cx="5125593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2" descr="A picture containing person, clothing, wall, indoor&#10;&#10;Description generated with very high confidence">
            <a:extLst>
              <a:ext uri="{FF2B5EF4-FFF2-40B4-BE49-F238E27FC236}">
                <a16:creationId xmlns:a16="http://schemas.microsoft.com/office/drawing/2014/main" id="{24318A21-C008-4447-9F23-C0163D523D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851"/>
          <a:stretch/>
        </p:blipFill>
        <p:spPr>
          <a:xfrm>
            <a:off x="798933" y="798944"/>
            <a:ext cx="1753789" cy="2467862"/>
          </a:xfrm>
          <a:prstGeom prst="rect">
            <a:avLst/>
          </a:prstGeom>
        </p:spPr>
      </p:pic>
      <p:pic>
        <p:nvPicPr>
          <p:cNvPr id="14" name="Picture 14" descr="A red white and blue shoes&#10;&#10;Description generated with high confidence">
            <a:extLst>
              <a:ext uri="{FF2B5EF4-FFF2-40B4-BE49-F238E27FC236}">
                <a16:creationId xmlns:a16="http://schemas.microsoft.com/office/drawing/2014/main" id="{29FE98ED-A29F-4668-8A46-74EBF6001CE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6935" r="-1" b="-1"/>
          <a:stretch/>
        </p:blipFill>
        <p:spPr>
          <a:xfrm>
            <a:off x="2713589" y="811657"/>
            <a:ext cx="2582333" cy="2442436"/>
          </a:xfrm>
          <a:prstGeom prst="rect">
            <a:avLst/>
          </a:prstGeom>
        </p:spPr>
      </p:pic>
      <p:pic>
        <p:nvPicPr>
          <p:cNvPr id="4" name="Picture 4" descr="A close up of a colorful wall&#10;&#10;Description generated with high confidence">
            <a:extLst>
              <a:ext uri="{FF2B5EF4-FFF2-40B4-BE49-F238E27FC236}">
                <a16:creationId xmlns:a16="http://schemas.microsoft.com/office/drawing/2014/main" id="{A31D11E3-96A6-4BB1-997E-63719A1DF90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" b="2588"/>
          <a:stretch/>
        </p:blipFill>
        <p:spPr>
          <a:xfrm>
            <a:off x="798934" y="3415746"/>
            <a:ext cx="2605576" cy="2481048"/>
          </a:xfrm>
          <a:prstGeom prst="rect">
            <a:avLst/>
          </a:prstGeom>
        </p:spPr>
      </p:pic>
      <p:pic>
        <p:nvPicPr>
          <p:cNvPr id="8" name="Picture 9" descr="A person wearing a suit case&#10;&#10;Description generated with high confidence">
            <a:extLst>
              <a:ext uri="{FF2B5EF4-FFF2-40B4-BE49-F238E27FC236}">
                <a16:creationId xmlns:a16="http://schemas.microsoft.com/office/drawing/2014/main" id="{D9A1C570-5E35-4460-8BD9-D0E594F0C1C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36" r="529" b="-6"/>
          <a:stretch/>
        </p:blipFill>
        <p:spPr>
          <a:xfrm>
            <a:off x="3556652" y="3415746"/>
            <a:ext cx="1739270" cy="249376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14CEF-DECD-473E-B1C8-E69F704203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6524" y="2438400"/>
            <a:ext cx="5053203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600">
                <a:cs typeface="Calibri"/>
              </a:rPr>
              <a:t>Theres a high demand and growth in leather industry between the year 2018 – 2023 as the leather is back in trend.</a:t>
            </a:r>
          </a:p>
          <a:p>
            <a:r>
              <a:rPr lang="en-US" sz="1600">
                <a:cs typeface="Calibri"/>
              </a:rPr>
              <a:t>Awareness of latest fashion trends due to adoption of social media and internet has increased the demand for luxery leather goods.</a:t>
            </a:r>
          </a:p>
          <a:p>
            <a:r>
              <a:rPr lang="en-US" sz="1600">
                <a:cs typeface="Calibri"/>
              </a:rPr>
              <a:t>March 2018:To fulfill the demand of leather goods LV has hired 700 workers and is opening two workshops in france.</a:t>
            </a:r>
          </a:p>
          <a:p>
            <a:r>
              <a:rPr lang="en-US" sz="1600">
                <a:cs typeface="Calibri"/>
              </a:rPr>
              <a:t>chemical tycoon ,jim retcliffe take over bellstaff.(british leather jacket maker)</a:t>
            </a:r>
          </a:p>
          <a:p>
            <a:r>
              <a:rPr lang="en-US" sz="1600">
                <a:cs typeface="Calibri"/>
              </a:rPr>
              <a:t> The market growth across the globe due to the Existence of synthetic alternatives in the market such as </a:t>
            </a:r>
            <a:r>
              <a:rPr lang="en-US" sz="1600" b="1">
                <a:cs typeface="Calibri"/>
              </a:rPr>
              <a:t>artificial</a:t>
            </a:r>
            <a:r>
              <a:rPr lang="en-US" sz="1600">
                <a:cs typeface="Calibri"/>
              </a:rPr>
              <a:t> </a:t>
            </a:r>
            <a:r>
              <a:rPr lang="en-US" sz="1600" b="1">
                <a:cs typeface="Calibri"/>
              </a:rPr>
              <a:t>leather.</a:t>
            </a:r>
            <a:endParaRPr lang="en-US" sz="16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8204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8BAE0-3B7A-4233-B716-5C9102AF6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1396289"/>
            <a:ext cx="6387102" cy="1325563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Future plans</a:t>
            </a:r>
            <a:br>
              <a:rPr lang="en-US">
                <a:cs typeface="Calibri Light"/>
              </a:rPr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817D4-E523-44D9-8251-9210978AA1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2" y="2871982"/>
            <a:ext cx="6382657" cy="31816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>
                <a:cs typeface="Calibri"/>
              </a:rPr>
              <a:t>To expand business globally</a:t>
            </a:r>
          </a:p>
          <a:p>
            <a:r>
              <a:rPr lang="en-US" sz="1700">
                <a:cs typeface="Calibri"/>
              </a:rPr>
              <a:t>Customers can make special requests  for exaple their favourite celebrity wallet or bags.</a:t>
            </a:r>
          </a:p>
          <a:p>
            <a:r>
              <a:rPr lang="en-US" sz="1700">
                <a:cs typeface="Calibri"/>
              </a:rPr>
              <a:t>Will also make jwellery boxes ,promotional sales kit,photoalbums, watch cuffling boxes, keepsake boxes, travel accessories ,glass cases, watch straps etc on order.</a:t>
            </a:r>
            <a:endParaRPr lang="en-US" sz="1700"/>
          </a:p>
          <a:p>
            <a:r>
              <a:rPr lang="en-US" sz="1700">
                <a:cs typeface="Calibri"/>
              </a:rPr>
              <a:t>Customised leather car seats. </a:t>
            </a:r>
          </a:p>
          <a:p>
            <a:r>
              <a:rPr lang="en-US" sz="1700">
                <a:cs typeface="Calibri"/>
              </a:rPr>
              <a:t>Higher standard of service, offering leather cleaning ,repair,fittings.</a:t>
            </a:r>
          </a:p>
          <a:p>
            <a:r>
              <a:rPr lang="en-US" sz="1700">
                <a:cs typeface="Calibri"/>
              </a:rPr>
              <a:t>Giving a personal touch by adding  initials or names,dates,logos.</a:t>
            </a:r>
          </a:p>
          <a:p>
            <a:endParaRPr lang="en-US" sz="1700">
              <a:cs typeface="Calibri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C6A2225-94AF-4BC4-98F4-77746E7B10A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5108" y="1"/>
            <a:ext cx="4666892" cy="3612937"/>
          </a:xfrm>
          <a:custGeom>
            <a:avLst/>
            <a:gdLst>
              <a:gd name="connsiteX0" fmla="*/ 192227 w 4666892"/>
              <a:gd name="connsiteY0" fmla="*/ 0 h 3612937"/>
              <a:gd name="connsiteX1" fmla="*/ 4666892 w 4666892"/>
              <a:gd name="connsiteY1" fmla="*/ 0 h 3612937"/>
              <a:gd name="connsiteX2" fmla="*/ 4666892 w 4666892"/>
              <a:gd name="connsiteY2" fmla="*/ 2643684 h 3612937"/>
              <a:gd name="connsiteX3" fmla="*/ 4657487 w 4666892"/>
              <a:gd name="connsiteY3" fmla="*/ 2656262 h 3612937"/>
              <a:gd name="connsiteX4" fmla="*/ 2628900 w 4666892"/>
              <a:gd name="connsiteY4" fmla="*/ 3612937 h 3612937"/>
              <a:gd name="connsiteX5" fmla="*/ 0 w 4666892"/>
              <a:gd name="connsiteY5" fmla="*/ 984037 h 3612937"/>
              <a:gd name="connsiteX6" fmla="*/ 118190 w 4666892"/>
              <a:gd name="connsiteY6" fmla="*/ 202283 h 3612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66892" h="3612937">
                <a:moveTo>
                  <a:pt x="192227" y="0"/>
                </a:moveTo>
                <a:lnTo>
                  <a:pt x="4666892" y="0"/>
                </a:lnTo>
                <a:lnTo>
                  <a:pt x="4666892" y="2643684"/>
                </a:lnTo>
                <a:lnTo>
                  <a:pt x="4657487" y="2656262"/>
                </a:lnTo>
                <a:cubicBezTo>
                  <a:pt x="4175308" y="3240527"/>
                  <a:pt x="3445594" y="3612937"/>
                  <a:pt x="2628900" y="3612937"/>
                </a:cubicBezTo>
                <a:cubicBezTo>
                  <a:pt x="1176999" y="3612937"/>
                  <a:pt x="0" y="2435938"/>
                  <a:pt x="0" y="984037"/>
                </a:cubicBezTo>
                <a:cubicBezTo>
                  <a:pt x="0" y="711806"/>
                  <a:pt x="41379" y="449239"/>
                  <a:pt x="118190" y="2022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9" descr="A close up of a box&#10;&#10;Description generated with high confidence">
            <a:extLst>
              <a:ext uri="{FF2B5EF4-FFF2-40B4-BE49-F238E27FC236}">
                <a16:creationId xmlns:a16="http://schemas.microsoft.com/office/drawing/2014/main" id="{E2160A7E-A454-405B-9FFE-B1CA3C1883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4404" r="2" b="22515"/>
          <a:stretch/>
        </p:blipFill>
        <p:spPr>
          <a:xfrm>
            <a:off x="7689829" y="10"/>
            <a:ext cx="4502173" cy="3448209"/>
          </a:xfrm>
          <a:custGeom>
            <a:avLst/>
            <a:gdLst>
              <a:gd name="connsiteX0" fmla="*/ 205627 w 4502173"/>
              <a:gd name="connsiteY0" fmla="*/ 0 h 3448219"/>
              <a:gd name="connsiteX1" fmla="*/ 4502173 w 4502173"/>
              <a:gd name="connsiteY1" fmla="*/ 0 h 3448219"/>
              <a:gd name="connsiteX2" fmla="*/ 4502173 w 4502173"/>
              <a:gd name="connsiteY2" fmla="*/ 2368934 h 3448219"/>
              <a:gd name="connsiteX3" fmla="*/ 4365663 w 4502173"/>
              <a:gd name="connsiteY3" fmla="*/ 2551486 h 3448219"/>
              <a:gd name="connsiteX4" fmla="*/ 2464181 w 4502173"/>
              <a:gd name="connsiteY4" fmla="*/ 3448219 h 3448219"/>
              <a:gd name="connsiteX5" fmla="*/ 0 w 4502173"/>
              <a:gd name="connsiteY5" fmla="*/ 984038 h 3448219"/>
              <a:gd name="connsiteX6" fmla="*/ 193648 w 4502173"/>
              <a:gd name="connsiteY6" fmla="*/ 24867 h 3448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02173" h="3448219">
                <a:moveTo>
                  <a:pt x="205627" y="0"/>
                </a:moveTo>
                <a:lnTo>
                  <a:pt x="4502173" y="0"/>
                </a:lnTo>
                <a:lnTo>
                  <a:pt x="4502173" y="2368934"/>
                </a:lnTo>
                <a:lnTo>
                  <a:pt x="4365663" y="2551486"/>
                </a:lnTo>
                <a:cubicBezTo>
                  <a:pt x="3913696" y="3099144"/>
                  <a:pt x="3229704" y="3448219"/>
                  <a:pt x="2464181" y="3448219"/>
                </a:cubicBezTo>
                <a:cubicBezTo>
                  <a:pt x="1103251" y="3448219"/>
                  <a:pt x="0" y="2344968"/>
                  <a:pt x="0" y="984038"/>
                </a:cubicBezTo>
                <a:cubicBezTo>
                  <a:pt x="0" y="643806"/>
                  <a:pt x="68954" y="319678"/>
                  <a:pt x="193648" y="24867"/>
                </a:cubicBezTo>
                <a:close/>
              </a:path>
            </a:pathLst>
          </a:cu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648F5915-2CE1-4F74-88C5-D4366893D2D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4737" y="3918051"/>
            <a:ext cx="3587263" cy="2939948"/>
          </a:xfrm>
          <a:custGeom>
            <a:avLst/>
            <a:gdLst>
              <a:gd name="connsiteX0" fmla="*/ 2070613 w 3587263"/>
              <a:gd name="connsiteY0" fmla="*/ 0 h 2939948"/>
              <a:gd name="connsiteX1" fmla="*/ 3534758 w 3587263"/>
              <a:gd name="connsiteY1" fmla="*/ 606469 h 2939948"/>
              <a:gd name="connsiteX2" fmla="*/ 3587263 w 3587263"/>
              <a:gd name="connsiteY2" fmla="*/ 664240 h 2939948"/>
              <a:gd name="connsiteX3" fmla="*/ 3587263 w 3587263"/>
              <a:gd name="connsiteY3" fmla="*/ 2939948 h 2939948"/>
              <a:gd name="connsiteX4" fmla="*/ 193241 w 3587263"/>
              <a:gd name="connsiteY4" fmla="*/ 2939948 h 2939948"/>
              <a:gd name="connsiteX5" fmla="*/ 162719 w 3587263"/>
              <a:gd name="connsiteY5" fmla="*/ 2876589 h 2939948"/>
              <a:gd name="connsiteX6" fmla="*/ 0 w 3587263"/>
              <a:gd name="connsiteY6" fmla="*/ 2070613 h 2939948"/>
              <a:gd name="connsiteX7" fmla="*/ 2070613 w 3587263"/>
              <a:gd name="connsiteY7" fmla="*/ 0 h 2939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87263" h="2939948">
                <a:moveTo>
                  <a:pt x="2070613" y="0"/>
                </a:moveTo>
                <a:cubicBezTo>
                  <a:pt x="2642397" y="0"/>
                  <a:pt x="3160050" y="231761"/>
                  <a:pt x="3534758" y="606469"/>
                </a:cubicBezTo>
                <a:lnTo>
                  <a:pt x="3587263" y="664240"/>
                </a:lnTo>
                <a:lnTo>
                  <a:pt x="3587263" y="2939948"/>
                </a:lnTo>
                <a:lnTo>
                  <a:pt x="193241" y="2939948"/>
                </a:lnTo>
                <a:lnTo>
                  <a:pt x="162719" y="2876589"/>
                </a:lnTo>
                <a:cubicBezTo>
                  <a:pt x="57940" y="2628865"/>
                  <a:pt x="0" y="2356505"/>
                  <a:pt x="0" y="2070613"/>
                </a:cubicBezTo>
                <a:cubicBezTo>
                  <a:pt x="0" y="927045"/>
                  <a:pt x="927045" y="0"/>
                  <a:pt x="2070613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6" descr="A car engine&#10;&#10;Description generated with high confidence">
            <a:extLst>
              <a:ext uri="{FF2B5EF4-FFF2-40B4-BE49-F238E27FC236}">
                <a16:creationId xmlns:a16="http://schemas.microsoft.com/office/drawing/2014/main" id="{8294A08E-F48D-4437-A9EA-90D510FBD13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18707"/>
          <a:stretch/>
        </p:blipFill>
        <p:spPr>
          <a:xfrm>
            <a:off x="8768827" y="4082141"/>
            <a:ext cx="3423175" cy="2775859"/>
          </a:xfrm>
          <a:custGeom>
            <a:avLst/>
            <a:gdLst>
              <a:gd name="connsiteX0" fmla="*/ 1906524 w 3423175"/>
              <a:gd name="connsiteY0" fmla="*/ 0 h 2775859"/>
              <a:gd name="connsiteX1" fmla="*/ 3377691 w 3423175"/>
              <a:gd name="connsiteY1" fmla="*/ 693798 h 2775859"/>
              <a:gd name="connsiteX2" fmla="*/ 3423175 w 3423175"/>
              <a:gd name="connsiteY2" fmla="*/ 754624 h 2775859"/>
              <a:gd name="connsiteX3" fmla="*/ 3423175 w 3423175"/>
              <a:gd name="connsiteY3" fmla="*/ 2775859 h 2775859"/>
              <a:gd name="connsiteX4" fmla="*/ 211114 w 3423175"/>
              <a:gd name="connsiteY4" fmla="*/ 2775859 h 2775859"/>
              <a:gd name="connsiteX5" fmla="*/ 149824 w 3423175"/>
              <a:gd name="connsiteY5" fmla="*/ 2648629 h 2775859"/>
              <a:gd name="connsiteX6" fmla="*/ 0 w 3423175"/>
              <a:gd name="connsiteY6" fmla="*/ 1906524 h 2775859"/>
              <a:gd name="connsiteX7" fmla="*/ 1906524 w 3423175"/>
              <a:gd name="connsiteY7" fmla="*/ 0 h 2775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23175" h="2775859">
                <a:moveTo>
                  <a:pt x="1906524" y="0"/>
                </a:moveTo>
                <a:cubicBezTo>
                  <a:pt x="2498805" y="0"/>
                  <a:pt x="3028006" y="270078"/>
                  <a:pt x="3377691" y="693798"/>
                </a:cubicBezTo>
                <a:lnTo>
                  <a:pt x="3423175" y="754624"/>
                </a:lnTo>
                <a:lnTo>
                  <a:pt x="3423175" y="2775859"/>
                </a:lnTo>
                <a:lnTo>
                  <a:pt x="211114" y="2775859"/>
                </a:lnTo>
                <a:lnTo>
                  <a:pt x="149824" y="2648629"/>
                </a:lnTo>
                <a:cubicBezTo>
                  <a:pt x="53349" y="2420536"/>
                  <a:pt x="0" y="2169760"/>
                  <a:pt x="0" y="1906524"/>
                </a:cubicBezTo>
                <a:cubicBezTo>
                  <a:pt x="0" y="853580"/>
                  <a:pt x="853580" y="0"/>
                  <a:pt x="1906524" y="0"/>
                </a:cubicBezTo>
                <a:close/>
              </a:path>
            </a:pathLst>
          </a:cu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9474" y="114299"/>
            <a:ext cx="2463446" cy="295285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5181" y="3370759"/>
            <a:ext cx="1543462" cy="152416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9712" y="5198537"/>
            <a:ext cx="1354400" cy="135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3896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close up of an animal&#10;&#10;Description generated with high confidence">
            <a:extLst>
              <a:ext uri="{FF2B5EF4-FFF2-40B4-BE49-F238E27FC236}">
                <a16:creationId xmlns:a16="http://schemas.microsoft.com/office/drawing/2014/main" id="{83E5344C-BD6A-40B8-8BF9-FB23DE4EA0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058"/>
          <a:stretch/>
        </p:blipFill>
        <p:spPr>
          <a:xfrm>
            <a:off x="20" y="10"/>
            <a:ext cx="4668233" cy="6857990"/>
          </a:xfrm>
          <a:prstGeom prst="rect">
            <a:avLst/>
          </a:prstGeom>
        </p:spPr>
      </p:pic>
      <p:sp>
        <p:nvSpPr>
          <p:cNvPr id="9" name="Freeform 28">
            <a:extLst>
              <a:ext uri="{FF2B5EF4-FFF2-40B4-BE49-F238E27FC236}">
                <a16:creationId xmlns:a16="http://schemas.microsoft.com/office/drawing/2014/main" id="{2B70B725-07B0-4EB9-A2D7-AE7B6CFFED3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73338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 26">
            <a:extLst>
              <a:ext uri="{FF2B5EF4-FFF2-40B4-BE49-F238E27FC236}">
                <a16:creationId xmlns:a16="http://schemas.microsoft.com/office/drawing/2014/main" id="{5B2C47C6-EA4D-46C3-8760-73C09135296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D8614-5172-48CD-87CF-7150EA2C6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Risks</a:t>
            </a:r>
            <a:br>
              <a:rPr lang="en-US">
                <a:cs typeface="Calibri Light"/>
              </a:rPr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D9A3B2-F927-4701-8CA6-82B4F42750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7515" y="2022601"/>
            <a:ext cx="7161017" cy="4154361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 dirty="0">
              <a:cs typeface="Calibri"/>
            </a:endParaRPr>
          </a:p>
          <a:p>
            <a:r>
              <a:rPr lang="en-US" sz="2000" dirty="0">
                <a:cs typeface="Calibri"/>
              </a:rPr>
              <a:t>Suppliers are struggling to meet the growing demand.</a:t>
            </a:r>
          </a:p>
          <a:p>
            <a:r>
              <a:rPr lang="en-US" sz="2000" dirty="0">
                <a:cs typeface="Calibri"/>
              </a:rPr>
              <a:t>Not always sure about the quality of the leather.</a:t>
            </a:r>
          </a:p>
          <a:p>
            <a:r>
              <a:rPr lang="en-US" sz="2000" dirty="0" smtClean="0">
                <a:cs typeface="Calibri"/>
              </a:rPr>
              <a:t>Not a fixed price ,If </a:t>
            </a:r>
            <a:r>
              <a:rPr lang="en-US" sz="2000" dirty="0">
                <a:cs typeface="Calibri"/>
              </a:rPr>
              <a:t>the prices of meat increases leather prices will also increase</a:t>
            </a:r>
            <a:r>
              <a:rPr lang="en-US" sz="2000" dirty="0" smtClean="0">
                <a:cs typeface="Calibri"/>
              </a:rPr>
              <a:t>.</a:t>
            </a:r>
          </a:p>
          <a:p>
            <a:r>
              <a:rPr lang="en-US" sz="2000" dirty="0" err="1" smtClean="0">
                <a:cs typeface="Calibri"/>
              </a:rPr>
              <a:t>Chineese</a:t>
            </a:r>
            <a:r>
              <a:rPr lang="en-US" sz="2000" dirty="0" smtClean="0">
                <a:cs typeface="Calibri"/>
              </a:rPr>
              <a:t> market dominating the industry.at much cheaper prices.</a:t>
            </a:r>
          </a:p>
          <a:p>
            <a:r>
              <a:rPr lang="en-US" sz="2000" dirty="0" smtClean="0">
                <a:cs typeface="Calibri"/>
              </a:rPr>
              <a:t>Peta and vegan society are against the use of animal </a:t>
            </a:r>
            <a:r>
              <a:rPr lang="en-US" sz="2000" dirty="0" err="1" smtClean="0">
                <a:cs typeface="Calibri"/>
              </a:rPr>
              <a:t>products,continuous</a:t>
            </a:r>
            <a:r>
              <a:rPr lang="en-US" sz="2000" dirty="0" smtClean="0">
                <a:cs typeface="Calibri"/>
              </a:rPr>
              <a:t> protests.</a:t>
            </a:r>
          </a:p>
          <a:p>
            <a:r>
              <a:rPr lang="en-US" sz="2000" dirty="0" smtClean="0">
                <a:cs typeface="Calibri"/>
              </a:rPr>
              <a:t>Have to continuously check that animals are not being harassed.</a:t>
            </a:r>
            <a:endParaRPr lang="en-US" sz="2000" dirty="0">
              <a:cs typeface="Calibri"/>
            </a:endParaRPr>
          </a:p>
          <a:p>
            <a:r>
              <a:rPr lang="en-US" sz="2000" dirty="0">
                <a:cs typeface="Calibri"/>
              </a:rPr>
              <a:t>Obtaining high quality leather is expensive.</a:t>
            </a:r>
          </a:p>
          <a:p>
            <a:endParaRPr lang="en-US" sz="2000" dirty="0">
              <a:cs typeface="Calibri"/>
            </a:endParaRPr>
          </a:p>
          <a:p>
            <a:endParaRPr lang="en-US" sz="2000" dirty="0">
              <a:cs typeface="Calibri"/>
            </a:endParaRPr>
          </a:p>
          <a:p>
            <a:endParaRPr lang="en-US" sz="2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364501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01182-867A-48AA-8AC0-DD04E7F09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723578"/>
            <a:ext cx="3387106" cy="1645501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Conclusion</a:t>
            </a:r>
            <a:br>
              <a:rPr lang="en-US">
                <a:cs typeface="Calibri Light"/>
              </a:rPr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60895-2D99-421B-9994-23AC892898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548467"/>
            <a:ext cx="3387105" cy="36284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>
                <a:cs typeface="Calibri"/>
              </a:rPr>
              <a:t>This is the business plan to open and innovate th leather business.</a:t>
            </a:r>
          </a:p>
          <a:p>
            <a:r>
              <a:rPr lang="en-US" sz="1800">
                <a:cs typeface="Calibri"/>
              </a:rPr>
              <a:t>The upcoming trends and change of lifestyle gives an ultimate edge to this business.</a:t>
            </a:r>
          </a:p>
          <a:p>
            <a:r>
              <a:rPr lang="en-US" sz="1800">
                <a:cs typeface="Calibri"/>
              </a:rPr>
              <a:t>Using classy old desings and combining it with current technologies and keep adapting them will make this business unique.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BB6D9F6-3E47-45AD-8461-718A3C87E3E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8409" y="0"/>
            <a:ext cx="7653591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3B16A00-A549-4B07-B8C2-4B3A966D9E2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0141" y="321732"/>
            <a:ext cx="4111054" cy="3674848"/>
          </a:xfrm>
          <a:prstGeom prst="rect">
            <a:avLst/>
          </a:prstGeom>
          <a:solidFill>
            <a:srgbClr val="FFFFFF"/>
          </a:solidFill>
          <a:ln w="15875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5" name="Picture 16" descr="A close up of a box&#10;&#10;Description generated with high confidence">
            <a:extLst>
              <a:ext uri="{FF2B5EF4-FFF2-40B4-BE49-F238E27FC236}">
                <a16:creationId xmlns:a16="http://schemas.microsoft.com/office/drawing/2014/main" id="{EA07E496-6AC3-43B4-AA33-BEFA787763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6621" y="474133"/>
            <a:ext cx="3361582" cy="3361582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33B86BAE-87B4-4192-ABB2-627FFC965AC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8156" y="321732"/>
            <a:ext cx="2766017" cy="3026832"/>
          </a:xfrm>
          <a:prstGeom prst="rect">
            <a:avLst/>
          </a:prstGeom>
          <a:solidFill>
            <a:srgbClr val="FFFFFF"/>
          </a:solidFill>
          <a:ln w="15875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9" name="Picture 20">
            <a:extLst>
              <a:ext uri="{FF2B5EF4-FFF2-40B4-BE49-F238E27FC236}">
                <a16:creationId xmlns:a16="http://schemas.microsoft.com/office/drawing/2014/main" id="{92038729-535D-40DF-B0A4-C89DD571FC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86948" y="474133"/>
            <a:ext cx="1623885" cy="271780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22BB4F03-4463-45CC-89A7-8E03412EDDB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0141" y="4155753"/>
            <a:ext cx="4111054" cy="2380509"/>
          </a:xfrm>
          <a:prstGeom prst="rect">
            <a:avLst/>
          </a:prstGeom>
          <a:solidFill>
            <a:srgbClr val="FFFFFF"/>
          </a:solidFill>
          <a:ln w="15875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1" descr="A picture containing indoor, sitting, table&#10;&#10;Description generated with high confidence">
            <a:extLst>
              <a:ext uri="{FF2B5EF4-FFF2-40B4-BE49-F238E27FC236}">
                <a16:creationId xmlns:a16="http://schemas.microsoft.com/office/drawing/2014/main" id="{D1DD18A2-B77B-4247-8C24-7283287F3CB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4" b="11727"/>
          <a:stretch/>
        </p:blipFill>
        <p:spPr>
          <a:xfrm>
            <a:off x="5665805" y="4318312"/>
            <a:ext cx="2463215" cy="2065554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80E1AEAE-1F52-4C29-925C-27738417E9F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8156" y="3509431"/>
            <a:ext cx="2766017" cy="3026832"/>
          </a:xfrm>
          <a:prstGeom prst="rect">
            <a:avLst/>
          </a:prstGeom>
          <a:solidFill>
            <a:srgbClr val="FFFFFF"/>
          </a:solidFill>
          <a:ln w="15875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Picture 13" descr="A pair of white shoes&#10;&#10;Description generated with high confidence">
            <a:extLst>
              <a:ext uri="{FF2B5EF4-FFF2-40B4-BE49-F238E27FC236}">
                <a16:creationId xmlns:a16="http://schemas.microsoft.com/office/drawing/2014/main" id="{DD8ADF4E-F2EC-4B05-9277-0460FE3E01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79639" y="3801702"/>
            <a:ext cx="2438503" cy="2450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43142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365125"/>
            <a:ext cx="11404600" cy="5811838"/>
          </a:xfrm>
        </p:spPr>
      </p:pic>
    </p:spTree>
    <p:extLst>
      <p:ext uri="{BB962C8B-B14F-4D97-AF65-F5344CB8AC3E}">
        <p14:creationId xmlns:p14="http://schemas.microsoft.com/office/powerpoint/2010/main" val="3220837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175</TotalTime>
  <Words>311</Words>
  <Application>Microsoft Office PowerPoint</Application>
  <PresentationFormat>Widescreen</PresentationFormat>
  <Paragraphs>58</Paragraphs>
  <Slides>10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ENTREPRENEURSHIP</vt:lpstr>
      <vt:lpstr>AIM</vt:lpstr>
      <vt:lpstr>INTRODUCTION</vt:lpstr>
      <vt:lpstr>Operations </vt:lpstr>
      <vt:lpstr>Scalability </vt:lpstr>
      <vt:lpstr>MARKET</vt:lpstr>
      <vt:lpstr>Future plans </vt:lpstr>
      <vt:lpstr>Risks </vt:lpstr>
      <vt:lpstr>Conclusion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Anam (1710951)</dc:creator>
  <cp:lastModifiedBy>ANAM</cp:lastModifiedBy>
  <cp:revision>10</cp:revision>
  <dcterms:created xsi:type="dcterms:W3CDTF">2013-07-15T20:26:40Z</dcterms:created>
  <dcterms:modified xsi:type="dcterms:W3CDTF">2018-12-21T23:57:29Z</dcterms:modified>
</cp:coreProperties>
</file>