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81" r:id="rId2"/>
    <p:sldId id="294" r:id="rId3"/>
    <p:sldId id="256" r:id="rId4"/>
    <p:sldId id="258" r:id="rId5"/>
    <p:sldId id="259" r:id="rId6"/>
    <p:sldId id="260" r:id="rId7"/>
    <p:sldId id="285" r:id="rId8"/>
    <p:sldId id="295" r:id="rId9"/>
    <p:sldId id="286" r:id="rId10"/>
    <p:sldId id="282" r:id="rId11"/>
    <p:sldId id="296" r:id="rId12"/>
    <p:sldId id="284" r:id="rId13"/>
    <p:sldId id="283" r:id="rId14"/>
    <p:sldId id="261" r:id="rId15"/>
    <p:sldId id="262" r:id="rId16"/>
    <p:sldId id="263" r:id="rId17"/>
    <p:sldId id="264" r:id="rId18"/>
    <p:sldId id="266" r:id="rId19"/>
    <p:sldId id="267" r:id="rId20"/>
    <p:sldId id="297" r:id="rId21"/>
    <p:sldId id="288" r:id="rId22"/>
    <p:sldId id="289" r:id="rId23"/>
    <p:sldId id="268" r:id="rId24"/>
    <p:sldId id="273" r:id="rId25"/>
    <p:sldId id="303" r:id="rId26"/>
    <p:sldId id="298" r:id="rId27"/>
    <p:sldId id="291" r:id="rId28"/>
    <p:sldId id="293" r:id="rId29"/>
    <p:sldId id="277" r:id="rId30"/>
    <p:sldId id="278" r:id="rId31"/>
    <p:sldId id="279" r:id="rId32"/>
    <p:sldId id="302" r:id="rId33"/>
    <p:sldId id="280" r:id="rId34"/>
    <p:sldId id="299" r:id="rId35"/>
    <p:sldId id="300" r:id="rId36"/>
    <p:sldId id="301" r:id="rId37"/>
    <p:sldId id="304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453" autoAdjust="0"/>
    <p:restoredTop sz="94660"/>
  </p:normalViewPr>
  <p:slideViewPr>
    <p:cSldViewPr snapToGrid="0">
      <p:cViewPr varScale="1">
        <p:scale>
          <a:sx n="129" d="100"/>
          <a:sy n="129" d="100"/>
        </p:scale>
        <p:origin x="2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94452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8740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518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2785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435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251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0724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4218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643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5994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0567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2128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6780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3573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1213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44371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2296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07575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ssrn.com/abstract=3765758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66CA8-7E33-8FAF-E1A3-C021FDACD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615018"/>
            <a:ext cx="9404723" cy="2976282"/>
          </a:xfrm>
        </p:spPr>
        <p:txBody>
          <a:bodyPr/>
          <a:lstStyle/>
          <a:p>
            <a:pPr fontAlgn="base"/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Case study on the failed SME of FARM DROP UK 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MBA Term 2, Group 1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Subject: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Entrepreneurship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Subject Code: LCMB7004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Lecturer: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Dr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Jaya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Gopalkrishnan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  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Group Leader Name and Student Number: Abdulla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Ashique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Nellikkavil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(2132215)</a:t>
            </a:r>
            <a:b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Group Members and Student Numbers: Bibi Biju (2207951), Sanjay Prakash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Sugumaran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(2128846), 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Mohammed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Midlaj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Ponnadan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Karimbanakal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(2131208),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Adith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Suresh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Thannikkot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(2208696)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b="0" i="0" dirty="0">
                <a:effectLst/>
              </a:rPr>
            </a:b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A89D2-C920-AFF5-D47F-117F7F7BC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836" y="582340"/>
            <a:ext cx="6386328" cy="284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394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2F43-64DC-A7C6-7CBA-C2AF05836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76A8-AF18-47A6-2ABA-3223E60FF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752601"/>
            <a:ext cx="10440499" cy="419548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70000"/>
              </a:lnSpc>
            </a:pPr>
            <a:r>
              <a:rPr lang="en-IN" dirty="0"/>
              <a:t>Introduction</a:t>
            </a:r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Company Background &amp; Overview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Business Model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Competitive Advantage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Porter’s Five Forces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PESTLE</a:t>
            </a:r>
          </a:p>
          <a:p>
            <a:pPr>
              <a:lnSpc>
                <a:spcPct val="70000"/>
              </a:lnSpc>
            </a:pPr>
            <a:r>
              <a:rPr lang="en-GB" dirty="0"/>
              <a:t>Factors Contributing to </a:t>
            </a:r>
            <a:r>
              <a:rPr lang="en-GB" dirty="0" err="1"/>
              <a:t>Farmdrop's</a:t>
            </a:r>
            <a:r>
              <a:rPr lang="en-GB" dirty="0"/>
              <a:t> Failure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Strategic Missteps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External Factors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Critical Analysis of </a:t>
            </a:r>
            <a:r>
              <a:rPr lang="en-GB" dirty="0" err="1"/>
              <a:t>Farmdrop's</a:t>
            </a:r>
            <a:r>
              <a:rPr lang="en-GB" dirty="0"/>
              <a:t> Failure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US" dirty="0"/>
              <a:t>8Ps Marketing Mix Model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US" dirty="0"/>
              <a:t>Recommendations</a:t>
            </a:r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IN" dirty="0"/>
              <a:t>TWOS Framework </a:t>
            </a:r>
          </a:p>
          <a:p>
            <a:pPr>
              <a:lnSpc>
                <a:spcPct val="70000"/>
              </a:lnSpc>
            </a:pPr>
            <a:r>
              <a:rPr lang="en-GB" dirty="0"/>
              <a:t>Conclusion</a:t>
            </a:r>
          </a:p>
          <a:p>
            <a:pPr>
              <a:lnSpc>
                <a:spcPct val="70000"/>
              </a:lnSpc>
            </a:pPr>
            <a:r>
              <a:rPr lang="en-GB" dirty="0"/>
              <a:t>Business Model Canvas</a:t>
            </a:r>
          </a:p>
          <a:p>
            <a:pPr>
              <a:lnSpc>
                <a:spcPct val="70000"/>
              </a:lnSpc>
            </a:pPr>
            <a:r>
              <a:rPr lang="en-GB" dirty="0"/>
              <a:t>References </a:t>
            </a:r>
          </a:p>
          <a:p>
            <a:pPr>
              <a:lnSpc>
                <a:spcPct val="70000"/>
              </a:lnSpc>
            </a:pPr>
            <a:endParaRPr lang="en-IN" dirty="0"/>
          </a:p>
          <a:p>
            <a:pPr>
              <a:lnSpc>
                <a:spcPct val="7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12501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3047BC-9333-ED8B-0FF1-D19A62636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99564"/>
          </a:xfrm>
        </p:spPr>
        <p:txBody>
          <a:bodyPr/>
          <a:lstStyle/>
          <a:p>
            <a:r>
              <a:rPr lang="en-IN" dirty="0"/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54F5CF-4279-6D1E-B022-3953E7467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4" y="1694330"/>
            <a:ext cx="7143236" cy="4114799"/>
          </a:xfrm>
        </p:spPr>
        <p:txBody>
          <a:bodyPr>
            <a:normAutofit lnSpcReduction="10000"/>
          </a:bodyPr>
          <a:lstStyle/>
          <a:p>
            <a:pPr>
              <a:lnSpc>
                <a:spcPct val="70000"/>
              </a:lnSpc>
            </a:pPr>
            <a:r>
              <a:rPr lang="en-IN" sz="2600" dirty="0" err="1"/>
              <a:t>Farmdrop</a:t>
            </a:r>
            <a:r>
              <a:rPr lang="en-IN" sz="2600" dirty="0"/>
              <a:t> is a UK-based online grocery retailer 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sources its products from local farmers and producers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was founded in 2014 by Ben Pugh, a former chef, and marketing executive.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Offers a wide range of products, including fresh produce, dairy, meat, and pantry staples, as well as prepared meals and recipe kits (Carolan, 2016).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went into administration in 2019, and its assets were acquired by a competitor.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41C75D-4D51-51E0-BA3F-1EEC0C640B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834" y="152400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280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A496-2988-6BF9-0019-24CC6CEF8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Company Background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27B5D-F9DF-2569-9C84-6F6E5EB1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err="1"/>
              <a:t>Farmdrop</a:t>
            </a:r>
            <a:r>
              <a:rPr lang="en-IN" dirty="0"/>
              <a:t> is a UK-based online grocery retailer that was founded in 2014 by Ben Pugh.</a:t>
            </a:r>
          </a:p>
          <a:p>
            <a:r>
              <a:rPr lang="en-IN" dirty="0"/>
              <a:t>The company started its operations in London, and offered the delivery of locally sourced fresh produce, dairy, meat, and so forth.</a:t>
            </a:r>
          </a:p>
          <a:p>
            <a:r>
              <a:rPr lang="en-IN" dirty="0"/>
              <a:t>The company applied a direct-to-consumer model, which removes the middlemen and allowed farmers and producers to receive a fairer price for their goods (Carolan, 2016).</a:t>
            </a:r>
          </a:p>
          <a:p>
            <a:r>
              <a:rPr lang="en-IN" dirty="0"/>
              <a:t>The company successfully raised over £20 million in funding from investors, including </a:t>
            </a:r>
            <a:r>
              <a:rPr lang="en-IN" dirty="0" err="1"/>
              <a:t>Atomico</a:t>
            </a:r>
            <a:r>
              <a:rPr lang="en-IN" dirty="0"/>
              <a:t> and Impact Ventures UK.</a:t>
            </a:r>
          </a:p>
          <a:p>
            <a:r>
              <a:rPr lang="en-IN" dirty="0"/>
              <a:t>The company also expanded its operations to other cities like Bristol and Manchester.</a:t>
            </a:r>
          </a:p>
          <a:p>
            <a:r>
              <a:rPr lang="en-IN" dirty="0"/>
              <a:t>However, company faced several hurdles soon and it was acquired by its competitor, Co-op</a:t>
            </a:r>
          </a:p>
        </p:txBody>
      </p:sp>
    </p:spTree>
    <p:extLst>
      <p:ext uri="{BB962C8B-B14F-4D97-AF65-F5344CB8AC3E}">
        <p14:creationId xmlns:p14="http://schemas.microsoft.com/office/powerpoint/2010/main" val="2451237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91B33-2B96-F23B-9144-E5969D538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Business</a:t>
            </a:r>
            <a:r>
              <a:rPr lang="en-IN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Model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5847B-6CEA-2056-F2C8-547D2A83B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IN" sz="2100" dirty="0" err="1"/>
              <a:t>Farmdrop</a:t>
            </a:r>
            <a:r>
              <a:rPr lang="en-IN" sz="2100" dirty="0"/>
              <a:t> is an online grocery retailer that sources its products directly from local farmers and producers.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company uses a direct-to-consumer model, which cuts out middlemen and allows farmers and producers to receive a fairer price for their goods (Bhagat &amp; Ravi, 2020).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products sold by the company includes fresh produce, dairy, meat, prepared meals and recipe kits.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Customers can order the products online, which is then delivered to their homes.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company also focuses on sustainability and reducing food waste, and works with farmers and producers who use sustainable agriculture practices.</a:t>
            </a:r>
          </a:p>
          <a:p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2477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CCB40-0434-43B4-370B-3541C0CCD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27847"/>
          </a:xfrm>
        </p:spPr>
        <p:txBody>
          <a:bodyPr/>
          <a:lstStyle/>
          <a:p>
            <a:r>
              <a:rPr lang="en-IN" dirty="0"/>
              <a:t>Competitive</a:t>
            </a:r>
            <a:r>
              <a:rPr lang="en-IN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Advantage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09EDB-4F0D-CD87-ABE0-C831FAB42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994" y="1739154"/>
            <a:ext cx="8946541" cy="4195481"/>
          </a:xfrm>
        </p:spPr>
        <p:txBody>
          <a:bodyPr/>
          <a:lstStyle/>
          <a:p>
            <a:r>
              <a:rPr lang="en-IN" dirty="0" err="1"/>
              <a:t>Farmdrop’s</a:t>
            </a:r>
            <a:r>
              <a:rPr lang="en-IN" dirty="0"/>
              <a:t> direct-to-consumer model offer customers fresh, locally sourced food at competitive prices, simultaneously supporting small-scale farmers and producers.</a:t>
            </a:r>
          </a:p>
          <a:p>
            <a:r>
              <a:rPr lang="en-IN" dirty="0"/>
              <a:t>The companies focus on sustainability and reduction of food waste also attracted people who were ethically and environmentally conscious. </a:t>
            </a:r>
          </a:p>
          <a:p>
            <a:r>
              <a:rPr lang="en-IN" dirty="0"/>
              <a:t>The company received its products from local suppliers which help them to sell unique and rare products </a:t>
            </a:r>
          </a:p>
          <a:p>
            <a:r>
              <a:rPr lang="en-IN" dirty="0"/>
              <a:t>The online platform allowed flexible delivery systems for its busy customers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16447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6E31B-1F2F-581E-1CBD-690083BD0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1306"/>
          </a:xfrm>
        </p:spPr>
        <p:txBody>
          <a:bodyPr/>
          <a:lstStyle/>
          <a:p>
            <a:r>
              <a:rPr lang="en-IN" dirty="0"/>
              <a:t>Porter’s Five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E7F9F-DDDD-D85E-5E2B-EB8F1ADF9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66047"/>
            <a:ext cx="5251683" cy="419548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</a:pPr>
            <a:r>
              <a:rPr lang="en-US" dirty="0"/>
              <a:t>Porter's Five Forces is a framework developed by Michael Porter for </a:t>
            </a:r>
            <a:r>
              <a:rPr lang="en-US" dirty="0" err="1"/>
              <a:t>analysing</a:t>
            </a:r>
            <a:r>
              <a:rPr lang="en-US" dirty="0"/>
              <a:t> the competitive environment of an industry (Goyal, 2021).</a:t>
            </a:r>
          </a:p>
          <a:p>
            <a:pPr>
              <a:lnSpc>
                <a:spcPct val="107000"/>
              </a:lnSpc>
            </a:pPr>
            <a:r>
              <a:rPr lang="en-US" dirty="0"/>
              <a:t>The framework considers five elements that affect the structure of an industry: customer bargaining power, supplier bargaining power, the threat of new entrants, the threat of substitute products or services, and the intensity of competitive rivalry</a:t>
            </a:r>
            <a:r>
              <a:rPr lang="nl-NL" dirty="0"/>
              <a:t> (Bruijl, 2018)</a:t>
            </a:r>
            <a:r>
              <a:rPr lang="en-US" dirty="0"/>
              <a:t>.</a:t>
            </a:r>
          </a:p>
          <a:p>
            <a:pPr>
              <a:lnSpc>
                <a:spcPct val="107000"/>
              </a:lnSpc>
            </a:pPr>
            <a:r>
              <a:rPr lang="en-US" dirty="0"/>
              <a:t>Buyers and suppliers' bargaining power is determined by factors such as their size, concentration, and switching costs.</a:t>
            </a:r>
          </a:p>
          <a:p>
            <a:pPr>
              <a:lnSpc>
                <a:spcPct val="107000"/>
              </a:lnSpc>
            </a:pPr>
            <a:r>
              <a:rPr lang="en-US" dirty="0"/>
              <a:t>Barriers to entry, economies of scale, and product differentiation all have an impact on the danger of new entrants and replacement products (Porter, 1979).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A0D-8497-D47D-E7EC-85A3BD900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976" y="1842956"/>
            <a:ext cx="5452772" cy="3553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5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A428A-40E1-100B-00E5-B87BB6518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782" y="1497106"/>
            <a:ext cx="8946541" cy="4195481"/>
          </a:xfrm>
        </p:spPr>
        <p:txBody>
          <a:bodyPr/>
          <a:lstStyle/>
          <a:p>
            <a:pPr>
              <a:lnSpc>
                <a:spcPct val="107000"/>
              </a:lnSpc>
            </a:pPr>
            <a:r>
              <a:rPr lang="en-GB" dirty="0"/>
              <a:t>Threat of new entrants: </a:t>
            </a:r>
            <a:r>
              <a:rPr lang="en-GB" b="1" dirty="0"/>
              <a:t>Medium</a:t>
            </a:r>
            <a:endParaRPr lang="en-IN" b="1" dirty="0"/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/>
              <a:t>High start-up costs and established competition might be stumbling blocks for new entrants.</a:t>
            </a:r>
            <a:endParaRPr lang="en-IN" sz="1800" dirty="0"/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/>
              <a:t>The online grocery sector, on the other hand, is expanding and appealing to new entrepreneurs.</a:t>
            </a:r>
            <a:endParaRPr lang="en-IN" sz="1800" dirty="0"/>
          </a:p>
          <a:p>
            <a:pPr>
              <a:lnSpc>
                <a:spcPct val="107000"/>
              </a:lnSpc>
            </a:pPr>
            <a:r>
              <a:rPr lang="en-IN" dirty="0"/>
              <a:t>Bargaining power of suppliers: </a:t>
            </a:r>
            <a:r>
              <a:rPr lang="en-IN" b="1" dirty="0"/>
              <a:t>High</a:t>
            </a:r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 err="1"/>
              <a:t>Farmdrop</a:t>
            </a:r>
            <a:r>
              <a:rPr lang="en-IN" sz="1800" dirty="0"/>
              <a:t> works with farmers and producers directly, providing them bargaining power.</a:t>
            </a:r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/>
              <a:t>Suppliers, on the other hand, may have other options for selling their products, which may reduce </a:t>
            </a:r>
            <a:r>
              <a:rPr lang="en-IN" sz="1800" dirty="0" err="1"/>
              <a:t>Farmdrop's</a:t>
            </a:r>
            <a:r>
              <a:rPr lang="en-IN" sz="1800" dirty="0"/>
              <a:t> bargaining strength.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9823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C623E-6206-97BA-E49E-3FD558044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700" y="636495"/>
            <a:ext cx="9555724" cy="5333999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7000"/>
              </a:lnSpc>
            </a:pPr>
            <a:r>
              <a:rPr lang="en-IN" sz="4300" dirty="0"/>
              <a:t>Bargaining power of buyers: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Consumers have numerous online grocery shopping options, which may reduce </a:t>
            </a:r>
            <a:r>
              <a:rPr lang="en-IN" sz="4300" dirty="0" err="1"/>
              <a:t>Farmdrop's</a:t>
            </a:r>
            <a:r>
              <a:rPr lang="en-IN" sz="4300" dirty="0"/>
              <a:t> bargaining strength.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Farmdrop's</a:t>
            </a:r>
            <a:r>
              <a:rPr lang="en-IN" sz="4300" dirty="0"/>
              <a:t> focus on sustainable and locally sourced products, on the other hand, may set them apart from competitors.</a:t>
            </a:r>
          </a:p>
          <a:p>
            <a:pPr>
              <a:lnSpc>
                <a:spcPct val="127000"/>
              </a:lnSpc>
            </a:pPr>
            <a:r>
              <a:rPr lang="en-IN" sz="4300" dirty="0"/>
              <a:t>Threat of substitutes: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</a:t>
            </a:r>
            <a:r>
              <a:rPr lang="en-IN" sz="4300" dirty="0"/>
              <a:t> can be replaced by traditional grocery stores and other online shopping services.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However, </a:t>
            </a:r>
            <a:r>
              <a:rPr lang="en-IN" sz="4300" dirty="0" err="1"/>
              <a:t>Farmdrop's</a:t>
            </a:r>
            <a:r>
              <a:rPr lang="en-IN" sz="4300" dirty="0"/>
              <a:t> distinct business strategy may provide advantages not seen elsewhere.</a:t>
            </a:r>
          </a:p>
          <a:p>
            <a:pPr>
              <a:lnSpc>
                <a:spcPct val="127000"/>
              </a:lnSpc>
            </a:pPr>
            <a:r>
              <a:rPr lang="en-IN" sz="4300" dirty="0"/>
              <a:t>Competitive rivalry: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The online grocery business is highly competitive, with both established and new players.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Farmdrop's</a:t>
            </a:r>
            <a:r>
              <a:rPr lang="en-IN" sz="4300" dirty="0"/>
              <a:t> focus on sustainability and locally sourced products, on the other hand, may set them apart from competitors.</a:t>
            </a:r>
          </a:p>
          <a:p>
            <a:pPr lvl="1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92360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016EB-2F34-9235-097C-7611DA7A2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1306"/>
          </a:xfrm>
        </p:spPr>
        <p:txBody>
          <a:bodyPr/>
          <a:lstStyle/>
          <a:p>
            <a:r>
              <a:rPr lang="en-IN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674EE-FA1B-D876-C073-EC6C7AD84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48118"/>
            <a:ext cx="8946541" cy="4195481"/>
          </a:xfrm>
        </p:spPr>
        <p:txBody>
          <a:bodyPr>
            <a:normAutofit fontScale="92500"/>
          </a:bodyPr>
          <a:lstStyle/>
          <a:p>
            <a:r>
              <a:rPr lang="en-US" dirty="0"/>
              <a:t>PESTLE is a framework for </a:t>
            </a:r>
            <a:r>
              <a:rPr lang="en-US" dirty="0" err="1"/>
              <a:t>analysing</a:t>
            </a:r>
            <a:r>
              <a:rPr lang="en-US" dirty="0"/>
              <a:t> external factors that can have an impact on an organization's performance and strategy (CIPD, 2021).</a:t>
            </a:r>
          </a:p>
          <a:p>
            <a:r>
              <a:rPr lang="en-US" dirty="0"/>
              <a:t>Political, economic, sociocultural, technological, legal, and environmental factors are all taken into account in the framework.</a:t>
            </a:r>
          </a:p>
          <a:p>
            <a:r>
              <a:rPr lang="en-US" dirty="0"/>
              <a:t>Political and legal issues are government policies and laws that may have an impact on the organization (University of Sydney, 2023) .</a:t>
            </a:r>
          </a:p>
          <a:p>
            <a:r>
              <a:rPr lang="en-US" dirty="0"/>
              <a:t>Economic and technological elements are macroeconomic conditions and technological breakthroughs that might have an impact on the operations, prospects, and risks of the organization (Thakur, 2021). </a:t>
            </a:r>
          </a:p>
          <a:p>
            <a:r>
              <a:rPr lang="en-US" dirty="0"/>
              <a:t>Demographic shifts, cultural trends, social attitudes, and environmental concerns are all examples of sociocultural and environmental variables </a:t>
            </a:r>
            <a:r>
              <a:rPr lang="en-IN" dirty="0"/>
              <a:t>(</a:t>
            </a:r>
            <a:r>
              <a:rPr lang="en-IN" dirty="0" err="1"/>
              <a:t>Casañ</a:t>
            </a:r>
            <a:r>
              <a:rPr lang="en-IN" dirty="0"/>
              <a:t> et al., 2021)</a:t>
            </a:r>
            <a:r>
              <a:rPr lang="en-US" dirty="0"/>
              <a:t>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63451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FBD94-1F1A-650B-F1A0-035D1E61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07" y="1331259"/>
            <a:ext cx="5781582" cy="426271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Political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Changes in food safety and labelling legislation and policies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operations.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product pricing may be influenced by the government's trade policies and tariffs on imports and exports.</a:t>
            </a:r>
            <a:endParaRPr lang="en-IN" sz="2000" dirty="0"/>
          </a:p>
          <a:p>
            <a:pPr>
              <a:lnSpc>
                <a:spcPct val="107000"/>
              </a:lnSpc>
            </a:pPr>
            <a:r>
              <a:rPr lang="en-GB" b="1" dirty="0"/>
              <a:t>Economical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The status of the UK economy can have an impact on consumer buying patterns, which could affect </a:t>
            </a:r>
            <a:r>
              <a:rPr lang="en-GB" sz="2000" dirty="0" err="1"/>
              <a:t>Farmdrop's</a:t>
            </a:r>
            <a:r>
              <a:rPr lang="en-GB" sz="2000" dirty="0"/>
              <a:t> sales.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Exchange rate fluctuations might impact the cost of importing and exporting commodities for </a:t>
            </a:r>
            <a:r>
              <a:rPr lang="en-GB" sz="2000" dirty="0" err="1"/>
              <a:t>Farmdrop</a:t>
            </a:r>
            <a:r>
              <a:rPr lang="en-GB" sz="2000" dirty="0"/>
              <a:t>.</a:t>
            </a:r>
            <a:endParaRPr lang="en-IN" sz="2000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E75ABB-8557-76F3-7DD6-75BA731A9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696" y="1331259"/>
            <a:ext cx="3256242" cy="426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44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824FA-134B-3A30-EF86-1024AFAA2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995" y="1488141"/>
            <a:ext cx="8946541" cy="419548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Social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business approach may profit from rising customer interest in sustainable and locally sourced food.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Demographic changes, such as an ageing population or shifting household arrangements, may impact </a:t>
            </a:r>
            <a:r>
              <a:rPr lang="en-GB" sz="2000" dirty="0" err="1"/>
              <a:t>Farmdrop's</a:t>
            </a:r>
            <a:r>
              <a:rPr lang="en-GB" sz="2000" dirty="0"/>
              <a:t> product demand.</a:t>
            </a:r>
            <a:endParaRPr lang="en-IN" sz="2000" dirty="0"/>
          </a:p>
          <a:p>
            <a:pPr>
              <a:lnSpc>
                <a:spcPct val="117000"/>
              </a:lnSpc>
            </a:pPr>
            <a:r>
              <a:rPr lang="en-GB" b="1" dirty="0"/>
              <a:t>Technological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1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Technological advancements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supply chain and logistics, including the use of automation in farming and delivery processes.</a:t>
            </a:r>
            <a:endParaRPr lang="en-IN" sz="2000" dirty="0"/>
          </a:p>
          <a:p>
            <a:pPr lvl="1" indent="-342900">
              <a:lnSpc>
                <a:spcPct val="11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Consumers can now order groceries online more easily thanks to online shopping and smartphone apps, which may help </a:t>
            </a:r>
            <a:r>
              <a:rPr lang="en-GB" sz="2000" dirty="0" err="1"/>
              <a:t>Farmdrop</a:t>
            </a:r>
            <a:r>
              <a:rPr lang="en-GB" sz="2000" dirty="0"/>
              <a:t>.</a:t>
            </a:r>
            <a:endParaRPr lang="en-IN" sz="20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94193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77E1-FA3E-AD39-9C35-53D2D8E84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100" y="1443318"/>
            <a:ext cx="8946541" cy="4195481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Legal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Labour laws and employment rules may change, affecting </a:t>
            </a:r>
            <a:r>
              <a:rPr lang="en-GB" sz="2000" dirty="0" err="1"/>
              <a:t>Farmdrop's</a:t>
            </a:r>
            <a:r>
              <a:rPr lang="en-GB" sz="2000" dirty="0"/>
              <a:t> hiring and personnel practises.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Organic and sustainable farming regulations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product sourcing.</a:t>
            </a:r>
            <a:endParaRPr lang="en-IN" sz="2000" dirty="0"/>
          </a:p>
          <a:p>
            <a:pPr>
              <a:lnSpc>
                <a:spcPct val="107000"/>
              </a:lnSpc>
            </a:pPr>
            <a:r>
              <a:rPr lang="en-GB" b="1" dirty="0"/>
              <a:t>Environmental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Climate change and weather patterns can have an impact on agricultural yields and product availability, which may alter </a:t>
            </a:r>
            <a:r>
              <a:rPr lang="en-GB" sz="2000" dirty="0" err="1"/>
              <a:t>Farmdrop's</a:t>
            </a:r>
            <a:r>
              <a:rPr lang="en-GB" sz="2000" dirty="0"/>
              <a:t> inventory.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business strategy may profit from growing customer interest in eco-friendly and sustainable practises.</a:t>
            </a:r>
            <a:endParaRPr lang="en-IN" sz="20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23783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695B3-7A7F-6925-4878-6FA3926AF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Factors Contributing to </a:t>
            </a:r>
            <a:r>
              <a:rPr lang="en-IN" dirty="0" err="1"/>
              <a:t>Farmdrop's</a:t>
            </a:r>
            <a:r>
              <a:rPr lang="en-IN" dirty="0"/>
              <a:t>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4EF0D-FBAC-9E7A-8382-7202AA4E5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150" y="204077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Challenges</a:t>
            </a:r>
          </a:p>
          <a:p>
            <a:r>
              <a:rPr lang="en-IN" dirty="0"/>
              <a:t>Insufficient funding was a significant factor in the failure of Farm Drop UK</a:t>
            </a:r>
          </a:p>
          <a:p>
            <a:r>
              <a:rPr lang="en-IN" dirty="0"/>
              <a:t>The company failed to secure enough investments to fund its operations</a:t>
            </a:r>
          </a:p>
          <a:p>
            <a:r>
              <a:rPr lang="en-IN" dirty="0"/>
              <a:t>The company relied on venture capital funding, which can be difficult to secure for companies operating in the food and agriculture sector</a:t>
            </a:r>
          </a:p>
          <a:p>
            <a:r>
              <a:rPr lang="en-IN" dirty="0"/>
              <a:t>The company's direct-to-consumer model required significant upfront investment in infrastructure, including warehouses, delivery vehicles, and technology, which put a strain on its finances.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11937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4E32B-0709-B175-3B68-BE6F918E6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53" y="140428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Cash Flow Problems</a:t>
            </a:r>
          </a:p>
          <a:p>
            <a:r>
              <a:rPr lang="en-US" dirty="0"/>
              <a:t>The company was having difficulty generating enough money to cover its operating costs and meet its financial obligations.</a:t>
            </a:r>
          </a:p>
          <a:p>
            <a:r>
              <a:rPr lang="en-US" dirty="0"/>
              <a:t>In addition, the company faced competition from larger, more established companies in the grocery and meal delivery sectors, which made gaining market share and revenue challenging.</a:t>
            </a:r>
          </a:p>
          <a:p>
            <a:r>
              <a:rPr lang="en-US" dirty="0"/>
              <a:t>The company failed to find enough funding to sustain its expansion objectives while still meeting its financial obligations, exacerbating its cash flow issues.</a:t>
            </a:r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11780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835F0-B6DB-739A-A351-733ECB724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953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Operating Costs</a:t>
            </a:r>
          </a:p>
          <a:p>
            <a:r>
              <a:rPr lang="en-US" dirty="0"/>
              <a:t>Farm Drop UK's commitment to sustainability and ethical production methods puts financial strain on the company, as these </a:t>
            </a:r>
            <a:r>
              <a:rPr lang="en-US" dirty="0" err="1"/>
              <a:t>practises</a:t>
            </a:r>
            <a:r>
              <a:rPr lang="en-US" dirty="0"/>
              <a:t> can be more expensive than traditional farming and production methods.</a:t>
            </a:r>
          </a:p>
          <a:p>
            <a:r>
              <a:rPr lang="en-US" dirty="0"/>
              <a:t>The company's attempts to support local farmers and producers by paying fair pricing and </a:t>
            </a:r>
            <a:r>
              <a:rPr lang="en-US" dirty="0" err="1"/>
              <a:t>emphasising</a:t>
            </a:r>
            <a:r>
              <a:rPr lang="en-US" dirty="0"/>
              <a:t> sustainability put a strain on its finances, as these </a:t>
            </a:r>
            <a:r>
              <a:rPr lang="en-US" dirty="0" err="1"/>
              <a:t>practises</a:t>
            </a:r>
            <a:r>
              <a:rPr lang="en-US" dirty="0"/>
              <a:t> can be more costly than traditional farming and production methods.</a:t>
            </a:r>
          </a:p>
          <a:p>
            <a:r>
              <a:rPr lang="en-US" dirty="0"/>
              <a:t>Furthermore, Farm Drop UK faced competition in the grocery and food delivery sectors from larger, more established companies, making it difficult to increase market share and produce money.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69211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00AF4-C7F6-44B9-1E26-C8FC5DA5D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18882"/>
          </a:xfrm>
        </p:spPr>
        <p:txBody>
          <a:bodyPr/>
          <a:lstStyle/>
          <a:p>
            <a:r>
              <a:rPr lang="en-IN" dirty="0"/>
              <a:t>Strategic Missteps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81D9C-A45C-350B-8D2D-5CF1FF485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49506"/>
            <a:ext cx="8946541" cy="41954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Overexpansion and Lack of Focus</a:t>
            </a:r>
          </a:p>
          <a:p>
            <a:r>
              <a:rPr lang="en-US" dirty="0"/>
              <a:t>The company grew too quickly and entered new markets before properly comprehending the competitive landscape and consumer demand.</a:t>
            </a:r>
          </a:p>
          <a:p>
            <a:r>
              <a:rPr lang="en-US" dirty="0"/>
              <a:t>This resulted in a lack of focus on the company's primary business strategy and large costs involved with establishing operations in other locations.</a:t>
            </a:r>
          </a:p>
          <a:p>
            <a:r>
              <a:rPr lang="en-US" dirty="0"/>
              <a:t>Farm Drop UK likewise struggled to maintain consistent quality and customer service as business grew, resulting in bad evaluations and decreased consumer loyalty.</a:t>
            </a:r>
          </a:p>
          <a:p>
            <a:r>
              <a:rPr lang="en-US" dirty="0"/>
              <a:t>The company's high operational expenditures, along with its failure to generate enough income to meet its expenses, put a strain on its cash reserves and made investing in development and expansion difficult.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3756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69754-067D-F970-F26F-4890485AC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058"/>
          </a:xfrm>
        </p:spPr>
        <p:txBody>
          <a:bodyPr/>
          <a:lstStyle/>
          <a:p>
            <a:r>
              <a:rPr lang="en-IN" dirty="0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76390-3997-F621-00D0-E2DAFC3B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03294"/>
            <a:ext cx="8946541" cy="4195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IN" b="1" dirty="0"/>
              <a:t>Changing Market Landscape</a:t>
            </a:r>
          </a:p>
          <a:p>
            <a:r>
              <a:rPr lang="en-US" dirty="0"/>
              <a:t>Changes in consumer demand and </a:t>
            </a:r>
            <a:r>
              <a:rPr lang="en-US" dirty="0" err="1"/>
              <a:t>behaviour</a:t>
            </a:r>
            <a:r>
              <a:rPr lang="en-US" dirty="0"/>
              <a:t>, as well as growing competition from larger, more established competitors in the grocery and food delivery industries, confronted the company.</a:t>
            </a:r>
          </a:p>
          <a:p>
            <a:r>
              <a:rPr lang="en-US" dirty="0"/>
              <a:t>The growth of e-commerce and online grocery shopping put additional strain on the company's direct-to-customer approach, as larger firms with more established online platforms were better positioned to satisfy consumer demand.</a:t>
            </a:r>
          </a:p>
          <a:p>
            <a:pPr marL="0" indent="0">
              <a:buNone/>
            </a:pPr>
            <a:r>
              <a:rPr lang="en-IN" b="1" dirty="0"/>
              <a:t>Impact of Brexit and COVID-19</a:t>
            </a:r>
          </a:p>
          <a:p>
            <a:r>
              <a:rPr lang="en-US" dirty="0"/>
              <a:t>The company faced issues as a result of the uncertainty surrounding Brexit and its influence on trade and supply chains, as it relied on a network of local and organic farmers to produce its products.</a:t>
            </a:r>
          </a:p>
          <a:p>
            <a:r>
              <a:rPr lang="en-US" dirty="0"/>
              <a:t>COVID-19 had a substantial influence on the company as well, as it resulted in changes in customer </a:t>
            </a:r>
            <a:r>
              <a:rPr lang="en-US" dirty="0" err="1"/>
              <a:t>behaviour</a:t>
            </a:r>
            <a:r>
              <a:rPr lang="en-US" dirty="0"/>
              <a:t> and demand, as well as disruptions in the company's operations and supply chain.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697274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98F7D-4C6E-4BEF-4C00-16676DFC9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Critical Analysis of </a:t>
            </a:r>
            <a:r>
              <a:rPr lang="en-IN" dirty="0" err="1"/>
              <a:t>Farmdrop's</a:t>
            </a:r>
            <a:r>
              <a:rPr lang="en-IN" dirty="0"/>
              <a:t>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97E9C-84E6-6959-09B9-DFD0793BB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2286001"/>
            <a:ext cx="8946541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failure of the company can be analyzed with the help of the </a:t>
            </a:r>
            <a:r>
              <a:rPr lang="en-US" b="1" dirty="0"/>
              <a:t>8Ps Marketing Mix Model</a:t>
            </a:r>
          </a:p>
          <a:p>
            <a:pPr marL="0" indent="0">
              <a:buNone/>
            </a:pPr>
            <a:endParaRPr lang="en-US" b="1" dirty="0"/>
          </a:p>
          <a:p>
            <a:pPr>
              <a:lnSpc>
                <a:spcPct val="80000"/>
              </a:lnSpc>
            </a:pPr>
            <a:r>
              <a:rPr lang="en-US" sz="1700" dirty="0"/>
              <a:t>McCarthy's classic 4Ps marketing mix model has been expanded into the 8Ps marketing mix model </a:t>
            </a:r>
            <a:r>
              <a:rPr lang="it-IT" sz="1700" dirty="0"/>
              <a:t>(Wickham, 2009; Al Badi, 2018)</a:t>
            </a:r>
            <a:r>
              <a:rPr lang="en-US" sz="1700" dirty="0"/>
              <a:t>.</a:t>
            </a:r>
          </a:p>
          <a:p>
            <a:pPr>
              <a:lnSpc>
                <a:spcPct val="80000"/>
              </a:lnSpc>
            </a:pPr>
            <a:r>
              <a:rPr lang="en-US" sz="1700" dirty="0"/>
              <a:t>The 8Ps approach includes four additional components: people, process, physical evidence, and performance.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082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31E-7066-EBAB-5F7F-175A3F32F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59859"/>
            <a:ext cx="6220853" cy="431202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IN" sz="1800" b="1" dirty="0"/>
              <a:t>Product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failed to deliver a new or original product that distinguished them from competitors.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respond to shifting consumer preferences and needs.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Price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Farmdrop's</a:t>
            </a:r>
            <a:r>
              <a:rPr lang="en-IN" dirty="0"/>
              <a:t> pricing may have been excessively high or insufficiently competitive in comparison to other online grocery delivery businesses.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effectively communicate to customers the benefits of their sustainable and locally sourced products.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912739-12E7-A333-CEDC-5FA3555DC3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231" y="1833842"/>
            <a:ext cx="33337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420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1BB67-C3AF-8D76-2C4E-7EECDB73B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254" y="1389530"/>
            <a:ext cx="6516687" cy="4693023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IN" sz="1800" b="1" dirty="0"/>
              <a:t>Promotion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failed to successfully promote its products and brand to the appropriate target group.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neglected to use marketing channels and campaigns successfully to reach potential customers.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Place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Farmdrop's</a:t>
            </a:r>
            <a:r>
              <a:rPr lang="en-IN" dirty="0"/>
              <a:t> distribution network and geographic reach may have been limited, resulting in a smaller customer base.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grow their delivery network adequately in order to reach additional clients.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People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had problems hiring and training personnel, which might have resulted in poor customer service and satisfaction.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successfully incentivise and retain employees.</a:t>
            </a:r>
          </a:p>
          <a:p>
            <a:endParaRPr lang="en-IN" sz="16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844B78-5AC9-9BEA-6BC7-A4B3C915D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0488" y="1389530"/>
            <a:ext cx="1722269" cy="21871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2900532-580D-4D88-78DE-9B50257A0A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2867" y="4157294"/>
            <a:ext cx="1729890" cy="20575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D90767-B31B-8A48-EAD3-F6BBCFB55F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879" y="2483095"/>
            <a:ext cx="1729890" cy="214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787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EC95B-B385-C28A-468D-65067D042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030" y="469900"/>
            <a:ext cx="6686270" cy="6070600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10000"/>
              </a:lnSpc>
            </a:pPr>
            <a:r>
              <a:rPr lang="en-IN" sz="2100" b="1" dirty="0"/>
              <a:t>Process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experienced challenges with their order fulfilment and delivery operations, which could have resulted in delays or errors.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may also have neglected to track and analyse customer data adequately in order to enhance their procedures.</a:t>
            </a:r>
          </a:p>
          <a:p>
            <a:pPr lvl="0">
              <a:lnSpc>
                <a:spcPct val="110000"/>
              </a:lnSpc>
            </a:pPr>
            <a:r>
              <a:rPr lang="en-IN" sz="2100" b="1" dirty="0"/>
              <a:t>Physical evidence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failed to deliver a great consumer experience through their website, packaging, and other physical features.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might also not very successful in communicating the benefits of their sustainable and locally sourced products through physical evidence (stores).</a:t>
            </a:r>
          </a:p>
          <a:p>
            <a:pPr lvl="0">
              <a:lnSpc>
                <a:spcPct val="110000"/>
              </a:lnSpc>
            </a:pPr>
            <a:r>
              <a:rPr lang="en-IN" sz="2100" b="1" dirty="0"/>
              <a:t>Performance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failed to reach their financial and operational goals, resulting in a lack of investor trust and, eventually, failure.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may also have failed to effectively measure and track their performance indicators in order to find opportunities for improvement.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8C27C2-8D3C-A474-AC18-579F1AB80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748" y="601893"/>
            <a:ext cx="1882303" cy="19966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3EC344-A597-6371-58FB-0CA70BC564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748" y="3429000"/>
            <a:ext cx="2209992" cy="199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646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73649-263E-57E6-3CA0-689AD939C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058"/>
          </a:xfrm>
        </p:spPr>
        <p:txBody>
          <a:bodyPr/>
          <a:lstStyle/>
          <a:p>
            <a:r>
              <a:rPr lang="en-IN" dirty="0"/>
              <a:t>Importance of these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ECCC7-704D-4C80-82B2-3D9BC9C4A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13647"/>
            <a:ext cx="8946541" cy="4195481"/>
          </a:xfrm>
        </p:spPr>
        <p:txBody>
          <a:bodyPr>
            <a:normAutofit/>
          </a:bodyPr>
          <a:lstStyle/>
          <a:p>
            <a:r>
              <a:rPr lang="en-US" dirty="0"/>
              <a:t>By producing things in big quantities, businesses can boost productivity, cut costs, and improve profitability by achieving economies of scale </a:t>
            </a:r>
            <a:r>
              <a:rPr lang="en-IN" dirty="0"/>
              <a:t>(Eckert et al., 2022)</a:t>
            </a:r>
            <a:r>
              <a:rPr lang="en-US" dirty="0"/>
              <a:t>.</a:t>
            </a:r>
          </a:p>
          <a:p>
            <a:r>
              <a:rPr lang="en-US" dirty="0"/>
              <a:t>Technology and automation are essential tools for increasing efficiency in the food delivery and grocery sectors, allowing businesses to cut costs, speed up operations, and enhance accuracy </a:t>
            </a:r>
            <a:r>
              <a:rPr lang="en-IN" dirty="0"/>
              <a:t>(Ramesh et al., 2021)</a:t>
            </a:r>
            <a:r>
              <a:rPr lang="en-US" dirty="0"/>
              <a:t>.</a:t>
            </a:r>
          </a:p>
          <a:p>
            <a:r>
              <a:rPr lang="en-US" dirty="0"/>
              <a:t>To attract and maintain customers in the food delivery and grocery industries, companies must frequently invest large money in marketing and client acquisition</a:t>
            </a:r>
            <a:r>
              <a:rPr lang="en-IN" dirty="0"/>
              <a:t> (Mousa et al., 2021)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401265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A4783-6E8F-F110-1A5E-749656948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83023"/>
          </a:xfrm>
        </p:spPr>
        <p:txBody>
          <a:bodyPr/>
          <a:lstStyle/>
          <a:p>
            <a:r>
              <a:rPr lang="en-IN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3C959-EDE4-5B97-1314-A4D29B899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76401"/>
            <a:ext cx="5410807" cy="4013199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b="1" dirty="0"/>
              <a:t>TWOS Framework </a:t>
            </a:r>
            <a:r>
              <a:rPr lang="en-US" dirty="0"/>
              <a:t>can be applied to provide recommendations for startups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TWOS is a strategic planning tool for </a:t>
            </a:r>
            <a:r>
              <a:rPr lang="en-US" dirty="0" err="1"/>
              <a:t>analysing</a:t>
            </a:r>
            <a:r>
              <a:rPr lang="en-US" dirty="0"/>
              <a:t> an organization's internal and external settings </a:t>
            </a:r>
            <a:r>
              <a:rPr lang="en-IN" dirty="0"/>
              <a:t>(</a:t>
            </a:r>
            <a:r>
              <a:rPr lang="en-IN" dirty="0" err="1"/>
              <a:t>Weihrich</a:t>
            </a:r>
            <a:r>
              <a:rPr lang="en-IN" dirty="0"/>
              <a:t>, 1982)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B46A09-A861-0C3A-D9BA-E0A8127D32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651" y="1676401"/>
            <a:ext cx="3208298" cy="306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847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E2A38-A7D4-C8A9-4E27-318338423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2" y="1862418"/>
            <a:ext cx="8946541" cy="4195481"/>
          </a:xfrm>
        </p:spPr>
        <p:txBody>
          <a:bodyPr/>
          <a:lstStyle/>
          <a:p>
            <a:r>
              <a:rPr lang="en-US" dirty="0"/>
              <a:t>TWOS is an acronym that stands for Threats, Opportunities, Weaknesses, and Strengths.</a:t>
            </a:r>
          </a:p>
          <a:p>
            <a:r>
              <a:rPr lang="en-US" dirty="0"/>
              <a:t>The framework identifies the organization's internal strengths and weaknesses, as well as external opportunities and dangers</a:t>
            </a:r>
            <a:r>
              <a:rPr lang="en-IN" dirty="0"/>
              <a:t> (Aslan et al., 2012)</a:t>
            </a:r>
            <a:r>
              <a:rPr lang="en-US" dirty="0"/>
              <a:t>.</a:t>
            </a:r>
          </a:p>
          <a:p>
            <a:r>
              <a:rPr lang="en-US" dirty="0"/>
              <a:t>The results of the research are then utilized to create plans for capitalizing on strengths and opportunities while addressing weaknesses and minimizing dangers</a:t>
            </a:r>
            <a:r>
              <a:rPr lang="en-IN" dirty="0"/>
              <a:t> (Gottfried et al., 2018)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00005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9BC5B-3208-1ACC-5F8A-0738FC2C4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0559" y="1434354"/>
            <a:ext cx="9994994" cy="501127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IN" sz="1800" dirty="0"/>
              <a:t>Threats: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 Identify potential threats in your sector and devise mitigation strategies. This could include economic downturns, increasing competition, regulatory changes, and so on.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Keep a careful eye on your competitors and discover their strengths and flaws. This will assist you in comprehending their techniques and adjusting your own accordingly.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Keep an eye out for emerging technology and disruptive developments that may have an impact on your sector.</a:t>
            </a:r>
          </a:p>
          <a:p>
            <a:pPr>
              <a:lnSpc>
                <a:spcPct val="90000"/>
              </a:lnSpc>
            </a:pPr>
            <a:r>
              <a:rPr lang="en-IN" sz="1800" dirty="0"/>
              <a:t>Weaknesses: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Identify areas where your startup is lacking and devise a strategy to solve them. This could include improving the quality of your products, customer service, or marketing methods.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Invest in staff training and development to help them improve their skills and knowledge.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Conduct market research to have a deeper understanding of your clients' requirements and preferences.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634268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F2B4-9911-7347-8A60-84D5DF2A9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341" y="762000"/>
            <a:ext cx="8866512" cy="54863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1800" dirty="0"/>
              <a:t>Opportunities: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Recognise emerging market trends and modify your business model as needed. This could involve broadening your product offerings, entering new markets, or forming strategic alliances with comparable businesses.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Stay current on new technologies and techniques that can help you improve company operations, such as automation or artificial intelligence.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Seek collaboration or partnership opportunities with other entrepreneurs, investors, or industry influencers.</a:t>
            </a:r>
          </a:p>
          <a:p>
            <a:pPr marL="0" indent="0">
              <a:lnSpc>
                <a:spcPct val="90000"/>
              </a:lnSpc>
              <a:buNone/>
            </a:pPr>
            <a:endParaRPr lang="en-IN" sz="1800" dirty="0"/>
          </a:p>
          <a:p>
            <a:pPr>
              <a:lnSpc>
                <a:spcPct val="90000"/>
              </a:lnSpc>
            </a:pPr>
            <a:r>
              <a:rPr lang="en-IN" sz="1800" dirty="0"/>
              <a:t>Strengths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Capitalise on your strengths and use them to set your startup apart from competition. This could include your distinct value proposition, customer service, or product quality.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Capitalise on your strengths to broaden your market reach and consumer base.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Consider investing in marketing and advertising activities to increase brand awareness and strengthen your weaknesses.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68912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51A80-A4F5-8BFA-7390-496E7ADC8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Additional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2B991-B705-B941-401D-C61E298F6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Adequate funding may offer businesses with the resources they require to invest in R&amp;D, marketing, and client acquisition, all of which are critical for long-term success</a:t>
            </a:r>
            <a:r>
              <a:rPr lang="en-IN" dirty="0"/>
              <a:t> (</a:t>
            </a:r>
            <a:r>
              <a:rPr lang="en-IN" dirty="0" err="1"/>
              <a:t>Okrah</a:t>
            </a:r>
            <a:r>
              <a:rPr lang="en-IN" dirty="0"/>
              <a:t> &amp; </a:t>
            </a:r>
            <a:r>
              <a:rPr lang="en-IN" dirty="0" err="1"/>
              <a:t>Nepp</a:t>
            </a:r>
            <a:r>
              <a:rPr lang="en-IN" dirty="0"/>
              <a:t>, 2017)</a:t>
            </a:r>
            <a:r>
              <a:rPr lang="en-US" dirty="0"/>
              <a:t>.</a:t>
            </a:r>
          </a:p>
          <a:p>
            <a:r>
              <a:rPr lang="en-US" sz="2100" dirty="0"/>
              <a:t>A defined strategic emphasis can help firms make better product development, marketing, and resource allocation decisions</a:t>
            </a:r>
            <a:r>
              <a:rPr lang="en-IN" sz="2100" dirty="0"/>
              <a:t> (Boyles, 2022)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Differentiation can be created by unique branding, innovative products or services, or a combination of these elements </a:t>
            </a:r>
            <a:r>
              <a:rPr lang="en-IN" sz="2100" dirty="0"/>
              <a:t>(Keller, 2019)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Relying on a single revenue stream can be dangerous because market disruptions or changes might have a major impact on revenue</a:t>
            </a:r>
            <a:r>
              <a:rPr lang="en-IN" sz="2100" dirty="0"/>
              <a:t> (Hung &amp; Hager, 2018)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Networking with industry experts, investors, and future customers can help startups acquire insights and feedback on their goods or services</a:t>
            </a:r>
            <a:r>
              <a:rPr lang="en-IN" sz="2100" dirty="0"/>
              <a:t> (De Klerk, 2010)</a:t>
            </a:r>
            <a:r>
              <a:rPr lang="en-US" sz="2100" dirty="0"/>
              <a:t>.</a:t>
            </a:r>
            <a:endParaRPr lang="en-IN" sz="2100" dirty="0"/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708418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CAB83-AB32-D408-000F-1A1C32680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9BD8E-0E5D-C2F5-0A21-CA5302299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Failure can teach us crucial lessons about what works and what doesn't in a given market or industry.</a:t>
            </a:r>
          </a:p>
          <a:p>
            <a:r>
              <a:rPr lang="en-US" dirty="0"/>
              <a:t>Startups can uncover shortcomings and places for progress by </a:t>
            </a:r>
            <a:r>
              <a:rPr lang="en-US" dirty="0" err="1"/>
              <a:t>analysing</a:t>
            </a:r>
            <a:r>
              <a:rPr lang="en-US" dirty="0"/>
              <a:t> the causes for failure and adjusting their plans accordingly.</a:t>
            </a:r>
          </a:p>
          <a:p>
            <a:r>
              <a:rPr lang="en-US" dirty="0"/>
              <a:t>Failure can also help entrepreneurs build resilience and adaptability, both of which are necessary for long-term success.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7201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B28D-341E-9AA7-1E7B-1A967A6F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8135" y="1488141"/>
            <a:ext cx="8946541" cy="4195481"/>
          </a:xfrm>
        </p:spPr>
        <p:txBody>
          <a:bodyPr>
            <a:normAutofit/>
          </a:bodyPr>
          <a:lstStyle/>
          <a:p>
            <a:r>
              <a:rPr lang="en-US" dirty="0"/>
              <a:t>Entrepreneurs should view failure as a learning experience and be willing to take risks and try new ideas and tactics.</a:t>
            </a:r>
          </a:p>
          <a:p>
            <a:r>
              <a:rPr lang="en-US" dirty="0"/>
              <a:t>Rather than relying entirely on finance, startups should focus on developing sustainable business models and reaching profitability.</a:t>
            </a:r>
          </a:p>
          <a:p>
            <a:r>
              <a:rPr lang="en-US" dirty="0"/>
              <a:t>Startups should </a:t>
            </a:r>
            <a:r>
              <a:rPr lang="en-US" dirty="0" err="1"/>
              <a:t>prioritise</a:t>
            </a:r>
            <a:r>
              <a:rPr lang="en-US" dirty="0"/>
              <a:t> client acquisition and retention while also leveraging technology and data to </a:t>
            </a:r>
            <a:r>
              <a:rPr lang="en-US" dirty="0" err="1"/>
              <a:t>optimise</a:t>
            </a:r>
            <a:r>
              <a:rPr lang="en-US" dirty="0"/>
              <a:t> operations and improve customer experience.</a:t>
            </a:r>
          </a:p>
          <a:p>
            <a:r>
              <a:rPr lang="en-US" dirty="0"/>
              <a:t>Collaborations and partnerships can give crucial resources and possibilities for entrepreneurs to extend their reach and achieve their objectives.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661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AA92-62A0-E699-C0D6-8F04C40F2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241" y="1703295"/>
            <a:ext cx="8946541" cy="419548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Farmdrop's</a:t>
            </a:r>
            <a:r>
              <a:rPr lang="en-US" dirty="0"/>
              <a:t> demise serves as a warning to entrepreneurs about the difficulties of generating sustained development and profitability in the highly competitive online food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does, however, give entrepreneurs the opportunity to learn from the company's faults and inadequacies and apply those lessons to their own ventures.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Startups can increase their chances of success and avoid the errors that led to </a:t>
            </a:r>
            <a:r>
              <a:rPr lang="en-US" dirty="0" err="1"/>
              <a:t>Farmdrop's</a:t>
            </a:r>
            <a:r>
              <a:rPr lang="en-US" dirty="0"/>
              <a:t> downfall by </a:t>
            </a:r>
            <a:r>
              <a:rPr lang="en-US" dirty="0" err="1"/>
              <a:t>prioritising</a:t>
            </a:r>
            <a:r>
              <a:rPr lang="en-US" dirty="0"/>
              <a:t> sustainable growth, client acquisition and retention, and strategic partnerships and collaborations.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481217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A30EA8-9A0A-416B-456C-F4F0A373ED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78" y="495300"/>
            <a:ext cx="9001760" cy="5626100"/>
          </a:xfrm>
        </p:spPr>
      </p:pic>
    </p:spTree>
    <p:extLst>
      <p:ext uri="{BB962C8B-B14F-4D97-AF65-F5344CB8AC3E}">
        <p14:creationId xmlns:p14="http://schemas.microsoft.com/office/powerpoint/2010/main" val="30150528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BD2F7-E0A7-1D91-B0FC-5FF29C4FD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443753"/>
            <a:ext cx="9404723" cy="820271"/>
          </a:xfrm>
        </p:spPr>
        <p:txBody>
          <a:bodyPr/>
          <a:lstStyle/>
          <a:p>
            <a:r>
              <a:rPr lang="en-IN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975A3-8D1A-3C99-51A0-A69F57749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58900"/>
            <a:ext cx="9818688" cy="4927600"/>
          </a:xfrm>
        </p:spPr>
        <p:txBody>
          <a:bodyPr>
            <a:normAutofit fontScale="92500" lnSpcReduction="20000"/>
          </a:bodyPr>
          <a:lstStyle/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 Badi, K.S. (2018) “The impact of marketing mix on the competitive advantage of the SME sector in the al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buraimi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governorate in Oman,”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SAGE Open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8(3), p. 215824401880083. Available at: https://doi.org/10.1177/2158244018800838. </a:t>
            </a: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Aslan, I.,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Çınar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 and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Kumpikaitė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V. (2012) “Creating strategies from TOWS matrix for Strategic Sustainable Development of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kipaş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group /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darnaus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Vystymosi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Kipas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Grupėje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strategijų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kūrimas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remiantis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GGSS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matrica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Business Economics and Management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13(1), pp. 95–110. Available at: https://doi.org/10.3846/16111699.2011.620134. </a:t>
            </a: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Bhagat, S. and Ravi, S.S. (2020) “D2C (Direct To Consumer) Business Model: Efficacious Strategy for the Businesses to Grow During COVID-19 Scenario,” International Journal of Research and Review, 7(11), pp. 499–508. Available at: https://doi.org/10.52403/ijrr.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Boyles, M. (2022) What is business strategy &amp; why is it important?: HBS Online, Business Insights Blog. Harvard Business School. Available at: https://online.hbs.edu/blog/post/what-is-business-strategy (Accessed: April 25, 2023).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Bruijl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G.H. (2018) “The relevance of Porter's five forces in today's innovative and changing business environment,”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SSRN Electronic Journal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[Preprint]. Available at: https://doi.org/10.2139/ssrn.3192207.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Carolan, M. (2016) “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Agro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‐Digital governance and life itself: Food politics at the intersection of code and affect,”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Sociologia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Ruralis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57(S1), pp. 816–835. Available at: https://doi.org/10.1111/soru.12153.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65684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31749-CF8B-5848-13B1-A15E2E883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112" y="1024218"/>
            <a:ext cx="9958388" cy="5325782"/>
          </a:xfrm>
        </p:spPr>
        <p:txBody>
          <a:bodyPr>
            <a:normAutofit fontScale="92500" lnSpcReduction="20000"/>
          </a:bodyPr>
          <a:lstStyle/>
          <a:p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Casañ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M.J.,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Alier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 and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Llorens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(2021) “A collaborative learning activity to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analyze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sustainability of an innovation using pestle,”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13(16), p. 8756. Available at: https://doi.org/10.3390/su13168756. </a:t>
            </a:r>
          </a:p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 (2021)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Pestle Analysis: Factsheets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Chartered Institute of Personnel and Development. Available at: https://www.cipd.co.uk/knowledge/strategy/organisational-development/pestle-analysis-factsheet#gref (Accessed: April 26, 2023). </a:t>
            </a:r>
          </a:p>
          <a:p>
            <a:pPr>
              <a:lnSpc>
                <a:spcPct val="107000"/>
              </a:lnSpc>
            </a:pP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 Klerk, S. (2010) “The importance of networking as a management skill,” South African Journal of Business Management, 41(1), pp. 37–49. Available at: https://doi.org/10.4102/sajbm.v41i1.512. </a:t>
            </a:r>
            <a:endParaRPr lang="en-IN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Eckert, S. et al. (2022) “Economies of scale: The rationale behind the </a:t>
            </a:r>
            <a:r>
              <a:rPr lang="en-US" sz="20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multinationality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-performance Enigma,” Management International Review, 62(5), pp. 681–710. Available at: https://doi.org/10.1007/s11575-022-00473-2. </a:t>
            </a: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Gottfried, O.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(2018) “SWOT-AHP-tows analysis of private investment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the Chinese biogas sector,”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Cleaner Production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184, pp. 632–647. Available at: https://doi.org/10.1016/j.jclepro.2018.02.173.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Goyal, A. (2021). A Critical Analysis of Porter’s 5 Forces Model of Competitive Advantage. Retrieved from http://doi.one/10.1729/Journal.25126, Available at SSRN: </a:t>
            </a:r>
            <a:r>
              <a:rPr lang="en-IN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https://ssrn.com/abstract=3765758</a:t>
            </a:r>
            <a:r>
              <a:rPr lang="en-IN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IN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548650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96582-9A74-C1B9-5F39-BC2F94935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431800"/>
            <a:ext cx="10147300" cy="61976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Hung, C.K. and Hager, M.A. (2018) “The impact of Revenue Diversification on Nonprofit Financial Health: A meta-analysis,” Nonprofit and Voluntary Sector Quarterly, 48(1), pp. 5–27. Available at: https://doi.org/10.1177/0899764018807080.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Keller, K.L. (2019) “Consumer research insights on brands and branding: A JCR curation,” Journal of Consumer Research, 46(5), pp. 995–1001. Available at: https://doi.org/10.1093/jcr/ucz058.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Mousa, M. et al. (2021) “The effect of marketing investment on firm value and systematic risk,” Journal of Open Innovation: Technology, Market, and Complexity, 7(1), p. 64. Available at: https://doi.org/10.3390/joitmc7010064.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Okrah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Nepp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(2017) “Factors affecting startup innovation and Growth,” Journal of Advanced Management Science, pp. 34–38. Available at: https://doi.org/10.18178/joams.6.1.34-38.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Porter, M.E. (1979)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competitive forces shape strategy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Competitive Forces Shape Strategy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Harvard Business School. Available at: https://www.hbs.edu/faculty/Pages/item.aspx?num=10692 (Accessed: April 26,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Ramesh, R. et al. (2021) “An empirical study of online food delivery services from applications perspective,” Materials Today: Proceedings [Preprint]. Available at: https://doi.org/10.1016/j.matpr.2021.05.500.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630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1B221-1909-CEA7-D94C-91246FB48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2" y="1430618"/>
            <a:ext cx="8946541" cy="4195481"/>
          </a:xfrm>
        </p:spPr>
        <p:txBody>
          <a:bodyPr>
            <a:normAutofit fontScale="92500"/>
          </a:bodyPr>
          <a:lstStyle/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Thakur, V. (2021) “Framework for Pestel Dimensions of sustainable healthcare waste management: Learnings from covid-19 outbreak,”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Cleaner Production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287, p. 125562. Available at: https://doi.org/10.1016/j.jclepro.2020.125562. </a:t>
            </a:r>
          </a:p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University of Sydney (2023)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Subject guides: Marketing: Pestle analysis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PESTLE Analysis - Marketing - Subject guides at University of Sydney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University of Sydney. Available at: https://libguides.library.usyd.edu.au/c.php?g=508107&amp;p=5994242 (Accessed: April 26, 2023).</a:t>
            </a:r>
          </a:p>
          <a:p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Weihrich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(1982) “The TOWS matrix—a tool for situational analysis,”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Long Range Planning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15(2), pp. 54–66. Available at: https://doi.org/10.1016/0024-6301(82)90120-0. </a:t>
            </a:r>
          </a:p>
          <a:p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Wickham, M. (2009). Thana-marketing strategy: exploring the 8Ps that dare not speak their name.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International journal of business strategy, 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9, 194-201.</a:t>
            </a:r>
            <a:endParaRPr lang="en-IN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398973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77056-49A7-9D4F-8C6B-D64DDC48C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2FFE4E-A099-CA48-8521-34C32ACE22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13" y="452718"/>
            <a:ext cx="9859617" cy="5835690"/>
          </a:xfrm>
        </p:spPr>
      </p:pic>
    </p:spTree>
    <p:extLst>
      <p:ext uri="{BB962C8B-B14F-4D97-AF65-F5344CB8AC3E}">
        <p14:creationId xmlns:p14="http://schemas.microsoft.com/office/powerpoint/2010/main" val="2237136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868</TotalTime>
  <Words>4050</Words>
  <Application>Microsoft Macintosh PowerPoint</Application>
  <PresentationFormat>Widescreen</PresentationFormat>
  <Paragraphs>213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Century Gothic</vt:lpstr>
      <vt:lpstr>Symbol</vt:lpstr>
      <vt:lpstr>Times New Roman</vt:lpstr>
      <vt:lpstr>Wingdings 3</vt:lpstr>
      <vt:lpstr>Ion</vt:lpstr>
      <vt:lpstr>A Case study on the failed SME of FARM DROP UK    ​ MBA Term 2, Group 1  Subject: Entrepreneurship  Subject Code: LCMB7004 Lecturer: Dr Jaya Gopalkrishnan     Group Leader Name and Student Number: Abdulla Ashique Nellikkavil (2132215) Group Members and Student Numbers: Bibi Biju (2207951), Sanjay Prakash Sugumaran (2128846), Mohammed Midlaj Ponnadan Karimbanakal (2131208), Adith Suresh Thannikkot (2208696)   </vt:lpstr>
      <vt:lpstr>Table of Contents</vt:lpstr>
      <vt:lpstr>Introduction</vt:lpstr>
      <vt:lpstr>Company Background &amp; Overview</vt:lpstr>
      <vt:lpstr>Business Model</vt:lpstr>
      <vt:lpstr>Competitive Advantage</vt:lpstr>
      <vt:lpstr>Porter’s Five Forces</vt:lpstr>
      <vt:lpstr>PowerPoint Presentation</vt:lpstr>
      <vt:lpstr>PowerPoint Presentation</vt:lpstr>
      <vt:lpstr>PESTLE</vt:lpstr>
      <vt:lpstr>PowerPoint Presentation</vt:lpstr>
      <vt:lpstr>PowerPoint Presentation</vt:lpstr>
      <vt:lpstr>PowerPoint Presentation</vt:lpstr>
      <vt:lpstr>Factors Contributing to Farmdrop's Failure</vt:lpstr>
      <vt:lpstr>PowerPoint Presentation</vt:lpstr>
      <vt:lpstr>PowerPoint Presentation</vt:lpstr>
      <vt:lpstr>Strategic Missteps</vt:lpstr>
      <vt:lpstr>External Factors</vt:lpstr>
      <vt:lpstr>Critical Analysis of Farmdrop's Failure</vt:lpstr>
      <vt:lpstr>PowerPoint Presentation</vt:lpstr>
      <vt:lpstr>PowerPoint Presentation</vt:lpstr>
      <vt:lpstr>PowerPoint Presentation</vt:lpstr>
      <vt:lpstr>Importance of these Factors</vt:lpstr>
      <vt:lpstr>Recommendations</vt:lpstr>
      <vt:lpstr>PowerPoint Presentation</vt:lpstr>
      <vt:lpstr>PowerPoint Presentation</vt:lpstr>
      <vt:lpstr>PowerPoint Presentation</vt:lpstr>
      <vt:lpstr>Additional Recommendations</vt:lpstr>
      <vt:lpstr>Conclusion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Varun Joseph Sony</dc:creator>
  <cp:lastModifiedBy>Ali Ashif</cp:lastModifiedBy>
  <cp:revision>16</cp:revision>
  <dcterms:created xsi:type="dcterms:W3CDTF">2023-04-25T12:44:16Z</dcterms:created>
  <dcterms:modified xsi:type="dcterms:W3CDTF">2023-04-26T20:30:37Z</dcterms:modified>
</cp:coreProperties>
</file>