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306" r:id="rId2"/>
    <p:sldId id="309" r:id="rId3"/>
    <p:sldId id="305" r:id="rId4"/>
    <p:sldId id="304" r:id="rId5"/>
    <p:sldId id="303" r:id="rId6"/>
    <p:sldId id="302" r:id="rId7"/>
    <p:sldId id="301" r:id="rId8"/>
    <p:sldId id="300" r:id="rId9"/>
    <p:sldId id="299" r:id="rId10"/>
    <p:sldId id="298" r:id="rId11"/>
    <p:sldId id="297" r:id="rId12"/>
    <p:sldId id="296" r:id="rId13"/>
    <p:sldId id="307" r:id="rId14"/>
    <p:sldId id="315" r:id="rId15"/>
    <p:sldId id="314" r:id="rId16"/>
    <p:sldId id="313" r:id="rId17"/>
    <p:sldId id="312" r:id="rId18"/>
    <p:sldId id="311" r:id="rId19"/>
    <p:sldId id="308"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C5920A-6B03-D2B1-9B35-DC53B0A3ED59}" v="21" dt="2023-09-28T13:44:47.007"/>
    <p1510:client id="{20838A4E-31C3-CE03-D6FB-FF21E3C07B4F}" v="20" dt="2023-09-28T13:43:12.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20838A4E-31C3-CE03-D6FB-FF21E3C07B4F}"/>
    <pc:docChg chg="addSld delSld addMainMaster delMainMaster">
      <pc:chgData name="Ross Phillips" userId="S::r.phillips@uwtsd.ac.uk::c604230b-847d-4cb1-9e23-f810d4c0fde1" providerId="AD" clId="Web-{20838A4E-31C3-CE03-D6FB-FF21E3C07B4F}" dt="2023-09-28T13:43:12.985" v="19"/>
      <pc:docMkLst>
        <pc:docMk/>
      </pc:docMkLst>
      <pc:sldChg chg="add del">
        <pc:chgData name="Ross Phillips" userId="S::r.phillips@uwtsd.ac.uk::c604230b-847d-4cb1-9e23-f810d4c0fde1" providerId="AD" clId="Web-{20838A4E-31C3-CE03-D6FB-FF21E3C07B4F}" dt="2023-09-28T13:42:58.516" v="9"/>
        <pc:sldMkLst>
          <pc:docMk/>
          <pc:sldMk cId="1210545849" sldId="311"/>
        </pc:sldMkLst>
      </pc:sldChg>
      <pc:sldChg chg="add del">
        <pc:chgData name="Ross Phillips" userId="S::r.phillips@uwtsd.ac.uk::c604230b-847d-4cb1-9e23-f810d4c0fde1" providerId="AD" clId="Web-{20838A4E-31C3-CE03-D6FB-FF21E3C07B4F}" dt="2023-09-28T13:43:12.985" v="19"/>
        <pc:sldMkLst>
          <pc:docMk/>
          <pc:sldMk cId="3461238761" sldId="311"/>
        </pc:sldMkLst>
      </pc:sldChg>
      <pc:sldChg chg="add del">
        <pc:chgData name="Ross Phillips" userId="S::r.phillips@uwtsd.ac.uk::c604230b-847d-4cb1-9e23-f810d4c0fde1" providerId="AD" clId="Web-{20838A4E-31C3-CE03-D6FB-FF21E3C07B4F}" dt="2023-09-28T13:43:12.938" v="18"/>
        <pc:sldMkLst>
          <pc:docMk/>
          <pc:sldMk cId="856539335" sldId="312"/>
        </pc:sldMkLst>
      </pc:sldChg>
      <pc:sldChg chg="add del">
        <pc:chgData name="Ross Phillips" userId="S::r.phillips@uwtsd.ac.uk::c604230b-847d-4cb1-9e23-f810d4c0fde1" providerId="AD" clId="Web-{20838A4E-31C3-CE03-D6FB-FF21E3C07B4F}" dt="2023-09-28T13:42:58.500" v="8"/>
        <pc:sldMkLst>
          <pc:docMk/>
          <pc:sldMk cId="3771846776" sldId="312"/>
        </pc:sldMkLst>
      </pc:sldChg>
      <pc:sldChg chg="add del">
        <pc:chgData name="Ross Phillips" userId="S::r.phillips@uwtsd.ac.uk::c604230b-847d-4cb1-9e23-f810d4c0fde1" providerId="AD" clId="Web-{20838A4E-31C3-CE03-D6FB-FF21E3C07B4F}" dt="2023-09-28T13:43:12.938" v="17"/>
        <pc:sldMkLst>
          <pc:docMk/>
          <pc:sldMk cId="431242839" sldId="313"/>
        </pc:sldMkLst>
      </pc:sldChg>
      <pc:sldChg chg="add del">
        <pc:chgData name="Ross Phillips" userId="S::r.phillips@uwtsd.ac.uk::c604230b-847d-4cb1-9e23-f810d4c0fde1" providerId="AD" clId="Web-{20838A4E-31C3-CE03-D6FB-FF21E3C07B4F}" dt="2023-09-28T13:42:58.500" v="7"/>
        <pc:sldMkLst>
          <pc:docMk/>
          <pc:sldMk cId="3735517003" sldId="313"/>
        </pc:sldMkLst>
      </pc:sldChg>
      <pc:sldChg chg="add del">
        <pc:chgData name="Ross Phillips" userId="S::r.phillips@uwtsd.ac.uk::c604230b-847d-4cb1-9e23-f810d4c0fde1" providerId="AD" clId="Web-{20838A4E-31C3-CE03-D6FB-FF21E3C07B4F}" dt="2023-09-28T13:43:12.938" v="16"/>
        <pc:sldMkLst>
          <pc:docMk/>
          <pc:sldMk cId="973812354" sldId="314"/>
        </pc:sldMkLst>
      </pc:sldChg>
      <pc:sldChg chg="add del">
        <pc:chgData name="Ross Phillips" userId="S::r.phillips@uwtsd.ac.uk::c604230b-847d-4cb1-9e23-f810d4c0fde1" providerId="AD" clId="Web-{20838A4E-31C3-CE03-D6FB-FF21E3C07B4F}" dt="2023-09-28T13:42:58.500" v="6"/>
        <pc:sldMkLst>
          <pc:docMk/>
          <pc:sldMk cId="3411858799" sldId="314"/>
        </pc:sldMkLst>
      </pc:sldChg>
      <pc:sldChg chg="add del">
        <pc:chgData name="Ross Phillips" userId="S::r.phillips@uwtsd.ac.uk::c604230b-847d-4cb1-9e23-f810d4c0fde1" providerId="AD" clId="Web-{20838A4E-31C3-CE03-D6FB-FF21E3C07B4F}" dt="2023-09-28T13:43:12.922" v="15"/>
        <pc:sldMkLst>
          <pc:docMk/>
          <pc:sldMk cId="1780818071" sldId="315"/>
        </pc:sldMkLst>
      </pc:sldChg>
      <pc:sldChg chg="add del">
        <pc:chgData name="Ross Phillips" userId="S::r.phillips@uwtsd.ac.uk::c604230b-847d-4cb1-9e23-f810d4c0fde1" providerId="AD" clId="Web-{20838A4E-31C3-CE03-D6FB-FF21E3C07B4F}" dt="2023-09-28T13:42:58.500" v="5"/>
        <pc:sldMkLst>
          <pc:docMk/>
          <pc:sldMk cId="3901495882" sldId="315"/>
        </pc:sldMkLst>
      </pc:sldChg>
      <pc:sldMasterChg chg="add del addSldLayout delSldLayout">
        <pc:chgData name="Ross Phillips" userId="S::r.phillips@uwtsd.ac.uk::c604230b-847d-4cb1-9e23-f810d4c0fde1" providerId="AD" clId="Web-{20838A4E-31C3-CE03-D6FB-FF21E3C07B4F}" dt="2023-09-28T13:43:12.985" v="19"/>
        <pc:sldMasterMkLst>
          <pc:docMk/>
          <pc:sldMasterMk cId="3413648811" sldId="2147483692"/>
        </pc:sldMasterMkLst>
        <pc:sldLayoutChg chg="add del">
          <pc:chgData name="Ross Phillips" userId="S::r.phillips@uwtsd.ac.uk::c604230b-847d-4cb1-9e23-f810d4c0fde1" providerId="AD" clId="Web-{20838A4E-31C3-CE03-D6FB-FF21E3C07B4F}" dt="2023-09-28T13:43:12.985" v="19"/>
          <pc:sldLayoutMkLst>
            <pc:docMk/>
            <pc:sldMasterMk cId="3413648811" sldId="2147483692"/>
            <pc:sldLayoutMk cId="4290231875" sldId="2147483693"/>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513526882" sldId="2147483694"/>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1260283836" sldId="2147483695"/>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2990855450" sldId="2147483696"/>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3745924220" sldId="2147483697"/>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1367155977" sldId="2147483698"/>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2542439094" sldId="2147483699"/>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41958547" sldId="2147483700"/>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3241947159" sldId="2147483701"/>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3965340158" sldId="2147483702"/>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1120151597" sldId="2147483703"/>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3364575244" sldId="2147483704"/>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2192225804" sldId="2147483705"/>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710028514" sldId="2147483706"/>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2661700897" sldId="2147483707"/>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770015374" sldId="2147483708"/>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1548611762" sldId="2147483709"/>
          </pc:sldLayoutMkLst>
        </pc:sldLayoutChg>
        <pc:sldLayoutChg chg="add del">
          <pc:chgData name="Ross Phillips" userId="S::r.phillips@uwtsd.ac.uk::c604230b-847d-4cb1-9e23-f810d4c0fde1" providerId="AD" clId="Web-{20838A4E-31C3-CE03-D6FB-FF21E3C07B4F}" dt="2023-09-28T13:43:12.985" v="19"/>
          <pc:sldLayoutMkLst>
            <pc:docMk/>
            <pc:sldMasterMk cId="3413648811" sldId="2147483692"/>
            <pc:sldLayoutMk cId="2987574615" sldId="2147483710"/>
          </pc:sldLayoutMkLst>
        </pc:sldLayoutChg>
      </pc:sldMasterChg>
    </pc:docChg>
  </pc:docChgLst>
  <pc:docChgLst>
    <pc:chgData name="Ross Phillips" userId="S::r.phillips@uwtsd.ac.uk::c604230b-847d-4cb1-9e23-f810d4c0fde1" providerId="AD" clId="Web-{1BC5920A-6B03-D2B1-9B35-DC53B0A3ED59}"/>
    <pc:docChg chg="addSld delSld modSld sldOrd addMainMaster delMainMaster">
      <pc:chgData name="Ross Phillips" userId="S::r.phillips@uwtsd.ac.uk::c604230b-847d-4cb1-9e23-f810d4c0fde1" providerId="AD" clId="Web-{1BC5920A-6B03-D2B1-9B35-DC53B0A3ED59}" dt="2023-09-28T13:44:47.007" v="21"/>
      <pc:docMkLst>
        <pc:docMk/>
      </pc:docMkLst>
      <pc:sldChg chg="ord">
        <pc:chgData name="Ross Phillips" userId="S::r.phillips@uwtsd.ac.uk::c604230b-847d-4cb1-9e23-f810d4c0fde1" providerId="AD" clId="Web-{1BC5920A-6B03-D2B1-9B35-DC53B0A3ED59}" dt="2023-09-28T13:44:12.130" v="16"/>
        <pc:sldMkLst>
          <pc:docMk/>
          <pc:sldMk cId="1118207330" sldId="307"/>
        </pc:sldMkLst>
      </pc:sldChg>
      <pc:sldChg chg="mod modShow">
        <pc:chgData name="Ross Phillips" userId="S::r.phillips@uwtsd.ac.uk::c604230b-847d-4cb1-9e23-f810d4c0fde1" providerId="AD" clId="Web-{1BC5920A-6B03-D2B1-9B35-DC53B0A3ED59}" dt="2023-09-28T13:44:47.007" v="21"/>
        <pc:sldMkLst>
          <pc:docMk/>
          <pc:sldMk cId="1330597949" sldId="308"/>
        </pc:sldMkLst>
      </pc:sldChg>
      <pc:sldChg chg="del">
        <pc:chgData name="Ross Phillips" userId="S::r.phillips@uwtsd.ac.uk::c604230b-847d-4cb1-9e23-f810d4c0fde1" providerId="AD" clId="Web-{1BC5920A-6B03-D2B1-9B35-DC53B0A3ED59}" dt="2023-09-28T13:44:42.897" v="20"/>
        <pc:sldMkLst>
          <pc:docMk/>
          <pc:sldMk cId="2779167487" sldId="310"/>
        </pc:sldMkLst>
      </pc:sldChg>
      <pc:sldChg chg="add del">
        <pc:chgData name="Ross Phillips" userId="S::r.phillips@uwtsd.ac.uk::c604230b-847d-4cb1-9e23-f810d4c0fde1" providerId="AD" clId="Web-{1BC5920A-6B03-D2B1-9B35-DC53B0A3ED59}" dt="2023-09-28T13:43:47.988" v="9"/>
        <pc:sldMkLst>
          <pc:docMk/>
          <pc:sldMk cId="3190825434" sldId="311"/>
        </pc:sldMkLst>
      </pc:sldChg>
      <pc:sldChg chg="add">
        <pc:chgData name="Ross Phillips" userId="S::r.phillips@uwtsd.ac.uk::c604230b-847d-4cb1-9e23-f810d4c0fde1" providerId="AD" clId="Web-{1BC5920A-6B03-D2B1-9B35-DC53B0A3ED59}" dt="2023-09-28T13:44:01.098" v="10"/>
        <pc:sldMkLst>
          <pc:docMk/>
          <pc:sldMk cId="4163537054" sldId="311"/>
        </pc:sldMkLst>
      </pc:sldChg>
      <pc:sldChg chg="add del">
        <pc:chgData name="Ross Phillips" userId="S::r.phillips@uwtsd.ac.uk::c604230b-847d-4cb1-9e23-f810d4c0fde1" providerId="AD" clId="Web-{1BC5920A-6B03-D2B1-9B35-DC53B0A3ED59}" dt="2023-09-28T13:43:47.972" v="8"/>
        <pc:sldMkLst>
          <pc:docMk/>
          <pc:sldMk cId="1285798217" sldId="312"/>
        </pc:sldMkLst>
      </pc:sldChg>
      <pc:sldChg chg="add">
        <pc:chgData name="Ross Phillips" userId="S::r.phillips@uwtsd.ac.uk::c604230b-847d-4cb1-9e23-f810d4c0fde1" providerId="AD" clId="Web-{1BC5920A-6B03-D2B1-9B35-DC53B0A3ED59}" dt="2023-09-28T13:44:01.285" v="11"/>
        <pc:sldMkLst>
          <pc:docMk/>
          <pc:sldMk cId="2885935168" sldId="312"/>
        </pc:sldMkLst>
      </pc:sldChg>
      <pc:sldChg chg="add del">
        <pc:chgData name="Ross Phillips" userId="S::r.phillips@uwtsd.ac.uk::c604230b-847d-4cb1-9e23-f810d4c0fde1" providerId="AD" clId="Web-{1BC5920A-6B03-D2B1-9B35-DC53B0A3ED59}" dt="2023-09-28T13:43:47.972" v="7"/>
        <pc:sldMkLst>
          <pc:docMk/>
          <pc:sldMk cId="3441205729" sldId="313"/>
        </pc:sldMkLst>
      </pc:sldChg>
      <pc:sldChg chg="add">
        <pc:chgData name="Ross Phillips" userId="S::r.phillips@uwtsd.ac.uk::c604230b-847d-4cb1-9e23-f810d4c0fde1" providerId="AD" clId="Web-{1BC5920A-6B03-D2B1-9B35-DC53B0A3ED59}" dt="2023-09-28T13:44:01.395" v="12"/>
        <pc:sldMkLst>
          <pc:docMk/>
          <pc:sldMk cId="3545019109" sldId="313"/>
        </pc:sldMkLst>
      </pc:sldChg>
      <pc:sldChg chg="add del">
        <pc:chgData name="Ross Phillips" userId="S::r.phillips@uwtsd.ac.uk::c604230b-847d-4cb1-9e23-f810d4c0fde1" providerId="AD" clId="Web-{1BC5920A-6B03-D2B1-9B35-DC53B0A3ED59}" dt="2023-09-28T13:43:47.972" v="6"/>
        <pc:sldMkLst>
          <pc:docMk/>
          <pc:sldMk cId="911000406" sldId="314"/>
        </pc:sldMkLst>
      </pc:sldChg>
      <pc:sldChg chg="add">
        <pc:chgData name="Ross Phillips" userId="S::r.phillips@uwtsd.ac.uk::c604230b-847d-4cb1-9e23-f810d4c0fde1" providerId="AD" clId="Web-{1BC5920A-6B03-D2B1-9B35-DC53B0A3ED59}" dt="2023-09-28T13:44:01.582" v="13"/>
        <pc:sldMkLst>
          <pc:docMk/>
          <pc:sldMk cId="4290589272" sldId="314"/>
        </pc:sldMkLst>
      </pc:sldChg>
      <pc:sldChg chg="modSp add">
        <pc:chgData name="Ross Phillips" userId="S::r.phillips@uwtsd.ac.uk::c604230b-847d-4cb1-9e23-f810d4c0fde1" providerId="AD" clId="Web-{1BC5920A-6B03-D2B1-9B35-DC53B0A3ED59}" dt="2023-09-28T13:44:27.568" v="19" actId="20577"/>
        <pc:sldMkLst>
          <pc:docMk/>
          <pc:sldMk cId="1884099158" sldId="315"/>
        </pc:sldMkLst>
        <pc:spChg chg="mod">
          <ac:chgData name="Ross Phillips" userId="S::r.phillips@uwtsd.ac.uk::c604230b-847d-4cb1-9e23-f810d4c0fde1" providerId="AD" clId="Web-{1BC5920A-6B03-D2B1-9B35-DC53B0A3ED59}" dt="2023-09-28T13:44:27.568" v="19" actId="20577"/>
          <ac:spMkLst>
            <pc:docMk/>
            <pc:sldMk cId="1884099158" sldId="315"/>
            <ac:spMk id="21506" creationId="{00000000-0000-0000-0000-000000000000}"/>
          </ac:spMkLst>
        </pc:spChg>
        <pc:spChg chg="mod">
          <ac:chgData name="Ross Phillips" userId="S::r.phillips@uwtsd.ac.uk::c604230b-847d-4cb1-9e23-f810d4c0fde1" providerId="AD" clId="Web-{1BC5920A-6B03-D2B1-9B35-DC53B0A3ED59}" dt="2023-09-28T13:44:24.146" v="18" actId="20577"/>
          <ac:spMkLst>
            <pc:docMk/>
            <pc:sldMk cId="1884099158" sldId="315"/>
            <ac:spMk id="21507" creationId="{00000000-0000-0000-0000-000000000000}"/>
          </ac:spMkLst>
        </pc:spChg>
      </pc:sldChg>
      <pc:sldChg chg="add del">
        <pc:chgData name="Ross Phillips" userId="S::r.phillips@uwtsd.ac.uk::c604230b-847d-4cb1-9e23-f810d4c0fde1" providerId="AD" clId="Web-{1BC5920A-6B03-D2B1-9B35-DC53B0A3ED59}" dt="2023-09-28T13:43:47.972" v="5"/>
        <pc:sldMkLst>
          <pc:docMk/>
          <pc:sldMk cId="2823780685" sldId="315"/>
        </pc:sldMkLst>
      </pc:sldChg>
      <pc:sldMasterChg chg="add del addSldLayout delSldLayout">
        <pc:chgData name="Ross Phillips" userId="S::r.phillips@uwtsd.ac.uk::c604230b-847d-4cb1-9e23-f810d4c0fde1" providerId="AD" clId="Web-{1BC5920A-6B03-D2B1-9B35-DC53B0A3ED59}" dt="2023-09-28T13:43:47.988" v="9"/>
        <pc:sldMasterMkLst>
          <pc:docMk/>
          <pc:sldMasterMk cId="3413648811" sldId="2147483692"/>
        </pc:sldMasterMkLst>
        <pc:sldLayoutChg chg="add del">
          <pc:chgData name="Ross Phillips" userId="S::r.phillips@uwtsd.ac.uk::c604230b-847d-4cb1-9e23-f810d4c0fde1" providerId="AD" clId="Web-{1BC5920A-6B03-D2B1-9B35-DC53B0A3ED59}" dt="2023-09-28T13:43:47.988" v="9"/>
          <pc:sldLayoutMkLst>
            <pc:docMk/>
            <pc:sldMasterMk cId="3413648811" sldId="2147483692"/>
            <pc:sldLayoutMk cId="4290231875" sldId="2147483693"/>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513526882" sldId="2147483694"/>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1260283836" sldId="2147483695"/>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2990855450" sldId="2147483696"/>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3745924220" sldId="2147483697"/>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1367155977" sldId="2147483698"/>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2542439094" sldId="2147483699"/>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41958547" sldId="2147483700"/>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3241947159" sldId="2147483701"/>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3965340158" sldId="2147483702"/>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1120151597" sldId="2147483703"/>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3364575244" sldId="2147483704"/>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2192225804" sldId="2147483705"/>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710028514" sldId="2147483706"/>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2661700897" sldId="2147483707"/>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770015374" sldId="2147483708"/>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1548611762" sldId="2147483709"/>
          </pc:sldLayoutMkLst>
        </pc:sldLayoutChg>
        <pc:sldLayoutChg chg="add del">
          <pc:chgData name="Ross Phillips" userId="S::r.phillips@uwtsd.ac.uk::c604230b-847d-4cb1-9e23-f810d4c0fde1" providerId="AD" clId="Web-{1BC5920A-6B03-D2B1-9B35-DC53B0A3ED59}" dt="2023-09-28T13:43:47.988" v="9"/>
          <pc:sldLayoutMkLst>
            <pc:docMk/>
            <pc:sldMasterMk cId="3413648811" sldId="2147483692"/>
            <pc:sldLayoutMk cId="2987574615" sldId="2147483710"/>
          </pc:sldLayoutMkLst>
        </pc:sldLayoutChg>
      </pc:sldMasterChg>
    </pc:docChg>
  </pc:docChgLst>
  <pc:docChgLst>
    <pc:chgData name="Ross Phillips" userId="c604230b-847d-4cb1-9e23-f810d4c0fde1" providerId="ADAL" clId="{169A9C18-0FC9-4C9D-9C94-A3FE9E3171E1}"/>
    <pc:docChg chg="custSel modSld sldOrd">
      <pc:chgData name="Ross Phillips" userId="c604230b-847d-4cb1-9e23-f810d4c0fde1" providerId="ADAL" clId="{169A9C18-0FC9-4C9D-9C94-A3FE9E3171E1}" dt="2023-08-14T13:24:02.993" v="87"/>
      <pc:docMkLst>
        <pc:docMk/>
      </pc:docMkLst>
      <pc:sldChg chg="modSp mod">
        <pc:chgData name="Ross Phillips" userId="c604230b-847d-4cb1-9e23-f810d4c0fde1" providerId="ADAL" clId="{169A9C18-0FC9-4C9D-9C94-A3FE9E3171E1}" dt="2023-08-14T13:22:36.188" v="82" actId="20577"/>
        <pc:sldMkLst>
          <pc:docMk/>
          <pc:sldMk cId="2213522490" sldId="306"/>
        </pc:sldMkLst>
        <pc:spChg chg="mod">
          <ac:chgData name="Ross Phillips" userId="c604230b-847d-4cb1-9e23-f810d4c0fde1" providerId="ADAL" clId="{169A9C18-0FC9-4C9D-9C94-A3FE9E3171E1}" dt="2023-08-14T13:22:25.812" v="58" actId="20577"/>
          <ac:spMkLst>
            <pc:docMk/>
            <pc:sldMk cId="2213522490" sldId="306"/>
            <ac:spMk id="2" creationId="{00000000-0000-0000-0000-000000000000}"/>
          </ac:spMkLst>
        </pc:spChg>
        <pc:spChg chg="mod">
          <ac:chgData name="Ross Phillips" userId="c604230b-847d-4cb1-9e23-f810d4c0fde1" providerId="ADAL" clId="{169A9C18-0FC9-4C9D-9C94-A3FE9E3171E1}" dt="2023-08-14T13:22:36.188" v="82" actId="20577"/>
          <ac:spMkLst>
            <pc:docMk/>
            <pc:sldMk cId="2213522490" sldId="306"/>
            <ac:spMk id="3" creationId="{00000000-0000-0000-0000-000000000000}"/>
          </ac:spMkLst>
        </pc:spChg>
      </pc:sldChg>
      <pc:sldChg chg="mod ord modShow">
        <pc:chgData name="Ross Phillips" userId="c604230b-847d-4cb1-9e23-f810d4c0fde1" providerId="ADAL" clId="{169A9C18-0FC9-4C9D-9C94-A3FE9E3171E1}" dt="2023-08-14T13:24:02.993" v="87"/>
        <pc:sldMkLst>
          <pc:docMk/>
          <pc:sldMk cId="1118207330" sldId="307"/>
        </pc:sldMkLst>
      </pc:sldChg>
      <pc:sldChg chg="mod modShow">
        <pc:chgData name="Ross Phillips" userId="c604230b-847d-4cb1-9e23-f810d4c0fde1" providerId="ADAL" clId="{169A9C18-0FC9-4C9D-9C94-A3FE9E3171E1}" dt="2023-08-14T13:23:16.211" v="84" actId="729"/>
        <pc:sldMkLst>
          <pc:docMk/>
          <pc:sldMk cId="1330597949" sldId="308"/>
        </pc:sldMkLst>
      </pc:sldChg>
      <pc:sldChg chg="mod modShow">
        <pc:chgData name="Ross Phillips" userId="c604230b-847d-4cb1-9e23-f810d4c0fde1" providerId="ADAL" clId="{169A9C18-0FC9-4C9D-9C94-A3FE9E3171E1}" dt="2023-08-14T13:23:00.765" v="83" actId="729"/>
        <pc:sldMkLst>
          <pc:docMk/>
          <pc:sldMk cId="2779167487" sldId="31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C80C3D-AD80-4B68-8B2A-4CC71FA6CF27}" type="datetimeFigureOut">
              <a:rPr lang="en-GB" smtClean="0"/>
              <a:t>28/09/2023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F6524E-B52F-4FF5-AB3B-340020EFF1E0}" type="slidenum">
              <a:rPr lang="en-GB" smtClean="0"/>
              <a:t>‹#›</a:t>
            </a:fld>
            <a:endParaRPr lang="en-GB"/>
          </a:p>
        </p:txBody>
      </p:sp>
    </p:spTree>
    <p:extLst>
      <p:ext uri="{BB962C8B-B14F-4D97-AF65-F5344CB8AC3E}">
        <p14:creationId xmlns:p14="http://schemas.microsoft.com/office/powerpoint/2010/main" val="575170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E858290-36E8-4BD8-92B0-9B5587FFBB44}" type="slidenum">
              <a:rPr lang="en-GB" smtClean="0"/>
              <a:t>14</a:t>
            </a:fld>
            <a:endParaRPr lang="en-GB"/>
          </a:p>
        </p:txBody>
      </p:sp>
    </p:spTree>
    <p:extLst>
      <p:ext uri="{BB962C8B-B14F-4D97-AF65-F5344CB8AC3E}">
        <p14:creationId xmlns:p14="http://schemas.microsoft.com/office/powerpoint/2010/main" val="318839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recording via teams and download do not move on until everyone is happy.</a:t>
            </a:r>
          </a:p>
        </p:txBody>
      </p:sp>
      <p:sp>
        <p:nvSpPr>
          <p:cNvPr id="4" name="Slide Number Placeholder 3"/>
          <p:cNvSpPr>
            <a:spLocks noGrp="1"/>
          </p:cNvSpPr>
          <p:nvPr>
            <p:ph type="sldNum" sz="quarter" idx="5"/>
          </p:nvPr>
        </p:nvSpPr>
        <p:spPr/>
        <p:txBody>
          <a:bodyPr/>
          <a:lstStyle/>
          <a:p>
            <a:fld id="{CE858290-36E8-4BD8-92B0-9B5587FFBB44}" type="slidenum">
              <a:rPr lang="en-GB" smtClean="0"/>
              <a:t>18</a:t>
            </a:fld>
            <a:endParaRPr lang="en-GB"/>
          </a:p>
        </p:txBody>
      </p:sp>
    </p:spTree>
    <p:extLst>
      <p:ext uri="{BB962C8B-B14F-4D97-AF65-F5344CB8AC3E}">
        <p14:creationId xmlns:p14="http://schemas.microsoft.com/office/powerpoint/2010/main" val="2261249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28/09/2023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50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557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8267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5460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66769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3545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6047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1287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6CE7D5-CF57-46EF-B807-FDD0502418D4}" type="datetimeFigureOut">
              <a:rPr lang="en-GB" smtClean="0"/>
              <a:t>28/09/2023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0764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6007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661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28/09/2023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20622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339" y="802298"/>
            <a:ext cx="10346514" cy="2541431"/>
          </a:xfrm>
        </p:spPr>
        <p:txBody>
          <a:bodyPr>
            <a:normAutofit/>
          </a:bodyPr>
          <a:lstStyle/>
          <a:p>
            <a:r>
              <a:rPr lang="en-GB"/>
              <a:t>Securing successful study skills</a:t>
            </a:r>
          </a:p>
        </p:txBody>
      </p:sp>
      <p:sp>
        <p:nvSpPr>
          <p:cNvPr id="3" name="Subtitle 2"/>
          <p:cNvSpPr>
            <a:spLocks noGrp="1"/>
          </p:cNvSpPr>
          <p:nvPr>
            <p:ph type="subTitle" idx="1"/>
          </p:nvPr>
        </p:nvSpPr>
        <p:spPr/>
        <p:txBody>
          <a:bodyPr/>
          <a:lstStyle/>
          <a:p>
            <a:r>
              <a:rPr lang="en-GB"/>
              <a:t>CPD and assignment recap</a:t>
            </a:r>
          </a:p>
        </p:txBody>
      </p:sp>
    </p:spTree>
    <p:extLst>
      <p:ext uri="{BB962C8B-B14F-4D97-AF65-F5344CB8AC3E}">
        <p14:creationId xmlns:p14="http://schemas.microsoft.com/office/powerpoint/2010/main" val="2213522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AB09-5917-47A8-0DDA-48A34F5FC289}"/>
              </a:ext>
            </a:extLst>
          </p:cNvPr>
          <p:cNvSpPr>
            <a:spLocks noGrp="1"/>
          </p:cNvSpPr>
          <p:nvPr>
            <p:ph type="title"/>
          </p:nvPr>
        </p:nvSpPr>
        <p:spPr/>
        <p:txBody>
          <a:bodyPr/>
          <a:lstStyle/>
          <a:p>
            <a:r>
              <a:rPr lang="en-GB"/>
              <a:t>ATGOFFA                                               Recap</a:t>
            </a:r>
          </a:p>
        </p:txBody>
      </p:sp>
      <p:sp>
        <p:nvSpPr>
          <p:cNvPr id="3" name="Content Placeholder 2">
            <a:extLst>
              <a:ext uri="{FF2B5EF4-FFF2-40B4-BE49-F238E27FC236}">
                <a16:creationId xmlns:a16="http://schemas.microsoft.com/office/drawing/2014/main" id="{0D4FE9B2-937F-7D63-8DB1-E19AC243EFE3}"/>
              </a:ext>
            </a:extLst>
          </p:cNvPr>
          <p:cNvSpPr>
            <a:spLocks noGrp="1"/>
          </p:cNvSpPr>
          <p:nvPr>
            <p:ph sz="half" idx="1"/>
          </p:nvPr>
        </p:nvSpPr>
        <p:spPr/>
        <p:txBody>
          <a:bodyPr/>
          <a:lstStyle/>
          <a:p>
            <a:r>
              <a:rPr lang="cy-GB"/>
              <a:t>Beth ydym wedi ei drafod hyd yn hyn</a:t>
            </a:r>
            <a:r>
              <a:rPr lang="en-GB"/>
              <a:t>?</a:t>
            </a:r>
          </a:p>
        </p:txBody>
      </p:sp>
      <p:sp>
        <p:nvSpPr>
          <p:cNvPr id="4" name="Content Placeholder 3">
            <a:extLst>
              <a:ext uri="{FF2B5EF4-FFF2-40B4-BE49-F238E27FC236}">
                <a16:creationId xmlns:a16="http://schemas.microsoft.com/office/drawing/2014/main" id="{12BA7B16-969F-DEE5-686B-6EDBF6534707}"/>
              </a:ext>
            </a:extLst>
          </p:cNvPr>
          <p:cNvSpPr>
            <a:spLocks noGrp="1"/>
          </p:cNvSpPr>
          <p:nvPr>
            <p:ph sz="half" idx="2"/>
          </p:nvPr>
        </p:nvSpPr>
        <p:spPr/>
        <p:txBody>
          <a:bodyPr/>
          <a:lstStyle/>
          <a:p>
            <a:r>
              <a:rPr lang="en-GB"/>
              <a:t>What have we covered so far?</a:t>
            </a:r>
          </a:p>
        </p:txBody>
      </p:sp>
    </p:spTree>
    <p:extLst>
      <p:ext uri="{BB962C8B-B14F-4D97-AF65-F5344CB8AC3E}">
        <p14:creationId xmlns:p14="http://schemas.microsoft.com/office/powerpoint/2010/main" val="3460688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68D6-A37E-44A4-B895-63569CF11C02}"/>
              </a:ext>
            </a:extLst>
          </p:cNvPr>
          <p:cNvSpPr>
            <a:spLocks noGrp="1"/>
          </p:cNvSpPr>
          <p:nvPr>
            <p:ph type="title"/>
          </p:nvPr>
        </p:nvSpPr>
        <p:spPr/>
        <p:txBody>
          <a:bodyPr/>
          <a:lstStyle/>
          <a:p>
            <a:r>
              <a:rPr lang="cy-GB"/>
              <a:t>Amcanion</a:t>
            </a:r>
            <a:r>
              <a:rPr lang="en-GB"/>
              <a:t>                        Objectives</a:t>
            </a:r>
          </a:p>
        </p:txBody>
      </p:sp>
      <p:sp>
        <p:nvSpPr>
          <p:cNvPr id="3" name="Content Placeholder 2">
            <a:extLst>
              <a:ext uri="{FF2B5EF4-FFF2-40B4-BE49-F238E27FC236}">
                <a16:creationId xmlns:a16="http://schemas.microsoft.com/office/drawing/2014/main" id="{D8D9BF75-4566-4BE7-9F49-A22C97A98368}"/>
              </a:ext>
            </a:extLst>
          </p:cNvPr>
          <p:cNvSpPr>
            <a:spLocks noGrp="1"/>
          </p:cNvSpPr>
          <p:nvPr>
            <p:ph sz="half" idx="1"/>
          </p:nvPr>
        </p:nvSpPr>
        <p:spPr/>
        <p:txBody>
          <a:bodyPr/>
          <a:lstStyle/>
          <a:p>
            <a:r>
              <a:rPr lang="cy-GB"/>
              <a:t>Erbyn diwedd y sesiwn hon byddwch yn gallu:</a:t>
            </a:r>
          </a:p>
          <a:p>
            <a:pPr lvl="1"/>
            <a:r>
              <a:rPr lang="cy-GB"/>
              <a:t>Diffinio DPP</a:t>
            </a:r>
          </a:p>
          <a:p>
            <a:pPr lvl="1"/>
            <a:r>
              <a:rPr lang="cy-GB"/>
              <a:t>Trafod y sgiliau sy’n berthnasol i’ch r</a:t>
            </a:r>
            <a:r>
              <a:rPr lang="cy-GB">
                <a:cs typeface="Calibri" panose="020F0502020204030204" pitchFamily="34" charset="0"/>
              </a:rPr>
              <a:t>ôl ddewisol a sut i ddatblygu’r rhain trwy DPP.</a:t>
            </a:r>
            <a:endParaRPr lang="cy-GB"/>
          </a:p>
        </p:txBody>
      </p:sp>
      <p:sp>
        <p:nvSpPr>
          <p:cNvPr id="4" name="Content Placeholder 3">
            <a:extLst>
              <a:ext uri="{FF2B5EF4-FFF2-40B4-BE49-F238E27FC236}">
                <a16:creationId xmlns:a16="http://schemas.microsoft.com/office/drawing/2014/main" id="{646AD59E-F28F-4B15-986E-572C776894ED}"/>
              </a:ext>
            </a:extLst>
          </p:cNvPr>
          <p:cNvSpPr>
            <a:spLocks noGrp="1"/>
          </p:cNvSpPr>
          <p:nvPr>
            <p:ph sz="half" idx="2"/>
          </p:nvPr>
        </p:nvSpPr>
        <p:spPr/>
        <p:txBody>
          <a:bodyPr/>
          <a:lstStyle/>
          <a:p>
            <a:r>
              <a:rPr lang="en-GB"/>
              <a:t>By the end of this session you will be able to: </a:t>
            </a:r>
          </a:p>
          <a:p>
            <a:pPr lvl="1"/>
            <a:r>
              <a:rPr lang="en-GB"/>
              <a:t>Define CPD</a:t>
            </a:r>
          </a:p>
          <a:p>
            <a:pPr lvl="1"/>
            <a:r>
              <a:rPr lang="en-GB"/>
              <a:t>Discuss the skills relevant to your preferred role and how to develop these through CPD.</a:t>
            </a:r>
          </a:p>
        </p:txBody>
      </p:sp>
    </p:spTree>
    <p:extLst>
      <p:ext uri="{BB962C8B-B14F-4D97-AF65-F5344CB8AC3E}">
        <p14:creationId xmlns:p14="http://schemas.microsoft.com/office/powerpoint/2010/main" val="2793841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4EB37-607E-4A42-9B35-E1CA03FD594E}"/>
              </a:ext>
            </a:extLst>
          </p:cNvPr>
          <p:cNvSpPr>
            <a:spLocks noGrp="1"/>
          </p:cNvSpPr>
          <p:nvPr>
            <p:ph type="title"/>
          </p:nvPr>
        </p:nvSpPr>
        <p:spPr/>
        <p:txBody>
          <a:bodyPr/>
          <a:lstStyle/>
          <a:p>
            <a:r>
              <a:rPr lang="en-GB"/>
              <a:t>BETH YW DPP:                     What is CPD:</a:t>
            </a:r>
          </a:p>
        </p:txBody>
      </p:sp>
      <p:sp>
        <p:nvSpPr>
          <p:cNvPr id="3" name="Content Placeholder 2">
            <a:extLst>
              <a:ext uri="{FF2B5EF4-FFF2-40B4-BE49-F238E27FC236}">
                <a16:creationId xmlns:a16="http://schemas.microsoft.com/office/drawing/2014/main" id="{ABA80ADC-35ED-4779-9EF7-E2740A9561F7}"/>
              </a:ext>
            </a:extLst>
          </p:cNvPr>
          <p:cNvSpPr>
            <a:spLocks noGrp="1"/>
          </p:cNvSpPr>
          <p:nvPr>
            <p:ph sz="half" idx="1"/>
          </p:nvPr>
        </p:nvSpPr>
        <p:spPr/>
        <p:txBody>
          <a:bodyPr>
            <a:normAutofit lnSpcReduction="10000"/>
          </a:bodyPr>
          <a:lstStyle/>
          <a:p>
            <a:r>
              <a:rPr lang="cy-GB"/>
              <a:t>DPP yw’r term a ddefnyddir i ddisgrifio’r gweithgareddau dysgu a hyfforddi y mae ymarferwyr proffesiynol yn ymgymryd </a:t>
            </a:r>
            <a:r>
              <a:rPr lang="cy-GB">
                <a:cs typeface="Calibri" panose="020F0502020204030204" pitchFamily="34" charset="0"/>
              </a:rPr>
              <a:t>â nhw i ddatblygu a chyfoethogi eu medrau addysgu.</a:t>
            </a:r>
          </a:p>
          <a:p>
            <a:r>
              <a:rPr lang="cy-GB">
                <a:cs typeface="Calibri" panose="020F0502020204030204" pitchFamily="34" charset="0"/>
              </a:rPr>
              <a:t>Gall y rhain gynnwys gwneud cyrsiau hyfforddi, mentora cymheiriaid a chadw’n gyfredol â datblygiadau yn eich maes pwnc</a:t>
            </a:r>
            <a:endParaRPr lang="cy-GB"/>
          </a:p>
        </p:txBody>
      </p:sp>
      <p:sp>
        <p:nvSpPr>
          <p:cNvPr id="4" name="Content Placeholder 3">
            <a:extLst>
              <a:ext uri="{FF2B5EF4-FFF2-40B4-BE49-F238E27FC236}">
                <a16:creationId xmlns:a16="http://schemas.microsoft.com/office/drawing/2014/main" id="{2E3C5EB8-0503-4D11-9A20-D3AD51DC6547}"/>
              </a:ext>
            </a:extLst>
          </p:cNvPr>
          <p:cNvSpPr>
            <a:spLocks noGrp="1"/>
          </p:cNvSpPr>
          <p:nvPr>
            <p:ph sz="half" idx="2"/>
          </p:nvPr>
        </p:nvSpPr>
        <p:spPr/>
        <p:txBody>
          <a:bodyPr>
            <a:normAutofit lnSpcReduction="10000"/>
          </a:bodyPr>
          <a:lstStyle/>
          <a:p>
            <a:r>
              <a:rPr lang="en-GB"/>
              <a:t>CPD is the term used to describe the learning and training activities which professionals engage in to develop and enhance their teaching abilities.</a:t>
            </a:r>
          </a:p>
          <a:p>
            <a:r>
              <a:rPr lang="en-GB"/>
              <a:t>These can include taking training courses, peer mentoring and keeping abreast of developments in your subject area</a:t>
            </a:r>
          </a:p>
        </p:txBody>
      </p:sp>
    </p:spTree>
    <p:extLst>
      <p:ext uri="{BB962C8B-B14F-4D97-AF65-F5344CB8AC3E}">
        <p14:creationId xmlns:p14="http://schemas.microsoft.com/office/powerpoint/2010/main" val="2913489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3DF9B-A2CD-496C-957E-B770AA505A88}"/>
              </a:ext>
            </a:extLst>
          </p:cNvPr>
          <p:cNvSpPr>
            <a:spLocks noGrp="1"/>
          </p:cNvSpPr>
          <p:nvPr>
            <p:ph type="title"/>
          </p:nvPr>
        </p:nvSpPr>
        <p:spPr/>
        <p:txBody>
          <a:bodyPr/>
          <a:lstStyle/>
          <a:p>
            <a:r>
              <a:rPr lang="cy-GB"/>
              <a:t>Beth a ddywed              WHAT DO EMPLOYERS</a:t>
            </a:r>
            <a:br>
              <a:rPr lang="cy-GB"/>
            </a:br>
            <a:r>
              <a:rPr lang="cy-GB"/>
              <a:t>CYFLOGWYR</a:t>
            </a:r>
            <a:r>
              <a:rPr lang="en-GB"/>
              <a:t>?			  SAY?</a:t>
            </a:r>
          </a:p>
        </p:txBody>
      </p:sp>
      <p:sp>
        <p:nvSpPr>
          <p:cNvPr id="3" name="Content Placeholder 2">
            <a:extLst>
              <a:ext uri="{FF2B5EF4-FFF2-40B4-BE49-F238E27FC236}">
                <a16:creationId xmlns:a16="http://schemas.microsoft.com/office/drawing/2014/main" id="{3BB61061-7217-4DBD-8E38-C7A0DEBFEA49}"/>
              </a:ext>
            </a:extLst>
          </p:cNvPr>
          <p:cNvSpPr>
            <a:spLocks noGrp="1"/>
          </p:cNvSpPr>
          <p:nvPr>
            <p:ph sz="half" idx="1"/>
          </p:nvPr>
        </p:nvSpPr>
        <p:spPr/>
        <p:txBody>
          <a:bodyPr>
            <a:normAutofit fontScale="47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cy-GB" sz="2100">
                <a:effectLst/>
                <a:ea typeface="DengXian" panose="02010600030101010101" pitchFamily="2" charset="-122"/>
                <a:cs typeface="Times New Roman" panose="02020603050405020304" pitchFamily="18" charset="0"/>
              </a:rPr>
              <a:t>Ystyrir mai cymeriad, ymddygiad a phriodoleddau ehangach yw’r ystyriaeth bwysicaf wrth recriwtio pobl sy’n ymadael â’r ysgol a choleg.</a:t>
            </a:r>
            <a:endParaRPr lang="en-GB" sz="210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100">
                <a:effectLst/>
                <a:ea typeface="DengXian" panose="02010600030101010101" pitchFamily="2" charset="-122"/>
                <a:cs typeface="Times New Roman" panose="02020603050405020304" pitchFamily="18" charset="0"/>
              </a:rPr>
              <a:t>Mae bron i dri chwarter (74%) o gyflogwyr yn fodlon ar wybodaeth academaidd pobl ifanc sydd wedi gwneud cais am swyddi yn ystod y 12 mis diwethaf.</a:t>
            </a:r>
            <a:endParaRPr lang="en-GB" sz="210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100">
                <a:effectLst/>
                <a:ea typeface="DengXian" panose="02010600030101010101" pitchFamily="2" charset="-122"/>
                <a:cs typeface="Times New Roman" panose="02020603050405020304" pitchFamily="18" charset="0"/>
              </a:rPr>
              <a:t>Mae bod yn ‘barod am waith’ yn parhau’n flaenoriaeth, gyda dau o bob pump (40%) yn dweud eu bod yn anfodlon neu’n anfodlon iawn ar gymeriad, ymddygiad a phriodoleddau ehangach.</a:t>
            </a:r>
            <a:endParaRPr lang="en-GB" sz="210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100">
                <a:effectLst/>
                <a:ea typeface="DengXian" panose="02010600030101010101" pitchFamily="2" charset="-122"/>
                <a:cs typeface="Times New Roman" panose="02020603050405020304" pitchFamily="18" charset="0"/>
              </a:rPr>
              <a:t>Mae un </a:t>
            </a:r>
            <a:r>
              <a:rPr lang="cy-GB" sz="2100">
                <a:ea typeface="DengXian" panose="02010600030101010101" pitchFamily="2" charset="-122"/>
                <a:cs typeface="Times New Roman" panose="02020603050405020304" pitchFamily="18" charset="0"/>
              </a:rPr>
              <a:t>ra</a:t>
            </a:r>
            <a:r>
              <a:rPr lang="cy-GB" sz="2100">
                <a:effectLst/>
                <a:ea typeface="DengXian" panose="02010600030101010101" pitchFamily="2" charset="-122"/>
                <a:cs typeface="Times New Roman" panose="02020603050405020304" pitchFamily="18" charset="0"/>
              </a:rPr>
              <a:t>n o dair (33%) naill ai’n anfodlon neu’n anfodlon iawn ar faint o brofiad gwaith perthnasol sydd gan bobl ifanc.</a:t>
            </a:r>
            <a:endParaRPr lang="en-GB" sz="210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100">
                <a:effectLst/>
                <a:ea typeface="DengXian" panose="02010600030101010101" pitchFamily="2" charset="-122"/>
                <a:cs typeface="Times New Roman" panose="02020603050405020304" pitchFamily="18" charset="0"/>
              </a:rPr>
              <a:t>Mae cwmnïau’n gwerthfawrogi pob math o gymhwyster gyda bron i </a:t>
            </a:r>
            <a:r>
              <a:rPr lang="cy-GB" sz="2100">
                <a:ea typeface="DengXian" panose="02010600030101010101" pitchFamily="2" charset="-122"/>
                <a:cs typeface="Times New Roman" panose="02020603050405020304" pitchFamily="18" charset="0"/>
              </a:rPr>
              <a:t>un ran o dair</a:t>
            </a:r>
            <a:r>
              <a:rPr lang="cy-GB" sz="2100">
                <a:effectLst/>
                <a:ea typeface="DengXian" panose="02010600030101010101" pitchFamily="2" charset="-122"/>
                <a:cs typeface="Times New Roman" panose="02020603050405020304" pitchFamily="18" charset="0"/>
              </a:rPr>
              <a:t> (29%) yn chwilio am gymysgedd o’r academaidd a’r technegol.</a:t>
            </a:r>
            <a:endParaRPr lang="en-GB" sz="210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100">
                <a:effectLst/>
                <a:ea typeface="DengXian" panose="02010600030101010101" pitchFamily="2" charset="-122"/>
                <a:cs typeface="Times New Roman" panose="02020603050405020304" pitchFamily="18" charset="0"/>
              </a:rPr>
              <a:t>I’r cwmnïau hynny sydd ag angen gweithwyr sy’n medru ieithoedd ar wahân i Saesneg, prif ieithoedd Ewrop sy’n parhau i fod â’r galw mwyaf, gydag Almaeneg (37%), Sbaeneg (35%) a Ffrangeg (32%) ar y brig.</a:t>
            </a:r>
            <a:endParaRPr lang="en-GB"/>
          </a:p>
        </p:txBody>
      </p:sp>
      <p:sp>
        <p:nvSpPr>
          <p:cNvPr id="4" name="Content Placeholder 3">
            <a:extLst>
              <a:ext uri="{FF2B5EF4-FFF2-40B4-BE49-F238E27FC236}">
                <a16:creationId xmlns:a16="http://schemas.microsoft.com/office/drawing/2014/main" id="{CC4664AF-D415-489C-9FE3-188BD7AD8444}"/>
              </a:ext>
            </a:extLst>
          </p:cNvPr>
          <p:cNvSpPr>
            <a:spLocks noGrp="1"/>
          </p:cNvSpPr>
          <p:nvPr>
            <p:ph sz="half" idx="2"/>
          </p:nvPr>
        </p:nvSpPr>
        <p:spPr/>
        <p:txBody>
          <a:bodyPr>
            <a:normAutofit fontScale="47500" lnSpcReduction="20000"/>
          </a:bodyPr>
          <a:lstStyle/>
          <a:p>
            <a:r>
              <a:rPr lang="en-GB"/>
              <a:t>Wider character, behaviours and attributes are considered to be the most important consideration when recruiting school and college leavers.</a:t>
            </a:r>
          </a:p>
          <a:p>
            <a:r>
              <a:rPr lang="en-GB"/>
              <a:t>Close to three-quarters (74%) of employers are satisfied with the academic knowledge of young people who have applied for jobs during the past 12 months.</a:t>
            </a:r>
          </a:p>
          <a:p>
            <a:r>
              <a:rPr lang="en-GB"/>
              <a:t>Being ‘work ready’ remains a priority, with two in five (40%) reporting that they are dissatisfied or very dissatisfied with wider character, behaviours, and attributes.</a:t>
            </a:r>
          </a:p>
          <a:p>
            <a:r>
              <a:rPr lang="en-GB"/>
              <a:t>One third (33%) are either dissatisfied or very dissatisfied by the amount of relevant work experience young people have.</a:t>
            </a:r>
          </a:p>
          <a:p>
            <a:r>
              <a:rPr lang="en-GB"/>
              <a:t>Firms value all forms of qualification with almost a third (29%) looking for a mix of academic and technical.</a:t>
            </a:r>
          </a:p>
          <a:p>
            <a:r>
              <a:rPr lang="en-GB"/>
              <a:t>For firms that need employees with languages other than English, major European languages continue to be those most in demand, led by German (37%), Spanish (35%) and French (32%).</a:t>
            </a:r>
          </a:p>
          <a:p>
            <a:pPr marL="0" indent="0" algn="r">
              <a:buNone/>
            </a:pPr>
            <a:r>
              <a:rPr lang="en-GB"/>
              <a:t>(CBI, 2019)</a:t>
            </a:r>
          </a:p>
          <a:p>
            <a:endParaRPr lang="en-GB"/>
          </a:p>
        </p:txBody>
      </p:sp>
    </p:spTree>
    <p:extLst>
      <p:ext uri="{BB962C8B-B14F-4D97-AF65-F5344CB8AC3E}">
        <p14:creationId xmlns:p14="http://schemas.microsoft.com/office/powerpoint/2010/main" val="996738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AFE31-B336-4D61-B572-D4BD56E19707}"/>
              </a:ext>
            </a:extLst>
          </p:cNvPr>
          <p:cNvSpPr>
            <a:spLocks noGrp="1"/>
          </p:cNvSpPr>
          <p:nvPr>
            <p:ph type="title"/>
          </p:nvPr>
        </p:nvSpPr>
        <p:spPr/>
        <p:txBody>
          <a:bodyPr/>
          <a:lstStyle/>
          <a:p>
            <a:r>
              <a:rPr lang="en-GB"/>
              <a:t>PA SGILIAU Y MAE AR GYFLOGWYR EU HEISIAU? What skills do employers want?</a:t>
            </a:r>
          </a:p>
        </p:txBody>
      </p:sp>
      <p:sp>
        <p:nvSpPr>
          <p:cNvPr id="3" name="Content Placeholder 2">
            <a:extLst>
              <a:ext uri="{FF2B5EF4-FFF2-40B4-BE49-F238E27FC236}">
                <a16:creationId xmlns:a16="http://schemas.microsoft.com/office/drawing/2014/main" id="{6B291178-A6E9-4983-AD3E-49DE805D3DAD}"/>
              </a:ext>
            </a:extLst>
          </p:cNvPr>
          <p:cNvSpPr>
            <a:spLocks noGrp="1"/>
          </p:cNvSpPr>
          <p:nvPr>
            <p:ph sz="half" idx="1"/>
          </p:nvPr>
        </p:nvSpPr>
        <p:spPr/>
        <p:txBody>
          <a:bodyPr/>
          <a:lstStyle/>
          <a:p>
            <a:r>
              <a:rPr lang="cy-GB"/>
              <a:t>Hunan-reolaeth,</a:t>
            </a:r>
          </a:p>
          <a:p>
            <a:r>
              <a:rPr lang="cy-GB"/>
              <a:t>Gwaith T</a:t>
            </a:r>
            <a:r>
              <a:rPr lang="cy-GB">
                <a:cs typeface="Calibri" panose="020F0502020204030204" pitchFamily="34" charset="0"/>
              </a:rPr>
              <a:t>îm,</a:t>
            </a:r>
          </a:p>
          <a:p>
            <a:r>
              <a:rPr lang="cy-GB">
                <a:cs typeface="Calibri" panose="020F0502020204030204" pitchFamily="34" charset="0"/>
              </a:rPr>
              <a:t>Datrys Problemau,</a:t>
            </a:r>
          </a:p>
          <a:p>
            <a:r>
              <a:rPr lang="cy-GB">
                <a:cs typeface="Calibri" panose="020F0502020204030204" pitchFamily="34" charset="0"/>
              </a:rPr>
              <a:t>Cymhwyso TG,</a:t>
            </a:r>
          </a:p>
          <a:p>
            <a:r>
              <a:rPr lang="cy-GB">
                <a:cs typeface="Calibri" panose="020F0502020204030204" pitchFamily="34" charset="0"/>
              </a:rPr>
              <a:t>Cyfathrebu a Llythrennedd,</a:t>
            </a:r>
          </a:p>
          <a:p>
            <a:r>
              <a:rPr lang="cy-GB">
                <a:cs typeface="Calibri" panose="020F0502020204030204" pitchFamily="34" charset="0"/>
              </a:rPr>
              <a:t>Cymhwyso Rhifedd,</a:t>
            </a:r>
          </a:p>
          <a:p>
            <a:r>
              <a:rPr lang="cy-GB">
                <a:cs typeface="Calibri" panose="020F0502020204030204" pitchFamily="34" charset="0"/>
              </a:rPr>
              <a:t>Ymwybyddiaeth Busnes a Chwsmeriaid.</a:t>
            </a:r>
          </a:p>
        </p:txBody>
      </p:sp>
      <p:sp>
        <p:nvSpPr>
          <p:cNvPr id="4" name="Content Placeholder 3">
            <a:extLst>
              <a:ext uri="{FF2B5EF4-FFF2-40B4-BE49-F238E27FC236}">
                <a16:creationId xmlns:a16="http://schemas.microsoft.com/office/drawing/2014/main" id="{19F841D3-7952-4179-AA87-7B25D954C510}"/>
              </a:ext>
            </a:extLst>
          </p:cNvPr>
          <p:cNvSpPr>
            <a:spLocks noGrp="1"/>
          </p:cNvSpPr>
          <p:nvPr>
            <p:ph sz="half" idx="2"/>
          </p:nvPr>
        </p:nvSpPr>
        <p:spPr/>
        <p:txBody>
          <a:bodyPr/>
          <a:lstStyle/>
          <a:p>
            <a:r>
              <a:rPr lang="en-GB"/>
              <a:t>Self-Management, </a:t>
            </a:r>
          </a:p>
          <a:p>
            <a:r>
              <a:rPr lang="en-GB"/>
              <a:t>Team Working, </a:t>
            </a:r>
          </a:p>
          <a:p>
            <a:r>
              <a:rPr lang="en-GB"/>
              <a:t>Problem-Solving, </a:t>
            </a:r>
          </a:p>
          <a:p>
            <a:r>
              <a:rPr lang="en-GB"/>
              <a:t>Application of IT, </a:t>
            </a:r>
          </a:p>
          <a:p>
            <a:r>
              <a:rPr lang="en-GB"/>
              <a:t>Communication and Literacy, </a:t>
            </a:r>
          </a:p>
          <a:p>
            <a:r>
              <a:rPr lang="en-GB"/>
              <a:t>Application of Numeracy, </a:t>
            </a:r>
          </a:p>
          <a:p>
            <a:r>
              <a:rPr lang="en-GB"/>
              <a:t>Business and Customer Awareness.</a:t>
            </a:r>
          </a:p>
        </p:txBody>
      </p:sp>
    </p:spTree>
    <p:extLst>
      <p:ext uri="{BB962C8B-B14F-4D97-AF65-F5344CB8AC3E}">
        <p14:creationId xmlns:p14="http://schemas.microsoft.com/office/powerpoint/2010/main" val="3668919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996CD-208F-428A-9829-13E81104E92D}"/>
              </a:ext>
            </a:extLst>
          </p:cNvPr>
          <p:cNvSpPr>
            <a:spLocks noGrp="1"/>
          </p:cNvSpPr>
          <p:nvPr>
            <p:ph type="title"/>
          </p:nvPr>
        </p:nvSpPr>
        <p:spPr/>
        <p:txBody>
          <a:bodyPr>
            <a:normAutofit fontScale="90000"/>
          </a:bodyPr>
          <a:lstStyle/>
          <a:p>
            <a:r>
              <a:rPr lang="en-GB" sz="2800"/>
              <a:t>SUT MAE HYN YN BERTHNASOL I GYFLOGAETH ADDYSGOL? How is this relevant to Educational employment?</a:t>
            </a:r>
          </a:p>
        </p:txBody>
      </p:sp>
      <p:sp>
        <p:nvSpPr>
          <p:cNvPr id="3" name="Content Placeholder 2">
            <a:extLst>
              <a:ext uri="{FF2B5EF4-FFF2-40B4-BE49-F238E27FC236}">
                <a16:creationId xmlns:a16="http://schemas.microsoft.com/office/drawing/2014/main" id="{55687796-8E7C-4D12-B026-484253BA58AB}"/>
              </a:ext>
            </a:extLst>
          </p:cNvPr>
          <p:cNvSpPr>
            <a:spLocks noGrp="1"/>
          </p:cNvSpPr>
          <p:nvPr>
            <p:ph sz="half" idx="1"/>
          </p:nvPr>
        </p:nvSpPr>
        <p:spPr/>
        <p:txBody>
          <a:bodyPr/>
          <a:lstStyle/>
          <a:p>
            <a:r>
              <a:rPr lang="cy-GB"/>
              <a:t>Tasg:</a:t>
            </a:r>
          </a:p>
          <a:p>
            <a:r>
              <a:rPr lang="cy-GB"/>
              <a:t>Mewn grwpiau trafodwch sut y mae’r sgiliau a’r nodweddion a restrwyd yn berthnasol i’ch lleoliad addysgol dewisol.</a:t>
            </a:r>
          </a:p>
        </p:txBody>
      </p:sp>
      <p:sp>
        <p:nvSpPr>
          <p:cNvPr id="4" name="Content Placeholder 3">
            <a:extLst>
              <a:ext uri="{FF2B5EF4-FFF2-40B4-BE49-F238E27FC236}">
                <a16:creationId xmlns:a16="http://schemas.microsoft.com/office/drawing/2014/main" id="{AB3B6D88-4312-4591-82AC-25972B06FF81}"/>
              </a:ext>
            </a:extLst>
          </p:cNvPr>
          <p:cNvSpPr>
            <a:spLocks noGrp="1"/>
          </p:cNvSpPr>
          <p:nvPr>
            <p:ph sz="half" idx="2"/>
          </p:nvPr>
        </p:nvSpPr>
        <p:spPr/>
        <p:txBody>
          <a:bodyPr/>
          <a:lstStyle/>
          <a:p>
            <a:r>
              <a:rPr lang="en-GB"/>
              <a:t>Task:</a:t>
            </a:r>
          </a:p>
          <a:p>
            <a:r>
              <a:rPr lang="en-GB"/>
              <a:t>In groups discuss how the skills and characteristics listed are relevant to your preferred educational setting.</a:t>
            </a:r>
          </a:p>
        </p:txBody>
      </p:sp>
    </p:spTree>
    <p:extLst>
      <p:ext uri="{BB962C8B-B14F-4D97-AF65-F5344CB8AC3E}">
        <p14:creationId xmlns:p14="http://schemas.microsoft.com/office/powerpoint/2010/main" val="1017633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DA21B-AB1A-4FDE-934E-18C6B06F0AA6}"/>
              </a:ext>
            </a:extLst>
          </p:cNvPr>
          <p:cNvSpPr>
            <a:spLocks noGrp="1"/>
          </p:cNvSpPr>
          <p:nvPr>
            <p:ph type="title"/>
          </p:nvPr>
        </p:nvSpPr>
        <p:spPr/>
        <p:txBody>
          <a:bodyPr/>
          <a:lstStyle/>
          <a:p>
            <a:r>
              <a:rPr lang="en-GB"/>
              <a:t>ADBORTH</a:t>
            </a:r>
            <a:br>
              <a:rPr lang="en-GB"/>
            </a:br>
            <a:r>
              <a:rPr lang="en-GB"/>
              <a:t>Feedback</a:t>
            </a:r>
          </a:p>
        </p:txBody>
      </p:sp>
      <p:sp>
        <p:nvSpPr>
          <p:cNvPr id="3" name="Text Placeholder 2">
            <a:extLst>
              <a:ext uri="{FF2B5EF4-FFF2-40B4-BE49-F238E27FC236}">
                <a16:creationId xmlns:a16="http://schemas.microsoft.com/office/drawing/2014/main" id="{AFEC830D-E127-44AC-AFDB-72B5CD88C6C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1015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7D1F-DF77-4D74-A799-A8E5CBC5815E}"/>
              </a:ext>
            </a:extLst>
          </p:cNvPr>
          <p:cNvSpPr>
            <a:spLocks noGrp="1"/>
          </p:cNvSpPr>
          <p:nvPr>
            <p:ph type="title"/>
          </p:nvPr>
        </p:nvSpPr>
        <p:spPr/>
        <p:txBody>
          <a:bodyPr/>
          <a:lstStyle/>
          <a:p>
            <a:r>
              <a:rPr lang="cy-GB"/>
              <a:t>Pa gyfleoedd </a:t>
            </a:r>
            <a:r>
              <a:rPr lang="cy-GB" noProof="1"/>
              <a:t>dpp</a:t>
            </a:r>
            <a:r>
              <a:rPr lang="cy-GB"/>
              <a:t> sydd ar gael?</a:t>
            </a:r>
            <a:br>
              <a:rPr lang="cy-GB"/>
            </a:br>
            <a:r>
              <a:rPr lang="en-GB"/>
              <a:t>What CPD opportunities are out there?</a:t>
            </a:r>
          </a:p>
        </p:txBody>
      </p:sp>
      <p:sp>
        <p:nvSpPr>
          <p:cNvPr id="3" name="Content Placeholder 2">
            <a:extLst>
              <a:ext uri="{FF2B5EF4-FFF2-40B4-BE49-F238E27FC236}">
                <a16:creationId xmlns:a16="http://schemas.microsoft.com/office/drawing/2014/main" id="{4F41ECD9-9D1E-4A90-AAB0-6A8023EC9E70}"/>
              </a:ext>
            </a:extLst>
          </p:cNvPr>
          <p:cNvSpPr>
            <a:spLocks noGrp="1"/>
          </p:cNvSpPr>
          <p:nvPr>
            <p:ph sz="half" idx="1"/>
          </p:nvPr>
        </p:nvSpPr>
        <p:spPr/>
        <p:txBody>
          <a:bodyPr/>
          <a:lstStyle/>
          <a:p>
            <a:r>
              <a:rPr lang="cy-GB"/>
              <a:t>Tasg:</a:t>
            </a:r>
          </a:p>
          <a:p>
            <a:r>
              <a:rPr lang="cy-GB"/>
              <a:t>Ymchwiliwch i’r cyfleoedd DPP sydd ar gael i chi ar gyfer eich lleoliad dewisol.</a:t>
            </a:r>
          </a:p>
        </p:txBody>
      </p:sp>
      <p:sp>
        <p:nvSpPr>
          <p:cNvPr id="4" name="Content Placeholder 3">
            <a:extLst>
              <a:ext uri="{FF2B5EF4-FFF2-40B4-BE49-F238E27FC236}">
                <a16:creationId xmlns:a16="http://schemas.microsoft.com/office/drawing/2014/main" id="{C14C77BE-8C6E-4ADE-88CF-7AEB80C887B5}"/>
              </a:ext>
            </a:extLst>
          </p:cNvPr>
          <p:cNvSpPr>
            <a:spLocks noGrp="1"/>
          </p:cNvSpPr>
          <p:nvPr>
            <p:ph sz="half" idx="2"/>
          </p:nvPr>
        </p:nvSpPr>
        <p:spPr/>
        <p:txBody>
          <a:bodyPr/>
          <a:lstStyle/>
          <a:p>
            <a:r>
              <a:rPr lang="en-GB"/>
              <a:t>Task:</a:t>
            </a:r>
          </a:p>
          <a:p>
            <a:r>
              <a:rPr lang="en-GB"/>
              <a:t>For your preferred setting research CPD opportunities available to you.</a:t>
            </a:r>
          </a:p>
        </p:txBody>
      </p:sp>
    </p:spTree>
    <p:extLst>
      <p:ext uri="{BB962C8B-B14F-4D97-AF65-F5344CB8AC3E}">
        <p14:creationId xmlns:p14="http://schemas.microsoft.com/office/powerpoint/2010/main" val="905085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F2CA-209E-4844-8D99-19264B23C684}"/>
              </a:ext>
            </a:extLst>
          </p:cNvPr>
          <p:cNvSpPr>
            <a:spLocks noGrp="1"/>
          </p:cNvSpPr>
          <p:nvPr>
            <p:ph type="title"/>
          </p:nvPr>
        </p:nvSpPr>
        <p:spPr/>
        <p:txBody>
          <a:bodyPr/>
          <a:lstStyle/>
          <a:p>
            <a:r>
              <a:rPr lang="en-GB"/>
              <a:t>RHAI ENGHREIFFTIAU</a:t>
            </a:r>
            <a:br>
              <a:rPr lang="en-GB"/>
            </a:br>
            <a:r>
              <a:rPr lang="en-GB"/>
              <a:t>Some examples</a:t>
            </a:r>
          </a:p>
        </p:txBody>
      </p:sp>
      <p:sp>
        <p:nvSpPr>
          <p:cNvPr id="3" name="Content Placeholder 2">
            <a:extLst>
              <a:ext uri="{FF2B5EF4-FFF2-40B4-BE49-F238E27FC236}">
                <a16:creationId xmlns:a16="http://schemas.microsoft.com/office/drawing/2014/main" id="{EB6B6E07-0AA5-4CC8-BC2F-A4D8622C7657}"/>
              </a:ext>
            </a:extLst>
          </p:cNvPr>
          <p:cNvSpPr>
            <a:spLocks noGrp="1"/>
          </p:cNvSpPr>
          <p:nvPr>
            <p:ph sz="half" idx="1"/>
          </p:nvPr>
        </p:nvSpPr>
        <p:spPr/>
        <p:txBody>
          <a:bodyPr/>
          <a:lstStyle/>
          <a:p>
            <a:r>
              <a:rPr lang="en-GB"/>
              <a:t>MIE</a:t>
            </a:r>
          </a:p>
          <a:p>
            <a:r>
              <a:rPr lang="cy-GB"/>
              <a:t>Plant yng Nghymru</a:t>
            </a:r>
          </a:p>
          <a:p>
            <a:r>
              <a:rPr lang="en-GB"/>
              <a:t>PDP CGA</a:t>
            </a:r>
          </a:p>
        </p:txBody>
      </p:sp>
      <p:sp>
        <p:nvSpPr>
          <p:cNvPr id="4" name="Content Placeholder 3">
            <a:extLst>
              <a:ext uri="{FF2B5EF4-FFF2-40B4-BE49-F238E27FC236}">
                <a16:creationId xmlns:a16="http://schemas.microsoft.com/office/drawing/2014/main" id="{4DCF6212-7DBC-4526-BE16-A552A2A5EA40}"/>
              </a:ext>
            </a:extLst>
          </p:cNvPr>
          <p:cNvSpPr>
            <a:spLocks noGrp="1"/>
          </p:cNvSpPr>
          <p:nvPr>
            <p:ph sz="half" idx="2"/>
          </p:nvPr>
        </p:nvSpPr>
        <p:spPr/>
        <p:txBody>
          <a:bodyPr/>
          <a:lstStyle/>
          <a:p>
            <a:r>
              <a:rPr lang="en-GB"/>
              <a:t>MIE</a:t>
            </a:r>
          </a:p>
          <a:p>
            <a:r>
              <a:rPr lang="en-GB"/>
              <a:t>Children in Wales</a:t>
            </a:r>
          </a:p>
          <a:p>
            <a:r>
              <a:rPr lang="en-GB"/>
              <a:t>EWC PLP</a:t>
            </a:r>
          </a:p>
        </p:txBody>
      </p:sp>
    </p:spTree>
    <p:extLst>
      <p:ext uri="{BB962C8B-B14F-4D97-AF65-F5344CB8AC3E}">
        <p14:creationId xmlns:p14="http://schemas.microsoft.com/office/powerpoint/2010/main" val="2862820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CD25ED-7969-486C-A9E7-F7477323EEA4}"/>
              </a:ext>
            </a:extLst>
          </p:cNvPr>
          <p:cNvSpPr>
            <a:spLocks noGrp="1"/>
          </p:cNvSpPr>
          <p:nvPr>
            <p:ph type="title"/>
          </p:nvPr>
        </p:nvSpPr>
        <p:spPr/>
        <p:txBody>
          <a:bodyPr/>
          <a:lstStyle/>
          <a:p>
            <a:r>
              <a:rPr lang="en-GB"/>
              <a:t>ADBORTH</a:t>
            </a:r>
            <a:br>
              <a:rPr lang="en-GB"/>
            </a:br>
            <a:r>
              <a:rPr lang="en-GB"/>
              <a:t>Feedback</a:t>
            </a:r>
          </a:p>
        </p:txBody>
      </p:sp>
      <p:sp>
        <p:nvSpPr>
          <p:cNvPr id="6" name="Text Placeholder 5">
            <a:extLst>
              <a:ext uri="{FF2B5EF4-FFF2-40B4-BE49-F238E27FC236}">
                <a16:creationId xmlns:a16="http://schemas.microsoft.com/office/drawing/2014/main" id="{F3BE1714-7FA2-4CFE-8982-1866ACAD470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796700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3E5BCF-02BB-4039-8175-EBFFF633A0E1}"/>
              </a:ext>
            </a:extLst>
          </p:cNvPr>
          <p:cNvSpPr>
            <a:spLocks noGrp="1"/>
          </p:cNvSpPr>
          <p:nvPr>
            <p:ph type="ctrTitle"/>
          </p:nvPr>
        </p:nvSpPr>
        <p:spPr/>
        <p:txBody>
          <a:bodyPr/>
          <a:lstStyle/>
          <a:p>
            <a:r>
              <a:rPr lang="en-GB"/>
              <a:t>CWESTIYNAU</a:t>
            </a:r>
            <a:br>
              <a:rPr lang="en-GB"/>
            </a:br>
            <a:r>
              <a:rPr lang="en-GB"/>
              <a:t>Questions</a:t>
            </a:r>
          </a:p>
        </p:txBody>
      </p:sp>
      <p:sp>
        <p:nvSpPr>
          <p:cNvPr id="6" name="Subtitle 5">
            <a:extLst>
              <a:ext uri="{FF2B5EF4-FFF2-40B4-BE49-F238E27FC236}">
                <a16:creationId xmlns:a16="http://schemas.microsoft.com/office/drawing/2014/main" id="{AAA94EC4-7442-44FB-A78D-1A95C0B5C50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17994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8FDD8C7-F074-491B-BDA8-A332A5EF8334}"/>
              </a:ext>
            </a:extLst>
          </p:cNvPr>
          <p:cNvSpPr>
            <a:spLocks noGrp="1"/>
          </p:cNvSpPr>
          <p:nvPr>
            <p:ph type="title"/>
          </p:nvPr>
        </p:nvSpPr>
        <p:spPr>
          <a:xfrm>
            <a:off x="1452616" y="962902"/>
            <a:ext cx="4176384" cy="2380828"/>
          </a:xfrm>
        </p:spPr>
        <p:txBody>
          <a:bodyPr vert="horz" lIns="91440" tIns="45720" rIns="91440" bIns="0" rtlCol="0" anchor="b">
            <a:normAutofit fontScale="90000"/>
          </a:bodyPr>
          <a:lstStyle/>
          <a:p>
            <a:r>
              <a:rPr lang="en-US" sz="4800"/>
              <a:t>TIWTORIAL GR</a:t>
            </a:r>
            <a:r>
              <a:rPr lang="en-US" sz="4800">
                <a:latin typeface="Arial" panose="020B0604020202020204" pitchFamily="34" charset="0"/>
                <a:cs typeface="Arial" panose="020B0604020202020204" pitchFamily="34" charset="0"/>
              </a:rPr>
              <a:t>ŴP</a:t>
            </a:r>
            <a:br>
              <a:rPr lang="en-US" sz="4800">
                <a:latin typeface="Arial" panose="020B0604020202020204" pitchFamily="34" charset="0"/>
                <a:cs typeface="Arial" panose="020B0604020202020204" pitchFamily="34" charset="0"/>
              </a:rPr>
            </a:br>
            <a:r>
              <a:rPr lang="en-US" sz="4800"/>
              <a:t>Group Tutorial</a:t>
            </a:r>
          </a:p>
        </p:txBody>
      </p:sp>
      <p:sp>
        <p:nvSpPr>
          <p:cNvPr id="3" name="Text Placeholder 2">
            <a:extLst>
              <a:ext uri="{FF2B5EF4-FFF2-40B4-BE49-F238E27FC236}">
                <a16:creationId xmlns:a16="http://schemas.microsoft.com/office/drawing/2014/main" id="{12868C07-BA51-5196-A733-1F6A9E769D97}"/>
              </a:ext>
            </a:extLst>
          </p:cNvPr>
          <p:cNvSpPr>
            <a:spLocks noGrp="1"/>
          </p:cNvSpPr>
          <p:nvPr>
            <p:ph type="body" idx="1"/>
          </p:nvPr>
        </p:nvSpPr>
        <p:spPr>
          <a:xfrm>
            <a:off x="1452617" y="3531204"/>
            <a:ext cx="4171479" cy="1610643"/>
          </a:xfrm>
        </p:spPr>
        <p:txBody>
          <a:bodyPr vert="horz" lIns="91440" tIns="91440" rIns="91440" bIns="91440" rtlCol="0">
            <a:normAutofit/>
          </a:bodyPr>
          <a:lstStyle/>
          <a:p>
            <a:r>
              <a:rPr lang="en-US" sz="1600" cap="all"/>
              <a:t>OES GENNYCH UNRHYW GWESTIYNAU AM YR ASEINIADAU?</a:t>
            </a:r>
          </a:p>
          <a:p>
            <a:r>
              <a:rPr lang="en-US" sz="1600" cap="all"/>
              <a:t>Do you have any questions about the assignments?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Questions">
            <a:extLst>
              <a:ext uri="{FF2B5EF4-FFF2-40B4-BE49-F238E27FC236}">
                <a16:creationId xmlns:a16="http://schemas.microsoft.com/office/drawing/2014/main" id="{AC185B2D-5224-5150-368B-E0584388C1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8207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GB"/>
              <a:t> </a:t>
            </a:r>
            <a:r>
              <a:rPr lang="cy-GB"/>
              <a:t>Asesiadau</a:t>
            </a:r>
            <a:r>
              <a:rPr lang="en-GB"/>
              <a:t> </a:t>
            </a:r>
            <a:br>
              <a:rPr lang="en-GB"/>
            </a:br>
            <a:r>
              <a:rPr lang="en-GB"/>
              <a:t>Assessment</a:t>
            </a:r>
          </a:p>
        </p:txBody>
      </p:sp>
      <p:sp>
        <p:nvSpPr>
          <p:cNvPr id="21506" name="Rectangle 4"/>
          <p:cNvSpPr>
            <a:spLocks noGrp="1" noChangeArrowheads="1"/>
          </p:cNvSpPr>
          <p:nvPr>
            <p:ph sz="half" idx="1"/>
          </p:nvPr>
        </p:nvSpPr>
        <p:spPr/>
        <p:txBody>
          <a:bodyPr vert="horz" lIns="91440" tIns="45720" rIns="91440" bIns="45720" rtlCol="0" anchor="t">
            <a:normAutofit fontScale="62500" lnSpcReduction="20000"/>
          </a:bodyPr>
          <a:lstStyle/>
          <a:p>
            <a:pPr>
              <a:spcBef>
                <a:spcPts val="20"/>
              </a:spcBef>
              <a:buSzPct val="114999"/>
            </a:pPr>
            <a:r>
              <a:rPr lang="cy-GB" sz="1600">
                <a:ea typeface="+mn-lt"/>
                <a:cs typeface="+mn-lt"/>
              </a:rPr>
              <a:t>Rhan 1: Cyflwyniad</a:t>
            </a:r>
          </a:p>
          <a:p>
            <a:pPr>
              <a:spcBef>
                <a:spcPts val="20"/>
              </a:spcBef>
              <a:buSzPct val="114999"/>
            </a:pPr>
            <a:endParaRPr lang="cy-GB" sz="1600">
              <a:ea typeface="+mn-lt"/>
              <a:cs typeface="+mn-lt"/>
            </a:endParaRPr>
          </a:p>
          <a:p>
            <a:pPr>
              <a:spcBef>
                <a:spcPts val="20"/>
              </a:spcBef>
              <a:buSzPct val="114999"/>
            </a:pPr>
            <a:r>
              <a:rPr lang="cy-GB" sz="1600">
                <a:ea typeface="+mn-lt"/>
                <a:cs typeface="+mn-lt"/>
              </a:rPr>
              <a:t>Dyluniwch a datblygwch gyflwyniad fideo pum munud a recordio’ch hun drwy ddefnyddio Microsoft </a:t>
            </a:r>
            <a:r>
              <a:rPr lang="cy-GB" sz="1600" err="1">
                <a:ea typeface="+mn-lt"/>
                <a:cs typeface="+mn-lt"/>
              </a:rPr>
              <a:t>Presentation</a:t>
            </a:r>
            <a:r>
              <a:rPr lang="cy-GB" sz="1600">
                <a:ea typeface="+mn-lt"/>
                <a:cs typeface="+mn-lt"/>
              </a:rPr>
              <a:t> </a:t>
            </a:r>
            <a:r>
              <a:rPr lang="cy-GB" sz="1600" err="1">
                <a:ea typeface="+mn-lt"/>
                <a:cs typeface="+mn-lt"/>
              </a:rPr>
              <a:t>Coach</a:t>
            </a:r>
            <a:r>
              <a:rPr lang="cy-GB" sz="1600">
                <a:ea typeface="+mn-lt"/>
                <a:cs typeface="+mn-lt"/>
              </a:rPr>
              <a:t> (gweler y canllawiau ar sut i ddefnyddio Microsoft </a:t>
            </a:r>
            <a:r>
              <a:rPr lang="cy-GB" sz="1600" err="1">
                <a:ea typeface="+mn-lt"/>
                <a:cs typeface="+mn-lt"/>
              </a:rPr>
              <a:t>Coach</a:t>
            </a:r>
            <a:r>
              <a:rPr lang="cy-GB" sz="1600">
                <a:ea typeface="+mn-lt"/>
                <a:cs typeface="+mn-lt"/>
              </a:rPr>
              <a:t> ar Moodle, caiff hyn ei esbonio’n llawn i chi yn y dosbarth hefyd). Rhaid i’ch cyflwyniad gynnwys y paramedrau a ganlyn:</a:t>
            </a:r>
          </a:p>
          <a:p>
            <a:pPr>
              <a:buSzPct val="114999"/>
            </a:pPr>
            <a:endParaRPr lang="cy-GB" sz="1600"/>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21507" name="Rectangle 5"/>
          <p:cNvSpPr>
            <a:spLocks noGrp="1" noChangeArrowheads="1"/>
          </p:cNvSpPr>
          <p:nvPr>
            <p:ph sz="half" idx="2"/>
          </p:nvPr>
        </p:nvSpPr>
        <p:spPr/>
        <p:txBody>
          <a:bodyPr>
            <a:normAutofit fontScale="62500" lnSpcReduction="20000"/>
          </a:bodyPr>
          <a:lstStyle/>
          <a:p>
            <a:r>
              <a:rPr lang="en-GB" err="1"/>
              <a:t>Dewiswch</a:t>
            </a:r>
            <a:r>
              <a:rPr lang="en-GB"/>
              <a:t> un (1) </a:t>
            </a:r>
            <a:r>
              <a:rPr lang="en-GB" err="1"/>
              <a:t>sgil</a:t>
            </a:r>
            <a:r>
              <a:rPr lang="en-GB"/>
              <a:t> </a:t>
            </a:r>
            <a:r>
              <a:rPr lang="en-GB" err="1"/>
              <a:t>rydych</a:t>
            </a:r>
            <a:r>
              <a:rPr lang="en-GB"/>
              <a:t> </a:t>
            </a:r>
            <a:r>
              <a:rPr lang="en-GB" err="1"/>
              <a:t>yn</a:t>
            </a:r>
            <a:r>
              <a:rPr lang="en-GB"/>
              <a:t> </a:t>
            </a:r>
            <a:r>
              <a:rPr lang="en-GB" err="1"/>
              <a:t>teimlo</a:t>
            </a:r>
            <a:r>
              <a:rPr lang="en-GB"/>
              <a:t> </a:t>
            </a:r>
            <a:r>
              <a:rPr lang="en-GB" err="1"/>
              <a:t>sy’n</a:t>
            </a:r>
            <a:r>
              <a:rPr lang="en-GB"/>
              <a:t> </a:t>
            </a:r>
            <a:r>
              <a:rPr lang="en-GB" err="1"/>
              <a:t>fwyaf</a:t>
            </a:r>
            <a:r>
              <a:rPr lang="en-GB"/>
              <a:t> </a:t>
            </a:r>
            <a:r>
              <a:rPr lang="en-GB" err="1"/>
              <a:t>pwysig</a:t>
            </a:r>
            <a:r>
              <a:rPr lang="en-GB"/>
              <a:t> </a:t>
            </a:r>
            <a:r>
              <a:rPr lang="en-GB" err="1"/>
              <a:t>ar</a:t>
            </a:r>
            <a:r>
              <a:rPr lang="en-GB"/>
              <a:t> </a:t>
            </a:r>
            <a:r>
              <a:rPr lang="en-GB" err="1"/>
              <a:t>gyfer</a:t>
            </a:r>
            <a:r>
              <a:rPr lang="en-GB"/>
              <a:t> </a:t>
            </a:r>
            <a:r>
              <a:rPr lang="en-GB" err="1"/>
              <a:t>eich</a:t>
            </a:r>
            <a:r>
              <a:rPr lang="en-GB"/>
              <a:t> </a:t>
            </a:r>
            <a:r>
              <a:rPr lang="en-GB" err="1"/>
              <a:t>astudiaethau</a:t>
            </a:r>
            <a:r>
              <a:rPr lang="en-GB"/>
              <a:t> </a:t>
            </a:r>
            <a:r>
              <a:rPr lang="en-GB" err="1"/>
              <a:t>i’r</a:t>
            </a:r>
            <a:r>
              <a:rPr lang="en-GB"/>
              <a:t> </a:t>
            </a:r>
            <a:r>
              <a:rPr lang="en-GB" err="1"/>
              <a:t>dyfodol</a:t>
            </a:r>
            <a:r>
              <a:rPr lang="en-GB"/>
              <a:t>.</a:t>
            </a:r>
          </a:p>
          <a:p>
            <a:r>
              <a:rPr lang="en-GB" err="1"/>
              <a:t>Gallech</a:t>
            </a:r>
            <a:r>
              <a:rPr lang="en-GB"/>
              <a:t> </a:t>
            </a:r>
            <a:r>
              <a:rPr lang="en-GB" err="1"/>
              <a:t>ystyried</a:t>
            </a:r>
            <a:r>
              <a:rPr lang="en-GB"/>
              <a:t> y </a:t>
            </a:r>
            <a:r>
              <a:rPr lang="en-GB" err="1"/>
              <a:t>canlynol</a:t>
            </a:r>
            <a:r>
              <a:rPr lang="en-GB"/>
              <a:t>:</a:t>
            </a:r>
          </a:p>
          <a:p>
            <a:pPr lvl="1"/>
            <a:r>
              <a:rPr lang="en-GB" err="1"/>
              <a:t>Cyfeirnodi</a:t>
            </a:r>
            <a:r>
              <a:rPr lang="en-GB"/>
              <a:t>.</a:t>
            </a:r>
          </a:p>
          <a:p>
            <a:pPr lvl="1"/>
            <a:r>
              <a:rPr lang="en-GB" err="1"/>
              <a:t>Aralleirio</a:t>
            </a:r>
            <a:r>
              <a:rPr lang="en-GB"/>
              <a:t>.</a:t>
            </a:r>
          </a:p>
          <a:p>
            <a:pPr lvl="1"/>
            <a:r>
              <a:rPr lang="en-GB" err="1"/>
              <a:t>Rheoli</a:t>
            </a:r>
            <a:r>
              <a:rPr lang="en-GB"/>
              <a:t> </a:t>
            </a:r>
            <a:r>
              <a:rPr lang="en-GB" err="1"/>
              <a:t>amser</a:t>
            </a:r>
            <a:r>
              <a:rPr lang="en-GB"/>
              <a:t>.</a:t>
            </a:r>
          </a:p>
          <a:p>
            <a:pPr lvl="1"/>
            <a:r>
              <a:rPr lang="en-GB" err="1"/>
              <a:t>Meddwl</a:t>
            </a:r>
            <a:r>
              <a:rPr lang="en-GB"/>
              <a:t> </a:t>
            </a:r>
            <a:r>
              <a:rPr lang="en-GB" err="1"/>
              <a:t>yn</a:t>
            </a:r>
            <a:r>
              <a:rPr lang="en-GB"/>
              <a:t> </a:t>
            </a:r>
            <a:r>
              <a:rPr lang="en-GB" err="1"/>
              <a:t>feirniadol</a:t>
            </a:r>
            <a:r>
              <a:rPr lang="en-GB"/>
              <a:t>.</a:t>
            </a:r>
          </a:p>
          <a:p>
            <a:pPr lvl="1"/>
            <a:r>
              <a:rPr lang="en-GB" err="1"/>
              <a:t>Adfyfyrio</a:t>
            </a:r>
            <a:r>
              <a:rPr lang="en-GB"/>
              <a:t>.</a:t>
            </a:r>
          </a:p>
          <a:p>
            <a:pPr lvl="1"/>
            <a:r>
              <a:rPr lang="en-GB" err="1"/>
              <a:t>Llythrennedd</a:t>
            </a:r>
            <a:r>
              <a:rPr lang="en-GB"/>
              <a:t> </a:t>
            </a:r>
            <a:r>
              <a:rPr lang="en-GB" err="1"/>
              <a:t>digidol</a:t>
            </a:r>
            <a:r>
              <a:rPr lang="en-GB"/>
              <a:t>.</a:t>
            </a:r>
          </a:p>
          <a:p>
            <a:r>
              <a:rPr lang="en-GB" err="1"/>
              <a:t>Unrhyw</a:t>
            </a:r>
            <a:r>
              <a:rPr lang="en-GB"/>
              <a:t> rai </a:t>
            </a:r>
            <a:r>
              <a:rPr lang="en-GB" err="1"/>
              <a:t>o’r</a:t>
            </a:r>
            <a:r>
              <a:rPr lang="en-GB"/>
              <a:t> </a:t>
            </a:r>
            <a:r>
              <a:rPr lang="en-GB" err="1"/>
              <a:t>sgiliau</a:t>
            </a:r>
            <a:r>
              <a:rPr lang="en-GB"/>
              <a:t> </a:t>
            </a:r>
            <a:r>
              <a:rPr lang="en-GB" err="1"/>
              <a:t>astudio</a:t>
            </a:r>
            <a:r>
              <a:rPr lang="en-GB"/>
              <a:t> </a:t>
            </a:r>
            <a:r>
              <a:rPr lang="en-GB" err="1"/>
              <a:t>eraill</a:t>
            </a:r>
            <a:r>
              <a:rPr lang="en-GB"/>
              <a:t> </a:t>
            </a:r>
            <a:r>
              <a:rPr lang="en-GB" err="1"/>
              <a:t>rydym</a:t>
            </a:r>
            <a:r>
              <a:rPr lang="en-GB"/>
              <a:t> </a:t>
            </a:r>
            <a:r>
              <a:rPr lang="en-GB" err="1"/>
              <a:t>wedi’u</a:t>
            </a:r>
            <a:r>
              <a:rPr lang="en-GB"/>
              <a:t> </a:t>
            </a:r>
            <a:r>
              <a:rPr lang="en-GB" err="1"/>
              <a:t>trafod</a:t>
            </a:r>
            <a:r>
              <a:rPr lang="en-GB"/>
              <a:t> </a:t>
            </a:r>
            <a:r>
              <a:rPr lang="en-GB" err="1"/>
              <a:t>yn</a:t>
            </a:r>
            <a:r>
              <a:rPr lang="en-GB"/>
              <a:t> y </a:t>
            </a:r>
            <a:r>
              <a:rPr lang="en-GB" err="1"/>
              <a:t>modwl</a:t>
            </a:r>
            <a:r>
              <a:rPr lang="en-GB"/>
              <a:t> </a:t>
            </a:r>
            <a:r>
              <a:rPr lang="en-GB" err="1"/>
              <a:t>hwn</a:t>
            </a:r>
            <a:r>
              <a:rPr lang="en-GB"/>
              <a:t>.</a:t>
            </a:r>
          </a:p>
          <a:p>
            <a:pPr lvl="1"/>
            <a:r>
              <a:rPr lang="en-GB" err="1"/>
              <a:t>Trafodwch</a:t>
            </a:r>
            <a:r>
              <a:rPr lang="en-GB"/>
              <a:t> pam bod y </a:t>
            </a:r>
            <a:r>
              <a:rPr lang="en-GB" err="1"/>
              <a:t>rhain</a:t>
            </a:r>
            <a:r>
              <a:rPr lang="en-GB"/>
              <a:t> </a:t>
            </a:r>
            <a:r>
              <a:rPr lang="en-GB" err="1"/>
              <a:t>yn</a:t>
            </a:r>
            <a:r>
              <a:rPr lang="en-GB"/>
              <a:t> </a:t>
            </a:r>
            <a:r>
              <a:rPr lang="en-GB" err="1"/>
              <a:t>sgiliau</a:t>
            </a:r>
            <a:r>
              <a:rPr lang="en-GB"/>
              <a:t> </a:t>
            </a:r>
            <a:r>
              <a:rPr lang="en-GB" err="1"/>
              <a:t>pwysig</a:t>
            </a:r>
            <a:r>
              <a:rPr lang="en-GB"/>
              <a:t> </a:t>
            </a:r>
            <a:r>
              <a:rPr lang="en-GB" err="1"/>
              <a:t>yn</a:t>
            </a:r>
            <a:r>
              <a:rPr lang="en-GB"/>
              <a:t> y </a:t>
            </a:r>
            <a:r>
              <a:rPr lang="en-GB" err="1"/>
              <a:t>brifysgol</a:t>
            </a:r>
            <a:r>
              <a:rPr lang="en-GB"/>
              <a:t>.</a:t>
            </a:r>
          </a:p>
          <a:p>
            <a:pPr lvl="1"/>
            <a:r>
              <a:rPr lang="en-GB" err="1"/>
              <a:t>Dylech</a:t>
            </a:r>
            <a:r>
              <a:rPr lang="en-GB"/>
              <a:t> </a:t>
            </a:r>
            <a:r>
              <a:rPr lang="en-GB" err="1"/>
              <a:t>gynnwys</a:t>
            </a:r>
            <a:r>
              <a:rPr lang="en-GB"/>
              <a:t> </a:t>
            </a:r>
            <a:r>
              <a:rPr lang="en-GB" err="1"/>
              <a:t>pwyntiau</a:t>
            </a:r>
            <a:r>
              <a:rPr lang="en-GB"/>
              <a:t> </a:t>
            </a:r>
            <a:r>
              <a:rPr lang="en-GB" err="1"/>
              <a:t>gweithredu</a:t>
            </a:r>
            <a:r>
              <a:rPr lang="en-GB"/>
              <a:t> </a:t>
            </a:r>
            <a:r>
              <a:rPr lang="en-GB" err="1"/>
              <a:t>ar</a:t>
            </a:r>
            <a:r>
              <a:rPr lang="en-GB"/>
              <a:t> </a:t>
            </a:r>
            <a:r>
              <a:rPr lang="en-GB" err="1"/>
              <a:t>gyfer</a:t>
            </a:r>
            <a:r>
              <a:rPr lang="en-GB"/>
              <a:t> </a:t>
            </a:r>
            <a:r>
              <a:rPr lang="en-GB" err="1"/>
              <a:t>datblygiad</a:t>
            </a:r>
            <a:r>
              <a:rPr lang="en-GB"/>
              <a:t> </a:t>
            </a:r>
            <a:r>
              <a:rPr lang="en-GB" err="1"/>
              <a:t>personol</a:t>
            </a:r>
            <a:r>
              <a:rPr lang="en-GB"/>
              <a:t> </a:t>
            </a:r>
            <a:r>
              <a:rPr lang="en-GB" err="1"/>
              <a:t>pellach</a:t>
            </a:r>
            <a:r>
              <a:rPr lang="en-GB"/>
              <a:t> </a:t>
            </a:r>
            <a:r>
              <a:rPr lang="en-GB" err="1"/>
              <a:t>yn</a:t>
            </a:r>
            <a:r>
              <a:rPr lang="en-GB"/>
              <a:t> y </a:t>
            </a:r>
            <a:r>
              <a:rPr lang="en-GB" err="1"/>
              <a:t>sgiliau</a:t>
            </a:r>
            <a:r>
              <a:rPr lang="en-GB"/>
              <a:t> </a:t>
            </a:r>
            <a:r>
              <a:rPr lang="en-GB" err="1"/>
              <a:t>astudio</a:t>
            </a:r>
            <a:r>
              <a:rPr lang="en-GB"/>
              <a:t> </a:t>
            </a:r>
            <a:r>
              <a:rPr lang="en-GB" err="1"/>
              <a:t>hyn</a:t>
            </a:r>
            <a:r>
              <a:rPr lang="en-GB"/>
              <a:t>.</a:t>
            </a:r>
          </a:p>
          <a:p>
            <a:endParaRPr lang="en-GB"/>
          </a:p>
        </p:txBody>
      </p:sp>
    </p:spTree>
    <p:extLst>
      <p:ext uri="{BB962C8B-B14F-4D97-AF65-F5344CB8AC3E}">
        <p14:creationId xmlns:p14="http://schemas.microsoft.com/office/powerpoint/2010/main" val="1884099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38791D-C2D3-B63A-D8E2-193F19598480}"/>
              </a:ext>
            </a:extLst>
          </p:cNvPr>
          <p:cNvSpPr>
            <a:spLocks noGrp="1"/>
          </p:cNvSpPr>
          <p:nvPr>
            <p:ph type="title"/>
          </p:nvPr>
        </p:nvSpPr>
        <p:spPr/>
        <p:txBody>
          <a:bodyPr/>
          <a:lstStyle/>
          <a:p>
            <a:r>
              <a:rPr lang="cy-GB">
                <a:solidFill>
                  <a:schemeClr val="tx1"/>
                </a:solidFill>
              </a:rPr>
              <a:t>Aseiniad - Trosolwg</a:t>
            </a:r>
          </a:p>
        </p:txBody>
      </p:sp>
      <p:sp>
        <p:nvSpPr>
          <p:cNvPr id="25603" name="Content Placeholder 6"/>
          <p:cNvSpPr>
            <a:spLocks noGrp="1"/>
          </p:cNvSpPr>
          <p:nvPr>
            <p:ph sz="half" idx="1"/>
          </p:nvPr>
        </p:nvSpPr>
        <p:spPr/>
        <p:txBody>
          <a:bodyPr>
            <a:normAutofit fontScale="70000" lnSpcReduction="20000"/>
          </a:bodyPr>
          <a:lstStyle/>
          <a:p>
            <a:pPr algn="just">
              <a:lnSpc>
                <a:spcPct val="150000"/>
              </a:lnSpc>
            </a:pPr>
            <a:r>
              <a:rPr lang="cy-GB" sz="2000" b="1">
                <a:effectLst/>
                <a:latin typeface="Arial" panose="020B0604020202020204" pitchFamily="34" charset="0"/>
                <a:cs typeface="Times New Roman" panose="02020603050405020304" pitchFamily="18" charset="0"/>
              </a:rPr>
              <a:t>Rhan 2: Darn adfyfyriol (1000 o eiriau)</a:t>
            </a:r>
            <a:endParaRPr lang="en-GB" sz="2000" b="1">
              <a:effectLst/>
              <a:latin typeface="Arial" panose="020B0604020202020204" pitchFamily="34" charset="0"/>
              <a:cs typeface="Times New Roman" panose="02020603050405020304" pitchFamily="18" charset="0"/>
            </a:endParaRPr>
          </a:p>
          <a:p>
            <a:pPr marL="685800" algn="just">
              <a:lnSpc>
                <a:spcPct val="115000"/>
              </a:lnSpc>
            </a:pP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lvl="1" algn="just">
              <a:lnSpc>
                <a:spcPct val="115000"/>
              </a:lnSpc>
            </a:pPr>
            <a:r>
              <a:rPr lang="cy-GB">
                <a:effectLst/>
                <a:latin typeface="Arial" panose="020B0604020202020204" pitchFamily="34" charset="0"/>
                <a:ea typeface="Times New Roman" panose="02020603050405020304" pitchFamily="18" charset="0"/>
                <a:cs typeface="Arial" panose="020B0604020202020204" pitchFamily="34" charset="0"/>
              </a:rPr>
              <a:t>Yn dilyn eich cyflwyniad trwy Microsoft </a:t>
            </a:r>
            <a:r>
              <a:rPr lang="cy-GB" err="1">
                <a:effectLst/>
                <a:latin typeface="Arial" panose="020B0604020202020204" pitchFamily="34" charset="0"/>
                <a:ea typeface="Times New Roman" panose="02020603050405020304" pitchFamily="18" charset="0"/>
                <a:cs typeface="Arial" panose="020B0604020202020204" pitchFamily="34" charset="0"/>
              </a:rPr>
              <a:t>Coach</a:t>
            </a:r>
            <a:r>
              <a:rPr lang="cy-GB">
                <a:effectLst/>
                <a:latin typeface="Arial" panose="020B0604020202020204" pitchFamily="34" charset="0"/>
                <a:ea typeface="Times New Roman" panose="02020603050405020304" pitchFamily="18" charset="0"/>
                <a:cs typeface="Arial" panose="020B0604020202020204" pitchFamily="34" charset="0"/>
              </a:rPr>
              <a:t>, byddwch yn cael adroddiad ymarfer electronig. Eich darn adfyfyriol yw eich cyfle i adfyfyrio ar, a thrafod, eich adborth gan yr hyfforddwr ymarfer yn ogystal â’ch meddyliau a’ch teimladau am eich cyflwyniad.  Ystyriwch gryfderau a gwendidau eich cyflwyniad ac unrhyw newidiadau y byddech yn eu gwneud i gyflwyniadau yn y dyfodol. Bydd angen i chi gefnogi eich adfyfyrio gyda llenyddiaeth berthnasol.</a:t>
            </a:r>
            <a:r>
              <a:rPr lang="en-GB">
                <a:solidFill>
                  <a:srgbClr val="FF0000"/>
                </a:solidFill>
              </a:rPr>
              <a:t>       </a:t>
            </a:r>
          </a:p>
          <a:p>
            <a:endParaRPr lang="en-GB"/>
          </a:p>
        </p:txBody>
      </p:sp>
      <p:sp>
        <p:nvSpPr>
          <p:cNvPr id="2" name="Content Placeholder 1">
            <a:extLst>
              <a:ext uri="{FF2B5EF4-FFF2-40B4-BE49-F238E27FC236}">
                <a16:creationId xmlns:a16="http://schemas.microsoft.com/office/drawing/2014/main" id="{5FA04FD7-94CA-62B6-A13A-FF131627D97F}"/>
              </a:ext>
            </a:extLst>
          </p:cNvPr>
          <p:cNvSpPr>
            <a:spLocks noGrp="1"/>
          </p:cNvSpPr>
          <p:nvPr>
            <p:ph sz="half" idx="2"/>
          </p:nvPr>
        </p:nvSpPr>
        <p:spPr/>
        <p:txBody>
          <a:bodyPr>
            <a:normAutofit fontScale="70000" lnSpcReduction="20000"/>
          </a:bodyPr>
          <a:lstStyle/>
          <a:p>
            <a:pPr algn="just">
              <a:lnSpc>
                <a:spcPct val="115000"/>
              </a:lnSpc>
            </a:pPr>
            <a:r>
              <a:rPr lang="cy-GB" sz="1800">
                <a:effectLst/>
                <a:latin typeface="Arial" panose="020B0604020202020204" pitchFamily="34" charset="0"/>
                <a:ea typeface="Times New Roman" panose="02020603050405020304" pitchFamily="18" charset="0"/>
                <a:cs typeface="Arial" panose="020B0604020202020204" pitchFamily="34" charset="0"/>
              </a:rPr>
              <a:t>Dylai eich darn adfyfyriol gynnwys y ganlynol: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cy-GB" sz="1400">
                <a:effectLst/>
                <a:latin typeface="Arial" panose="020B0604020202020204" pitchFamily="34" charset="0"/>
                <a:ea typeface="Times New Roman" panose="02020603050405020304" pitchFamily="18" charset="0"/>
                <a:cs typeface="Arial" panose="020B0604020202020204" pitchFamily="34" charset="0"/>
              </a:rPr>
              <a:t>Cyflwyniad byr i’r darn adfyfyriol, eich meddyliau cychwynnol am gyflwyno a sut y gwnaethoch deimlo am gynnal cyflwyniad.</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cy-GB" sz="1400">
                <a:effectLst/>
                <a:latin typeface="Arial" panose="020B0604020202020204" pitchFamily="34" charset="0"/>
                <a:ea typeface="Times New Roman" panose="02020603050405020304" pitchFamily="18" charset="0"/>
                <a:cs typeface="Arial" panose="020B0604020202020204" pitchFamily="34" charset="0"/>
              </a:rPr>
              <a:t>Bydd yr adroddiad ymarfer yn rhoi gwybodaeth i chi am eich cyflymdra, goslef, defnydd o eiriau llanw, iaith a bydd yn rhoi i chi awgrymiadau ar gyfer gwella. Bydd angen i chi drafod yr adborth hwn ac unrhyw beth arall rydych chi’n teimlo sy’n berthnasol yn fanwl a chefnogi’r drafodaeth hon gyda llenyddiaeth berthnasol.</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cy-GB" sz="1400">
                <a:effectLst/>
                <a:latin typeface="Arial" panose="020B0604020202020204" pitchFamily="34" charset="0"/>
                <a:ea typeface="Times New Roman" panose="02020603050405020304" pitchFamily="18" charset="0"/>
                <a:cs typeface="Arial" panose="020B0604020202020204" pitchFamily="34" charset="0"/>
              </a:rPr>
              <a:t>Unrhyw heriau wrth gyflwyno? Pam? Meysydd rydych chi’n teimlo fuodd yn fwyaf llwyddiannus yn y cyflwyniad. Ydych chi’n teimlo eich bod wedi straffaglu gydag unrhyw beth?</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cy-GB" sz="1400">
                <a:effectLst/>
                <a:latin typeface="Arial" panose="020B0604020202020204" pitchFamily="34" charset="0"/>
                <a:ea typeface="Times New Roman" panose="02020603050405020304" pitchFamily="18" charset="0"/>
                <a:cs typeface="Arial" panose="020B0604020202020204" pitchFamily="34" charset="0"/>
              </a:rPr>
              <a:t>Oes yna unrhyw beth y gallech chi fod wedi’i wneud yn wahanol/byddech chi’n ei wneud yn wahanol pe baech chi’n cyflwyno eto? Sut byddwch chi’n datblygu eich sgiliau cyflwyno ymhellach wrth astudio ar gyfer eich gradd?</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cy-GB" sz="1400">
                <a:effectLst/>
                <a:latin typeface="Arial" panose="020B0604020202020204" pitchFamily="34" charset="0"/>
                <a:ea typeface="Times New Roman" panose="02020603050405020304" pitchFamily="18" charset="0"/>
                <a:cs typeface="Arial" panose="020B0604020202020204" pitchFamily="34" charset="0"/>
              </a:rPr>
              <a:t>Dylech gynnwys ciplun o’r adroddiad ymarfer cyflwyniad yn eich darn adfyfyriol.</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p>
            <a:pPr>
              <a:buSzPct val="114999"/>
            </a:pPr>
            <a:endParaRPr lang="en-GB"/>
          </a:p>
        </p:txBody>
      </p:sp>
    </p:spTree>
    <p:extLst>
      <p:ext uri="{BB962C8B-B14F-4D97-AF65-F5344CB8AC3E}">
        <p14:creationId xmlns:p14="http://schemas.microsoft.com/office/powerpoint/2010/main" val="4290589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38791D-C2D3-B63A-D8E2-193F19598480}"/>
              </a:ext>
            </a:extLst>
          </p:cNvPr>
          <p:cNvSpPr>
            <a:spLocks noGrp="1"/>
          </p:cNvSpPr>
          <p:nvPr>
            <p:ph type="title"/>
          </p:nvPr>
        </p:nvSpPr>
        <p:spPr/>
        <p:txBody>
          <a:bodyPr/>
          <a:lstStyle/>
          <a:p>
            <a:r>
              <a:rPr lang="en-GB"/>
              <a:t>Assignment - Overview</a:t>
            </a:r>
          </a:p>
        </p:txBody>
      </p:sp>
      <p:sp>
        <p:nvSpPr>
          <p:cNvPr id="25603" name="Content Placeholder 6"/>
          <p:cNvSpPr>
            <a:spLocks noGrp="1"/>
          </p:cNvSpPr>
          <p:nvPr>
            <p:ph sz="half" idx="1"/>
          </p:nvPr>
        </p:nvSpPr>
        <p:spPr/>
        <p:txBody>
          <a:bodyPr>
            <a:normAutofit fontScale="55000" lnSpcReduction="20000"/>
          </a:bodyPr>
          <a:lstStyle/>
          <a:p>
            <a:r>
              <a:rPr lang="en-GB" sz="3300"/>
              <a:t>Part 1: Presentation</a:t>
            </a:r>
          </a:p>
          <a:p>
            <a:r>
              <a:rPr lang="en-GB" sz="3300"/>
              <a:t>Design and develop a five-minute video presentation and record yourself using Microsoft Presentation Coach (see guidance of how to use Microsoft Coach on Moodle, this will also be fully explained to you in class) Your presentation must include the following parameters:</a:t>
            </a:r>
          </a:p>
          <a:p>
            <a:endParaRPr lang="en-GB" sz="3300"/>
          </a:p>
          <a:p>
            <a:r>
              <a:rPr lang="en-GB" sz="3300"/>
              <a:t>Choose one (1) skill that you feel is the most important for your future studies.</a:t>
            </a:r>
          </a:p>
          <a:p>
            <a:endParaRPr lang="en-GB" sz="2900"/>
          </a:p>
          <a:p>
            <a:endParaRPr lang="en-GB"/>
          </a:p>
        </p:txBody>
      </p:sp>
      <p:sp>
        <p:nvSpPr>
          <p:cNvPr id="2" name="Content Placeholder 1">
            <a:extLst>
              <a:ext uri="{FF2B5EF4-FFF2-40B4-BE49-F238E27FC236}">
                <a16:creationId xmlns:a16="http://schemas.microsoft.com/office/drawing/2014/main" id="{D2B0AEBB-9CAB-E6A5-E7B9-97916A0C9C8D}"/>
              </a:ext>
            </a:extLst>
          </p:cNvPr>
          <p:cNvSpPr>
            <a:spLocks noGrp="1"/>
          </p:cNvSpPr>
          <p:nvPr>
            <p:ph sz="half" idx="2"/>
          </p:nvPr>
        </p:nvSpPr>
        <p:spPr/>
        <p:txBody>
          <a:bodyPr>
            <a:normAutofit fontScale="55000" lnSpcReduction="20000"/>
          </a:bodyPr>
          <a:lstStyle/>
          <a:p>
            <a:r>
              <a:rPr lang="en-GB" sz="2500"/>
              <a:t>You may wish to consider:</a:t>
            </a:r>
          </a:p>
          <a:p>
            <a:pPr lvl="1"/>
            <a:r>
              <a:rPr lang="en-GB" sz="2500"/>
              <a:t>Referencing.</a:t>
            </a:r>
          </a:p>
          <a:p>
            <a:pPr lvl="1"/>
            <a:r>
              <a:rPr lang="en-GB" sz="2500"/>
              <a:t>Paraphrasing.</a:t>
            </a:r>
          </a:p>
          <a:p>
            <a:pPr lvl="1"/>
            <a:r>
              <a:rPr lang="en-GB" sz="2500"/>
              <a:t>Time management.</a:t>
            </a:r>
          </a:p>
          <a:p>
            <a:pPr lvl="1"/>
            <a:r>
              <a:rPr lang="en-GB" sz="2500"/>
              <a:t>Critical thinking.</a:t>
            </a:r>
          </a:p>
          <a:p>
            <a:pPr lvl="1"/>
            <a:r>
              <a:rPr lang="en-GB" sz="2500"/>
              <a:t>Reflection.</a:t>
            </a:r>
          </a:p>
          <a:p>
            <a:pPr lvl="1"/>
            <a:r>
              <a:rPr lang="en-GB" sz="2500"/>
              <a:t>Digital literacy.</a:t>
            </a:r>
          </a:p>
          <a:p>
            <a:r>
              <a:rPr lang="en-GB" sz="2500"/>
              <a:t>Any of the other study skills we have discussed in this module.</a:t>
            </a:r>
          </a:p>
          <a:p>
            <a:pPr lvl="1"/>
            <a:r>
              <a:rPr lang="en-GB" sz="2500"/>
              <a:t>Discuss why these are important skills for university.</a:t>
            </a:r>
          </a:p>
          <a:p>
            <a:pPr lvl="1"/>
            <a:r>
              <a:rPr lang="en-GB" sz="2500"/>
              <a:t>Include action points for further personal development in these study skills.</a:t>
            </a:r>
          </a:p>
          <a:p>
            <a:endParaRPr lang="en-GB"/>
          </a:p>
        </p:txBody>
      </p:sp>
    </p:spTree>
    <p:extLst>
      <p:ext uri="{BB962C8B-B14F-4D97-AF65-F5344CB8AC3E}">
        <p14:creationId xmlns:p14="http://schemas.microsoft.com/office/powerpoint/2010/main" val="3545019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8D979-7D9D-5238-4193-6F4E827F403D}"/>
              </a:ext>
            </a:extLst>
          </p:cNvPr>
          <p:cNvSpPr>
            <a:spLocks noGrp="1"/>
          </p:cNvSpPr>
          <p:nvPr>
            <p:ph type="title"/>
          </p:nvPr>
        </p:nvSpPr>
        <p:spPr>
          <a:xfrm>
            <a:off x="1295402" y="982132"/>
            <a:ext cx="9601196" cy="1303867"/>
          </a:xfrm>
        </p:spPr>
        <p:txBody>
          <a:bodyPr/>
          <a:lstStyle/>
          <a:p>
            <a:r>
              <a:rPr lang="en-GB"/>
              <a:t>Assignment - Overview</a:t>
            </a:r>
            <a:endParaRPr lang="en-US"/>
          </a:p>
        </p:txBody>
      </p:sp>
      <p:sp>
        <p:nvSpPr>
          <p:cNvPr id="7" name="Content Placeholder 6">
            <a:extLst>
              <a:ext uri="{FF2B5EF4-FFF2-40B4-BE49-F238E27FC236}">
                <a16:creationId xmlns:a16="http://schemas.microsoft.com/office/drawing/2014/main" id="{87B3D70F-E017-4AFE-EA02-0306B4D0F689}"/>
              </a:ext>
            </a:extLst>
          </p:cNvPr>
          <p:cNvSpPr>
            <a:spLocks noGrp="1"/>
          </p:cNvSpPr>
          <p:nvPr>
            <p:ph sz="half" idx="1"/>
          </p:nvPr>
        </p:nvSpPr>
        <p:spPr>
          <a:xfrm>
            <a:off x="1298448" y="2560319"/>
            <a:ext cx="4718304" cy="3430577"/>
          </a:xfrm>
        </p:spPr>
        <p:txBody>
          <a:bodyPr>
            <a:normAutofit fontScale="25000" lnSpcReduction="20000"/>
          </a:bodyPr>
          <a:lstStyle/>
          <a:p>
            <a:pPr algn="just">
              <a:lnSpc>
                <a:spcPct val="150000"/>
              </a:lnSpc>
            </a:pPr>
            <a:r>
              <a:rPr lang="en-GB" sz="6400" b="1">
                <a:effectLst/>
                <a:latin typeface="Arial" panose="020B0604020202020204" pitchFamily="34" charset="0"/>
                <a:cs typeface="Times New Roman" panose="02020603050405020304" pitchFamily="18" charset="0"/>
              </a:rPr>
              <a:t>Part 2: Reflective piece (1000 words)</a:t>
            </a:r>
            <a:r>
              <a:rPr lang="en-GB" sz="6400">
                <a:effectLst/>
                <a:latin typeface="Arial" panose="020B0604020202020204" pitchFamily="34" charset="0"/>
                <a:ea typeface="Times New Roman" panose="02020603050405020304" pitchFamily="18" charset="0"/>
                <a:cs typeface="Arial" panose="020B0604020202020204" pitchFamily="34" charset="0"/>
              </a:rPr>
              <a:t> </a:t>
            </a:r>
            <a:endParaRPr lang="en-GB" sz="6400">
              <a:effectLst/>
              <a:latin typeface="Arial" panose="020B0604020202020204" pitchFamily="34" charset="0"/>
              <a:ea typeface="Times New Roman" panose="02020603050405020304" pitchFamily="18" charset="0"/>
              <a:cs typeface="Times New Roman" panose="02020603050405020304" pitchFamily="18" charset="0"/>
            </a:endParaRPr>
          </a:p>
          <a:p>
            <a:pPr lvl="1" algn="just">
              <a:lnSpc>
                <a:spcPct val="115000"/>
              </a:lnSpc>
            </a:pPr>
            <a:r>
              <a:rPr lang="en-GB" sz="6400">
                <a:effectLst/>
                <a:latin typeface="Arial" panose="020B0604020202020204" pitchFamily="34" charset="0"/>
                <a:ea typeface="Times New Roman" panose="02020603050405020304" pitchFamily="18" charset="0"/>
                <a:cs typeface="Arial" panose="020B0604020202020204" pitchFamily="34" charset="0"/>
              </a:rPr>
              <a:t>Following your presentation through Microsoft Coach you will be provided an electronic rehearsal report. Your reflective piece is your opportunity to reflect and discuss your feedback from the rehearsal coach and also your thoughts and feelings about your presentation. Consider the strengths and weaknesses of your presentation and any changes you would make to future presentations. You will need to support your reflection with relevant literature.</a:t>
            </a:r>
            <a:endParaRPr lang="en-GB" sz="6400">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
        <p:nvSpPr>
          <p:cNvPr id="4" name="Content Placeholder 3">
            <a:extLst>
              <a:ext uri="{FF2B5EF4-FFF2-40B4-BE49-F238E27FC236}">
                <a16:creationId xmlns:a16="http://schemas.microsoft.com/office/drawing/2014/main" id="{5B860088-653B-2947-F57C-EE3A1BCD8630}"/>
              </a:ext>
            </a:extLst>
          </p:cNvPr>
          <p:cNvSpPr>
            <a:spLocks noGrp="1"/>
          </p:cNvSpPr>
          <p:nvPr>
            <p:ph sz="half" idx="2"/>
          </p:nvPr>
        </p:nvSpPr>
        <p:spPr>
          <a:xfrm>
            <a:off x="6175250" y="2465725"/>
            <a:ext cx="4718304" cy="3619763"/>
          </a:xfrm>
        </p:spPr>
        <p:txBody>
          <a:bodyPr>
            <a:normAutofit fontScale="25000" lnSpcReduction="20000"/>
          </a:bodyPr>
          <a:lstStyle/>
          <a:p>
            <a:pPr algn="just">
              <a:lnSpc>
                <a:spcPct val="115000"/>
              </a:lnSpc>
            </a:pPr>
            <a:r>
              <a:rPr lang="en-GB" sz="4400">
                <a:effectLst/>
                <a:latin typeface="Arial" panose="020B0604020202020204" pitchFamily="34" charset="0"/>
                <a:ea typeface="Times New Roman" panose="02020603050405020304" pitchFamily="18" charset="0"/>
                <a:cs typeface="Arial" panose="020B0604020202020204" pitchFamily="34" charset="0"/>
              </a:rPr>
              <a:t>Your reflective piece should include the following:</a:t>
            </a:r>
            <a:endParaRPr lang="en-GB" sz="4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en-GB" sz="4400">
                <a:effectLst/>
                <a:latin typeface="Arial" panose="020B0604020202020204" pitchFamily="34" charset="0"/>
                <a:ea typeface="Times New Roman" panose="02020603050405020304" pitchFamily="18" charset="0"/>
                <a:cs typeface="Arial" panose="020B0604020202020204" pitchFamily="34" charset="0"/>
              </a:rPr>
              <a:t>Brief introduction to the reflective piece, your initial thoughts of presenting and how you felt about carrying out a presentation.</a:t>
            </a:r>
            <a:endParaRPr lang="en-GB" sz="4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en-GB" sz="4400">
                <a:effectLst/>
                <a:latin typeface="Arial" panose="020B0604020202020204" pitchFamily="34" charset="0"/>
                <a:ea typeface="Times New Roman" panose="02020603050405020304" pitchFamily="18" charset="0"/>
                <a:cs typeface="Arial" panose="020B0604020202020204" pitchFamily="34" charset="0"/>
              </a:rPr>
              <a:t>The rehearsal report will provide you information about your pacing, pitch, use of filler words, language and will provide you with suggestions for improvements. You will need to discuss this feedback and anything else you feel relevant in detail and support this discussion with relevant literature.</a:t>
            </a:r>
            <a:endParaRPr lang="en-GB" sz="4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en-GB" sz="4400">
                <a:effectLst/>
                <a:latin typeface="Arial" panose="020B0604020202020204" pitchFamily="34" charset="0"/>
                <a:ea typeface="Times New Roman" panose="02020603050405020304" pitchFamily="18" charset="0"/>
                <a:cs typeface="Arial" panose="020B0604020202020204" pitchFamily="34" charset="0"/>
              </a:rPr>
              <a:t>Any challenges when presenting? Why? Areas that you feel that you have succeeded with the most in the presentation. Is there anything you feel you struggled with?</a:t>
            </a:r>
            <a:endParaRPr lang="en-GB" sz="4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en-GB" sz="4400">
                <a:effectLst/>
                <a:latin typeface="Arial" panose="020B0604020202020204" pitchFamily="34" charset="0"/>
                <a:ea typeface="Times New Roman" panose="02020603050405020304" pitchFamily="18" charset="0"/>
                <a:cs typeface="Arial" panose="020B0604020202020204" pitchFamily="34" charset="0"/>
              </a:rPr>
              <a:t>Is there anything you could have done differently/would do differently if you were to present again? How will you develop your presentation skills further whilst studying for your degree?</a:t>
            </a:r>
            <a:endParaRPr lang="en-GB" sz="4400">
              <a:effectLst/>
              <a:latin typeface="Arial" panose="020B0604020202020204" pitchFamily="34" charset="0"/>
              <a:ea typeface="Times New Roman" panose="02020603050405020304" pitchFamily="18" charset="0"/>
              <a:cs typeface="Times New Roman" panose="02020603050405020304" pitchFamily="18" charset="0"/>
            </a:endParaRPr>
          </a:p>
          <a:p>
            <a:pPr marL="800100" lvl="1" indent="-342900" algn="just">
              <a:lnSpc>
                <a:spcPct val="115000"/>
              </a:lnSpc>
              <a:buFont typeface="Symbol" panose="05050102010706020507" pitchFamily="18" charset="2"/>
              <a:buChar char=""/>
            </a:pPr>
            <a:r>
              <a:rPr lang="en-GB" sz="4400">
                <a:effectLst/>
                <a:latin typeface="Arial" panose="020B0604020202020204" pitchFamily="34" charset="0"/>
                <a:ea typeface="Times New Roman" panose="02020603050405020304" pitchFamily="18" charset="0"/>
                <a:cs typeface="Arial" panose="020B0604020202020204" pitchFamily="34" charset="0"/>
              </a:rPr>
              <a:t>Please include a screenshot of the presentation rehearsal report in your reflective piece.</a:t>
            </a:r>
            <a:endParaRPr lang="en-GB" sz="4400">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Tree>
    <p:extLst>
      <p:ext uri="{BB962C8B-B14F-4D97-AF65-F5344CB8AC3E}">
        <p14:creationId xmlns:p14="http://schemas.microsoft.com/office/powerpoint/2010/main" val="2885935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37D02-1BF7-4C0F-A615-C8555AC9DD62}"/>
              </a:ext>
            </a:extLst>
          </p:cNvPr>
          <p:cNvSpPr>
            <a:spLocks noGrp="1"/>
          </p:cNvSpPr>
          <p:nvPr>
            <p:ph type="title"/>
          </p:nvPr>
        </p:nvSpPr>
        <p:spPr/>
        <p:txBody>
          <a:bodyPr>
            <a:normAutofit fontScale="90000"/>
          </a:bodyPr>
          <a:lstStyle/>
          <a:p>
            <a:r>
              <a:rPr lang="cy-GB"/>
              <a:t>Aseiniad – Cyflwyno’r gwaith</a:t>
            </a:r>
            <a:br>
              <a:rPr lang="en-GB"/>
            </a:br>
            <a:r>
              <a:rPr lang="en-GB"/>
              <a:t>Assignment - Submission</a:t>
            </a:r>
          </a:p>
        </p:txBody>
      </p:sp>
      <p:sp>
        <p:nvSpPr>
          <p:cNvPr id="3" name="Content Placeholder 2">
            <a:extLst>
              <a:ext uri="{FF2B5EF4-FFF2-40B4-BE49-F238E27FC236}">
                <a16:creationId xmlns:a16="http://schemas.microsoft.com/office/drawing/2014/main" id="{466FD0F9-0923-43C2-94D8-F40FD6F98EF4}"/>
              </a:ext>
            </a:extLst>
          </p:cNvPr>
          <p:cNvSpPr>
            <a:spLocks noGrp="1"/>
          </p:cNvSpPr>
          <p:nvPr>
            <p:ph sz="half" idx="1"/>
          </p:nvPr>
        </p:nvSpPr>
        <p:spPr/>
        <p:txBody>
          <a:bodyPr>
            <a:normAutofit lnSpcReduction="10000"/>
          </a:bodyPr>
          <a:lstStyle/>
          <a:p>
            <a:r>
              <a:rPr lang="cy-GB"/>
              <a:t>Dylid cyflwyno eich eitemau gweledol ategol a dolen i’ch fideo i </a:t>
            </a:r>
            <a:r>
              <a:rPr lang="cy-GB" noProof="1"/>
              <a:t>Turnitin</a:t>
            </a:r>
            <a:r>
              <a:rPr lang="cy-GB"/>
              <a:t> ac fe ddylech gynnwys tudalen flaen a rhestr o gyfeiriadau</a:t>
            </a:r>
          </a:p>
          <a:p>
            <a:r>
              <a:rPr lang="cy-GB"/>
              <a:t>Dyddiad Cyflwyno: 30/10/23</a:t>
            </a:r>
          </a:p>
          <a:p>
            <a:r>
              <a:rPr lang="cy-GB"/>
              <a:t>Dyddiad Adborth: 27/11/2023</a:t>
            </a:r>
          </a:p>
          <a:p>
            <a:r>
              <a:rPr lang="cy-GB"/>
              <a:t>Gwnewch yn siŵr fod y gosodiadau yn caniatáu i mi weld y fideo.</a:t>
            </a:r>
          </a:p>
        </p:txBody>
      </p:sp>
      <p:sp>
        <p:nvSpPr>
          <p:cNvPr id="4" name="Content Placeholder 3">
            <a:extLst>
              <a:ext uri="{FF2B5EF4-FFF2-40B4-BE49-F238E27FC236}">
                <a16:creationId xmlns:a16="http://schemas.microsoft.com/office/drawing/2014/main" id="{285D5D6D-87C8-48EE-B2EF-95A1F15C349C}"/>
              </a:ext>
            </a:extLst>
          </p:cNvPr>
          <p:cNvSpPr>
            <a:spLocks noGrp="1"/>
          </p:cNvSpPr>
          <p:nvPr>
            <p:ph sz="half" idx="2"/>
          </p:nvPr>
        </p:nvSpPr>
        <p:spPr/>
        <p:txBody>
          <a:bodyPr>
            <a:normAutofit lnSpcReduction="10000"/>
          </a:bodyPr>
          <a:lstStyle/>
          <a:p>
            <a:r>
              <a:rPr lang="en-GB"/>
              <a:t>Your supporting visuals and a link to your video should be submitted to Turnitin and include a cover page and list of references.</a:t>
            </a:r>
          </a:p>
          <a:p>
            <a:r>
              <a:rPr lang="en-GB"/>
              <a:t>Submission Date: 30/10/23</a:t>
            </a:r>
          </a:p>
          <a:p>
            <a:r>
              <a:rPr lang="en-GB"/>
              <a:t>Feedback Date: 27/11/2023</a:t>
            </a:r>
          </a:p>
          <a:p>
            <a:r>
              <a:rPr lang="en-GB"/>
              <a:t>Please ensure that the settings allow me to view the video.</a:t>
            </a:r>
          </a:p>
          <a:p>
            <a:endParaRPr lang="en-GB"/>
          </a:p>
        </p:txBody>
      </p:sp>
    </p:spTree>
    <p:extLst>
      <p:ext uri="{BB962C8B-B14F-4D97-AF65-F5344CB8AC3E}">
        <p14:creationId xmlns:p14="http://schemas.microsoft.com/office/powerpoint/2010/main" val="4163537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F01B3-802D-3284-9518-65E2ACEA885A}"/>
              </a:ext>
            </a:extLst>
          </p:cNvPr>
          <p:cNvSpPr>
            <a:spLocks noGrp="1"/>
          </p:cNvSpPr>
          <p:nvPr>
            <p:ph type="title"/>
          </p:nvPr>
        </p:nvSpPr>
        <p:spPr/>
        <p:txBody>
          <a:bodyPr/>
          <a:lstStyle/>
          <a:p>
            <a:r>
              <a:rPr lang="en-GB"/>
              <a:t>TIWTORIALAU UNIGOL </a:t>
            </a:r>
            <a:br>
              <a:rPr lang="en-GB"/>
            </a:br>
            <a:r>
              <a:rPr lang="en-GB"/>
              <a:t>Individual tutorials</a:t>
            </a:r>
          </a:p>
        </p:txBody>
      </p:sp>
      <p:sp>
        <p:nvSpPr>
          <p:cNvPr id="3" name="Text Placeholder 2">
            <a:extLst>
              <a:ext uri="{FF2B5EF4-FFF2-40B4-BE49-F238E27FC236}">
                <a16:creationId xmlns:a16="http://schemas.microsoft.com/office/drawing/2014/main" id="{0B46625D-190F-AA7C-AC24-2C343C445D5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305979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2</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Gallery</vt:lpstr>
      <vt:lpstr>Securing successful study skills</vt:lpstr>
      <vt:lpstr>ATGOFFA                                               Recap</vt:lpstr>
      <vt:lpstr>Amcanion                        Objectives</vt:lpstr>
      <vt:lpstr>BETH YW DPP:                     What is CPD:</vt:lpstr>
      <vt:lpstr>Beth a ddywed              WHAT DO EMPLOYERS CYFLOGWYR?     SAY?</vt:lpstr>
      <vt:lpstr>PA SGILIAU Y MAE AR GYFLOGWYR EU HEISIAU? What skills do employers want?</vt:lpstr>
      <vt:lpstr>SUT MAE HYN YN BERTHNASOL I GYFLOGAETH ADDYSGOL? How is this relevant to Educational employment?</vt:lpstr>
      <vt:lpstr>ADBORTH Feedback</vt:lpstr>
      <vt:lpstr>Pa gyfleoedd dpp sydd ar gael? What CPD opportunities are out there?</vt:lpstr>
      <vt:lpstr>RHAI ENGHREIFFTIAU Some examples</vt:lpstr>
      <vt:lpstr>ADBORTH Feedback</vt:lpstr>
      <vt:lpstr>CWESTIYNAU Questions</vt:lpstr>
      <vt:lpstr>TIWTORIAL GRŴP Group Tutorial</vt:lpstr>
      <vt:lpstr> Asesiadau  Assessment</vt:lpstr>
      <vt:lpstr>Aseiniad - Trosolwg</vt:lpstr>
      <vt:lpstr>Assignment - Overview</vt:lpstr>
      <vt:lpstr>Assignment - Overview</vt:lpstr>
      <vt:lpstr>Aseiniad – Cyflwyno’r gwaith Assignment - Submission</vt:lpstr>
      <vt:lpstr>TIWTORIALAU UNIGOL  Individual tutorials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revision>1</cp:revision>
  <dcterms:created xsi:type="dcterms:W3CDTF">2022-07-12T12:50:56Z</dcterms:created>
  <dcterms:modified xsi:type="dcterms:W3CDTF">2023-09-28T13:45:15Z</dcterms:modified>
</cp:coreProperties>
</file>