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75"/>
  </p:notesMasterIdLst>
  <p:sldIdLst>
    <p:sldId id="356" r:id="rId2"/>
    <p:sldId id="408" r:id="rId3"/>
    <p:sldId id="429" r:id="rId4"/>
    <p:sldId id="438" r:id="rId5"/>
    <p:sldId id="439" r:id="rId6"/>
    <p:sldId id="440" r:id="rId7"/>
    <p:sldId id="446" r:id="rId8"/>
    <p:sldId id="441" r:id="rId9"/>
    <p:sldId id="442" r:id="rId10"/>
    <p:sldId id="443" r:id="rId11"/>
    <p:sldId id="450" r:id="rId12"/>
    <p:sldId id="451" r:id="rId13"/>
    <p:sldId id="444" r:id="rId14"/>
    <p:sldId id="445" r:id="rId15"/>
    <p:sldId id="448" r:id="rId16"/>
    <p:sldId id="452" r:id="rId17"/>
    <p:sldId id="453" r:id="rId18"/>
    <p:sldId id="449" r:id="rId19"/>
    <p:sldId id="454" r:id="rId20"/>
    <p:sldId id="455" r:id="rId21"/>
    <p:sldId id="456" r:id="rId22"/>
    <p:sldId id="457" r:id="rId23"/>
    <p:sldId id="458" r:id="rId24"/>
    <p:sldId id="459" r:id="rId25"/>
    <p:sldId id="460" r:id="rId26"/>
    <p:sldId id="462" r:id="rId27"/>
    <p:sldId id="463" r:id="rId28"/>
    <p:sldId id="464" r:id="rId29"/>
    <p:sldId id="465" r:id="rId30"/>
    <p:sldId id="461" r:id="rId31"/>
    <p:sldId id="469" r:id="rId32"/>
    <p:sldId id="466" r:id="rId33"/>
    <p:sldId id="467" r:id="rId34"/>
    <p:sldId id="468" r:id="rId35"/>
    <p:sldId id="470" r:id="rId36"/>
    <p:sldId id="471" r:id="rId37"/>
    <p:sldId id="482" r:id="rId38"/>
    <p:sldId id="483" r:id="rId39"/>
    <p:sldId id="484" r:id="rId40"/>
    <p:sldId id="485" r:id="rId41"/>
    <p:sldId id="486" r:id="rId42"/>
    <p:sldId id="488" r:id="rId43"/>
    <p:sldId id="490" r:id="rId44"/>
    <p:sldId id="489" r:id="rId45"/>
    <p:sldId id="487" r:id="rId46"/>
    <p:sldId id="447" r:id="rId47"/>
    <p:sldId id="472" r:id="rId48"/>
    <p:sldId id="474" r:id="rId49"/>
    <p:sldId id="475" r:id="rId50"/>
    <p:sldId id="476" r:id="rId51"/>
    <p:sldId id="477" r:id="rId52"/>
    <p:sldId id="481" r:id="rId53"/>
    <p:sldId id="491" r:id="rId54"/>
    <p:sldId id="479" r:id="rId55"/>
    <p:sldId id="480" r:id="rId56"/>
    <p:sldId id="478" r:id="rId57"/>
    <p:sldId id="473" r:id="rId58"/>
    <p:sldId id="434" r:id="rId59"/>
    <p:sldId id="493" r:id="rId60"/>
    <p:sldId id="494" r:id="rId61"/>
    <p:sldId id="496" r:id="rId62"/>
    <p:sldId id="497" r:id="rId63"/>
    <p:sldId id="492" r:id="rId64"/>
    <p:sldId id="498" r:id="rId65"/>
    <p:sldId id="499" r:id="rId66"/>
    <p:sldId id="501" r:id="rId67"/>
    <p:sldId id="500" r:id="rId68"/>
    <p:sldId id="504" r:id="rId69"/>
    <p:sldId id="495" r:id="rId70"/>
    <p:sldId id="502" r:id="rId71"/>
    <p:sldId id="505" r:id="rId72"/>
    <p:sldId id="503" r:id="rId73"/>
    <p:sldId id="506" r:id="rId7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9242" autoAdjust="0"/>
  </p:normalViewPr>
  <p:slideViewPr>
    <p:cSldViewPr>
      <p:cViewPr>
        <p:scale>
          <a:sx n="70" d="100"/>
          <a:sy n="70" d="100"/>
        </p:scale>
        <p:origin x="-78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10/04/2021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i.eng.cam.ac.uk/~cipolla/archive/Presentations/MakingPresentations.pdf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oro.open.ac.uk/41291/8/AssessingOralPresentations.pdf" TargetMode="External"/><Relationship Id="rId4" Type="http://schemas.openxmlformats.org/officeDocument/2006/relationships/hyperlink" Target="https://www.ed.ac.uk/files/atoms/files/presentation_skills_checklists_independent_study_version.pdf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http://mi.eng.cam.ac.uk/~cipolla/archive/Presentations/MakingPresentations.pdf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https://www.ed.ac.uk/files/atoms/files//presentation_skills_checklists_independent_study_version.pdf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5"/>
              </a:rPr>
              <a:t>https://oro.open.ac.uk/41291/8/AssessingOralPresentations.pdf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4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67FE8-E400-4346-AE5A-F82786457F01}" type="datetime1">
              <a:rPr lang="en-GB" smtClean="0"/>
              <a:t>10/04/2021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95F42-CCE6-4826-BB97-8441EE944217}" type="datetime1">
              <a:rPr lang="en-GB" smtClean="0"/>
              <a:t>10/04/2021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9C23B-1D71-4D51-B9F7-C19C5F2639A7}" type="datetime1">
              <a:rPr lang="en-GB" smtClean="0"/>
              <a:t>10/04/2021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6AC80-5846-40A8-8158-D8EF562D548F}" type="datetime1">
              <a:rPr lang="en-GB" smtClean="0"/>
              <a:t>10/04/2021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FC8B-AA84-4008-8239-EE938337E59C}" type="datetime1">
              <a:rPr lang="en-GB" smtClean="0"/>
              <a:t>10/04/2021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C8064-4982-4484-8DC8-A0CE67E123C8}" type="datetime1">
              <a:rPr lang="en-GB" smtClean="0"/>
              <a:t>10/04/2021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01D3-1F5E-47CB-B6AA-5FC520F13BE0}" type="datetime1">
              <a:rPr lang="en-GB" smtClean="0"/>
              <a:t>10/04/2021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0403-A5B0-40EA-816C-114F893D5892}" type="datetime1">
              <a:rPr lang="en-GB" smtClean="0"/>
              <a:t>10/04/2021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79B75-8525-41DD-84D6-9A25A1A404D7}" type="datetime1">
              <a:rPr lang="en-GB" smtClean="0"/>
              <a:t>10/04/2021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031DC-7EFE-4737-AA1D-C9F9573BA600}" type="datetime1">
              <a:rPr lang="en-GB" smtClean="0"/>
              <a:t>10/04/2021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B399-3E54-4084-994A-87B596FF7481}" type="datetime1">
              <a:rPr lang="en-GB" smtClean="0"/>
              <a:t>10/04/2021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9B5C677-9E6A-4560-8648-A83F428A91A2}" type="datetime1">
              <a:rPr lang="en-GB" smtClean="0"/>
              <a:t>10/04/2021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9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0.xml"/><Relationship Id="rId9" Type="http://schemas.openxmlformats.org/officeDocument/2006/relationships/image" Target="../media/image2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2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2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5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2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2276871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Georgia" panose="02040502050405020303" pitchFamily="18" charset="0"/>
                <a:cs typeface="Arial" panose="020B0604020202020204" pitchFamily="34" charset="0"/>
              </a:rPr>
              <a:t>Sinological</a:t>
            </a:r>
            <a:r>
              <a:rPr lang="en-GB" sz="3600" b="1" dirty="0">
                <a:latin typeface="Georgia" panose="02040502050405020303" pitchFamily="18" charset="0"/>
                <a:cs typeface="Arial" panose="020B0604020202020204" pitchFamily="34" charset="0"/>
              </a:rPr>
              <a:t> English </a:t>
            </a:r>
            <a:r>
              <a:rPr lang="en-GB" sz="36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III </a:t>
            </a:r>
            <a:endParaRPr lang="en-GB" sz="3600" b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09957" y="4221088"/>
            <a:ext cx="477035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</a:rPr>
              <a:t>Module code: </a:t>
            </a:r>
            <a:r>
              <a:rPr lang="en-GB" sz="2000" dirty="0" smtClean="0">
                <a:latin typeface="Georgia" panose="02040502050405020303" pitchFamily="18" charset="0"/>
              </a:rPr>
              <a:t>SICH6011</a:t>
            </a:r>
            <a:endParaRPr lang="en-GB" sz="2000" dirty="0">
              <a:latin typeface="Georgia" panose="02040502050405020303" pitchFamily="18" charset="0"/>
            </a:endParaRPr>
          </a:p>
          <a:p>
            <a:r>
              <a:rPr lang="en-GB" sz="2000" dirty="0">
                <a:latin typeface="Georgia" panose="02040502050405020303" pitchFamily="18" charset="0"/>
              </a:rPr>
              <a:t>Module tutor: </a:t>
            </a:r>
            <a:r>
              <a:rPr lang="en-GB" sz="2000" dirty="0" err="1">
                <a:latin typeface="Georgia" panose="02040502050405020303" pitchFamily="18" charset="0"/>
              </a:rPr>
              <a:t>Jie</a:t>
            </a:r>
            <a:r>
              <a:rPr lang="en-GB" sz="2000" dirty="0">
                <a:latin typeface="Georgia" panose="02040502050405020303" pitchFamily="18" charset="0"/>
              </a:rPr>
              <a:t> Deng</a:t>
            </a:r>
          </a:p>
          <a:p>
            <a:r>
              <a:rPr lang="en-GB" sz="2000" dirty="0">
                <a:latin typeface="Georgia" panose="02040502050405020303" pitchFamily="18" charset="0"/>
              </a:rPr>
              <a:t>Date: </a:t>
            </a:r>
            <a:r>
              <a:rPr lang="en-GB" sz="2000" dirty="0" smtClean="0">
                <a:latin typeface="Georgia" panose="02040502050405020303" pitchFamily="18" charset="0"/>
              </a:rPr>
              <a:t>12 April 2021</a:t>
            </a:r>
            <a:endParaRPr lang="en-GB" sz="2000" dirty="0">
              <a:latin typeface="Georgia" panose="02040502050405020303" pitchFamily="18" charset="0"/>
            </a:endParaRPr>
          </a:p>
          <a:p>
            <a:r>
              <a:rPr lang="en-GB" sz="2000" dirty="0">
                <a:latin typeface="Georgia" panose="02040502050405020303" pitchFamily="18" charset="0"/>
              </a:rPr>
              <a:t>Location: </a:t>
            </a:r>
            <a:r>
              <a:rPr lang="en-GB" sz="2000" dirty="0" smtClean="0">
                <a:latin typeface="Georgia" panose="02040502050405020303" pitchFamily="18" charset="0"/>
              </a:rPr>
              <a:t>Academy of Sinology UWTSD,  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                  </a:t>
            </a:r>
            <a:r>
              <a:rPr lang="en-GB" sz="2000" dirty="0" err="1" smtClean="0">
                <a:latin typeface="Georgia" panose="02040502050405020303" pitchFamily="18" charset="0"/>
              </a:rPr>
              <a:t>Lampeter</a:t>
            </a:r>
            <a:r>
              <a:rPr lang="en-GB" sz="2000" dirty="0" smtClean="0">
                <a:latin typeface="Georgia" panose="02040502050405020303" pitchFamily="18" charset="0"/>
              </a:rPr>
              <a:t> campus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</a:t>
            </a:fld>
            <a:endParaRPr lang="en-GB"/>
          </a:p>
        </p:txBody>
      </p:sp>
      <p:pic>
        <p:nvPicPr>
          <p:cNvPr id="1027" name="Picture 3" descr="F:\Xiaocong孝聰_PostcardPhoto\2020.09.13\_MG_5582_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1" y="0"/>
            <a:ext cx="4578991" cy="686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9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3568" y="3068960"/>
            <a:ext cx="77768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200" dirty="0" smtClean="0">
                <a:latin typeface="Georgia" panose="02040502050405020303" pitchFamily="18" charset="0"/>
                <a:cs typeface="Arial" panose="020B0604020202020204" pitchFamily="34" charset="0"/>
              </a:rPr>
              <a:t>Understanding English poetry</a:t>
            </a:r>
            <a:endParaRPr lang="en-GB" sz="4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40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3568" y="2492896"/>
            <a:ext cx="80017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Types and traditions </a:t>
            </a:r>
          </a:p>
          <a:p>
            <a:pPr algn="ctr"/>
            <a:r>
              <a:rPr lang="en-GB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of English poetry</a:t>
            </a:r>
            <a:endParaRPr lang="en-US" sz="38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67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39552" y="1124744"/>
            <a:ext cx="8001731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Types and traditions</a:t>
            </a:r>
            <a:endParaRPr lang="en-GB" sz="3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‘Poetry, as with all forms of writing, works within certain traditions and conventions.’</a:t>
            </a:r>
          </a:p>
          <a:p>
            <a:pPr algn="ctr"/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2286000" lvl="4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telling </a:t>
            </a:r>
            <a:r>
              <a:rPr lang="en-US" sz="3000" dirty="0">
                <a:latin typeface="Georgia" panose="02040502050405020303" pitchFamily="18" charset="0"/>
                <a:cs typeface="Arial" panose="020B0604020202020204" pitchFamily="34" charset="0"/>
              </a:rPr>
              <a:t>a </a:t>
            </a: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story </a:t>
            </a:r>
          </a:p>
          <a:p>
            <a:pPr marL="2286000" lvl="4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expressing </a:t>
            </a:r>
            <a:r>
              <a:rPr lang="en-US" sz="3000" dirty="0">
                <a:latin typeface="Georgia" panose="02040502050405020303" pitchFamily="18" charset="0"/>
                <a:cs typeface="Arial" panose="020B0604020202020204" pitchFamily="34" charset="0"/>
              </a:rPr>
              <a:t>an emotion </a:t>
            </a: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marL="2286000" lvl="4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presenting </a:t>
            </a:r>
            <a:r>
              <a:rPr lang="en-US" sz="3000" dirty="0">
                <a:latin typeface="Georgia" panose="02040502050405020303" pitchFamily="18" charset="0"/>
                <a:cs typeface="Arial" panose="020B0604020202020204" pitchFamily="34" charset="0"/>
              </a:rPr>
              <a:t>an action</a:t>
            </a:r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62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39552" y="1124744"/>
            <a:ext cx="8001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Narrative &amp; </a:t>
            </a:r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expressive </a:t>
            </a:r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traditions</a:t>
            </a:r>
            <a:endParaRPr lang="en-GB" sz="3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39953" y="2564904"/>
            <a:ext cx="473522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Expressive poetry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lyric 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elegy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love poetry (some)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pastoral</a:t>
            </a:r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1520" y="2564904"/>
            <a:ext cx="454041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Narrative poetry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epic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ballad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romance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blank verse </a:t>
            </a:r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804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3568" y="2492896"/>
            <a:ext cx="80017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Narrative Poetry</a:t>
            </a:r>
          </a:p>
          <a:p>
            <a:pPr algn="ctr"/>
            <a:endParaRPr lang="en-GB" sz="16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Epic</a:t>
            </a:r>
            <a:endParaRPr lang="en-US" sz="3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560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232504"/>
              </p:ext>
            </p:extLst>
          </p:nvPr>
        </p:nvGraphicFramePr>
        <p:xfrm>
          <a:off x="467544" y="1124744"/>
          <a:ext cx="8136904" cy="302260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405465"/>
                <a:gridCol w="673143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A 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long narrative poem that follows the fate of an individual or tribe.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It is associated</a:t>
                      </a:r>
                      <a:r>
                        <a:rPr lang="en-GB" sz="2400" baseline="0" dirty="0" smtClean="0">
                          <a:latin typeface="Georgia" panose="02040502050405020303" pitchFamily="18" charset="0"/>
                        </a:rPr>
                        <a:t> with Classical Greece and texts.</a:t>
                      </a:r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endParaRPr lang="en-GB" sz="2400" dirty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It</a:t>
                      </a:r>
                      <a:r>
                        <a:rPr lang="en-GB" sz="2400" baseline="0" dirty="0" smtClean="0">
                          <a:latin typeface="Georgia" panose="02040502050405020303" pitchFamily="18" charset="0"/>
                        </a:rPr>
                        <a:t> addresses the trials, tribulations, heroisms and victories of a nation and its people.</a:t>
                      </a:r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573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327096" y="5657671"/>
            <a:ext cx="4479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Georgia" panose="02040502050405020303" pitchFamily="18" charset="0"/>
              </a:rPr>
              <a:t>Homer_</a:t>
            </a:r>
            <a:r>
              <a:rPr lang="en-US" sz="2400" i="1" dirty="0" err="1" smtClean="0">
                <a:latin typeface="Georgia" panose="02040502050405020303" pitchFamily="18" charset="0"/>
              </a:rPr>
              <a:t>The</a:t>
            </a:r>
            <a:r>
              <a:rPr lang="en-US" sz="2400" dirty="0" smtClean="0">
                <a:latin typeface="Georgia" panose="02040502050405020303" pitchFamily="18" charset="0"/>
              </a:rPr>
              <a:t> </a:t>
            </a:r>
            <a:r>
              <a:rPr lang="en-US" sz="2400" i="1" dirty="0" smtClean="0">
                <a:latin typeface="Georgia" panose="02040502050405020303" pitchFamily="18" charset="0"/>
              </a:rPr>
              <a:t>Iliad</a:t>
            </a:r>
          </a:p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(</a:t>
            </a:r>
            <a:r>
              <a:rPr lang="en-GB" sz="2400" dirty="0">
                <a:latin typeface="Georgia" panose="02040502050405020303" pitchFamily="18" charset="0"/>
              </a:rPr>
              <a:t>c. </a:t>
            </a:r>
            <a:r>
              <a:rPr lang="en-GB" sz="2400" dirty="0" smtClean="0">
                <a:latin typeface="Georgia" panose="02040502050405020303" pitchFamily="18" charset="0"/>
              </a:rPr>
              <a:t>800 – 701 BCE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5164585" y="6596390"/>
            <a:ext cx="322384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https://en.wikipedia.org/wiki/Homer</a:t>
            </a:r>
          </a:p>
        </p:txBody>
      </p:sp>
      <p:pic>
        <p:nvPicPr>
          <p:cNvPr id="5122" name="Picture 2" descr="F:\EngTutorials_LearningMaterials\Image_Hom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201" y="1350296"/>
            <a:ext cx="3017837" cy="380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F:\EngTutorials_LearningMaterials\Image_Ilia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495" y="980728"/>
            <a:ext cx="3407091" cy="454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688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327096" y="5657671"/>
            <a:ext cx="4479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Georgia" panose="02040502050405020303" pitchFamily="18" charset="0"/>
              </a:rPr>
              <a:t>Homer_</a:t>
            </a:r>
            <a:r>
              <a:rPr lang="en-US" sz="2400" i="1" dirty="0" err="1" smtClean="0">
                <a:latin typeface="Georgia" panose="02040502050405020303" pitchFamily="18" charset="0"/>
              </a:rPr>
              <a:t>The</a:t>
            </a:r>
            <a:r>
              <a:rPr lang="en-US" sz="2400" dirty="0" smtClean="0">
                <a:latin typeface="Georgia" panose="02040502050405020303" pitchFamily="18" charset="0"/>
              </a:rPr>
              <a:t> </a:t>
            </a:r>
            <a:r>
              <a:rPr lang="en-US" sz="2400" i="1" dirty="0" smtClean="0">
                <a:latin typeface="Georgia" panose="02040502050405020303" pitchFamily="18" charset="0"/>
              </a:rPr>
              <a:t>Odyssey</a:t>
            </a:r>
          </a:p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(</a:t>
            </a:r>
            <a:r>
              <a:rPr lang="en-GB" sz="2400" dirty="0">
                <a:latin typeface="Georgia" panose="02040502050405020303" pitchFamily="18" charset="0"/>
              </a:rPr>
              <a:t>c. </a:t>
            </a:r>
            <a:r>
              <a:rPr lang="en-GB" sz="2400" dirty="0" smtClean="0">
                <a:latin typeface="Georgia" panose="02040502050405020303" pitchFamily="18" charset="0"/>
              </a:rPr>
              <a:t>800 – 701 BCE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5164585" y="6596390"/>
            <a:ext cx="322384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https://en.wikipedia.org/wiki/Homer</a:t>
            </a:r>
          </a:p>
        </p:txBody>
      </p:sp>
      <p:pic>
        <p:nvPicPr>
          <p:cNvPr id="5122" name="Picture 2" descr="F:\EngTutorials_LearningMaterials\Image_Hom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50296"/>
            <a:ext cx="3017837" cy="380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F:\EngTutorials_LearningMaterials\Image_Odysse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12195"/>
            <a:ext cx="2957579" cy="455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67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39552" y="539969"/>
            <a:ext cx="80017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The Iliad</a:t>
            </a:r>
            <a:endParaRPr lang="en-GB" sz="28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71600" y="1124744"/>
            <a:ext cx="777855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Achilles’ wrath, to Greece the direful spring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Of woes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unnumber’d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, heavenly goddess, sing!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That wrath which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hurl’d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to Pluto’s gloomy reign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The souls of mighty chiefs untimely slain;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Whose limbs unburied on the naked shore,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Devouring dogs and hungry vultures </a:t>
            </a: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tore.</a:t>
            </a:r>
            <a:endParaRPr lang="en-GB" sz="24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Since great Achilles and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Atrides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strove,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Such was the sovereign doom, and such the will of </a:t>
            </a: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Jove!</a:t>
            </a:r>
            <a:endParaRPr lang="en-GB" sz="24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Declare, O Muse! in what ill-fated </a:t>
            </a: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hour</a:t>
            </a:r>
          </a:p>
          <a:p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Sprung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the fierce strife, from what offended power</a:t>
            </a:r>
          </a:p>
          <a:p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Latona’s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son a dire contagion </a:t>
            </a: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spread,</a:t>
            </a:r>
            <a:endParaRPr lang="en-GB" sz="24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heap’d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the camp with mountains of the dead;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The king of men his reverent priest </a:t>
            </a: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defied,</a:t>
            </a:r>
            <a:endParaRPr lang="en-GB" sz="24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And for the king’s offence the people died.</a:t>
            </a:r>
            <a:endParaRPr lang="en-US" sz="24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67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8762" y="313492"/>
            <a:ext cx="80017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The Iliad</a:t>
            </a:r>
            <a:endParaRPr lang="en-GB" sz="28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113922" y="836712"/>
            <a:ext cx="749052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For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Chryses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sought with costly gifts to gain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His captive daughter from the victor’s chain.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Suppliant the venerable father stands;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Apollo’s awful ensigns grace his hands: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By these he begs; and lowly bending down,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Extends the sceptre and the laurel crown.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He sued to all, but chief implored for grace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The brother-kings, of Atreus’ royal race46</a:t>
            </a:r>
          </a:p>
          <a:p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‘Ye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kings and warriors! may your vows be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crown’d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And Troy’s proud walls lie level with the ground.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May Jove restore you when your toils are o’er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Safe to the pleasures of your native shore.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But, oh! relieve a wretched parent’s pain,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And give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Chryseis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to these arms again;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If mercy fail, yet let my presents move,</a:t>
            </a: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And dread avenging Phoebus, son of Jove</a:t>
            </a: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.’</a:t>
            </a:r>
            <a:endParaRPr lang="en-US" sz="24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41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13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1410091"/>
              </p:ext>
            </p:extLst>
          </p:nvPr>
        </p:nvGraphicFramePr>
        <p:xfrm>
          <a:off x="467544" y="1124744"/>
          <a:ext cx="8136904" cy="41198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405465"/>
                <a:gridCol w="673143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It normally has a grand ambition which is to present the fate of different individuals within the history of a whole nation, or even cosmology. 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the large- and small-scale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nature and nurture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the past and the present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the human and the superhuman 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316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14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4531554"/>
              </p:ext>
            </p:extLst>
          </p:nvPr>
        </p:nvGraphicFramePr>
        <p:xfrm>
          <a:off x="467544" y="980728"/>
          <a:ext cx="8136904" cy="53695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405465"/>
                <a:gridCol w="673143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Common features of epics: </a:t>
                      </a:r>
                    </a:p>
                    <a:p>
                      <a:endParaRPr lang="en-GB" sz="12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 hero or demi-god or national or cultural importance or supremacy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An arduous journey or series of battles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 cast of gods or supernatural powers who intervene in human action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Begins in medias res (in the middle of things),     so the narrative unfolds through a mixture of flashback and present-time action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Near the beginning the poet will perform an invocation to address the muse and state the epic’s argument, question or theme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language is formal, serious and differentiated from everyday speech by a sense of ceremony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047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15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7095"/>
              </p:ext>
            </p:extLst>
          </p:nvPr>
        </p:nvGraphicFramePr>
        <p:xfrm>
          <a:off x="467544" y="1124744"/>
          <a:ext cx="8136904" cy="485140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405465"/>
                <a:gridCol w="673143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The metres used in epic include: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Dactylic hexameter: a relatively long line of six feet and the metre often used in Classical texts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Alliterative metre: e.g. the early northern-European epic, </a:t>
                      </a:r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Beowulf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Blank verse: the most common form used in English epic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err="1" smtClean="0">
                          <a:latin typeface="Georgia" panose="02040502050405020303" pitchFamily="18" charset="0"/>
                        </a:rPr>
                        <a:t>Terza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GB" sz="2400" dirty="0" err="1" smtClean="0">
                          <a:latin typeface="Georgia" panose="02040502050405020303" pitchFamily="18" charset="0"/>
                        </a:rPr>
                        <a:t>rima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: a three-line stanza form introduced by Dante in his </a:t>
                      </a:r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La 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Divinia</a:t>
                      </a:r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 Commedia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.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8996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39552" y="1063189"/>
            <a:ext cx="80017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Beowulf</a:t>
            </a:r>
            <a:endParaRPr lang="en-GB" sz="28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2" descr="F:\EngTutorials_LearningMaterials\Image_OldEnglish_example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523" y="1778175"/>
            <a:ext cx="4381787" cy="403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131840" y="1772816"/>
            <a:ext cx="165618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59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56888" y="76470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CANTO 5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0024" y="132207"/>
            <a:ext cx="3821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Dante &amp; </a:t>
            </a:r>
            <a:r>
              <a:rPr lang="en-US" i="1" dirty="0" smtClean="0"/>
              <a:t>The Divine Comedy</a:t>
            </a:r>
            <a:r>
              <a:rPr lang="en-US" dirty="0" smtClean="0"/>
              <a:t>: Inferno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403648" y="1484784"/>
            <a:ext cx="6465140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 smtClean="0">
                <a:latin typeface="Georgia" panose="02040502050405020303" pitchFamily="18" charset="0"/>
                <a:cs typeface="Arial" panose="020B0604020202020204" pitchFamily="34" charset="0"/>
              </a:rPr>
              <a:t>    And </a:t>
            </a:r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so from Circle One I now went down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deeper, to Circle Two, which bounds a lesser space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and therefore greater suffering. Its sting is misery.</a:t>
            </a:r>
          </a:p>
          <a:p>
            <a:r>
              <a:rPr lang="en-GB" sz="2100" dirty="0" smtClean="0">
                <a:latin typeface="Georgia" panose="02040502050405020303" pitchFamily="18" charset="0"/>
                <a:cs typeface="Arial" panose="020B0604020202020204" pitchFamily="34" charset="0"/>
              </a:rPr>
              <a:t>    Minos </a:t>
            </a:r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stands there – horribly there – and barking. 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He, on the threshold, checks degrees of guilt,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then judges and dispatches with his twirling tail.</a:t>
            </a:r>
          </a:p>
          <a:p>
            <a:r>
              <a:rPr lang="en-GB" sz="2100" dirty="0" smtClean="0">
                <a:latin typeface="Georgia" panose="02040502050405020303" pitchFamily="18" charset="0"/>
                <a:cs typeface="Arial" panose="020B0604020202020204" pitchFamily="34" charset="0"/>
              </a:rPr>
              <a:t>    I </a:t>
            </a:r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mean that every ill-begotten creature,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when summoned here, confessed everything.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And he (his sense of sin is very fine)</a:t>
            </a:r>
          </a:p>
          <a:p>
            <a:r>
              <a:rPr lang="en-GB" sz="2100" dirty="0" smtClean="0">
                <a:latin typeface="Georgia" panose="02040502050405020303" pitchFamily="18" charset="0"/>
                <a:cs typeface="Arial" panose="020B0604020202020204" pitchFamily="34" charset="0"/>
              </a:rPr>
              <a:t>    perceives </a:t>
            </a:r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what place in Hell best suits each one, 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and coils his tail around himself to tell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the numbered ring to which he’ll send them down. </a:t>
            </a:r>
          </a:p>
          <a:p>
            <a:r>
              <a:rPr lang="en-GB" sz="2100" dirty="0" smtClean="0">
                <a:latin typeface="Georgia" panose="02040502050405020303" pitchFamily="18" charset="0"/>
                <a:cs typeface="Arial" panose="020B0604020202020204" pitchFamily="34" charset="0"/>
              </a:rPr>
              <a:t>    Before </a:t>
            </a:r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him, always, stands a crowd of souls.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By turns they go, each one, for sentencing. </a:t>
            </a:r>
          </a:p>
          <a:p>
            <a:r>
              <a:rPr lang="en-GB" sz="2100" dirty="0">
                <a:latin typeface="Georgia" panose="02040502050405020303" pitchFamily="18" charset="0"/>
                <a:cs typeface="Arial" panose="020B0604020202020204" pitchFamily="34" charset="0"/>
              </a:rPr>
              <a:t>Each pleads, attends – and then is tipped below.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36096" y="6604084"/>
            <a:ext cx="356379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Robin Kirkpatrick, Penguin version of </a:t>
            </a:r>
            <a:r>
              <a:rPr lang="en-GB" sz="1050" i="1" dirty="0"/>
              <a:t>The Divine Comedy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02623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18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152183"/>
              </p:ext>
            </p:extLst>
          </p:nvPr>
        </p:nvGraphicFramePr>
        <p:xfrm>
          <a:off x="467544" y="1124744"/>
          <a:ext cx="8136904" cy="265684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405465"/>
                <a:gridCol w="673143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 – epos 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Composed &amp; transmitted orally 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No simplicity or colloquialism </a:t>
                      </a:r>
                    </a:p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but</a:t>
                      </a:r>
                      <a:r>
                        <a:rPr lang="en-GB" sz="2400" baseline="0" dirty="0" smtClean="0">
                          <a:latin typeface="Georgia" panose="02040502050405020303" pitchFamily="18" charset="0"/>
                        </a:rPr>
                        <a:t> grandeur and differentiation</a:t>
                      </a:r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68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19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6009571"/>
              </p:ext>
            </p:extLst>
          </p:nvPr>
        </p:nvGraphicFramePr>
        <p:xfrm>
          <a:off x="467544" y="1124744"/>
          <a:ext cx="8136904" cy="51866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24136"/>
                <a:gridCol w="69127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Traditional epics &amp; the code of heroism</a:t>
                      </a:r>
                    </a:p>
                    <a:p>
                      <a:endParaRPr lang="en-GB" sz="1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Trojan wars (</a:t>
                      </a:r>
                      <a:r>
                        <a:rPr lang="en-GB" sz="2200" i="1" dirty="0" smtClean="0">
                          <a:latin typeface="Georgia" panose="02040502050405020303" pitchFamily="18" charset="0"/>
                        </a:rPr>
                        <a:t>The Iliad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)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superhuman strength, passion and patriotic bonds between men on the battlefield</a:t>
                      </a: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Odysseus’s long journey back to Ithaca (</a:t>
                      </a:r>
                      <a:r>
                        <a:rPr lang="en-GB" sz="2200" i="1" dirty="0" smtClean="0">
                          <a:latin typeface="Georgia" panose="02040502050405020303" pitchFamily="18" charset="0"/>
                        </a:rPr>
                        <a:t>The Odyssey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heroic cunning and intelligence of its hero Odysseus </a:t>
                      </a:r>
                    </a:p>
                    <a:p>
                      <a:endParaRPr lang="en-GB" sz="16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epic is concerned to examine the nature of heroism (its code) and probe different notions of strength.</a:t>
                      </a:r>
                    </a:p>
                    <a:p>
                      <a:endParaRPr lang="en-GB" sz="1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Masculinity is often the subject of the traditional epic even more so than the fate of a nation or tribe.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62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20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9015813"/>
              </p:ext>
            </p:extLst>
          </p:nvPr>
        </p:nvGraphicFramePr>
        <p:xfrm>
          <a:off x="467544" y="1124744"/>
          <a:ext cx="8280920" cy="35407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52672"/>
                <a:gridCol w="732824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Literary epics &amp; the influence of Christianity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Christian emphasis on mercy, forgiveness and sacrifice</a:t>
                      </a:r>
                    </a:p>
                    <a:p>
                      <a:endParaRPr lang="en-GB" sz="22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Writers needed to replace the cast of gods seen in Classical epic with the monotheism of Christianity</a:t>
                      </a: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 </a:t>
                      </a:r>
                    </a:p>
                    <a:p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and Christianity’s emphasis on subordination and obedience, rather than overt power struggle and violence.</a:t>
                      </a:r>
                    </a:p>
                    <a:p>
                      <a:endParaRPr lang="en-GB" sz="2200" baseline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050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327096" y="5657671"/>
            <a:ext cx="4479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Georgia" panose="02040502050405020303" pitchFamily="18" charset="0"/>
              </a:rPr>
              <a:t>Publius</a:t>
            </a:r>
            <a:r>
              <a:rPr lang="en-US" sz="2400" dirty="0">
                <a:latin typeface="Georgia" panose="02040502050405020303" pitchFamily="18" charset="0"/>
              </a:rPr>
              <a:t> </a:t>
            </a:r>
            <a:r>
              <a:rPr lang="en-US" sz="2400" dirty="0" err="1">
                <a:latin typeface="Georgia" panose="02040502050405020303" pitchFamily="18" charset="0"/>
              </a:rPr>
              <a:t>Vergilius</a:t>
            </a:r>
            <a:r>
              <a:rPr lang="en-US" sz="2400" dirty="0">
                <a:latin typeface="Georgia" panose="02040502050405020303" pitchFamily="18" charset="0"/>
              </a:rPr>
              <a:t> </a:t>
            </a:r>
            <a:r>
              <a:rPr lang="en-US" sz="2400" dirty="0" err="1" smtClean="0">
                <a:latin typeface="Georgia" panose="02040502050405020303" pitchFamily="18" charset="0"/>
              </a:rPr>
              <a:t>Maro</a:t>
            </a:r>
            <a:r>
              <a:rPr lang="en-US" sz="2400" dirty="0" smtClean="0">
                <a:latin typeface="Georgia" panose="02040502050405020303" pitchFamily="18" charset="0"/>
              </a:rPr>
              <a:t> (</a:t>
            </a:r>
            <a:r>
              <a:rPr lang="en-US" sz="24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Virgil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(</a:t>
            </a:r>
            <a:r>
              <a:rPr lang="en-GB" sz="2400" dirty="0" smtClean="0">
                <a:latin typeface="Georgia" panose="02040502050405020303" pitchFamily="18" charset="0"/>
              </a:rPr>
              <a:t>70 – 19 BCE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5164585" y="6596390"/>
            <a:ext cx="322384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https://en.wikipedia.org/wiki/Geoffrey_Chaucer</a:t>
            </a:r>
          </a:p>
        </p:txBody>
      </p:sp>
      <p:pic>
        <p:nvPicPr>
          <p:cNvPr id="7170" name="Picture 2" descr="F:\EngTutorials_LearningMaterials\Image_Virgi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2962241" cy="370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F:\EngTutorials_LearningMaterials\Image_Aenei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01307"/>
            <a:ext cx="2907435" cy="434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81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22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216650"/>
              </p:ext>
            </p:extLst>
          </p:nvPr>
        </p:nvGraphicFramePr>
        <p:xfrm>
          <a:off x="467544" y="1124744"/>
          <a:ext cx="8280920" cy="35407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52672"/>
                <a:gridCol w="732824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Literary epics &amp; the influence of Christianity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Virgil’s Latin </a:t>
                      </a:r>
                      <a:r>
                        <a:rPr lang="en-GB" sz="2200" i="1" dirty="0" smtClean="0">
                          <a:latin typeface="Georgia" panose="02040502050405020303" pitchFamily="18" charset="0"/>
                        </a:rPr>
                        <a:t>Aeneid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 (c. 29 BCE)</a:t>
                      </a:r>
                    </a:p>
                    <a:p>
                      <a:endParaRPr lang="en-GB" sz="22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Aeneas, is forced to adapt the heroic code of old to develop an ideal more firmly attached to the nation: individual satisfaction and glory is sacrificed to patriotic leadership and rationality</a:t>
                      </a: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.</a:t>
                      </a:r>
                    </a:p>
                    <a:p>
                      <a:endParaRPr lang="en-GB" sz="2200" baseline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379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327096" y="5657671"/>
            <a:ext cx="4479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Dante Alighieri</a:t>
            </a:r>
          </a:p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(</a:t>
            </a:r>
            <a:r>
              <a:rPr lang="en-GB" sz="2400" dirty="0">
                <a:latin typeface="Georgia" panose="02040502050405020303" pitchFamily="18" charset="0"/>
              </a:rPr>
              <a:t>c. </a:t>
            </a:r>
            <a:r>
              <a:rPr lang="en-GB" sz="2400" dirty="0" smtClean="0">
                <a:latin typeface="Georgia" panose="02040502050405020303" pitchFamily="18" charset="0"/>
              </a:rPr>
              <a:t>1265 – 1321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5164585" y="6596390"/>
            <a:ext cx="322384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https://en.wikipedia.org/wiki/Geoffrey_Chaucer</a:t>
            </a:r>
          </a:p>
        </p:txBody>
      </p:sp>
      <p:pic>
        <p:nvPicPr>
          <p:cNvPr id="12290" name="Picture 2" descr="F:\EngTutorials_LearningMaterials\Image_Dan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27738"/>
            <a:ext cx="2879593" cy="437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F:\EngTutorials_LearningMaterials\Image_DivineComed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27738"/>
            <a:ext cx="2969983" cy="437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60024" y="132207"/>
            <a:ext cx="2953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Dante &amp; </a:t>
            </a:r>
            <a:r>
              <a:rPr lang="en-US" i="1" dirty="0" smtClean="0"/>
              <a:t>The Divine Comedy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97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24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0716124"/>
              </p:ext>
            </p:extLst>
          </p:nvPr>
        </p:nvGraphicFramePr>
        <p:xfrm>
          <a:off x="467544" y="1124744"/>
          <a:ext cx="8280920" cy="35407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52672"/>
                <a:gridCol w="732824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Literary epics &amp; the influence of Christianity</a:t>
                      </a: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it-IT" sz="2200" dirty="0" smtClean="0">
                          <a:latin typeface="Georgia" panose="02040502050405020303" pitchFamily="18" charset="0"/>
                        </a:rPr>
                        <a:t>Dante’s Italian </a:t>
                      </a:r>
                      <a:r>
                        <a:rPr lang="it-IT" sz="2200" i="1" dirty="0" smtClean="0">
                          <a:latin typeface="Georgia" panose="02040502050405020303" pitchFamily="18" charset="0"/>
                        </a:rPr>
                        <a:t>La Divina Commedia</a:t>
                      </a:r>
                    </a:p>
                    <a:p>
                      <a:endParaRPr lang="en-GB" sz="22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More overt emphasis on allegory: </a:t>
                      </a: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heroic quest represents a journey towards divine knowledge and the battlefield is evoked only in the abstract struggle between good and evil</a:t>
                      </a:r>
                      <a:endParaRPr lang="en-GB" sz="2200" baseline="0" dirty="0" smtClean="0">
                        <a:latin typeface="Georgia" panose="02040502050405020303" pitchFamily="18" charset="0"/>
                      </a:endParaRPr>
                    </a:p>
                    <a:p>
                      <a:endParaRPr lang="en-GB" sz="2200" baseline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580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25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327096" y="5657671"/>
            <a:ext cx="4479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John </a:t>
            </a:r>
            <a:r>
              <a:rPr lang="en-US" altLang="zh-CN" sz="2400" dirty="0" smtClean="0">
                <a:latin typeface="Georgia" panose="02040502050405020303" pitchFamily="18" charset="0"/>
              </a:rPr>
              <a:t>Milton</a:t>
            </a:r>
            <a:endParaRPr lang="en-US" sz="2400" dirty="0" smtClean="0">
              <a:latin typeface="Georgia" panose="02040502050405020303" pitchFamily="18" charset="0"/>
            </a:endParaRPr>
          </a:p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(</a:t>
            </a:r>
            <a:r>
              <a:rPr lang="en-GB" sz="2400" dirty="0" smtClean="0">
                <a:latin typeface="Georgia" panose="02040502050405020303" pitchFamily="18" charset="0"/>
              </a:rPr>
              <a:t>1608 – 1674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5164585" y="6596390"/>
            <a:ext cx="3223840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https://www.artwarefineart.com/gallery/portrait-john-milton-1608-%E2%80%93-1674-poet-polemicist-man-letters-civil-servant</a:t>
            </a:r>
          </a:p>
        </p:txBody>
      </p:sp>
      <p:pic>
        <p:nvPicPr>
          <p:cNvPr id="1027" name="Picture 3" descr="F:\EngTutorials_LearningMaterials\Image_ParadiseLo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79656"/>
            <a:ext cx="2880320" cy="452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EngTutorials_LearningMaterials\Image_JohnMilton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204" y="1226311"/>
            <a:ext cx="3502408" cy="427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12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515916" y="1052736"/>
            <a:ext cx="2062103" cy="49685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孟子</a:t>
            </a:r>
            <a:r>
              <a:rPr lang="en-US" altLang="zh-CN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萬章下</a:t>
            </a:r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書 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乎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以論其世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5060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53718" y="1700808"/>
            <a:ext cx="800173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J</a:t>
            </a:r>
            <a:r>
              <a:rPr lang="en-US" altLang="zh-CN" sz="28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ohn</a:t>
            </a:r>
            <a:r>
              <a:rPr lang="en-US" altLang="zh-CN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 Milton &amp; the impact of </a:t>
            </a:r>
            <a:r>
              <a:rPr lang="en-US" altLang="zh-CN" sz="28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Paradise Lost</a:t>
            </a:r>
            <a:endParaRPr lang="en-GB" sz="2800" i="1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28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500" dirty="0">
                <a:latin typeface="Georgia" panose="02040502050405020303" pitchFamily="18" charset="0"/>
                <a:cs typeface="Arial" panose="020B0604020202020204" pitchFamily="34" charset="0"/>
              </a:rPr>
              <a:t>A defender of regicide </a:t>
            </a:r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(1649)</a:t>
            </a:r>
            <a:endParaRPr lang="en-US" sz="2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Became blind in 1652</a:t>
            </a: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Lost his first wife and his infant son in 1652</a:t>
            </a: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Lost his second wife and a young daughter in 1658</a:t>
            </a: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Published the second edition of Paradise Lost in 1674</a:t>
            </a: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Died in 1674</a:t>
            </a:r>
          </a:p>
          <a:p>
            <a:pPr algn="ctr"/>
            <a:endParaRPr lang="en-US" sz="2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25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9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63202" y="3304902"/>
            <a:ext cx="8001731" cy="86177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William </a:t>
            </a:r>
            <a:r>
              <a:rPr lang="en-GB" sz="25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Empson</a:t>
            </a:r>
            <a:r>
              <a:rPr lang="en-GB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: </a:t>
            </a:r>
            <a:r>
              <a:rPr lang="en-GB" sz="2500" dirty="0">
                <a:latin typeface="Georgia" panose="02040502050405020303" pitchFamily="18" charset="0"/>
                <a:cs typeface="Arial" panose="020B0604020202020204" pitchFamily="34" charset="0"/>
              </a:rPr>
              <a:t>‘The reason why the poem is so good is that it makes God so bad</a:t>
            </a:r>
            <a:r>
              <a:rPr lang="en-GB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.’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3200" y="4293096"/>
            <a:ext cx="8001731" cy="86177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Percy Shelley</a:t>
            </a:r>
            <a:r>
              <a:rPr lang="en-GB" sz="2500" dirty="0">
                <a:latin typeface="Georgia" panose="02040502050405020303" pitchFamily="18" charset="0"/>
                <a:cs typeface="Arial" panose="020B0604020202020204" pitchFamily="34" charset="0"/>
              </a:rPr>
              <a:t>: ‘Milton’s Devil as a moral being is … far superior to his </a:t>
            </a:r>
            <a:r>
              <a:rPr lang="en-GB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God.’ </a:t>
            </a:r>
            <a:endParaRPr lang="en-US" sz="2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28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63203" y="1412776"/>
            <a:ext cx="8001731" cy="4416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J</a:t>
            </a:r>
            <a:r>
              <a:rPr lang="en-US" altLang="zh-CN" sz="28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ohn</a:t>
            </a:r>
            <a:r>
              <a:rPr lang="en-US" altLang="zh-CN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 Milton &amp; the impact of </a:t>
            </a:r>
            <a:r>
              <a:rPr lang="en-US" altLang="zh-CN" sz="28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Paradise Lost</a:t>
            </a:r>
            <a:endParaRPr lang="en-GB" sz="2800" i="1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28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Milton: </a:t>
            </a:r>
            <a:r>
              <a:rPr lang="en-US" sz="2500" dirty="0">
                <a:latin typeface="Georgia" panose="02040502050405020303" pitchFamily="18" charset="0"/>
                <a:cs typeface="Arial" panose="020B0604020202020204" pitchFamily="34" charset="0"/>
              </a:rPr>
              <a:t>God was his ‘natural superior’ </a:t>
            </a:r>
            <a:endParaRPr lang="en-US" sz="2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US" sz="2500" dirty="0">
                <a:latin typeface="Georgia" panose="02040502050405020303" pitchFamily="18" charset="0"/>
                <a:cs typeface="Arial" panose="020B0604020202020204" pitchFamily="34" charset="0"/>
              </a:rPr>
              <a:t>people should obey </a:t>
            </a:r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God. </a:t>
            </a:r>
          </a:p>
          <a:p>
            <a:pPr algn="ctr"/>
            <a:endParaRPr lang="en-US" sz="2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2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2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2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2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2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500" dirty="0" smtClean="0">
                <a:latin typeface="Georgia" panose="02040502050405020303" pitchFamily="18" charset="0"/>
                <a:cs typeface="Arial" panose="020B0604020202020204" pitchFamily="34" charset="0"/>
              </a:rPr>
              <a:t>What does Milton’s example tell us? </a:t>
            </a:r>
            <a:endParaRPr lang="en-US" sz="25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563199" y="4437112"/>
            <a:ext cx="8001731" cy="71775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563198" y="3429000"/>
            <a:ext cx="8001736" cy="7137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53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29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2403369"/>
              </p:ext>
            </p:extLst>
          </p:nvPr>
        </p:nvGraphicFramePr>
        <p:xfrm>
          <a:off x="539552" y="980728"/>
          <a:ext cx="8280920" cy="387604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52672"/>
                <a:gridCol w="732824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Type</a:t>
                      </a:r>
                      <a:r>
                        <a:rPr lang="en-US" baseline="0" dirty="0" smtClean="0"/>
                        <a:t>s and Traditions of </a:t>
                      </a:r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Poetry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The</a:t>
                      </a:r>
                      <a:r>
                        <a:rPr lang="en-GB" sz="2400" baseline="0" dirty="0" smtClean="0">
                          <a:latin typeface="Georgia" panose="02040502050405020303" pitchFamily="18" charset="0"/>
                        </a:rPr>
                        <a:t> 19</a:t>
                      </a:r>
                      <a:r>
                        <a:rPr lang="en-GB" sz="2400" baseline="30000" dirty="0" smtClean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GB" sz="2400" baseline="0" dirty="0" smtClean="0">
                          <a:latin typeface="Georgia" panose="02040502050405020303" pitchFamily="18" charset="0"/>
                        </a:rPr>
                        <a:t>-century epic and selfhood</a:t>
                      </a:r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it-IT" sz="2200" dirty="0" smtClean="0">
                          <a:latin typeface="Georgia" panose="02040502050405020303" pitchFamily="18" charset="0"/>
                        </a:rPr>
                        <a:t>William Wordsworth’s </a:t>
                      </a:r>
                      <a:r>
                        <a:rPr lang="it-IT" sz="2200" i="1" dirty="0" smtClean="0">
                          <a:latin typeface="Georgia" panose="02040502050405020303" pitchFamily="18" charset="0"/>
                        </a:rPr>
                        <a:t>The Prelude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dirty="0" smtClean="0">
                          <a:latin typeface="Georgia" panose="02040502050405020303" pitchFamily="18" charset="0"/>
                        </a:rPr>
                        <a:t>a blank-verse poem that charts the development of the poetic mind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dirty="0" smtClean="0">
                          <a:latin typeface="Georgia" panose="02040502050405020303" pitchFamily="18" charset="0"/>
                        </a:rPr>
                        <a:t>dynamic approach to narrative-through-flashback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dirty="0" smtClean="0">
                          <a:latin typeface="Georgia" panose="02040502050405020303" pitchFamily="18" charset="0"/>
                        </a:rPr>
                        <a:t>a meditation on memory as a key to psychological development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dirty="0" smtClean="0">
                          <a:latin typeface="Georgia" panose="02040502050405020303" pitchFamily="18" charset="0"/>
                        </a:rPr>
                        <a:t>uses personal experience … to reflect on ideas of community, society and the individual within them</a:t>
                      </a:r>
                      <a:endParaRPr lang="it-IT" sz="2200" i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067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30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2965411"/>
              </p:ext>
            </p:extLst>
          </p:nvPr>
        </p:nvGraphicFramePr>
        <p:xfrm>
          <a:off x="539552" y="980728"/>
          <a:ext cx="8280920" cy="15290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52672"/>
                <a:gridCol w="732824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latin typeface="Georgia" panose="02040502050405020303" pitchFamily="18" charset="0"/>
                        </a:rPr>
                        <a:t>Type</a:t>
                      </a:r>
                      <a:r>
                        <a:rPr lang="en-US" baseline="0" dirty="0" smtClean="0">
                          <a:latin typeface="Georgia" panose="02040502050405020303" pitchFamily="18" charset="0"/>
                        </a:rPr>
                        <a:t>s and Traditions of </a:t>
                      </a:r>
                      <a:r>
                        <a:rPr lang="en-US" dirty="0" smtClean="0">
                          <a:latin typeface="Georgia" panose="02040502050405020303" pitchFamily="18" charset="0"/>
                        </a:rPr>
                        <a:t>English</a:t>
                      </a:r>
                      <a:r>
                        <a:rPr lang="en-US" baseline="0" dirty="0" smtClean="0">
                          <a:latin typeface="Georgia" panose="02040502050405020303" pitchFamily="18" charset="0"/>
                        </a:rPr>
                        <a:t> Poetry</a:t>
                      </a:r>
                      <a:endParaRPr lang="en-GB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Epic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The</a:t>
                      </a:r>
                      <a:r>
                        <a:rPr lang="en-GB" sz="2400" baseline="0" dirty="0" smtClean="0">
                          <a:latin typeface="Georgia" panose="02040502050405020303" pitchFamily="18" charset="0"/>
                        </a:rPr>
                        <a:t> 19</a:t>
                      </a:r>
                      <a:r>
                        <a:rPr lang="en-GB" sz="2400" baseline="30000" dirty="0" smtClean="0">
                          <a:latin typeface="Georgia" panose="02040502050405020303" pitchFamily="18" charset="0"/>
                        </a:rPr>
                        <a:t>th</a:t>
                      </a:r>
                      <a:r>
                        <a:rPr lang="en-GB" sz="2400" baseline="0" dirty="0" smtClean="0">
                          <a:latin typeface="Georgia" panose="02040502050405020303" pitchFamily="18" charset="0"/>
                        </a:rPr>
                        <a:t>-century epic and selfhood</a:t>
                      </a:r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endParaRPr lang="en-GB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it-IT" sz="2200" dirty="0" smtClean="0">
                          <a:latin typeface="Georgia" panose="02040502050405020303" pitchFamily="18" charset="0"/>
                        </a:rPr>
                        <a:t>William Wordsworth’s </a:t>
                      </a:r>
                      <a:r>
                        <a:rPr lang="it-IT" sz="2200" i="1" dirty="0" smtClean="0">
                          <a:latin typeface="Georgia" panose="02040502050405020303" pitchFamily="18" charset="0"/>
                        </a:rPr>
                        <a:t>The Prelude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605351" y="2852936"/>
            <a:ext cx="6465140" cy="333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One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end hereby at least hath been 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attain'd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My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mind hath been revived, and if this mood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Desert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me not, I will forthwith bring down,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Through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later years, the story of my life.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road lies plain before me; 'tis a theme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Single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and of determined bounds; and hence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chuse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it rather at this time, than work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Of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ampler or more varied argument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sz="13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‘Book I’, </a:t>
            </a:r>
            <a:r>
              <a:rPr lang="en-US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The Prelude 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(1805), II. 664-71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39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31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3568" y="2492896"/>
            <a:ext cx="8001731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Technical terms of English poetry</a:t>
            </a:r>
          </a:p>
          <a:p>
            <a:pPr algn="ctr"/>
            <a:endParaRPr lang="en-US" sz="16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16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Elision, enjambment, blank verse</a:t>
            </a:r>
            <a:endParaRPr lang="en-US" sz="28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27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32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155399"/>
              </p:ext>
            </p:extLst>
          </p:nvPr>
        </p:nvGraphicFramePr>
        <p:xfrm>
          <a:off x="539552" y="1052736"/>
          <a:ext cx="8064896" cy="19507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192202"/>
                <a:gridCol w="6872694"/>
              </a:tblGrid>
              <a:tr h="36061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511598"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Elision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The omission of a sound or syllable when speaking (as in I'm, let's).</a:t>
                      </a:r>
                    </a:p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An apostrophe shows where the letters have been missed out.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2109205"/>
              </p:ext>
            </p:extLst>
          </p:nvPr>
        </p:nvGraphicFramePr>
        <p:xfrm>
          <a:off x="1547664" y="3429000"/>
          <a:ext cx="6096000" cy="150876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Elision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Full words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Georgia" panose="02040502050405020303" pitchFamily="18" charset="0"/>
                        </a:rPr>
                        <a:t>‘tis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Georgia" panose="02040502050405020303" pitchFamily="18" charset="0"/>
                        <a:ea typeface="SimSu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Georgia" panose="02040502050405020303" pitchFamily="18" charset="0"/>
                        </a:rPr>
                        <a:t>It is 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Georgia" panose="02040502050405020303" pitchFamily="18" charset="0"/>
                        <a:ea typeface="SimSu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Georgia" panose="02040502050405020303" pitchFamily="18" charset="0"/>
                        </a:rPr>
                        <a:t>ne’er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Georgia" panose="02040502050405020303" pitchFamily="18" charset="0"/>
                        <a:ea typeface="SimSu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Georgia" panose="02040502050405020303" pitchFamily="18" charset="0"/>
                        </a:rPr>
                        <a:t>never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Georgia" panose="02040502050405020303" pitchFamily="18" charset="0"/>
                        <a:ea typeface="SimSu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Georgia" panose="02040502050405020303" pitchFamily="18" charset="0"/>
                        </a:rPr>
                        <a:t>ha’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Georgia" panose="02040502050405020303" pitchFamily="18" charset="0"/>
                        <a:ea typeface="SimSu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Georgia" panose="02040502050405020303" pitchFamily="18" charset="0"/>
                        </a:rPr>
                        <a:t>have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Georgia" panose="02040502050405020303" pitchFamily="18" charset="0"/>
                        <a:ea typeface="SimSu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99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33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014777"/>
              </p:ext>
            </p:extLst>
          </p:nvPr>
        </p:nvGraphicFramePr>
        <p:xfrm>
          <a:off x="539552" y="980728"/>
          <a:ext cx="8064896" cy="19507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088232"/>
                <a:gridCol w="5976664"/>
              </a:tblGrid>
              <a:tr h="277213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511598"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Enjambment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It is defined as a thought in verse that does not come to an end at a line break; rather, it rolls over to the next line or even into the next stanza.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548559" y="3068960"/>
            <a:ext cx="6465140" cy="333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One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end hereby at least hath been 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attain'd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My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mind hath been revived, and if this mood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Desert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me not, I will forthwith bring down,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Through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later years, the story of my life.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road lies plain before me; 'tis a theme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Single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and of determined bounds; and hence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chuse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it rather at this time, than work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Of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ampler or more varied argument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sz="13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‘Book I’, </a:t>
            </a:r>
            <a:r>
              <a:rPr lang="en-US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The Prelude 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(1805), II. 664-71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07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34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889334"/>
              </p:ext>
            </p:extLst>
          </p:nvPr>
        </p:nvGraphicFramePr>
        <p:xfrm>
          <a:off x="539552" y="980728"/>
          <a:ext cx="8064896" cy="20116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277213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511598"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Blank verse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Blank verse is </a:t>
                      </a:r>
                      <a:r>
                        <a:rPr lang="en-GB" sz="2000" dirty="0" err="1" smtClean="0">
                          <a:latin typeface="Georgia" panose="02040502050405020303" pitchFamily="18" charset="0"/>
                        </a:rPr>
                        <a:t>unrhyming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 verse in iambic pentameter lines. This means that the rhythm is biased towards a pattern in which an unstressed syllable is followed by a stressed one (iambic) and that each normal line has ten syllables, five of them stressed (pentameter).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372190" y="3212976"/>
            <a:ext cx="6465140" cy="333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One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end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here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by at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least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hath been 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a</a:t>
            </a:r>
            <a:r>
              <a:rPr lang="en-GB" sz="2200" b="1" dirty="0" err="1">
                <a:latin typeface="Georgia" panose="02040502050405020303" pitchFamily="18" charset="0"/>
                <a:cs typeface="Arial" panose="020B0604020202020204" pitchFamily="34" charset="0"/>
              </a:rPr>
              <a:t>ttain'd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My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mind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hath been re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vived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if this mood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De</a:t>
            </a:r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sert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me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not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I will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forth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with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 bring down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Through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la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ter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 years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sto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ry of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my life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road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lies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plain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be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fore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me; 'tis a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theme</a:t>
            </a:r>
          </a:p>
          <a:p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Sin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gle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and of de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termined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bounds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;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hence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200" b="1" dirty="0" err="1">
                <a:latin typeface="Georgia" panose="02040502050405020303" pitchFamily="18" charset="0"/>
                <a:cs typeface="Arial" panose="020B0604020202020204" pitchFamily="34" charset="0"/>
              </a:rPr>
              <a:t>chuse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it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ra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ther at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this time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than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work</a:t>
            </a:r>
          </a:p>
          <a:p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Of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amp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ler or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more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va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ried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argu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ment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sz="13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‘Book I’, </a:t>
            </a:r>
            <a:r>
              <a:rPr lang="en-US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The Prelude 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(1805), II. 664-71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19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35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0577872"/>
              </p:ext>
            </p:extLst>
          </p:nvPr>
        </p:nvGraphicFramePr>
        <p:xfrm>
          <a:off x="539552" y="1196752"/>
          <a:ext cx="8064896" cy="20116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277213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511598"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Blank verse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Blank verse is </a:t>
                      </a:r>
                      <a:r>
                        <a:rPr lang="en-GB" sz="2000" dirty="0" err="1" smtClean="0">
                          <a:latin typeface="Georgia" panose="02040502050405020303" pitchFamily="18" charset="0"/>
                        </a:rPr>
                        <a:t>unrhyming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 verse in iambic pentameter lines. This means that the rhythm is biased towards a pattern in which an unstressed syllable is followed by a stressed one (iambic) and that each normal line has ten syllables, five of them stressed (pentameter).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27584" y="3645024"/>
            <a:ext cx="74888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By this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still hearth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a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mong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these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bar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ren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crags</a:t>
            </a:r>
          </a:p>
          <a:p>
            <a:r>
              <a:rPr lang="en-GB" sz="2200" b="1" dirty="0" err="1">
                <a:latin typeface="Georgia" panose="02040502050405020303" pitchFamily="18" charset="0"/>
                <a:cs typeface="Arial" panose="020B0604020202020204" pitchFamily="34" charset="0"/>
              </a:rPr>
              <a:t>Mat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ch'd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with an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ag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ed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wife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I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mete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dole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Un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equ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al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laws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un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to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sav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age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race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That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hoard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sleep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feed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know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not me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Ulysses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by Alfred, Lord 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Tennyson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423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36</a:t>
            </a:fld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0082121"/>
              </p:ext>
            </p:extLst>
          </p:nvPr>
        </p:nvGraphicFramePr>
        <p:xfrm>
          <a:off x="539552" y="1052736"/>
          <a:ext cx="8064896" cy="25908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08112"/>
                <a:gridCol w="7056784"/>
              </a:tblGrid>
              <a:tr h="277213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1511598"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Blank verse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 smtClean="0">
                          <a:latin typeface="Georgia" panose="02040502050405020303" pitchFamily="18" charset="0"/>
                        </a:rPr>
                        <a:t>Characteristics</a:t>
                      </a:r>
                      <a:r>
                        <a:rPr lang="en-GB" sz="2100" baseline="0" dirty="0" smtClean="0">
                          <a:latin typeface="Georgia" panose="02040502050405020303" pitchFamily="18" charset="0"/>
                        </a:rPr>
                        <a:t> </a:t>
                      </a:r>
                    </a:p>
                    <a:p>
                      <a:endParaRPr lang="en-US" sz="1200" baseline="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 smtClean="0">
                          <a:latin typeface="Georgia" panose="02040502050405020303" pitchFamily="18" charset="0"/>
                        </a:rPr>
                        <a:t>contains any number of lines.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 smtClean="0">
                          <a:latin typeface="Georgia" panose="02040502050405020303" pitchFamily="18" charset="0"/>
                        </a:rPr>
                        <a:t>the traditional metre for long narrative poems and verse drama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100" dirty="0" smtClean="0">
                          <a:latin typeface="Georgia" panose="02040502050405020303" pitchFamily="18" charset="0"/>
                        </a:rPr>
                        <a:t>is used for poems of description and reflection and for dramatic monologues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520244" y="3870627"/>
            <a:ext cx="612068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I can</a:t>
            </a:r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rest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from </a:t>
            </a:r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tra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vel</a:t>
            </a:r>
            <a:r>
              <a:rPr lang="en-GB" sz="2400" dirty="0">
                <a:solidFill>
                  <a:srgbClr val="FF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: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will </a:t>
            </a:r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drink</a:t>
            </a:r>
          </a:p>
          <a:p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Life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to the </a:t>
            </a:r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lees</a:t>
            </a:r>
            <a:r>
              <a:rPr lang="en-GB" sz="2400" dirty="0">
                <a:solidFill>
                  <a:srgbClr val="FF000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: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Georgia" panose="02040502050405020303" pitchFamily="18" charset="0"/>
                <a:cs typeface="Arial" panose="020B0604020202020204" pitchFamily="34" charset="0"/>
              </a:rPr>
              <a:t>all times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I have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en</a:t>
            </a:r>
            <a:r>
              <a:rPr lang="en-GB" sz="2400" b="1" dirty="0" err="1">
                <a:latin typeface="Georgia" panose="02040502050405020303" pitchFamily="18" charset="0"/>
                <a:cs typeface="Arial" panose="020B0604020202020204" pitchFamily="34" charset="0"/>
              </a:rPr>
              <a:t>joy'd</a:t>
            </a:r>
            <a:endParaRPr lang="en-GB" sz="2400" b="1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Greatly...</a:t>
            </a:r>
          </a:p>
          <a:p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Ulysses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by Alfred, Lord 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Tennyson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31640" y="5488072"/>
            <a:ext cx="144016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caesuras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 flipV="1">
            <a:off x="2771800" y="4653136"/>
            <a:ext cx="792088" cy="8349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6450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37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519072"/>
              </p:ext>
            </p:extLst>
          </p:nvPr>
        </p:nvGraphicFramePr>
        <p:xfrm>
          <a:off x="530191" y="980728"/>
          <a:ext cx="8064896" cy="32308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346136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17959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Stress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emphasis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given to one syllable over another.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volume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length of time a syllable takes to pronounce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meaning it has within a phrase</a:t>
                      </a:r>
                    </a:p>
                    <a:p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Rhythmic patterns</a:t>
                      </a:r>
                    </a:p>
                    <a:p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Stress is vital to mark the difference between a noun, a verb or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an adjective. 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259632" y="4498738"/>
            <a:ext cx="317771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re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cord (n.) </a:t>
            </a:r>
          </a:p>
          <a:p>
            <a:pPr algn="ctr"/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re</a:t>
            </a:r>
            <a:r>
              <a:rPr lang="en-US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cord 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(v.)</a:t>
            </a:r>
          </a:p>
          <a:p>
            <a:pPr algn="ctr"/>
            <a:endParaRPr lang="en-US" sz="2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sus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pect (n.)</a:t>
            </a:r>
          </a:p>
          <a:p>
            <a:pPr algn="ctr"/>
            <a:r>
              <a:rPr lang="en-US" sz="2200" dirty="0">
                <a:latin typeface="Georgia" panose="02040502050405020303" pitchFamily="18" charset="0"/>
                <a:cs typeface="Arial" panose="020B0604020202020204" pitchFamily="34" charset="0"/>
              </a:rPr>
              <a:t>s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us</a:t>
            </a:r>
            <a:r>
              <a:rPr lang="en-US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pect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 (v.)</a:t>
            </a:r>
            <a:endParaRPr lang="en-GB" sz="2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8026" y="4498738"/>
            <a:ext cx="317771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con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tent (n.)</a:t>
            </a:r>
          </a:p>
          <a:p>
            <a:pPr algn="ctr"/>
            <a:r>
              <a:rPr lang="en-US" sz="2200" dirty="0">
                <a:latin typeface="Georgia" panose="02040502050405020303" pitchFamily="18" charset="0"/>
                <a:cs typeface="Arial" panose="020B0604020202020204" pitchFamily="34" charset="0"/>
              </a:rPr>
              <a:t>c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on</a:t>
            </a:r>
            <a:r>
              <a:rPr lang="en-US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tent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 (adj.)</a:t>
            </a:r>
          </a:p>
          <a:p>
            <a:pPr algn="ctr"/>
            <a:endParaRPr lang="en-US" sz="2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pre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sent (n. or adj.)</a:t>
            </a:r>
          </a:p>
          <a:p>
            <a:pPr algn="ctr"/>
            <a:r>
              <a:rPr lang="en-US" sz="2200" dirty="0">
                <a:latin typeface="Georgia" panose="02040502050405020303" pitchFamily="18" charset="0"/>
                <a:cs typeface="Arial" panose="020B0604020202020204" pitchFamily="34" charset="0"/>
              </a:rPr>
              <a:t>p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re</a:t>
            </a:r>
            <a:r>
              <a:rPr lang="en-US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sent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 (v.)</a:t>
            </a:r>
          </a:p>
        </p:txBody>
      </p:sp>
    </p:spTree>
    <p:extLst>
      <p:ext uri="{BB962C8B-B14F-4D97-AF65-F5344CB8AC3E}">
        <p14:creationId xmlns:p14="http://schemas.microsoft.com/office/powerpoint/2010/main" val="85212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38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4966516"/>
              </p:ext>
            </p:extLst>
          </p:nvPr>
        </p:nvGraphicFramePr>
        <p:xfrm>
          <a:off x="530191" y="980728"/>
          <a:ext cx="8064896" cy="26212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346136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17959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Stress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emphasis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given to one syllable over another.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volume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length of time a syllable takes to pronounce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meaning it has within a phrase</a:t>
                      </a:r>
                    </a:p>
                    <a:p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Rhythmic patterns</a:t>
                      </a:r>
                    </a:p>
                    <a:p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012206" y="5304551"/>
            <a:ext cx="50807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I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en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joyed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cake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you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made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for </a:t>
            </a:r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tea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82365" y="4149080"/>
            <a:ext cx="37403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Birm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ingham (England)</a:t>
            </a:r>
          </a:p>
          <a:p>
            <a:pPr algn="ctr"/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Birming</a:t>
            </a:r>
            <a:r>
              <a:rPr lang="en-GB" sz="22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ham 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(</a:t>
            </a:r>
            <a:r>
              <a:rPr lang="en-US" sz="2200" dirty="0">
                <a:latin typeface="Georgia" panose="02040502050405020303" pitchFamily="18" charset="0"/>
                <a:cs typeface="Arial" panose="020B0604020202020204" pitchFamily="34" charset="0"/>
              </a:rPr>
              <a:t>A</a:t>
            </a:r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labama)</a:t>
            </a:r>
          </a:p>
        </p:txBody>
      </p:sp>
    </p:spTree>
    <p:extLst>
      <p:ext uri="{BB962C8B-B14F-4D97-AF65-F5344CB8AC3E}">
        <p14:creationId xmlns:p14="http://schemas.microsoft.com/office/powerpoint/2010/main" val="420308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39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7095270"/>
              </p:ext>
            </p:extLst>
          </p:nvPr>
        </p:nvGraphicFramePr>
        <p:xfrm>
          <a:off x="530191" y="980728"/>
          <a:ext cx="8064896" cy="29260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346136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17959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Stress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emphasis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given to one syllable over another. </a:t>
                      </a:r>
                    </a:p>
                    <a:p>
                      <a:endParaRPr lang="en-US" sz="2000" baseline="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Poetic stress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regulated as unobtrusively as prose sentences.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enchanted by stress patterns that these take over from the sense of the words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require a good reader to allow stress to shape but not dictate lines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316170" y="4437112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200" dirty="0">
                <a:latin typeface="Georgia" panose="02040502050405020303" pitchFamily="18" charset="0"/>
                <a:cs typeface="Arial" panose="020B0604020202020204" pitchFamily="34" charset="0"/>
              </a:rPr>
              <a:t>De-dum, de-dum, de-dum, de-dum</a:t>
            </a:r>
            <a:r>
              <a:rPr lang="pt-BR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pt-BR" sz="1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pt-BR" sz="2200" dirty="0">
                <a:latin typeface="Georgia" panose="02040502050405020303" pitchFamily="18" charset="0"/>
                <a:cs typeface="Arial" panose="020B0604020202020204" pitchFamily="34" charset="0"/>
              </a:rPr>
              <a:t>Dum-de-de, dum-de-de, dum-de-de, dum. </a:t>
            </a:r>
          </a:p>
        </p:txBody>
      </p:sp>
    </p:spTree>
    <p:extLst>
      <p:ext uri="{BB962C8B-B14F-4D97-AF65-F5344CB8AC3E}">
        <p14:creationId xmlns:p14="http://schemas.microsoft.com/office/powerpoint/2010/main" val="243145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40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8699682"/>
              </p:ext>
            </p:extLst>
          </p:nvPr>
        </p:nvGraphicFramePr>
        <p:xfrm>
          <a:off x="530191" y="980728"/>
          <a:ext cx="8064896" cy="20116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346136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17959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Stress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emphasis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given to one syllable over another. </a:t>
                      </a:r>
                    </a:p>
                    <a:p>
                      <a:endParaRPr lang="en-US" sz="2000" baseline="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Poetic stress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categories of weak and strong                          (primary, secondary, tertiary)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816794" y="3573016"/>
            <a:ext cx="74888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stopped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: it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sure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was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groan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That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from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hov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el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came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!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stopped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list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ened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an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xious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ly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– 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gain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it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sounds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same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pPr algn="r"/>
            <a:r>
              <a:rPr lang="en-GB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Sailor who had Served in the </a:t>
            </a:r>
            <a:r>
              <a:rPr lang="en-GB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Slave-Trade </a:t>
            </a:r>
          </a:p>
          <a:p>
            <a:pPr algn="r"/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(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1799), II. 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1-4, by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Robert 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Southey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733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41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848387"/>
              </p:ext>
            </p:extLst>
          </p:nvPr>
        </p:nvGraphicFramePr>
        <p:xfrm>
          <a:off x="467544" y="836712"/>
          <a:ext cx="8064896" cy="18592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346136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17959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Stress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emphasis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given to one syllable over another. </a:t>
                      </a:r>
                    </a:p>
                    <a:p>
                      <a:endParaRPr lang="en-US" sz="1000" baseline="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Poetic stress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categories of weak and strong                          (primary, secondary, tertiary)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7348" y="2901970"/>
            <a:ext cx="7577739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went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lone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in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to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shep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herd’s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boat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skiff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that 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to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will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ow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tree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was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tied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With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in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rock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y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cave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its 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u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sual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home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MOON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was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up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LAKE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was </a:t>
            </a:r>
            <a:r>
              <a:rPr lang="en-GB" sz="2200" b="1" dirty="0" err="1">
                <a:latin typeface="Georgia" panose="02040502050405020303" pitchFamily="18" charset="0"/>
                <a:cs typeface="Arial" panose="020B0604020202020204" pitchFamily="34" charset="0"/>
              </a:rPr>
              <a:t>SHIN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ing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clear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A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mong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 err="1">
                <a:latin typeface="Georgia" panose="02040502050405020303" pitchFamily="18" charset="0"/>
                <a:cs typeface="Arial" panose="020B0604020202020204" pitchFamily="34" charset="0"/>
              </a:rPr>
              <a:t>HOAR</a:t>
            </a:r>
            <a:r>
              <a:rPr lang="en-GB" sz="2200" dirty="0" err="1">
                <a:latin typeface="Georgia" panose="02040502050405020303" pitchFamily="18" charset="0"/>
                <a:cs typeface="Arial" panose="020B0604020202020204" pitchFamily="34" charset="0"/>
              </a:rPr>
              <a:t>y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moun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tains;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from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SHORE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PUSHED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STRUCK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oars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, and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STRUCK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gain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In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cad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ence, 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and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my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lit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tle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boat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moved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on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Just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like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man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who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walks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with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state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step</a:t>
            </a:r>
          </a:p>
          <a:p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Though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bent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 on </a:t>
            </a:r>
            <a:r>
              <a:rPr lang="en-GB" sz="2200" b="1" dirty="0">
                <a:latin typeface="Georgia" panose="02040502050405020303" pitchFamily="18" charset="0"/>
                <a:cs typeface="Arial" panose="020B0604020202020204" pitchFamily="34" charset="0"/>
              </a:rPr>
              <a:t>speed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pPr algn="r"/>
            <a:r>
              <a:rPr lang="en-GB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200" i="1" dirty="0">
                <a:latin typeface="Georgia" panose="02040502050405020303" pitchFamily="18" charset="0"/>
                <a:cs typeface="Arial" panose="020B0604020202020204" pitchFamily="34" charset="0"/>
              </a:rPr>
              <a:t>Two-Part </a:t>
            </a:r>
            <a:r>
              <a:rPr lang="en-GB" sz="22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Prelude 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by </a:t>
            </a:r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William </a:t>
            </a:r>
            <a:r>
              <a:rPr lang="en-GB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Wordsworth, </a:t>
            </a:r>
            <a:endParaRPr lang="en-GB" sz="2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sz="2200" dirty="0">
                <a:latin typeface="Georgia" panose="02040502050405020303" pitchFamily="18" charset="0"/>
                <a:cs typeface="Arial" panose="020B0604020202020204" pitchFamily="34" charset="0"/>
              </a:rPr>
              <a:t>(1974 (c. 1799)), II. 82-90.</a:t>
            </a:r>
          </a:p>
        </p:txBody>
      </p:sp>
      <p:pic>
        <p:nvPicPr>
          <p:cNvPr id="2050" name="Picture 2" descr="F:\EngTutorials_LearningMaterials\Image_Skiff_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92575"/>
            <a:ext cx="1785694" cy="119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EngTutorials_LearningMaterials\Image_Hoary_bird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087" y="3884366"/>
            <a:ext cx="1180592" cy="88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EngTutorials_LearningMaterials\Image_Hoary_plant.jpe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434" y="4769810"/>
            <a:ext cx="1172245" cy="87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32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42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1795871"/>
              </p:ext>
            </p:extLst>
          </p:nvPr>
        </p:nvGraphicFramePr>
        <p:xfrm>
          <a:off x="491326" y="868206"/>
          <a:ext cx="8257137" cy="154231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894277"/>
                <a:gridCol w="7362860"/>
              </a:tblGrid>
              <a:tr h="340452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66641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Feet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Units of verse containing an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arrangement of stressed and unstressed syllables (a unit of stressed and unstressed syllables)</a:t>
                      </a:r>
                      <a:endParaRPr lang="en-GB" sz="20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445034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Iamb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A two-syllable foot, unstressed followed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by stressed. </a:t>
                      </a:r>
                      <a:endParaRPr lang="en-GB" sz="20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0" y="2510251"/>
            <a:ext cx="45284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wand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ered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lone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as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cloud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That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floats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on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high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o'er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vales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hills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When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all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at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once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I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saw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crowd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host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 of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gold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en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daf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fodils;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Be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side 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lake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 be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neath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trees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Flut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ter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ing and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dan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cing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in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breeze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Con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ti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nuous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as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stars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that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shine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twin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kle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on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mil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ky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way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They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stretched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in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ne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ver-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end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ing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line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long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mar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gin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of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bay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: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Ten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thou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sand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saw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I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at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glance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Tos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sing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their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heads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in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spright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dance</a:t>
            </a:r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427984" y="2510250"/>
            <a:ext cx="482453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waves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be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side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them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danced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; but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they</a:t>
            </a:r>
          </a:p>
          <a:p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Out</a:t>
            </a:r>
            <a:r>
              <a:rPr lang="en-GB" b="1" dirty="0" smtClean="0">
                <a:latin typeface="Georgia" panose="02040502050405020303" pitchFamily="18" charset="0"/>
                <a:cs typeface="Arial" panose="020B0604020202020204" pitchFamily="34" charset="0"/>
              </a:rPr>
              <a:t>did</a:t>
            </a:r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spark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ling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waves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in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glee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: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po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et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could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not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but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be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gay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such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jo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cund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com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pa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ny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: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gazed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—and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gazed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—but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lit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tle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thought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What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wealth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show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me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had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brought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: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For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oft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 when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on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my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couch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I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lie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va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cant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or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in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pen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sive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mood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They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flash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u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pon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that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in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ward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eye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Which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is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bliss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of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so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li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tude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then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my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heart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with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plea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sure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fills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dan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ces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with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daf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fodils.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1800" y="6203570"/>
            <a:ext cx="5533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To the Daffodils </a:t>
            </a:r>
            <a:r>
              <a:rPr lang="en-US" dirty="0" smtClean="0">
                <a:latin typeface="Georgia" panose="02040502050405020303" pitchFamily="18" charset="0"/>
                <a:cs typeface="Arial" panose="020B0604020202020204" pitchFamily="34" charset="0"/>
              </a:rPr>
              <a:t>by William Wordsworth</a:t>
            </a:r>
            <a:endParaRPr lang="en-GB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(1807) </a:t>
            </a:r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5576" y="622143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70C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Iambic tetrameter</a:t>
            </a:r>
            <a:r>
              <a:rPr lang="en-GB" dirty="0" smtClean="0">
                <a:solidFill>
                  <a:srgbClr val="0070C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endParaRPr lang="en-GB" dirty="0">
              <a:solidFill>
                <a:srgbClr val="0070C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93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797634" y="6304002"/>
            <a:ext cx="36724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https://www.innovationnewsnetwork.com/researchers-publish-a-catalogue-of-the-stars-in-the-milky-way-bringing-us-closer-to-understanding-the-origins-of-the-galaxy/8199/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7584" y="6211669"/>
            <a:ext cx="348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To the Daffodils </a:t>
            </a:r>
          </a:p>
          <a:p>
            <a:pPr algn="r"/>
            <a:r>
              <a:rPr lang="en-US" dirty="0" smtClean="0">
                <a:latin typeface="Georgia" panose="02040502050405020303" pitchFamily="18" charset="0"/>
                <a:cs typeface="Arial" panose="020B0604020202020204" pitchFamily="34" charset="0"/>
              </a:rPr>
              <a:t>by William Wordsworth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(1807) </a:t>
            </a:r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F:\EngTutorials_LearningMaterials\Image_Milky-Way_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55719"/>
            <a:ext cx="8496944" cy="477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828928" y="5635250"/>
            <a:ext cx="348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Georgia" panose="02040502050405020303" pitchFamily="18" charset="0"/>
                <a:cs typeface="Arial" panose="020B0604020202020204" pitchFamily="34" charset="0"/>
              </a:rPr>
              <a:t>Milky Way</a:t>
            </a:r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167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44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606878" y="5456611"/>
            <a:ext cx="352839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https://www.bl.uk/collection-items/manuscript-of-i-wandered-lonely-as-a-cloud-by-william-wordsworth?gclid=Cj0KCQjwpdqDBhCSARIsAEUJ0hPIUqaK4E5-frPdJSrzHkTQGW5sitKKi4jeNtAMAnJvA-bKvMlzfHMaAtYhEALw_wcB</a:t>
            </a:r>
          </a:p>
        </p:txBody>
      </p:sp>
      <p:pic>
        <p:nvPicPr>
          <p:cNvPr id="3075" name="Picture 3" descr="F:\EngTutorials_LearningMaterials\Image_Daffodiles_Wordsworth_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262" y="8593"/>
            <a:ext cx="4352228" cy="689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619490" y="2924944"/>
            <a:ext cx="348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 smtClean="0">
                <a:latin typeface="Georgia" panose="02040502050405020303" pitchFamily="18" charset="0"/>
                <a:cs typeface="Arial" panose="020B0604020202020204" pitchFamily="34" charset="0"/>
              </a:rPr>
              <a:t>To the Daffodils </a:t>
            </a:r>
          </a:p>
          <a:p>
            <a:pPr algn="r"/>
            <a:r>
              <a:rPr lang="en-US" dirty="0" smtClean="0">
                <a:latin typeface="Georgia" panose="02040502050405020303" pitchFamily="18" charset="0"/>
                <a:cs typeface="Arial" panose="020B0604020202020204" pitchFamily="34" charset="0"/>
              </a:rPr>
              <a:t>by William Wordsworth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(1807) </a:t>
            </a:r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614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45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7407492"/>
              </p:ext>
            </p:extLst>
          </p:nvPr>
        </p:nvGraphicFramePr>
        <p:xfrm>
          <a:off x="530191" y="980728"/>
          <a:ext cx="8064896" cy="324036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800200"/>
                <a:gridCol w="6264696"/>
              </a:tblGrid>
              <a:tr h="438799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801561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Stress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emphasis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given to one syllable over another. </a:t>
                      </a:r>
                    </a:p>
                    <a:p>
                      <a:endParaRPr lang="en-US" sz="2000" baseline="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Try to feel relaxed as we read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Try out a pattern on the lines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Mark the stresses with a pencil on the page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Tap out a rhythm as we read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Enjoy the poem for its sound as much as its sense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Feel its rhythm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222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3568" y="2492896"/>
            <a:ext cx="80017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Narrative Poetry</a:t>
            </a:r>
          </a:p>
          <a:p>
            <a:pPr algn="ctr"/>
            <a:endParaRPr lang="en-GB" sz="16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Lyric</a:t>
            </a:r>
            <a:endParaRPr lang="en-US" sz="3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01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47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238064"/>
              </p:ext>
            </p:extLst>
          </p:nvPr>
        </p:nvGraphicFramePr>
        <p:xfrm>
          <a:off x="467544" y="836712"/>
          <a:ext cx="8136904" cy="56997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36104"/>
                <a:gridCol w="72008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Lyric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 poem in which a single speaker expresses thought     and emotion. </a:t>
                      </a:r>
                    </a:p>
                    <a:p>
                      <a:endParaRPr lang="en-US" sz="12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It is</a:t>
                      </a: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differentiated from the epic and the dramatic in terms of the presentation of ‘speech’.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One voice expresses their thought process or emotional feeling.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speaker’s expression is not framed by a narrator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It addresses another person or object, using that as an occasion for expression or meditation, or both. 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It is associated</a:t>
                      </a: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 with passionate emotions, such as grief, love or faith.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It presents</a:t>
                      </a: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 a speaker traces the development of memory, the articulation of a moral view, the </a:t>
                      </a:r>
                      <a:r>
                        <a:rPr lang="en-US" sz="2200" baseline="0" dirty="0" err="1" smtClean="0">
                          <a:latin typeface="Georgia" panose="02040502050405020303" pitchFamily="18" charset="0"/>
                        </a:rPr>
                        <a:t>realisation</a:t>
                      </a: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 of philosophical position or a moment      of perception. </a:t>
                      </a:r>
                      <a:endParaRPr lang="en-US" sz="22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219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48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8558198"/>
              </p:ext>
            </p:extLst>
          </p:nvPr>
        </p:nvGraphicFramePr>
        <p:xfrm>
          <a:off x="467544" y="980728"/>
          <a:ext cx="8136904" cy="55168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80120"/>
                <a:gridCol w="7056784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Lyric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Lyrics are written in the first person, suggesting direct expression.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Lyrics are conventionally non-narrative: rather than charting the passing of time or telling a story, they appear to capture a single, intense moment of feeling, or a changing series of such moments.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Lyrics might be valued as apolitical, or non-judgemental expressions that stand apart from everyday discourse – whether they live up to this reputation or not is a matter of debate.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‘speaker’ in a lyric poem is often said to be ‘overtaken’ by a particular emotion, although the degree of intensity involved naturally differs.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Lyrics often appeal to the ear and have a musical quality; many use song-like metres.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508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49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5955778"/>
              </p:ext>
            </p:extLst>
          </p:nvPr>
        </p:nvGraphicFramePr>
        <p:xfrm>
          <a:off x="480104" y="836712"/>
          <a:ext cx="8340368" cy="20116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23544"/>
                <a:gridCol w="7416824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Lyric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History of the term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200" dirty="0" smtClean="0">
                        <a:latin typeface="Georgia" panose="02040502050405020303" pitchFamily="18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Lyric is derived from ‘lyre’: a stringed instrument 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used especially in ancient Greece</a:t>
                      </a: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 (created by Hermes from</a:t>
                      </a: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 tortoise shell, animal hide and antelope horns).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6472867" y="6626466"/>
            <a:ext cx="1946367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/>
              <a:t>https://en.wikipedia.org/wiki/Lyre</a:t>
            </a:r>
          </a:p>
        </p:txBody>
      </p:sp>
      <p:pic>
        <p:nvPicPr>
          <p:cNvPr id="1026" name="Picture 2" descr="F:\EngTutorials_LearningMaterials\Image_Lyr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663" y="3116424"/>
            <a:ext cx="2184400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306812" y="6641855"/>
            <a:ext cx="296213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dirty="0"/>
              <a:t>https://www.pinterest.co.uk/pin/374713631488839734/</a:t>
            </a:r>
          </a:p>
        </p:txBody>
      </p:sp>
      <p:pic>
        <p:nvPicPr>
          <p:cNvPr id="1027" name="Picture 3" descr="F:\EngTutorials_LearningMaterials\Image_Lyre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581" y="2996951"/>
            <a:ext cx="298903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62757" y="6503355"/>
            <a:ext cx="2987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dirty="0"/>
              <a:t>https://www.reddit.com/r/lyres/comments/fyduq5/replica_ancient_greek_7string_apollo_lyre_with/</a:t>
            </a:r>
          </a:p>
        </p:txBody>
      </p:sp>
      <p:pic>
        <p:nvPicPr>
          <p:cNvPr id="1029" name="Picture 5" descr="F:\EngTutorials_LearningMaterials\Image_Lyre4m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41" y="2996951"/>
            <a:ext cx="2241915" cy="341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Lyre_LyreofMegiddo_EchoesofAncientMesopotamia_Canaan_MichaelLevy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40299" y="58846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36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659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4717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50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081888"/>
              </p:ext>
            </p:extLst>
          </p:nvPr>
        </p:nvGraphicFramePr>
        <p:xfrm>
          <a:off x="467544" y="980728"/>
          <a:ext cx="8136904" cy="405384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936104"/>
                <a:gridCol w="72008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Lyric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Lyrical assumptions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u="none" dirty="0" smtClean="0">
                          <a:latin typeface="Georgia" panose="02040502050405020303" pitchFamily="18" charset="0"/>
                        </a:rPr>
                        <a:t>Feelings and emotions are intense and short-lived, and therefore lyric poems are relatively short.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u="none" dirty="0" smtClean="0">
                          <a:latin typeface="Georgia" panose="02040502050405020303" pitchFamily="18" charset="0"/>
                        </a:rPr>
                        <a:t>Lyrics present the utterance of a speaker, so you make sense of lyrics by identifying that speaker and the precise nature of the emotions and thought processes they go through.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u="none" dirty="0" smtClean="0">
                          <a:latin typeface="Georgia" panose="02040502050405020303" pitchFamily="18" charset="0"/>
                        </a:rPr>
                        <a:t>Lyrics have a particular emotive effect on their reader.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i="0" u="none" dirty="0" smtClean="0">
                          <a:latin typeface="Georgia" panose="02040502050405020303" pitchFamily="18" charset="0"/>
                        </a:rPr>
                        <a:t>Lyrics erase historical context in order to meditate on the precise nature of feeling itself.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815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51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590118"/>
              </p:ext>
            </p:extLst>
          </p:nvPr>
        </p:nvGraphicFramePr>
        <p:xfrm>
          <a:off x="539552" y="836712"/>
          <a:ext cx="8136904" cy="137160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80120"/>
                <a:gridCol w="7056784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Lyric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Lyrical assumptions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 smtClean="0">
                        <a:latin typeface="Georgia" panose="02040502050405020303" pitchFamily="18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200" i="1" u="none" dirty="0" smtClean="0">
                          <a:latin typeface="Georgia" panose="02040502050405020303" pitchFamily="18" charset="0"/>
                        </a:rPr>
                        <a:t>If I Could Tell You 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by W H Auden (1940)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2346" y="2564904"/>
            <a:ext cx="46785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only knows the price we have to pay;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weep when clowns put on </a:t>
            </a:r>
            <a:endParaRPr lang="en-GB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their 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show,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stumble when musicians play,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are no fortunes to be told, although,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Because I love you more than I can say,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</a:t>
            </a:r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92960" y="2561725"/>
            <a:ext cx="464400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winds must come from somewhere when they blow,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must be reason why the leaves decay;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Perhaps the roses really want to grow,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vision seriously intends to stay;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Suppose the lions all get up and go,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And all the brooks and soldiers run away;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Will Time say nothing but I told you so?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</p:txBody>
      </p:sp>
      <p:pic>
        <p:nvPicPr>
          <p:cNvPr id="4" name="LyricPoem_WHAuden_If-I-Could-Tell-Y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98390" y="15567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079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1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5471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52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0" y="2944103"/>
            <a:ext cx="461437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only knows the price we have to pay;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weep when clowns put on </a:t>
            </a:r>
            <a:endParaRPr lang="en-GB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their 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show,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stumble when musicians play,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are no fortunes to be told, although,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Because I love you more than I can say,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</a:t>
            </a:r>
            <a:r>
              <a:rPr lang="en-GB" sz="16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  <a:endParaRPr lang="en-GB" sz="16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92960" y="2667104"/>
            <a:ext cx="4644008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winds must come from somewhere when they blow,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must be reason why the leaves decay;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Perhaps the roses really want to grow,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vision seriously intends to stay;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Suppose the lions all get up and go,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And all the brooks and soldiers run away;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Will Time say nothing but I told you so?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60363"/>
              </p:ext>
            </p:extLst>
          </p:nvPr>
        </p:nvGraphicFramePr>
        <p:xfrm>
          <a:off x="495098" y="969712"/>
          <a:ext cx="8238548" cy="16459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68590"/>
                <a:gridCol w="6969958"/>
              </a:tblGrid>
              <a:tr h="357102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867034">
                <a:tc>
                  <a:txBody>
                    <a:bodyPr/>
                    <a:lstStyle/>
                    <a:p>
                      <a:r>
                        <a:rPr lang="en-US" sz="1900" dirty="0" smtClean="0">
                          <a:latin typeface="Georgia" panose="02040502050405020303" pitchFamily="18" charset="0"/>
                        </a:rPr>
                        <a:t>Vi</a:t>
                      </a:r>
                      <a:r>
                        <a:rPr lang="en-GB" sz="1900" dirty="0" err="1" smtClean="0">
                          <a:latin typeface="Georgia" panose="02040502050405020303" pitchFamily="18" charset="0"/>
                        </a:rPr>
                        <a:t>llanelle</a:t>
                      </a:r>
                      <a:r>
                        <a:rPr lang="en-GB" sz="1900" dirty="0" smtClean="0">
                          <a:latin typeface="Georgia" panose="02040502050405020303" pitchFamily="18" charset="0"/>
                        </a:rPr>
                        <a:t> </a:t>
                      </a:r>
                      <a:endParaRPr lang="en-GB" sz="19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 smtClean="0">
                          <a:latin typeface="Georgia" panose="02040502050405020303" pitchFamily="18" charset="0"/>
                        </a:rPr>
                        <a:t>is a nineteen-line lyric poem that is divided into five </a:t>
                      </a:r>
                      <a:r>
                        <a:rPr lang="en-GB" sz="1800" b="1" dirty="0" err="1" smtClean="0">
                          <a:latin typeface="Georgia" panose="02040502050405020303" pitchFamily="18" charset="0"/>
                        </a:rPr>
                        <a:t>tercets</a:t>
                      </a:r>
                      <a:r>
                        <a:rPr lang="en-GB" sz="1900" dirty="0" smtClean="0">
                          <a:latin typeface="Georgia" panose="02040502050405020303" pitchFamily="18" charset="0"/>
                        </a:rPr>
                        <a:t>, or sets of three lines, and one concluding </a:t>
                      </a:r>
                      <a:r>
                        <a:rPr lang="en-GB" sz="1800" b="1" dirty="0" smtClean="0">
                          <a:latin typeface="Georgia" panose="02040502050405020303" pitchFamily="18" charset="0"/>
                        </a:rPr>
                        <a:t>quatrain</a:t>
                      </a:r>
                      <a:r>
                        <a:rPr lang="en-GB" sz="1900" dirty="0" smtClean="0">
                          <a:latin typeface="Georgia" panose="02040502050405020303" pitchFamily="18" charset="0"/>
                        </a:rPr>
                        <a:t>, or set of four lines. It normally has two rhymes and two repeating rhymes. The first and third lines alternate throughout the poem.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4067944" y="6309320"/>
            <a:ext cx="4328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>
                <a:latin typeface="Georgia" panose="02040502050405020303" pitchFamily="18" charset="0"/>
              </a:rPr>
              <a:t>If I Could Tell You </a:t>
            </a:r>
            <a:r>
              <a:rPr lang="en-GB" dirty="0">
                <a:latin typeface="Georgia" panose="02040502050405020303" pitchFamily="18" charset="0"/>
              </a:rPr>
              <a:t>by W H Auden (1940)</a:t>
            </a:r>
          </a:p>
        </p:txBody>
      </p:sp>
    </p:spTree>
    <p:extLst>
      <p:ext uri="{BB962C8B-B14F-4D97-AF65-F5344CB8AC3E}">
        <p14:creationId xmlns:p14="http://schemas.microsoft.com/office/powerpoint/2010/main" val="410257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53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0" y="2656071"/>
            <a:ext cx="461437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only knows the price we have to pay;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could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tell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you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would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let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 you </a:t>
            </a:r>
            <a:r>
              <a:rPr lang="en-GB" b="1" dirty="0">
                <a:latin typeface="Georgia" panose="02040502050405020303" pitchFamily="18" charset="0"/>
                <a:cs typeface="Arial" panose="020B0604020202020204" pitchFamily="34" charset="0"/>
              </a:rPr>
              <a:t>know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weep when clowns put on </a:t>
            </a:r>
            <a:endParaRPr lang="en-GB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their 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show,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stumble when musicians play,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are no fortunes to be told, although,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Because I love you more than I can say,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</a:t>
            </a:r>
            <a:r>
              <a:rPr lang="en-GB" sz="16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  <a:endParaRPr lang="en-GB" sz="16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99992" y="2585326"/>
            <a:ext cx="4644008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winds must come from somewhere when they blow,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must be reason why the leaves decay;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Perhaps the roses really want to grow,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vision seriously intends to stay;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Suppose the lions all get up and go,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And all the brooks and soldiers run away;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Will Time say nothing but I told you so?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993235"/>
              </p:ext>
            </p:extLst>
          </p:nvPr>
        </p:nvGraphicFramePr>
        <p:xfrm>
          <a:off x="543795" y="1052737"/>
          <a:ext cx="8064896" cy="126115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507925"/>
                <a:gridCol w="6556971"/>
              </a:tblGrid>
              <a:tr h="343743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185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Tercet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 three-line stanza. </a:t>
                      </a:r>
                    </a:p>
                  </a:txBody>
                  <a:tcPr/>
                </a:tc>
              </a:tr>
              <a:tr h="438198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Quatrain 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A</a:t>
                      </a: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 four-line stanza.</a:t>
                      </a:r>
                      <a:endParaRPr lang="en-GB" sz="22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4067944" y="6309320"/>
            <a:ext cx="4328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>
                <a:latin typeface="Georgia" panose="02040502050405020303" pitchFamily="18" charset="0"/>
              </a:rPr>
              <a:t>If I Could Tell You </a:t>
            </a:r>
            <a:r>
              <a:rPr lang="en-GB" dirty="0">
                <a:latin typeface="Georgia" panose="02040502050405020303" pitchFamily="18" charset="0"/>
              </a:rPr>
              <a:t>by W H Auden (1940)</a:t>
            </a:r>
          </a:p>
        </p:txBody>
      </p:sp>
    </p:spTree>
    <p:extLst>
      <p:ext uri="{BB962C8B-B14F-4D97-AF65-F5344CB8AC3E}">
        <p14:creationId xmlns:p14="http://schemas.microsoft.com/office/powerpoint/2010/main" val="273158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54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-22346" y="2561725"/>
            <a:ext cx="409029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so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only knows the price we have to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pay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know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we should weep when clowns put on </a:t>
            </a:r>
            <a:endParaRPr lang="en-GB" sz="16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1600" dirty="0" smtClean="0">
                <a:latin typeface="Georgia" panose="02040502050405020303" pitchFamily="18" charset="0"/>
                <a:cs typeface="Arial" panose="020B0604020202020204" pitchFamily="34" charset="0"/>
              </a:rPr>
              <a:t>their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show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we should stumble when musicians </a:t>
            </a:r>
            <a:r>
              <a:rPr lang="en-GB" sz="1500" b="1" dirty="0">
                <a:latin typeface="Georgia" panose="02040502050405020303" pitchFamily="18" charset="0"/>
                <a:cs typeface="Arial" panose="020B0604020202020204" pitchFamily="34" charset="0"/>
              </a:rPr>
              <a:t>play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so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There are no fortunes to be told, </a:t>
            </a:r>
            <a:r>
              <a:rPr lang="en-GB" sz="1500" b="1" dirty="0">
                <a:latin typeface="Georgia" panose="02040502050405020303" pitchFamily="18" charset="0"/>
                <a:cs typeface="Arial" panose="020B0604020202020204" pitchFamily="34" charset="0"/>
              </a:rPr>
              <a:t>although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Because I love you more than I can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say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know</a:t>
            </a:r>
            <a:r>
              <a:rPr lang="en-GB" sz="1600" dirty="0" smtClean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  <a:endParaRPr lang="en-GB" sz="16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21399" y="2539969"/>
            <a:ext cx="432751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The winds must come from somewhere when they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blow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There must be reason why the leaves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decay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so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16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Perhaps the roses really want to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grow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The vision seriously intends to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stay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know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16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Suppose the lions all get up and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go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And all the brooks and soldiers run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away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Will Time say nothing but I told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so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?</a:t>
            </a:r>
          </a:p>
          <a:p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</a:t>
            </a:r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know</a:t>
            </a:r>
            <a:r>
              <a:rPr lang="en-GB" sz="16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4" name="LyricPoem_WHAuden_If-I-Could-Tell-You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17999" y="5951443"/>
            <a:ext cx="609600" cy="6096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022911" y="2539969"/>
            <a:ext cx="3337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b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  <a:endParaRPr lang="en-GB" b="1" dirty="0">
              <a:latin typeface="Georgia" panose="02040502050405020303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005174" y="3767894"/>
            <a:ext cx="3337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b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  <a:endParaRPr lang="en-GB" b="1" dirty="0">
              <a:latin typeface="Georgia" panose="02040502050405020303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005095" y="4698798"/>
            <a:ext cx="3337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b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  <a:endParaRPr lang="en-GB" b="1" dirty="0">
              <a:latin typeface="Georgia" panose="02040502050405020303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546108" y="2708920"/>
            <a:ext cx="3337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b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  <a:endParaRPr lang="en-GB" b="1" dirty="0">
              <a:latin typeface="Georgia" panose="02040502050405020303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573857" y="3683470"/>
            <a:ext cx="3337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b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  <a:endParaRPr lang="en-GB" b="1" dirty="0">
              <a:latin typeface="Georgia" panose="02040502050405020303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578696" y="4653136"/>
            <a:ext cx="3337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</a:p>
          <a:p>
            <a:r>
              <a:rPr lang="en-US" b="1" dirty="0" smtClean="0">
                <a:latin typeface="Georgia" panose="02040502050405020303" pitchFamily="18" charset="0"/>
              </a:rPr>
              <a:t>b</a:t>
            </a:r>
          </a:p>
          <a:p>
            <a:r>
              <a:rPr lang="en-US" b="1" dirty="0">
                <a:latin typeface="Georgia" panose="02040502050405020303" pitchFamily="18" charset="0"/>
              </a:rPr>
              <a:t>a</a:t>
            </a:r>
            <a:endParaRPr lang="en-US" b="1" dirty="0" smtClean="0">
              <a:latin typeface="Georgia" panose="02040502050405020303" pitchFamily="18" charset="0"/>
            </a:endParaRPr>
          </a:p>
          <a:p>
            <a:r>
              <a:rPr lang="en-US" b="1" dirty="0" smtClean="0">
                <a:latin typeface="Georgia" panose="02040502050405020303" pitchFamily="18" charset="0"/>
              </a:rPr>
              <a:t>a</a:t>
            </a:r>
            <a:endParaRPr lang="en-GB" b="1" dirty="0">
              <a:latin typeface="Georgia" panose="02040502050405020303" pitchFamily="18" charset="0"/>
            </a:endParaRPr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1835291"/>
              </p:ext>
            </p:extLst>
          </p:nvPr>
        </p:nvGraphicFramePr>
        <p:xfrm>
          <a:off x="543795" y="1052736"/>
          <a:ext cx="8064896" cy="121227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435917"/>
                <a:gridCol w="6628979"/>
              </a:tblGrid>
              <a:tr h="336096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816032">
                <a:tc>
                  <a:txBody>
                    <a:bodyPr/>
                    <a:lstStyle/>
                    <a:p>
                      <a:r>
                        <a:rPr lang="en-US" sz="2100" dirty="0" smtClean="0">
                          <a:latin typeface="Georgia" panose="02040502050405020303" pitchFamily="18" charset="0"/>
                        </a:rPr>
                        <a:t>Rhyme</a:t>
                      </a:r>
                    </a:p>
                    <a:p>
                      <a:r>
                        <a:rPr lang="en-US" sz="2100" dirty="0" smtClean="0">
                          <a:latin typeface="Georgia" panose="02040502050405020303" pitchFamily="18" charset="0"/>
                        </a:rPr>
                        <a:t>scheme</a:t>
                      </a:r>
                      <a:endParaRPr lang="en-GB" sz="21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 smtClean="0">
                          <a:latin typeface="Georgia" panose="02040502050405020303" pitchFamily="18" charset="0"/>
                        </a:rPr>
                        <a:t>The pattern of rhymes in a stanza.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4518662" y="6063734"/>
            <a:ext cx="4328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>
                <a:latin typeface="Georgia" panose="02040502050405020303" pitchFamily="18" charset="0"/>
              </a:rPr>
              <a:t>If I Could Tell You </a:t>
            </a:r>
            <a:r>
              <a:rPr lang="en-GB" dirty="0">
                <a:latin typeface="Georgia" panose="02040502050405020303" pitchFamily="18" charset="0"/>
              </a:rPr>
              <a:t>by W H Auden (1940)</a:t>
            </a:r>
          </a:p>
        </p:txBody>
      </p:sp>
    </p:spTree>
    <p:extLst>
      <p:ext uri="{BB962C8B-B14F-4D97-AF65-F5344CB8AC3E}">
        <p14:creationId xmlns:p14="http://schemas.microsoft.com/office/powerpoint/2010/main" val="65170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1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5471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0" y="2656071"/>
            <a:ext cx="461437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Time only knows the price we have to pay;</a:t>
            </a:r>
          </a:p>
          <a:p>
            <a:r>
              <a:rPr lang="en-GB" sz="1600" b="1" dirty="0">
                <a:solidFill>
                  <a:srgbClr val="7030A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weep when clowns put on </a:t>
            </a:r>
            <a:endParaRPr lang="en-GB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Georgia" panose="02040502050405020303" pitchFamily="18" charset="0"/>
                <a:cs typeface="Arial" panose="020B0604020202020204" pitchFamily="34" charset="0"/>
              </a:rPr>
              <a:t>their </a:t>
            </a:r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show,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If we should stumble when musicians play,</a:t>
            </a:r>
          </a:p>
          <a:p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are no fortunes to be told, although,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Because I love you more than I can say,</a:t>
            </a:r>
          </a:p>
          <a:p>
            <a:r>
              <a:rPr lang="en-GB" sz="1600" b="1" dirty="0">
                <a:solidFill>
                  <a:srgbClr val="7030A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</a:t>
            </a:r>
            <a:r>
              <a:rPr lang="en-GB" sz="1600" b="1" dirty="0" smtClean="0">
                <a:solidFill>
                  <a:srgbClr val="7030A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  <a:endParaRPr lang="en-GB" sz="1600" b="1" dirty="0">
              <a:solidFill>
                <a:srgbClr val="7030A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99992" y="2585326"/>
            <a:ext cx="4644008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winds must come from somewhere when they blow,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There must be reason why the leaves decay;</a:t>
            </a:r>
          </a:p>
          <a:p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Time will say nothing but I told you so.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Perhaps the roses really want to grow,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The vision seriously intends to stay;</a:t>
            </a:r>
          </a:p>
          <a:p>
            <a:r>
              <a:rPr lang="en-GB" sz="1600" b="1" dirty="0">
                <a:solidFill>
                  <a:srgbClr val="7030A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  <a:p>
            <a:endParaRPr lang="en-GB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Suppose the lions all get up and go, </a:t>
            </a:r>
          </a:p>
          <a:p>
            <a:r>
              <a:rPr lang="en-GB" dirty="0">
                <a:latin typeface="Georgia" panose="02040502050405020303" pitchFamily="18" charset="0"/>
                <a:cs typeface="Arial" panose="020B0604020202020204" pitchFamily="34" charset="0"/>
              </a:rPr>
              <a:t>And all the brooks and soldiers run away;</a:t>
            </a:r>
          </a:p>
          <a:p>
            <a:r>
              <a:rPr lang="en-GB" sz="1600" b="1" dirty="0">
                <a:latin typeface="Georgia" panose="02040502050405020303" pitchFamily="18" charset="0"/>
                <a:cs typeface="Arial" panose="020B0604020202020204" pitchFamily="34" charset="0"/>
              </a:rPr>
              <a:t>Will Time say nothing but I told you so?</a:t>
            </a:r>
          </a:p>
          <a:p>
            <a:r>
              <a:rPr lang="en-GB" sz="1600" b="1" dirty="0">
                <a:solidFill>
                  <a:srgbClr val="7030A0"/>
                </a:solidFill>
                <a:latin typeface="Georgia" panose="02040502050405020303" pitchFamily="18" charset="0"/>
                <a:cs typeface="Arial" panose="020B0604020202020204" pitchFamily="34" charset="0"/>
              </a:rPr>
              <a:t>If I could tell you I would let you know. </a:t>
            </a:r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2623106"/>
              </p:ext>
            </p:extLst>
          </p:nvPr>
        </p:nvGraphicFramePr>
        <p:xfrm>
          <a:off x="543795" y="1052736"/>
          <a:ext cx="8064896" cy="126327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507925"/>
                <a:gridCol w="6556971"/>
              </a:tblGrid>
              <a:tr h="357102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867034">
                <a:tc>
                  <a:txBody>
                    <a:bodyPr/>
                    <a:lstStyle/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Refrain/ </a:t>
                      </a:r>
                    </a:p>
                    <a:p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chorus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One or more phrases or lines repeated at the close of every stanza. (In music, it is a chorus.)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4067944" y="6309320"/>
            <a:ext cx="4328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>
                <a:latin typeface="Georgia" panose="02040502050405020303" pitchFamily="18" charset="0"/>
              </a:rPr>
              <a:t>If I Could Tell You </a:t>
            </a:r>
            <a:r>
              <a:rPr lang="en-GB" dirty="0">
                <a:latin typeface="Georgia" panose="02040502050405020303" pitchFamily="18" charset="0"/>
              </a:rPr>
              <a:t>by W H Auden (1940)</a:t>
            </a:r>
          </a:p>
        </p:txBody>
      </p:sp>
    </p:spTree>
    <p:extLst>
      <p:ext uri="{BB962C8B-B14F-4D97-AF65-F5344CB8AC3E}">
        <p14:creationId xmlns:p14="http://schemas.microsoft.com/office/powerpoint/2010/main" val="294091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28979" y="860647"/>
            <a:ext cx="800173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Guqin</a:t>
            </a:r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(s</a:t>
            </a:r>
            <a:r>
              <a:rPr lang="en-US" altLang="zh-CN" sz="2800" dirty="0" smtClean="0">
                <a:latin typeface="Georgia" panose="02040502050405020303" pitchFamily="18" charset="0"/>
                <a:cs typeface="Arial" panose="020B0604020202020204" pitchFamily="34" charset="0"/>
              </a:rPr>
              <a:t>even-stringed Chinese zither) </a:t>
            </a:r>
            <a:endParaRPr lang="en-GB" sz="28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1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  <a:cs typeface="Arial" panose="020B0604020202020204" pitchFamily="34" charset="0"/>
              </a:rPr>
              <a:t>神人畅</a:t>
            </a:r>
            <a:endParaRPr lang="en-US" sz="3200" b="1" dirty="0">
              <a:latin typeface="FangSong" panose="02010609060101010101" pitchFamily="49" charset="-122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3" name="神人暢_戴曉蓮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40915" y="3895128"/>
            <a:ext cx="609600" cy="609600"/>
          </a:xfrm>
          <a:prstGeom prst="rect">
            <a:avLst/>
          </a:prstGeom>
        </p:spPr>
      </p:pic>
      <p:pic>
        <p:nvPicPr>
          <p:cNvPr id="5124" name="Picture 4" descr="F:\EngTutorials_LearningMaterials\Image_Guqi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23" y="2376337"/>
            <a:ext cx="2738061" cy="1823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598386" y="6471242"/>
            <a:ext cx="36700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200" dirty="0" smtClean="0"/>
              <a:t>戴晓莲 </a:t>
            </a:r>
            <a:r>
              <a:rPr lang="en-US" altLang="zh-CN" sz="1200" dirty="0" smtClean="0"/>
              <a:t>- </a:t>
            </a:r>
            <a:r>
              <a:rPr lang="en-GB" sz="1200" dirty="0" smtClean="0"/>
              <a:t>https</a:t>
            </a:r>
            <a:r>
              <a:rPr lang="en-GB" sz="1200" dirty="0"/>
              <a:t>://www.bilibili.com/video/av4900473/</a:t>
            </a:r>
          </a:p>
        </p:txBody>
      </p:sp>
      <p:pic>
        <p:nvPicPr>
          <p:cNvPr id="5125" name="Picture 5" descr="F:\EngTutorials_LearningMaterials\Image_Guqin_MusicNotation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377" y="2860667"/>
            <a:ext cx="4274333" cy="2992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F:\EngTutorials_LearningMaterials\Image_Guqin_DaiXiaolian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23" y="4436299"/>
            <a:ext cx="2738061" cy="209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08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74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56604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3568" y="2492896"/>
            <a:ext cx="80017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Narrative Poetry</a:t>
            </a:r>
          </a:p>
          <a:p>
            <a:pPr algn="ctr"/>
            <a:endParaRPr lang="en-GB" sz="16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Ballad</a:t>
            </a:r>
            <a:endParaRPr lang="en-US" sz="3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20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58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2606053"/>
              </p:ext>
            </p:extLst>
          </p:nvPr>
        </p:nvGraphicFramePr>
        <p:xfrm>
          <a:off x="467544" y="1124744"/>
          <a:ext cx="8136904" cy="38404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  <a:gridCol w="71287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Ballad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 poem, originally sung, that uses regular rhythms and rhymes to tell a story. </a:t>
                      </a:r>
                    </a:p>
                    <a:p>
                      <a:endParaRPr lang="en-US" sz="22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uses repetition and rhyme to aid the memory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has a complex and colourful cultural history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emerges within oral culture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uses refrains or choruses to punctuate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is used to spread values and ideas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is associated with collective singing and with the solitary figure of the minstrel spreading news by song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859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59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5809074"/>
              </p:ext>
            </p:extLst>
          </p:nvPr>
        </p:nvGraphicFramePr>
        <p:xfrm>
          <a:off x="467544" y="1124744"/>
          <a:ext cx="8136904" cy="38404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  <a:gridCol w="71287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Ballad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Main</a:t>
                      </a: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 features &amp; associations</a:t>
                      </a:r>
                      <a:endParaRPr lang="en-GB" sz="2200" dirty="0" smtClean="0">
                        <a:latin typeface="Georgia" panose="02040502050405020303" pitchFamily="18" charset="0"/>
                      </a:endParaRPr>
                    </a:p>
                    <a:p>
                      <a:endParaRPr lang="en-US" sz="22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Simple but fixed formal features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Simple, even objective, delivery that emphasises the story rather than the author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Simple, often dialect, language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Political and social radicalism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Content ranging between folklore, ghost stories, moral tales, love stories, military exploits and political commentary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1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60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9874021"/>
              </p:ext>
            </p:extLst>
          </p:nvPr>
        </p:nvGraphicFramePr>
        <p:xfrm>
          <a:off x="467544" y="980728"/>
          <a:ext cx="8136904" cy="252984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  <a:gridCol w="71287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Ballad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Formal features</a:t>
                      </a:r>
                    </a:p>
                    <a:p>
                      <a:endParaRPr lang="en-US" sz="1200" dirty="0" smtClean="0">
                        <a:latin typeface="Georgia" panose="02040502050405020303" pitchFamily="18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Ballad metre: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Four-line stanzas (quatrains).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Lines 1 and 3 have four stresses each (tetrameter).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Lines 2 and 4, which usually rhyme, have three stresses each (</a:t>
                      </a:r>
                      <a:r>
                        <a:rPr lang="en-GB" sz="2000" dirty="0" err="1" smtClean="0">
                          <a:latin typeface="Georgia" panose="02040502050405020303" pitchFamily="18" charset="0"/>
                        </a:rPr>
                        <a:t>trimeter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).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907704" y="3735521"/>
            <a:ext cx="53285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Her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face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was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like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an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Ap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ril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morn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</a:p>
          <a:p>
            <a:pPr lvl="1"/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Clad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in a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win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try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cloud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: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clay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-cold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was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her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li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hand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pPr lvl="1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That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held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her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ble </a:t>
            </a:r>
            <a:r>
              <a:rPr lang="en-GB" sz="2000" b="1" dirty="0" err="1">
                <a:latin typeface="Georgia" panose="02040502050405020303" pitchFamily="18" charset="0"/>
                <a:cs typeface="Arial" panose="020B0604020202020204" pitchFamily="34" charset="0"/>
              </a:rPr>
              <a:t>shrowd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US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sz="2000" i="1" dirty="0">
                <a:latin typeface="Georgia" panose="02040502050405020303" pitchFamily="18" charset="0"/>
                <a:cs typeface="Arial" panose="020B0604020202020204" pitchFamily="34" charset="0"/>
              </a:rPr>
              <a:t>Margaret’s </a:t>
            </a:r>
            <a:r>
              <a:rPr lang="en-GB" sz="2000" i="1" dirty="0" smtClean="0">
                <a:latin typeface="Georgia" panose="02040502050405020303" pitchFamily="18" charset="0"/>
                <a:cs typeface="Arial" panose="020B0604020202020204" pitchFamily="34" charset="0"/>
              </a:rPr>
              <a:t>Ghost</a:t>
            </a:r>
          </a:p>
          <a:p>
            <a:pPr algn="r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by David Mallet (1767) </a:t>
            </a:r>
          </a:p>
        </p:txBody>
      </p:sp>
    </p:spTree>
    <p:extLst>
      <p:ext uri="{BB962C8B-B14F-4D97-AF65-F5344CB8AC3E}">
        <p14:creationId xmlns:p14="http://schemas.microsoft.com/office/powerpoint/2010/main" val="304849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61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419697"/>
              </p:ext>
            </p:extLst>
          </p:nvPr>
        </p:nvGraphicFramePr>
        <p:xfrm>
          <a:off x="467544" y="980728"/>
          <a:ext cx="8136904" cy="50596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  <a:gridCol w="71287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Ballad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Ballad metre: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Four-line stanzas (quatrains).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Lines 1 and 3 have four stresses each (tetrameter).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Lines 2 and 4, which usually rhyme, have three stresses each (</a:t>
                      </a:r>
                      <a:r>
                        <a:rPr lang="en-GB" sz="2000" dirty="0" err="1" smtClean="0">
                          <a:latin typeface="Georgia" panose="02040502050405020303" pitchFamily="18" charset="0"/>
                        </a:rPr>
                        <a:t>trimeter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).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Variation of ballad </a:t>
                      </a:r>
                      <a:r>
                        <a:rPr lang="en-US" sz="20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Rising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000" baseline="0" dirty="0" err="1" smtClean="0">
                          <a:latin typeface="Georgia" panose="02040502050405020303" pitchFamily="18" charset="0"/>
                        </a:rPr>
                        <a:t>metre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: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a mixture of iamb and anapaest feet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short lines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all types of rhyme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repetition (of single words or whole phrases in refrain)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short stanzas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Ballad -- the Latin ‘</a:t>
                      </a:r>
                      <a:r>
                        <a:rPr lang="en-GB" sz="2000" dirty="0" err="1" smtClean="0">
                          <a:latin typeface="Georgia" panose="02040502050405020303" pitchFamily="18" charset="0"/>
                        </a:rPr>
                        <a:t>ballare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’ – ‘to dance’</a:t>
                      </a:r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61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62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0249403"/>
              </p:ext>
            </p:extLst>
          </p:nvPr>
        </p:nvGraphicFramePr>
        <p:xfrm>
          <a:off x="467544" y="980728"/>
          <a:ext cx="8136904" cy="231648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  <a:gridCol w="71287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Main English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Poetry Genres</a:t>
                      </a:r>
                      <a:endParaRPr lang="en-GB" sz="20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Ballad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Ballad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000" baseline="0" dirty="0" err="1" smtClean="0">
                          <a:latin typeface="Georgia" panose="02040502050405020303" pitchFamily="18" charset="0"/>
                        </a:rPr>
                        <a:t>metre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:</a:t>
                      </a:r>
                      <a:endParaRPr lang="en-GB" sz="200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tends to sound familiar to Western ears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is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reminiscent of children’s rhymes and religious song,</a:t>
                      </a:r>
                      <a:r>
                        <a:rPr lang="en-GB" sz="2000" baseline="0" dirty="0" smtClean="0">
                          <a:latin typeface="Georgia" panose="02040502050405020303" pitchFamily="18" charset="0"/>
                        </a:rPr>
                        <a:t> being </a:t>
                      </a:r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close to common metre used in hymns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is associated with storytelling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0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76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63</a:t>
            </a:fld>
            <a:endParaRPr lang="en-GB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4977217"/>
              </p:ext>
            </p:extLst>
          </p:nvPr>
        </p:nvGraphicFramePr>
        <p:xfrm>
          <a:off x="527647" y="1052737"/>
          <a:ext cx="8076801" cy="9016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33268"/>
                <a:gridCol w="7043533"/>
              </a:tblGrid>
              <a:tr h="358717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The regular rhythmic pattern seen and heard in verse.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1855903"/>
              </p:ext>
            </p:extLst>
          </p:nvPr>
        </p:nvGraphicFramePr>
        <p:xfrm>
          <a:off x="539552" y="2204864"/>
          <a:ext cx="8064896" cy="404302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445502"/>
                <a:gridCol w="1927337"/>
                <a:gridCol w="4692057"/>
              </a:tblGrid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One foot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b="0" dirty="0" smtClean="0">
                          <a:latin typeface="Georgia" panose="02040502050405020303" pitchFamily="18" charset="0"/>
                        </a:rPr>
                        <a:t>monometer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err="1" smtClean="0">
                          <a:latin typeface="Georgia" panose="02040502050405020303" pitchFamily="18" charset="0"/>
                        </a:rPr>
                        <a:t>mónos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-- alone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Two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 feet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err="1" smtClean="0">
                          <a:latin typeface="Georgia" panose="02040502050405020303" pitchFamily="18" charset="0"/>
                        </a:rPr>
                        <a:t>dimeter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smtClean="0">
                          <a:latin typeface="Georgia" panose="02040502050405020303" pitchFamily="18" charset="0"/>
                        </a:rPr>
                        <a:t>dis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– twice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Three feet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err="1" smtClean="0">
                          <a:latin typeface="Georgia" panose="02040502050405020303" pitchFamily="18" charset="0"/>
                        </a:rPr>
                        <a:t>trimeter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smtClean="0">
                          <a:latin typeface="Georgia" panose="02040502050405020303" pitchFamily="18" charset="0"/>
                        </a:rPr>
                        <a:t>tri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– three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Four feet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tetrameter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smtClean="0">
                          <a:latin typeface="Georgia" panose="02040502050405020303" pitchFamily="18" charset="0"/>
                        </a:rPr>
                        <a:t>tetra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– four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Five feet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pentameter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err="1" smtClean="0">
                          <a:latin typeface="Georgia" panose="02040502050405020303" pitchFamily="18" charset="0"/>
                        </a:rPr>
                        <a:t>penta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– five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Six feet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hexameter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err="1" smtClean="0">
                          <a:latin typeface="Georgia" panose="02040502050405020303" pitchFamily="18" charset="0"/>
                        </a:rPr>
                        <a:t>hexa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– six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Seven feet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heptameter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err="1" smtClean="0">
                          <a:latin typeface="Georgia" panose="02040502050405020303" pitchFamily="18" charset="0"/>
                        </a:rPr>
                        <a:t>hepta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– seven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Eight feet</a:t>
                      </a:r>
                      <a:endParaRPr lang="en-GB" sz="2200" b="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b="0" dirty="0" err="1" smtClean="0">
                          <a:latin typeface="Georgia" panose="02040502050405020303" pitchFamily="18" charset="0"/>
                        </a:rPr>
                        <a:t>octameter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Greek word </a:t>
                      </a:r>
                      <a:r>
                        <a:rPr lang="en-US" sz="2200" b="0" i="1" dirty="0" err="1" smtClean="0">
                          <a:latin typeface="Georgia" panose="02040502050405020303" pitchFamily="18" charset="0"/>
                        </a:rPr>
                        <a:t>octa</a:t>
                      </a:r>
                      <a:r>
                        <a:rPr lang="en-US" sz="2200" b="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sz="2200" b="0" baseline="0" dirty="0" smtClean="0">
                          <a:latin typeface="Georgia" panose="02040502050405020303" pitchFamily="18" charset="0"/>
                        </a:rPr>
                        <a:t>-- eight</a:t>
                      </a:r>
                      <a:endParaRPr lang="en-GB" sz="2200" b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387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64</a:t>
            </a:fld>
            <a:endParaRPr lang="en-GB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711298"/>
              </p:ext>
            </p:extLst>
          </p:nvPr>
        </p:nvGraphicFramePr>
        <p:xfrm>
          <a:off x="1043608" y="980728"/>
          <a:ext cx="7128791" cy="30175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128791"/>
              </a:tblGrid>
              <a:tr h="358717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Syllabic (or quantitative) metre</a:t>
                      </a:r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:</a:t>
                      </a: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 </a:t>
                      </a:r>
                    </a:p>
                    <a:p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no stresses but fixed number of syllables per line </a:t>
                      </a:r>
                      <a:endParaRPr lang="en-GB" sz="220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Accentual (or alliterative) metre: </a:t>
                      </a:r>
                    </a:p>
                    <a:p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four stresses and any number of syllables per line</a:t>
                      </a: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Accentual-syllabic metre: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fixed number of stresses and fixed number of syllables in each line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957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65</a:t>
            </a:fld>
            <a:endParaRPr lang="en-GB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3169761"/>
              </p:ext>
            </p:extLst>
          </p:nvPr>
        </p:nvGraphicFramePr>
        <p:xfrm>
          <a:off x="683568" y="980728"/>
          <a:ext cx="7848872" cy="35052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848872"/>
              </a:tblGrid>
              <a:tr h="358717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Syllabic (or quantitative) metre</a:t>
                      </a:r>
                      <a:r>
                        <a:rPr lang="en-US" sz="2200" dirty="0" smtClean="0">
                          <a:latin typeface="Georgia" panose="02040502050405020303" pitchFamily="18" charset="0"/>
                        </a:rPr>
                        <a:t>:</a:t>
                      </a: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 </a:t>
                      </a:r>
                    </a:p>
                    <a:p>
                      <a:pPr algn="ctr"/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no stresses but fixed number of syllables per line </a:t>
                      </a:r>
                    </a:p>
                    <a:p>
                      <a:endParaRPr lang="en-US" sz="2200" baseline="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Is difficult to execute in English because English is a highly stressed language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Greek and Latin, are regulated by syllable length rather than syllable stress</a:t>
                      </a:r>
                    </a:p>
                    <a:p>
                      <a:endParaRPr lang="en-US" sz="2200" dirty="0" smtClean="0">
                        <a:latin typeface="Georgia" panose="02040502050405020303" pitchFamily="18" charset="0"/>
                      </a:endParaRPr>
                    </a:p>
                    <a:p>
                      <a:pPr algn="ctr"/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el-e-</a:t>
                      </a:r>
                      <a:r>
                        <a:rPr lang="en-GB" sz="2200" dirty="0" err="1" smtClean="0">
                          <a:latin typeface="Georgia" panose="02040502050405020303" pitchFamily="18" charset="0"/>
                        </a:rPr>
                        <a:t>phant</a:t>
                      </a: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 (long-short-long)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031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66</a:t>
            </a:fld>
            <a:endParaRPr lang="en-GB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211750"/>
              </p:ext>
            </p:extLst>
          </p:nvPr>
        </p:nvGraphicFramePr>
        <p:xfrm>
          <a:off x="828431" y="980728"/>
          <a:ext cx="7415130" cy="316992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415130"/>
              </a:tblGrid>
              <a:tr h="358717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Accentual (or alliterative) metre: </a:t>
                      </a:r>
                    </a:p>
                    <a:p>
                      <a:pPr algn="ctr"/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four stresses and any number of syllables per line</a:t>
                      </a:r>
                    </a:p>
                    <a:p>
                      <a:endParaRPr lang="en-US" sz="2200" baseline="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is the oldest form used in English verse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is sometimes considered ‘native’ to England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works around the occurrence of four stresses.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Four stresses are arranged into two pairs, either side            of a caesura.</a:t>
                      </a:r>
                      <a:endParaRPr lang="en-US" sz="2200" baseline="0" dirty="0" smtClean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331640" y="4509120"/>
            <a:ext cx="6408712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said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he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war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-king|| would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seek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o’er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oce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folk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-leader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no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ble, || since 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need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ed re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tain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ers.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For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peril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ous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proj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ect ||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pru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dent com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pan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ions</a:t>
            </a: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Chid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ed him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litt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le, || though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lov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ing him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dear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ly; </a:t>
            </a:r>
            <a:endParaRPr lang="en-GB" sz="2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sz="2000" i="1" dirty="0">
                <a:latin typeface="Georgia" panose="02040502050405020303" pitchFamily="18" charset="0"/>
                <a:cs typeface="Arial" panose="020B0604020202020204" pitchFamily="34" charset="0"/>
              </a:rPr>
              <a:t>Beowulf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  <a:endParaRPr lang="en-GB" sz="2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translated 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by Leslie Hall (1892</a:t>
            </a:r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)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30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67</a:t>
            </a:fld>
            <a:endParaRPr lang="en-GB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279934"/>
              </p:ext>
            </p:extLst>
          </p:nvPr>
        </p:nvGraphicFramePr>
        <p:xfrm>
          <a:off x="971599" y="980728"/>
          <a:ext cx="7271961" cy="51816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271961"/>
              </a:tblGrid>
              <a:tr h="358717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Accentual-syllabic metre: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fixed number of stresses and fixed number of syllables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smtClean="0">
                          <a:latin typeface="Georgia" panose="02040502050405020303" pitchFamily="18" charset="0"/>
                        </a:rPr>
                        <a:t>in each line</a:t>
                      </a:r>
                    </a:p>
                    <a:p>
                      <a:endParaRPr lang="en-US" sz="2200" baseline="0" dirty="0" smtClean="0">
                        <a:latin typeface="Georgia" panose="020405020504050203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is the most familiar metre for English speakers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is used in most formal poems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has variations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200" baseline="0" dirty="0" smtClean="0">
                          <a:latin typeface="Georgia" panose="02040502050405020303" pitchFamily="18" charset="0"/>
                        </a:rPr>
                        <a:t>was introduced by Chaucer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combines the patterns found in Dante, Petrarch and Boccaccio with the French influence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2200" baseline="0" dirty="0" smtClean="0">
                        <a:latin typeface="Georgia" panose="02040502050405020303" pitchFamily="18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Each line is identified according to 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the stress pattern seen most commonly in each foot 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200" baseline="0" dirty="0" smtClean="0">
                          <a:latin typeface="Georgia" panose="02040502050405020303" pitchFamily="18" charset="0"/>
                        </a:rPr>
                        <a:t>the number of such feet in a line.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831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23528" y="1690535"/>
            <a:ext cx="574647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Priest of </a:t>
            </a:r>
            <a:r>
              <a:rPr lang="en-GB" sz="2000" dirty="0" err="1">
                <a:latin typeface="Georgia" panose="02040502050405020303" pitchFamily="18" charset="0"/>
                <a:cs typeface="Arial" panose="020B0604020202020204" pitchFamily="34" charset="0"/>
              </a:rPr>
              <a:t>T’ien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Mountain</a:t>
            </a:r>
          </a:p>
          <a:p>
            <a:pPr algn="ctr"/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hear the distant baying of the hound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Amid the waters murmuring around;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see the peach-flowers bearing crystal rain,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sportive deer around the forest fane.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waving tops of bamboo groves aspire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 fleeting change the summer clouds to tire, 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While from the emerald peaks of many hills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sparkling cascades fall in fairy rills.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Beneath the pines within this shady dell,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list in vain to hear the noontide bell;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temple’s empty, and the priest has gone,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And I am left to mourn my grief alone. </a:t>
            </a:r>
          </a:p>
          <a:p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i="1" dirty="0">
                <a:latin typeface="Georgia" panose="02040502050405020303" pitchFamily="18" charset="0"/>
                <a:cs typeface="Arial" panose="020B0604020202020204" pitchFamily="34" charset="0"/>
              </a:rPr>
              <a:t>Charles Budd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743484"/>
              </p:ext>
            </p:extLst>
          </p:nvPr>
        </p:nvGraphicFramePr>
        <p:xfrm>
          <a:off x="533916" y="788917"/>
          <a:ext cx="8148809" cy="9016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42480"/>
                <a:gridCol w="7106329"/>
              </a:tblGrid>
              <a:tr h="358717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regular rhythmic pattern seen and heard in verse.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252826" y="1925852"/>
            <a:ext cx="2400657" cy="439248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訪戴天山道士不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遇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24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犬吠水聲中，桃花帶露濃。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樹深時見鹿，溪午不聞鍾。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野竹分青靄，飛泉掛碧峯。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無人知所去，愁倚兩三鬆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396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23528" y="1690535"/>
            <a:ext cx="574647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Priest of </a:t>
            </a:r>
            <a:r>
              <a:rPr lang="en-GB" sz="2000" dirty="0" err="1">
                <a:latin typeface="Georgia" panose="02040502050405020303" pitchFamily="18" charset="0"/>
                <a:cs typeface="Arial" panose="020B0604020202020204" pitchFamily="34" charset="0"/>
              </a:rPr>
              <a:t>T’ien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Mountain</a:t>
            </a:r>
          </a:p>
          <a:p>
            <a:pPr algn="ctr"/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hear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dis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tant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bay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ing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of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hound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mid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ters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mur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muring a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round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see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peach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-flowers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bear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ing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cry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stal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rain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spor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tive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deer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round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for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est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fane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wav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ing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tops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of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bam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boo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groves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as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pire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flee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ting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change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sum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mer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clouds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tire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While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from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em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erald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peaks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of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ny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hills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spark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ling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cas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cades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fall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in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fai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ry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rills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Be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neath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pines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with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in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this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sha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dy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dell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list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in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vain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hear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noon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tide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bell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tem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ple’s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emp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ty,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and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priest 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has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gone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am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left 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mourn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my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grief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lone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i="1" dirty="0">
                <a:latin typeface="Georgia" panose="02040502050405020303" pitchFamily="18" charset="0"/>
                <a:cs typeface="Arial" panose="020B0604020202020204" pitchFamily="34" charset="0"/>
              </a:rPr>
              <a:t>Charles Budd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103265"/>
              </p:ext>
            </p:extLst>
          </p:nvPr>
        </p:nvGraphicFramePr>
        <p:xfrm>
          <a:off x="533916" y="788917"/>
          <a:ext cx="8148809" cy="9016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42480"/>
                <a:gridCol w="7106329"/>
              </a:tblGrid>
              <a:tr h="358717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regular rhythmic pattern seen and heard in verse.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252826" y="1925852"/>
            <a:ext cx="2400657" cy="439248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訪戴天山道士不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遇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24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犬吠水聲中，桃花帶露濃。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樹深時見鹿，溪午不聞鍾。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野竹分青靄，飛泉掛碧峯。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無人知所去，愁倚兩三鬆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3189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23528" y="1690535"/>
            <a:ext cx="4608512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On Drinking Alone by the </a:t>
            </a:r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Moonlight</a:t>
            </a:r>
          </a:p>
          <a:p>
            <a:pPr algn="ctr"/>
            <a:endParaRPr lang="en-US" sz="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Here are flowers and here is wine,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But where’s a friend with me to join,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Hand to hand and heart to heart,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 one full cup before we part?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Rather than to drink alone,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I’ll make bold to ask the moon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To condescend to lend her face,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hour and the scene to grave.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Lo! she answers, and she brings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My shadow on her silver wings;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That makes three, and we shall be,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000" dirty="0" err="1">
                <a:latin typeface="Georgia" panose="02040502050405020303" pitchFamily="18" charset="0"/>
                <a:cs typeface="Arial" panose="020B0604020202020204" pitchFamily="34" charset="0"/>
              </a:rPr>
              <a:t>ween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a merry company. </a:t>
            </a:r>
          </a:p>
          <a:p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i="1" dirty="0" smtClean="0">
                <a:latin typeface="Georgia" panose="02040502050405020303" pitchFamily="18" charset="0"/>
                <a:cs typeface="Arial" panose="020B0604020202020204" pitchFamily="34" charset="0"/>
              </a:rPr>
              <a:t>W. A. P. </a:t>
            </a:r>
            <a:r>
              <a:rPr lang="en-GB" i="1" dirty="0">
                <a:latin typeface="Georgia" panose="02040502050405020303" pitchFamily="18" charset="0"/>
                <a:cs typeface="Arial" panose="020B0604020202020204" pitchFamily="34" charset="0"/>
              </a:rPr>
              <a:t>Martin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960900"/>
              </p:ext>
            </p:extLst>
          </p:nvPr>
        </p:nvGraphicFramePr>
        <p:xfrm>
          <a:off x="533916" y="788917"/>
          <a:ext cx="8148809" cy="9016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42480"/>
                <a:gridCol w="7106329"/>
              </a:tblGrid>
              <a:tr h="358717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regular rhythmic pattern seen and heard in verse.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5301372" y="1925852"/>
            <a:ext cx="3508653" cy="439248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月下獨酌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24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花間一壺酒，獨酌無相親。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舉杯邀明月，對影成三人。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月既不解飲，影徒隨我身。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暫伴月將影，行樂須及春。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我歌月徘徊，我舞影零亂。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醒時同交歡，醉後各分散。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永結無情遊，相期邈雲漢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4794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23528" y="1690535"/>
            <a:ext cx="4977844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On Drinking Alone by the </a:t>
            </a:r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Moonlight</a:t>
            </a:r>
          </a:p>
          <a:p>
            <a:pPr algn="ctr"/>
            <a:endParaRPr lang="en-US" sz="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Here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are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flow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ers and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here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wine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But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where’s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friend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with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jo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in,</a:t>
            </a: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Hand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hand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heart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heart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one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full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cup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be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fore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we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part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?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Ra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than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drink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lone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I’ll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make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bold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ask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moon</a:t>
            </a: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To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conde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scend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lend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her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face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hour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and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scene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grave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Lo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! she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ans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wers,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and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she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brings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My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sha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dow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on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her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sil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ver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wings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That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makes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three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and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shall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 </a:t>
            </a:r>
            <a:r>
              <a:rPr lang="en-GB" sz="2000" b="1" dirty="0" err="1">
                <a:latin typeface="Georgia" panose="02040502050405020303" pitchFamily="18" charset="0"/>
                <a:cs typeface="Arial" panose="020B0604020202020204" pitchFamily="34" charset="0"/>
              </a:rPr>
              <a:t>ween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a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mer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ry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comp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any. </a:t>
            </a:r>
          </a:p>
          <a:p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i="1" dirty="0" smtClean="0">
                <a:latin typeface="Georgia" panose="02040502050405020303" pitchFamily="18" charset="0"/>
                <a:cs typeface="Arial" panose="020B0604020202020204" pitchFamily="34" charset="0"/>
              </a:rPr>
              <a:t>W. A. P. </a:t>
            </a:r>
            <a:r>
              <a:rPr lang="en-GB" i="1" dirty="0">
                <a:latin typeface="Georgia" panose="02040502050405020303" pitchFamily="18" charset="0"/>
                <a:cs typeface="Arial" panose="020B0604020202020204" pitchFamily="34" charset="0"/>
              </a:rPr>
              <a:t>Martin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2426201"/>
              </p:ext>
            </p:extLst>
          </p:nvPr>
        </p:nvGraphicFramePr>
        <p:xfrm>
          <a:off x="533916" y="788917"/>
          <a:ext cx="8148809" cy="9016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42480"/>
                <a:gridCol w="7106329"/>
              </a:tblGrid>
              <a:tr h="358717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regular rhythmic pattern seen and heard in verse.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5301372" y="1925852"/>
            <a:ext cx="3508653" cy="439248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月下獨酌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24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花間一壺酒，獨酌無相親。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舉杯邀明月，對影成三人。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月既不解飲，影徒隨我身。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暫伴月將影，行樂須及春。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我歌月徘徊，我舞影零亂。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醒時同交歡，醉後各分散。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永結無情遊，相期邈雲漢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31916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23528" y="1690535"/>
            <a:ext cx="4608512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On Drinking Alone by the </a:t>
            </a:r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Moonlight</a:t>
            </a:r>
          </a:p>
          <a:p>
            <a:pPr algn="ctr"/>
            <a:endParaRPr lang="en-US" sz="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modest Moon declines the cup,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But shadow promptly takes it up;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And when I dance, my shadow fleet,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Keeps measure with my flying feet.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Yet though the moon declines to tipple,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She dances in yon shining ripple;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And when I sing my festive song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echoes of the Moon prolong.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Say, when shall we next meet together?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Surely not in cloudy weather;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For you, my boon companions dear,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Come only when the sky is clear. </a:t>
            </a:r>
          </a:p>
          <a:p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i="1" dirty="0">
                <a:latin typeface="Georgia" panose="02040502050405020303" pitchFamily="18" charset="0"/>
                <a:cs typeface="Arial" panose="020B0604020202020204" pitchFamily="34" charset="0"/>
              </a:rPr>
              <a:t>W. A. P. Martin</a:t>
            </a:r>
            <a:endParaRPr lang="en-GB" i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3261837"/>
              </p:ext>
            </p:extLst>
          </p:nvPr>
        </p:nvGraphicFramePr>
        <p:xfrm>
          <a:off x="533916" y="788917"/>
          <a:ext cx="8148809" cy="9016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42480"/>
                <a:gridCol w="7106329"/>
              </a:tblGrid>
              <a:tr h="358717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regular rhythmic pattern seen and heard in verse.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5301372" y="1925852"/>
            <a:ext cx="3508653" cy="439248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月下獨酌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24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花間一壺酒，獨酌無相親。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舉杯邀明月，對影成三人。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月既不解飲，影徒隨我身。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暫伴月將影，行樂須及春。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我歌月徘徊，我舞影零亂。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醒時同交歡，醉後各分散。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永結無情遊，相期邈雲漢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5186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07504" y="1690535"/>
            <a:ext cx="5193868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On Drinking Alone by the </a:t>
            </a:r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Moonlight</a:t>
            </a:r>
          </a:p>
          <a:p>
            <a:pPr algn="ctr"/>
            <a:endParaRPr lang="en-US" sz="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mod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est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Moon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de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clines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cup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But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sha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dow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prompt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takes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up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when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dance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my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sha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dow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fleet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Keeps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mea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sure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with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my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fly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ing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feet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Yet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though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moon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de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clines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tip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ple,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She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dan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ces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in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yon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shin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ing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rip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ple;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when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sing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my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fes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tive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song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ech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oes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of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Moon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pro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long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Say,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when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shall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next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meet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to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ge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ther?</a:t>
            </a:r>
          </a:p>
          <a:p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Sure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not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in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clou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dy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wea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ther;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For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you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 my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boon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com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pan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ions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dear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Come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on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ly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when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sky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 is </a:t>
            </a:r>
            <a:r>
              <a:rPr lang="en-GB" sz="2000" b="1" dirty="0">
                <a:latin typeface="Georgia" panose="02040502050405020303" pitchFamily="18" charset="0"/>
                <a:cs typeface="Arial" panose="020B0604020202020204" pitchFamily="34" charset="0"/>
              </a:rPr>
              <a:t>clear</a:t>
            </a:r>
            <a:r>
              <a:rPr lang="en-GB" sz="2000" dirty="0">
                <a:latin typeface="Georgia" panose="02040502050405020303" pitchFamily="18" charset="0"/>
                <a:cs typeface="Arial" panose="020B0604020202020204" pitchFamily="34" charset="0"/>
              </a:rPr>
              <a:t>. </a:t>
            </a:r>
          </a:p>
          <a:p>
            <a:endParaRPr lang="en-GB" sz="5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r"/>
            <a:r>
              <a:rPr lang="en-GB" i="1" dirty="0">
                <a:latin typeface="Georgia" panose="02040502050405020303" pitchFamily="18" charset="0"/>
                <a:cs typeface="Arial" panose="020B0604020202020204" pitchFamily="34" charset="0"/>
              </a:rPr>
              <a:t>W. A. P. Martin</a:t>
            </a:r>
            <a:endParaRPr lang="en-GB" i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6411014"/>
              </p:ext>
            </p:extLst>
          </p:nvPr>
        </p:nvGraphicFramePr>
        <p:xfrm>
          <a:off x="533916" y="788917"/>
          <a:ext cx="8148809" cy="9016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42480"/>
                <a:gridCol w="7106329"/>
              </a:tblGrid>
              <a:tr h="358717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 smtClean="0">
                          <a:latin typeface="Georgia" panose="02040502050405020303" pitchFamily="18" charset="0"/>
                        </a:rPr>
                        <a:t>Technical</a:t>
                      </a:r>
                      <a:r>
                        <a:rPr lang="en-US" sz="2000" baseline="0" dirty="0" smtClean="0">
                          <a:latin typeface="Georgia" panose="02040502050405020303" pitchFamily="18" charset="0"/>
                        </a:rPr>
                        <a:t> Terms of English Poetry</a:t>
                      </a:r>
                      <a:endParaRPr lang="en-GB" sz="2000" dirty="0">
                        <a:solidFill>
                          <a:schemeClr val="tx1"/>
                        </a:solidFill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05378">
                <a:tc>
                  <a:txBody>
                    <a:bodyPr/>
                    <a:lstStyle/>
                    <a:p>
                      <a:r>
                        <a:rPr lang="en-US" sz="2200" dirty="0" err="1" smtClean="0">
                          <a:latin typeface="Georgia" panose="02040502050405020303" pitchFamily="18" charset="0"/>
                        </a:rPr>
                        <a:t>Metre</a:t>
                      </a:r>
                      <a:endParaRPr lang="en-GB" sz="22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Georgia" panose="02040502050405020303" pitchFamily="18" charset="0"/>
                        </a:rPr>
                        <a:t>The regular rhythmic pattern seen and heard in verse.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5301372" y="1925852"/>
            <a:ext cx="3508653" cy="439248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月下獨酌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24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花間一壺酒，獨酌無相親。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舉杯邀明月，對影成三人。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月既不解飲，影徒隨我身。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暫伴月將影，行樂須及春。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我歌月徘徊，我舞影零亂。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醒時同交歡，醉後各分散。</a:t>
            </a:r>
          </a:p>
          <a:p>
            <a:pPr algn="ctr"/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永結無情遊，相期邈雲漢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7025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38632</TotalTime>
  <Words>6233</Words>
  <Application>Microsoft Office PowerPoint</Application>
  <PresentationFormat>On-screen Show (4:3)</PresentationFormat>
  <Paragraphs>1050</Paragraphs>
  <Slides>73</Slides>
  <Notes>52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4" baseType="lpstr">
      <vt:lpstr>Executive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483</cp:revision>
  <dcterms:created xsi:type="dcterms:W3CDTF">2016-12-03T11:57:52Z</dcterms:created>
  <dcterms:modified xsi:type="dcterms:W3CDTF">2021-04-16T07:28:11Z</dcterms:modified>
</cp:coreProperties>
</file>