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F5FB"/>
    <a:srgbClr val="FDBB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FE06AC-6E21-44AC-9EB3-65B4DA8BDEDD}" v="10" dt="2025-05-15T17:52:28.1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ewellyn, Bianca" userId="de998b74-0602-44fd-86d7-124fdc843899" providerId="ADAL" clId="{C3FE06AC-6E21-44AC-9EB3-65B4DA8BDEDD}"/>
    <pc:docChg chg="undo custSel modSld">
      <pc:chgData name="Llewellyn, Bianca" userId="de998b74-0602-44fd-86d7-124fdc843899" providerId="ADAL" clId="{C3FE06AC-6E21-44AC-9EB3-65B4DA8BDEDD}" dt="2025-05-15T17:53:45.544" v="575" actId="20577"/>
      <pc:docMkLst>
        <pc:docMk/>
      </pc:docMkLst>
      <pc:sldChg chg="addSp delSp modSp mod">
        <pc:chgData name="Llewellyn, Bianca" userId="de998b74-0602-44fd-86d7-124fdc843899" providerId="ADAL" clId="{C3FE06AC-6E21-44AC-9EB3-65B4DA8BDEDD}" dt="2025-05-15T17:53:45.544" v="575" actId="20577"/>
        <pc:sldMkLst>
          <pc:docMk/>
          <pc:sldMk cId="81486474" sldId="256"/>
        </pc:sldMkLst>
        <pc:spChg chg="add mod">
          <ac:chgData name="Llewellyn, Bianca" userId="de998b74-0602-44fd-86d7-124fdc843899" providerId="ADAL" clId="{C3FE06AC-6E21-44AC-9EB3-65B4DA8BDEDD}" dt="2025-05-11T20:44:37.736" v="344" actId="1076"/>
          <ac:spMkLst>
            <pc:docMk/>
            <pc:sldMk cId="81486474" sldId="256"/>
            <ac:spMk id="2" creationId="{BF4AF4BF-F0EA-C0F4-D081-7512EE8AF59F}"/>
          </ac:spMkLst>
        </pc:spChg>
        <pc:spChg chg="add mod">
          <ac:chgData name="Llewellyn, Bianca" userId="de998b74-0602-44fd-86d7-124fdc843899" providerId="ADAL" clId="{C3FE06AC-6E21-44AC-9EB3-65B4DA8BDEDD}" dt="2025-05-11T20:37:36.090" v="329" actId="1076"/>
          <ac:spMkLst>
            <pc:docMk/>
            <pc:sldMk cId="81486474" sldId="256"/>
            <ac:spMk id="3" creationId="{2B65E264-0D5F-3DFA-8DBC-C3C1B93E2729}"/>
          </ac:spMkLst>
        </pc:spChg>
        <pc:spChg chg="mod">
          <ac:chgData name="Llewellyn, Bianca" userId="de998b74-0602-44fd-86d7-124fdc843899" providerId="ADAL" clId="{C3FE06AC-6E21-44AC-9EB3-65B4DA8BDEDD}" dt="2025-05-11T20:44:26.767" v="342" actId="1076"/>
          <ac:spMkLst>
            <pc:docMk/>
            <pc:sldMk cId="81486474" sldId="256"/>
            <ac:spMk id="4" creationId="{9FD8CF59-E48A-98A9-0F04-1FDD03F7A3B3}"/>
          </ac:spMkLst>
        </pc:spChg>
        <pc:spChg chg="mod">
          <ac:chgData name="Llewellyn, Bianca" userId="de998b74-0602-44fd-86d7-124fdc843899" providerId="ADAL" clId="{C3FE06AC-6E21-44AC-9EB3-65B4DA8BDEDD}" dt="2025-05-11T20:44:43.108" v="345" actId="1076"/>
          <ac:spMkLst>
            <pc:docMk/>
            <pc:sldMk cId="81486474" sldId="256"/>
            <ac:spMk id="5" creationId="{37AF177C-0AA2-05AA-0149-CC670AB91F91}"/>
          </ac:spMkLst>
        </pc:spChg>
        <pc:spChg chg="mod">
          <ac:chgData name="Llewellyn, Bianca" userId="de998b74-0602-44fd-86d7-124fdc843899" providerId="ADAL" clId="{C3FE06AC-6E21-44AC-9EB3-65B4DA8BDEDD}" dt="2025-05-11T20:44:07.434" v="340" actId="1076"/>
          <ac:spMkLst>
            <pc:docMk/>
            <pc:sldMk cId="81486474" sldId="256"/>
            <ac:spMk id="6" creationId="{9B6D4A05-6F64-4958-6893-8CBF04AA01E1}"/>
          </ac:spMkLst>
        </pc:spChg>
        <pc:spChg chg="mod">
          <ac:chgData name="Llewellyn, Bianca" userId="de998b74-0602-44fd-86d7-124fdc843899" providerId="ADAL" clId="{C3FE06AC-6E21-44AC-9EB3-65B4DA8BDEDD}" dt="2025-05-11T20:50:27.759" v="351" actId="1076"/>
          <ac:spMkLst>
            <pc:docMk/>
            <pc:sldMk cId="81486474" sldId="256"/>
            <ac:spMk id="7" creationId="{BA42A32C-FE2D-D9F6-BCFA-3A9B3169CC4B}"/>
          </ac:spMkLst>
        </pc:spChg>
        <pc:spChg chg="mod">
          <ac:chgData name="Llewellyn, Bianca" userId="de998b74-0602-44fd-86d7-124fdc843899" providerId="ADAL" clId="{C3FE06AC-6E21-44AC-9EB3-65B4DA8BDEDD}" dt="2025-04-29T20:56:59.943" v="170" actId="1076"/>
          <ac:spMkLst>
            <pc:docMk/>
            <pc:sldMk cId="81486474" sldId="256"/>
            <ac:spMk id="8" creationId="{C3E6D552-0115-FC9B-2FD8-963C4D947667}"/>
          </ac:spMkLst>
        </pc:spChg>
        <pc:spChg chg="mod">
          <ac:chgData name="Llewellyn, Bianca" userId="de998b74-0602-44fd-86d7-124fdc843899" providerId="ADAL" clId="{C3FE06AC-6E21-44AC-9EB3-65B4DA8BDEDD}" dt="2025-05-15T17:49:56.762" v="358" actId="1076"/>
          <ac:spMkLst>
            <pc:docMk/>
            <pc:sldMk cId="81486474" sldId="256"/>
            <ac:spMk id="9" creationId="{DF236BAD-2923-319D-A446-DABE2657AEE1}"/>
          </ac:spMkLst>
        </pc:spChg>
        <pc:spChg chg="mod">
          <ac:chgData name="Llewellyn, Bianca" userId="de998b74-0602-44fd-86d7-124fdc843899" providerId="ADAL" clId="{C3FE06AC-6E21-44AC-9EB3-65B4DA8BDEDD}" dt="2025-04-29T21:02:49.076" v="198" actId="1076"/>
          <ac:spMkLst>
            <pc:docMk/>
            <pc:sldMk cId="81486474" sldId="256"/>
            <ac:spMk id="10" creationId="{1B4D2A26-935C-46B2-0399-D790DB421D7D}"/>
          </ac:spMkLst>
        </pc:spChg>
        <pc:spChg chg="mod">
          <ac:chgData name="Llewellyn, Bianca" userId="de998b74-0602-44fd-86d7-124fdc843899" providerId="ADAL" clId="{C3FE06AC-6E21-44AC-9EB3-65B4DA8BDEDD}" dt="2025-05-15T17:53:45.544" v="575" actId="20577"/>
          <ac:spMkLst>
            <pc:docMk/>
            <pc:sldMk cId="81486474" sldId="256"/>
            <ac:spMk id="11" creationId="{BDC3FE78-24F7-6C6F-84BA-0D12338B7A70}"/>
          </ac:spMkLst>
        </pc:spChg>
        <pc:spChg chg="mod">
          <ac:chgData name="Llewellyn, Bianca" userId="de998b74-0602-44fd-86d7-124fdc843899" providerId="ADAL" clId="{C3FE06AC-6E21-44AC-9EB3-65B4DA8BDEDD}" dt="2025-04-29T20:42:53.318" v="137" actId="14100"/>
          <ac:spMkLst>
            <pc:docMk/>
            <pc:sldMk cId="81486474" sldId="256"/>
            <ac:spMk id="12" creationId="{6854CE89-A003-6419-A939-6551066D59DB}"/>
          </ac:spMkLst>
        </pc:spChg>
        <pc:spChg chg="mod">
          <ac:chgData name="Llewellyn, Bianca" userId="de998b74-0602-44fd-86d7-124fdc843899" providerId="ADAL" clId="{C3FE06AC-6E21-44AC-9EB3-65B4DA8BDEDD}" dt="2025-05-11T20:35:13.343" v="310"/>
          <ac:spMkLst>
            <pc:docMk/>
            <pc:sldMk cId="81486474" sldId="256"/>
            <ac:spMk id="15" creationId="{0925AE0F-DC2A-D95F-C736-9D3628F187F4}"/>
          </ac:spMkLst>
        </pc:spChg>
        <pc:spChg chg="mod">
          <ac:chgData name="Llewellyn, Bianca" userId="de998b74-0602-44fd-86d7-124fdc843899" providerId="ADAL" clId="{C3FE06AC-6E21-44AC-9EB3-65B4DA8BDEDD}" dt="2025-05-15T17:50:43.283" v="359" actId="20578"/>
          <ac:spMkLst>
            <pc:docMk/>
            <pc:sldMk cId="81486474" sldId="256"/>
            <ac:spMk id="18" creationId="{EB48DA35-834C-5253-5F61-402AF5F06EA7}"/>
          </ac:spMkLst>
        </pc:spChg>
        <pc:spChg chg="mod">
          <ac:chgData name="Llewellyn, Bianca" userId="de998b74-0602-44fd-86d7-124fdc843899" providerId="ADAL" clId="{C3FE06AC-6E21-44AC-9EB3-65B4DA8BDEDD}" dt="2025-04-29T21:01:39.239" v="186" actId="14100"/>
          <ac:spMkLst>
            <pc:docMk/>
            <pc:sldMk cId="81486474" sldId="256"/>
            <ac:spMk id="19" creationId="{B09A4DA4-7A4B-48F6-A4C0-8F46F7A7830C}"/>
          </ac:spMkLst>
        </pc:spChg>
        <pc:picChg chg="add mod">
          <ac:chgData name="Llewellyn, Bianca" userId="de998b74-0602-44fd-86d7-124fdc843899" providerId="ADAL" clId="{C3FE06AC-6E21-44AC-9EB3-65B4DA8BDEDD}" dt="2025-05-15T17:49:50.321" v="352" actId="1076"/>
          <ac:picMkLst>
            <pc:docMk/>
            <pc:sldMk cId="81486474" sldId="256"/>
            <ac:picMk id="13" creationId="{1C1D08E3-379F-87D0-3779-57E4C4BF30BC}"/>
          </ac:picMkLst>
        </pc:picChg>
        <pc:picChg chg="add mod">
          <ac:chgData name="Llewellyn, Bianca" userId="de998b74-0602-44fd-86d7-124fdc843899" providerId="ADAL" clId="{C3FE06AC-6E21-44AC-9EB3-65B4DA8BDEDD}" dt="2025-05-11T20:44:51.012" v="346" actId="1076"/>
          <ac:picMkLst>
            <pc:docMk/>
            <pc:sldMk cId="81486474" sldId="256"/>
            <ac:picMk id="16" creationId="{409C362C-FB9F-B283-EA1F-54FB447A7B9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7848D-3E08-1703-6FDA-5410C03431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2D2BDA-DC20-25BA-3AF2-73432E7816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757F75-F962-F56E-95DA-A430928414A8}"/>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8A85B460-A305-A861-7873-C55F139D41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CBD889-6FB9-9792-A70A-0F11927B5488}"/>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734388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70E1E-214D-B84B-FE15-C9ADBDED9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0E15BC-2F95-D4E9-E5A5-00279325AB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46C36A-52F1-2ED3-E06D-ED20F3CA3FC8}"/>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5303B7C3-BDDC-2E5C-90DA-7E72C3DFF3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4AEE24-FB81-6274-DE30-737D15EA78D7}"/>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3124737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FB8F2-D794-C4CB-A1E5-A3433F5C72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3BFE9FE-E1DB-2928-E3DF-944F86E1BE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A7DA60-4243-A5A5-79A3-B98719B2635C}"/>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F7435326-F139-6D57-333E-1D64E963A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17D0B-DEB9-45F8-D046-EC4E2452E24E}"/>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2621103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F694-2D3B-AF1A-E5BC-3D122D06B6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800886-B12E-A6A8-1323-1E2C6BF06D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D61827F-319A-A3C5-7257-E70BB253C9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A0716D-1D22-9659-4E2C-012AA9FF3221}"/>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6" name="Footer Placeholder 5">
            <a:extLst>
              <a:ext uri="{FF2B5EF4-FFF2-40B4-BE49-F238E27FC236}">
                <a16:creationId xmlns:a16="http://schemas.microsoft.com/office/drawing/2014/main" id="{5A8216E4-5B31-51B3-9129-B43CE4F40F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A1079B-8003-5377-5307-FEBA39E7F5B9}"/>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144974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27F-3AC5-EFDE-BE74-89006A594A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1253C2-6529-E2D9-9C9E-C2C3F92D97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109D5C-1907-3C62-626F-2F971CC687D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96E192-1F1B-CB80-3987-D02723F23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AF2FEA1-809D-4EF7-659A-A72841E8A8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6FE4464-5A3A-0391-F869-A6048BD96A68}"/>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8" name="Footer Placeholder 7">
            <a:extLst>
              <a:ext uri="{FF2B5EF4-FFF2-40B4-BE49-F238E27FC236}">
                <a16:creationId xmlns:a16="http://schemas.microsoft.com/office/drawing/2014/main" id="{D049257E-693B-756E-4097-1B6CC63811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6D3594-85A1-90C2-5F3F-38CF98DC76DD}"/>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36360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A01F-4CB8-6F41-6AFC-220BD0DDFC8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670B0E-EB16-C387-00EC-C288839AB5DB}"/>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4" name="Footer Placeholder 3">
            <a:extLst>
              <a:ext uri="{FF2B5EF4-FFF2-40B4-BE49-F238E27FC236}">
                <a16:creationId xmlns:a16="http://schemas.microsoft.com/office/drawing/2014/main" id="{70D9846E-2C3F-DBE5-B863-9A3187A2B0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66C9C9-B44F-D616-242B-F18B7BB63733}"/>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418954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E74EED-DF09-90AF-EA8E-2B6C0CB1E3CA}"/>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3" name="Footer Placeholder 2">
            <a:extLst>
              <a:ext uri="{FF2B5EF4-FFF2-40B4-BE49-F238E27FC236}">
                <a16:creationId xmlns:a16="http://schemas.microsoft.com/office/drawing/2014/main" id="{658C24BF-3E8E-1208-EBB5-8B86911ECEF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538BB7-BF51-0C5B-5FB7-D0B2425D2FB0}"/>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3511156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40CB2-A522-2852-4E5F-394D3DE0A1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741C1B-B341-E6E8-F30F-9C341D53D8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A1AA89-6D52-6940-5175-0614B777BC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C71D15-D4CA-F769-1BF8-00CAEB69C909}"/>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6" name="Footer Placeholder 5">
            <a:extLst>
              <a:ext uri="{FF2B5EF4-FFF2-40B4-BE49-F238E27FC236}">
                <a16:creationId xmlns:a16="http://schemas.microsoft.com/office/drawing/2014/main" id="{E4B758AE-A266-01DD-A5B7-0F7EDA7813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38420B-F724-405E-E512-B1E99C5E43DE}"/>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2832582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D801-5E16-7112-E549-51B4440452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73FD28-7793-5832-5207-C01C8296D0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8376DE-417A-7F52-9E1E-5BF4BBD20B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72084-A9D5-5AFF-81E6-F9B8C4645B4B}"/>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6" name="Footer Placeholder 5">
            <a:extLst>
              <a:ext uri="{FF2B5EF4-FFF2-40B4-BE49-F238E27FC236}">
                <a16:creationId xmlns:a16="http://schemas.microsoft.com/office/drawing/2014/main" id="{A1A4B9DA-B760-969F-D10E-D5EEF29E40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077099-DB85-A8FA-801D-A48C0DE04A3C}"/>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2298555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C541B-89A9-7177-A935-A4D5A4B2E2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7A3576-4495-B7A0-7A95-1E1D3B7B12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A23F5D-0D34-7DBA-5B2C-BCBD31C0DC9B}"/>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7AEDD680-9B7E-2537-1B03-D542DB32BC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4FAC4-FD9C-D9DF-E6B2-F233CEBB73CE}"/>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3177348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7339D9-A22E-4ADD-DCC0-5861D4BA8C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E32970-2D25-3E8F-300B-940CF98CD6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EFA534-20D7-5D10-B98A-55378D1A1859}"/>
              </a:ext>
            </a:extLst>
          </p:cNvPr>
          <p:cNvSpPr>
            <a:spLocks noGrp="1"/>
          </p:cNvSpPr>
          <p:nvPr>
            <p:ph type="dt" sz="half" idx="10"/>
          </p:nvPr>
        </p:nvSpPr>
        <p:spPr/>
        <p:txBody>
          <a:body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2D048B1D-2736-1CE7-D89A-50176B6B5D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CDB57F-62C0-3058-9ABE-CBC2B77ECB28}"/>
              </a:ext>
            </a:extLst>
          </p:cNvPr>
          <p:cNvSpPr>
            <a:spLocks noGrp="1"/>
          </p:cNvSpPr>
          <p:nvPr>
            <p:ph type="sldNum" sz="quarter" idx="12"/>
          </p:nvPr>
        </p:nvSpPr>
        <p:spPr/>
        <p:txBody>
          <a:bodyPr/>
          <a:lstStyle/>
          <a:p>
            <a:fld id="{1624B8D4-57D4-47D4-A1A4-0E0B3E469CB3}" type="slidenum">
              <a:rPr lang="en-GB" smtClean="0"/>
              <a:t>‹#›</a:t>
            </a:fld>
            <a:endParaRPr lang="en-GB"/>
          </a:p>
        </p:txBody>
      </p:sp>
    </p:spTree>
    <p:extLst>
      <p:ext uri="{BB962C8B-B14F-4D97-AF65-F5344CB8AC3E}">
        <p14:creationId xmlns:p14="http://schemas.microsoft.com/office/powerpoint/2010/main" val="1499465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8CCF87-9C32-CE82-D23F-C1571337B4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27F73A-5689-A0E6-209F-79DD3DABB8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A13BEA-75E4-F1EE-77F1-DCB92E133C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240D9C0-83F8-49D4-9C44-6C3686C80901}" type="datetimeFigureOut">
              <a:rPr lang="en-GB" smtClean="0"/>
              <a:t>15/05/2025</a:t>
            </a:fld>
            <a:endParaRPr lang="en-GB"/>
          </a:p>
        </p:txBody>
      </p:sp>
      <p:sp>
        <p:nvSpPr>
          <p:cNvPr id="5" name="Footer Placeholder 4">
            <a:extLst>
              <a:ext uri="{FF2B5EF4-FFF2-40B4-BE49-F238E27FC236}">
                <a16:creationId xmlns:a16="http://schemas.microsoft.com/office/drawing/2014/main" id="{95A2BABE-A1C2-78AC-A85F-9B68B51FF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4C5B24-9F04-264E-FFC8-C5A764B7D3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624B8D4-57D4-47D4-A1A4-0E0B3E469CB3}" type="slidenum">
              <a:rPr lang="en-GB" smtClean="0"/>
              <a:t>‹#›</a:t>
            </a:fld>
            <a:endParaRPr lang="en-GB"/>
          </a:p>
        </p:txBody>
      </p:sp>
    </p:spTree>
    <p:extLst>
      <p:ext uri="{BB962C8B-B14F-4D97-AF65-F5344CB8AC3E}">
        <p14:creationId xmlns:p14="http://schemas.microsoft.com/office/powerpoint/2010/main" val="3033241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925AE0F-DC2A-D95F-C736-9D3628F187F4}"/>
              </a:ext>
            </a:extLst>
          </p:cNvPr>
          <p:cNvSpPr/>
          <p:nvPr/>
        </p:nvSpPr>
        <p:spPr>
          <a:xfrm>
            <a:off x="0" y="0"/>
            <a:ext cx="12192000" cy="6858000"/>
          </a:xfrm>
          <a:prstGeom prst="rect">
            <a:avLst/>
          </a:prstGeom>
          <a:solidFill>
            <a:srgbClr val="D5F5FB"/>
          </a:solidFill>
          <a:ln w="5715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a:ln>
                  <a:noFill/>
                </a:ln>
                <a:solidFill>
                  <a:prstClr val="black"/>
                </a:solidFill>
                <a:effectLst/>
                <a:uLnTx/>
                <a:uFillTx/>
                <a:latin typeface="Aptos" panose="02110004020202020204"/>
                <a:ea typeface="+mn-ea"/>
                <a:cs typeface="+mn-cs"/>
              </a:rPr>
              <a:t>(Source: NHS, 2024)</a:t>
            </a:r>
            <a:endParaRPr kumimoji="0" lang="en-GB" sz="1000" b="1"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4" name="TextBox 3">
            <a:extLst>
              <a:ext uri="{FF2B5EF4-FFF2-40B4-BE49-F238E27FC236}">
                <a16:creationId xmlns:a16="http://schemas.microsoft.com/office/drawing/2014/main" id="{9FD8CF59-E48A-98A9-0F04-1FDD03F7A3B3}"/>
              </a:ext>
            </a:extLst>
          </p:cNvPr>
          <p:cNvSpPr txBox="1"/>
          <p:nvPr/>
        </p:nvSpPr>
        <p:spPr>
          <a:xfrm>
            <a:off x="-40651" y="0"/>
            <a:ext cx="902811" cy="305918"/>
          </a:xfrm>
          <a:prstGeom prst="rect">
            <a:avLst/>
          </a:prstGeom>
          <a:noFill/>
        </p:spPr>
        <p:txBody>
          <a:bodyPr wrap="none" rtlCol="0">
            <a:spAutoFit/>
          </a:bodyPr>
          <a:lstStyle/>
          <a:p>
            <a:pPr>
              <a:lnSpc>
                <a:spcPct val="107000"/>
              </a:lnSpc>
              <a:spcAft>
                <a:spcPts val="800"/>
              </a:spcAft>
            </a:pPr>
            <a:r>
              <a:rPr lang="en-GB" sz="1400" b="1" kern="100" dirty="0">
                <a:effectLst/>
                <a:latin typeface="Nirmala Text" panose="020B0502040204020203" pitchFamily="34" charset="0"/>
                <a:ea typeface="Nirmala Text" panose="020B0502040204020203" pitchFamily="34" charset="0"/>
                <a:cs typeface="Nirmala Text" panose="020B0502040204020203" pitchFamily="34" charset="0"/>
              </a:rPr>
              <a:t>2307253</a:t>
            </a:r>
          </a:p>
        </p:txBody>
      </p:sp>
      <p:sp>
        <p:nvSpPr>
          <p:cNvPr id="5" name="TextBox 4">
            <a:extLst>
              <a:ext uri="{FF2B5EF4-FFF2-40B4-BE49-F238E27FC236}">
                <a16:creationId xmlns:a16="http://schemas.microsoft.com/office/drawing/2014/main" id="{37AF177C-0AA2-05AA-0149-CC670AB91F91}"/>
              </a:ext>
            </a:extLst>
          </p:cNvPr>
          <p:cNvSpPr txBox="1"/>
          <p:nvPr/>
        </p:nvSpPr>
        <p:spPr>
          <a:xfrm>
            <a:off x="11208354" y="0"/>
            <a:ext cx="1008609" cy="305918"/>
          </a:xfrm>
          <a:prstGeom prst="rect">
            <a:avLst/>
          </a:prstGeom>
          <a:noFill/>
        </p:spPr>
        <p:txBody>
          <a:bodyPr wrap="none" rtlCol="0">
            <a:spAutoFit/>
          </a:bodyPr>
          <a:lstStyle/>
          <a:p>
            <a:pPr>
              <a:lnSpc>
                <a:spcPct val="107000"/>
              </a:lnSpc>
              <a:spcAft>
                <a:spcPts val="800"/>
              </a:spcAft>
            </a:pPr>
            <a:r>
              <a:rPr lang="en-GB" sz="1400" b="1" kern="100" dirty="0">
                <a:effectLst/>
                <a:latin typeface="Nirmala Text" panose="020B0502040204020203" pitchFamily="34" charset="0"/>
                <a:ea typeface="Nirmala Text" panose="020B0502040204020203" pitchFamily="34" charset="0"/>
                <a:cs typeface="Nirmala Text" panose="020B0502040204020203" pitchFamily="34" charset="0"/>
              </a:rPr>
              <a:t>ECEY6006</a:t>
            </a:r>
          </a:p>
        </p:txBody>
      </p:sp>
      <p:sp>
        <p:nvSpPr>
          <p:cNvPr id="6" name="TextBox 5">
            <a:extLst>
              <a:ext uri="{FF2B5EF4-FFF2-40B4-BE49-F238E27FC236}">
                <a16:creationId xmlns:a16="http://schemas.microsoft.com/office/drawing/2014/main" id="{9B6D4A05-6F64-4958-6893-8CBF04AA01E1}"/>
              </a:ext>
            </a:extLst>
          </p:cNvPr>
          <p:cNvSpPr txBox="1"/>
          <p:nvPr/>
        </p:nvSpPr>
        <p:spPr>
          <a:xfrm>
            <a:off x="3653836" y="-52079"/>
            <a:ext cx="4762842" cy="646331"/>
          </a:xfrm>
          <a:prstGeom prst="rect">
            <a:avLst/>
          </a:prstGeom>
          <a:noFill/>
        </p:spPr>
        <p:txBody>
          <a:bodyPr wrap="none" rtlCol="0">
            <a:spAutoFit/>
          </a:bodyPr>
          <a:lstStyle/>
          <a:p>
            <a:pPr algn="ct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A</a:t>
            </a:r>
            <a:r>
              <a:rPr lang="en-GB" b="1" dirty="0">
                <a:latin typeface="Nirmala Text" panose="020B0502040204020203" pitchFamily="34" charset="0"/>
                <a:ea typeface="Nirmala Text" panose="020B0502040204020203" pitchFamily="34" charset="0"/>
                <a:cs typeface="Nirmala Text" panose="020B0502040204020203" pitchFamily="34" charset="0"/>
              </a:rPr>
              <a:t>voidant/</a:t>
            </a: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R</a:t>
            </a:r>
            <a:r>
              <a:rPr lang="en-GB" b="1" dirty="0">
                <a:latin typeface="Nirmala Text" panose="020B0502040204020203" pitchFamily="34" charset="0"/>
                <a:ea typeface="Nirmala Text" panose="020B0502040204020203" pitchFamily="34" charset="0"/>
                <a:cs typeface="Nirmala Text" panose="020B0502040204020203" pitchFamily="34" charset="0"/>
              </a:rPr>
              <a:t>estrictive </a:t>
            </a: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F</a:t>
            </a:r>
            <a:r>
              <a:rPr lang="en-GB" b="1" dirty="0">
                <a:latin typeface="Nirmala Text" panose="020B0502040204020203" pitchFamily="34" charset="0"/>
                <a:ea typeface="Nirmala Text" panose="020B0502040204020203" pitchFamily="34" charset="0"/>
                <a:cs typeface="Nirmala Text" panose="020B0502040204020203" pitchFamily="34" charset="0"/>
              </a:rPr>
              <a:t>ood </a:t>
            </a: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I</a:t>
            </a:r>
            <a:r>
              <a:rPr lang="en-GB" b="1" dirty="0">
                <a:latin typeface="Nirmala Text" panose="020B0502040204020203" pitchFamily="34" charset="0"/>
                <a:ea typeface="Nirmala Text" panose="020B0502040204020203" pitchFamily="34" charset="0"/>
                <a:cs typeface="Nirmala Text" panose="020B0502040204020203" pitchFamily="34" charset="0"/>
              </a:rPr>
              <a:t>ntake </a:t>
            </a: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D</a:t>
            </a:r>
            <a:r>
              <a:rPr lang="en-GB" b="1" dirty="0">
                <a:latin typeface="Nirmala Text" panose="020B0502040204020203" pitchFamily="34" charset="0"/>
                <a:ea typeface="Nirmala Text" panose="020B0502040204020203" pitchFamily="34" charset="0"/>
                <a:cs typeface="Nirmala Text" panose="020B0502040204020203" pitchFamily="34" charset="0"/>
              </a:rPr>
              <a:t>isorder</a:t>
            </a:r>
          </a:p>
          <a:p>
            <a:pPr algn="ctr"/>
            <a:r>
              <a:rPr lang="en-GB" b="1" dirty="0">
                <a:solidFill>
                  <a:schemeClr val="tx2">
                    <a:lumMod val="75000"/>
                    <a:lumOff val="25000"/>
                  </a:schemeClr>
                </a:solidFill>
                <a:latin typeface="Nirmala Text" panose="020B0502040204020203" pitchFamily="34" charset="0"/>
                <a:ea typeface="Nirmala Text" panose="020B0502040204020203" pitchFamily="34" charset="0"/>
                <a:cs typeface="Nirmala Text" panose="020B0502040204020203" pitchFamily="34" charset="0"/>
              </a:rPr>
              <a:t>ARFID</a:t>
            </a:r>
          </a:p>
        </p:txBody>
      </p:sp>
      <p:sp>
        <p:nvSpPr>
          <p:cNvPr id="7" name="TextBox 6">
            <a:extLst>
              <a:ext uri="{FF2B5EF4-FFF2-40B4-BE49-F238E27FC236}">
                <a16:creationId xmlns:a16="http://schemas.microsoft.com/office/drawing/2014/main" id="{BA42A32C-FE2D-D9F6-BCFA-3A9B3169CC4B}"/>
              </a:ext>
            </a:extLst>
          </p:cNvPr>
          <p:cNvSpPr txBox="1"/>
          <p:nvPr/>
        </p:nvSpPr>
        <p:spPr>
          <a:xfrm>
            <a:off x="2620776" y="494864"/>
            <a:ext cx="6899534" cy="1675330"/>
          </a:xfrm>
          <a:prstGeom prst="rect">
            <a:avLst/>
          </a:prstGeom>
          <a:noFill/>
        </p:spPr>
        <p:txBody>
          <a:bodyPr wrap="square" rtlCol="0">
            <a:spAutoFit/>
          </a:bodyPr>
          <a:lstStyle/>
          <a:p>
            <a:pPr algn="ctr"/>
            <a:r>
              <a:rPr lang="en-GB" sz="1400" b="1" u="sng" dirty="0">
                <a:latin typeface="Nirmala Text" panose="020B0502040204020203" pitchFamily="34" charset="0"/>
                <a:ea typeface="Nirmala Text" panose="020B0502040204020203" pitchFamily="34" charset="0"/>
                <a:cs typeface="Nirmala Text" panose="020B0502040204020203" pitchFamily="34" charset="0"/>
              </a:rPr>
              <a:t>Why ARFID?</a:t>
            </a:r>
          </a:p>
          <a:p>
            <a:pPr algn="ctr">
              <a:lnSpc>
                <a:spcPct val="107000"/>
              </a:lnSpc>
              <a:spcAft>
                <a:spcPts val="800"/>
              </a:spcAft>
            </a:pP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My chosen ALN is ARFID which stands for avoidant/restrictive food intake disorder. I find this subject intriguing as nutrition and development in the early years is something I have a particular interest in. I have personal experience of working with a child with suspected ARFID, in my current role as a Family Support Worker and found that it was extremely difficult for families to access support despite the presence of an ASD diagnosis. I also found there was a lack of knowledge from professionals in knowing where to go to for advice. It wasn’t until I received training on ARFID myself that I was able to give more appropriate guidance and support.</a:t>
            </a:r>
          </a:p>
          <a:p>
            <a:pPr algn="ctr"/>
            <a:endParaRPr lang="en-GB" dirty="0"/>
          </a:p>
        </p:txBody>
      </p:sp>
      <p:sp>
        <p:nvSpPr>
          <p:cNvPr id="8" name="TextBox 7">
            <a:extLst>
              <a:ext uri="{FF2B5EF4-FFF2-40B4-BE49-F238E27FC236}">
                <a16:creationId xmlns:a16="http://schemas.microsoft.com/office/drawing/2014/main" id="{C3E6D552-0115-FC9B-2FD8-963C4D947667}"/>
              </a:ext>
            </a:extLst>
          </p:cNvPr>
          <p:cNvSpPr txBox="1"/>
          <p:nvPr/>
        </p:nvSpPr>
        <p:spPr>
          <a:xfrm>
            <a:off x="732484" y="1779060"/>
            <a:ext cx="2707793" cy="307777"/>
          </a:xfrm>
          <a:prstGeom prst="rect">
            <a:avLst/>
          </a:prstGeom>
          <a:noFill/>
        </p:spPr>
        <p:txBody>
          <a:bodyPr wrap="none" rtlCol="0">
            <a:spAutoFit/>
          </a:bodyPr>
          <a:lstStyle/>
          <a:p>
            <a:r>
              <a:rPr lang="en-GB" sz="1400" b="1" dirty="0">
                <a:latin typeface="Nirmala Text" panose="020B0502040204020203" pitchFamily="34" charset="0"/>
                <a:ea typeface="Nirmala Text" panose="020B0502040204020203" pitchFamily="34" charset="0"/>
                <a:cs typeface="Nirmala Text" panose="020B0502040204020203" pitchFamily="34" charset="0"/>
              </a:rPr>
              <a:t>Diagnosing ARFID in children</a:t>
            </a:r>
            <a:r>
              <a:rPr lang="en-GB" sz="1200" dirty="0"/>
              <a:t>.</a:t>
            </a:r>
          </a:p>
        </p:txBody>
      </p:sp>
      <p:sp>
        <p:nvSpPr>
          <p:cNvPr id="9" name="TextBox 8">
            <a:extLst>
              <a:ext uri="{FF2B5EF4-FFF2-40B4-BE49-F238E27FC236}">
                <a16:creationId xmlns:a16="http://schemas.microsoft.com/office/drawing/2014/main" id="{DF236BAD-2923-319D-A446-DABE2657AEE1}"/>
              </a:ext>
            </a:extLst>
          </p:cNvPr>
          <p:cNvSpPr txBox="1"/>
          <p:nvPr/>
        </p:nvSpPr>
        <p:spPr>
          <a:xfrm>
            <a:off x="4728853" y="1733647"/>
            <a:ext cx="2744662" cy="307777"/>
          </a:xfrm>
          <a:prstGeom prst="rect">
            <a:avLst/>
          </a:prstGeom>
          <a:noFill/>
        </p:spPr>
        <p:txBody>
          <a:bodyPr wrap="none" rtlCol="0">
            <a:spAutoFit/>
          </a:bodyPr>
          <a:lstStyle/>
          <a:p>
            <a:r>
              <a:rPr lang="en-GB" sz="1400" b="1" dirty="0">
                <a:latin typeface="Nirmala Text" panose="020B0502040204020203" pitchFamily="34" charset="0"/>
                <a:ea typeface="Nirmala Text" panose="020B0502040204020203" pitchFamily="34" charset="0"/>
                <a:cs typeface="Nirmala Text" panose="020B0502040204020203" pitchFamily="34" charset="0"/>
              </a:rPr>
              <a:t>Barriers to an ARFID diagnosis</a:t>
            </a:r>
          </a:p>
        </p:txBody>
      </p:sp>
      <p:sp>
        <p:nvSpPr>
          <p:cNvPr id="10" name="TextBox 9">
            <a:extLst>
              <a:ext uri="{FF2B5EF4-FFF2-40B4-BE49-F238E27FC236}">
                <a16:creationId xmlns:a16="http://schemas.microsoft.com/office/drawing/2014/main" id="{1B4D2A26-935C-46B2-0399-D790DB421D7D}"/>
              </a:ext>
            </a:extLst>
          </p:cNvPr>
          <p:cNvSpPr txBox="1"/>
          <p:nvPr/>
        </p:nvSpPr>
        <p:spPr>
          <a:xfrm>
            <a:off x="9278273" y="1779060"/>
            <a:ext cx="1760418" cy="307777"/>
          </a:xfrm>
          <a:prstGeom prst="rect">
            <a:avLst/>
          </a:prstGeom>
          <a:noFill/>
        </p:spPr>
        <p:txBody>
          <a:bodyPr wrap="none" rtlCol="0">
            <a:spAutoFit/>
          </a:bodyPr>
          <a:lstStyle/>
          <a:p>
            <a:r>
              <a:rPr lang="en-GB" sz="1400" b="1" dirty="0">
                <a:latin typeface="Nirmala Text" panose="020B0502040204020203" pitchFamily="34" charset="0"/>
                <a:ea typeface="Nirmala Text" panose="020B0502040204020203" pitchFamily="34" charset="0"/>
                <a:cs typeface="Nirmala Text" panose="020B0502040204020203" pitchFamily="34" charset="0"/>
              </a:rPr>
              <a:t>An ARFID Strategy</a:t>
            </a:r>
          </a:p>
        </p:txBody>
      </p:sp>
      <p:sp>
        <p:nvSpPr>
          <p:cNvPr id="11" name="TextBox 10">
            <a:extLst>
              <a:ext uri="{FF2B5EF4-FFF2-40B4-BE49-F238E27FC236}">
                <a16:creationId xmlns:a16="http://schemas.microsoft.com/office/drawing/2014/main" id="{BDC3FE78-24F7-6C6F-84BA-0D12338B7A70}"/>
              </a:ext>
            </a:extLst>
          </p:cNvPr>
          <p:cNvSpPr txBox="1"/>
          <p:nvPr/>
        </p:nvSpPr>
        <p:spPr>
          <a:xfrm>
            <a:off x="-1540498" y="5945529"/>
            <a:ext cx="15151510" cy="1708416"/>
          </a:xfrm>
          <a:prstGeom prst="rect">
            <a:avLst/>
          </a:prstGeom>
          <a:noFill/>
        </p:spPr>
        <p:txBody>
          <a:bodyPr wrap="square" rtlCol="0">
            <a:spAutoFit/>
          </a:bodyPr>
          <a:lstStyle/>
          <a:p>
            <a:pPr algn="ctr"/>
            <a:r>
              <a:rPr lang="en-GB" sz="1400" b="1" u="sng" dirty="0">
                <a:latin typeface="Nirmala Text" panose="020B0502040204020203" pitchFamily="34" charset="0"/>
                <a:ea typeface="Nirmala Text" panose="020B0502040204020203" pitchFamily="34" charset="0"/>
                <a:cs typeface="Nirmala Text" panose="020B0502040204020203" pitchFamily="34" charset="0"/>
              </a:rPr>
              <a:t>Conclusion</a:t>
            </a:r>
          </a:p>
          <a:p>
            <a:pPr algn="ctr">
              <a:buNone/>
            </a:pP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Due to ARFID being a relatively recent diagnostic classification, the pursuit of new knowledge has only really just begun (Fonseca </a:t>
            </a:r>
            <a:r>
              <a:rPr lang="en-GB" sz="1000" b="1" i="1" kern="100" dirty="0">
                <a:effectLst/>
                <a:latin typeface="Nirmala Text" panose="020B0502040204020203" pitchFamily="34" charset="0"/>
                <a:ea typeface="Nirmala Text" panose="020B0502040204020203" pitchFamily="34" charset="0"/>
                <a:cs typeface="Nirmala Text" panose="020B0502040204020203" pitchFamily="34" charset="0"/>
              </a:rPr>
              <a:t>et al</a:t>
            </a: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 2024). Signs of ARFID in </a:t>
            </a:r>
          </a:p>
          <a:p>
            <a:pPr algn="ctr">
              <a:buNone/>
            </a:pP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young children may not become clear until the age of six or seven years as it is difficult to tell apart from normal picky eating (Child Mind Institute, n.d.) </a:t>
            </a:r>
          </a:p>
          <a:p>
            <a:pPr algn="ctr">
              <a:buNone/>
            </a:pP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but existing evidence tells us that ARFID rarely occurs in isolation (Howard </a:t>
            </a:r>
            <a:r>
              <a:rPr lang="en-GB" sz="1000" b="1" i="1" kern="100" dirty="0">
                <a:effectLst/>
                <a:latin typeface="Nirmala Text" panose="020B0502040204020203" pitchFamily="34" charset="0"/>
                <a:ea typeface="Nirmala Text" panose="020B0502040204020203" pitchFamily="34" charset="0"/>
                <a:cs typeface="Nirmala Text" panose="020B0502040204020203" pitchFamily="34" charset="0"/>
              </a:rPr>
              <a:t>et al</a:t>
            </a: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 2023). There are significant rates of co-occurrence between ARFID and autism which </a:t>
            </a:r>
          </a:p>
          <a:p>
            <a:pPr algn="ctr">
              <a:buNone/>
            </a:pP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                                                                            should help inform clinicians to tailor existing eating disorder interventions (Sader </a:t>
            </a:r>
            <a:r>
              <a:rPr lang="en-GB" sz="1000" b="1" i="1" kern="100" dirty="0">
                <a:effectLst/>
                <a:latin typeface="Nirmala Text" panose="020B0502040204020203" pitchFamily="34" charset="0"/>
                <a:ea typeface="Nirmala Text" panose="020B0502040204020203" pitchFamily="34" charset="0"/>
                <a:cs typeface="Nirmala Text" panose="020B0502040204020203" pitchFamily="34" charset="0"/>
              </a:rPr>
              <a:t>et al</a:t>
            </a:r>
            <a:r>
              <a:rPr lang="en-GB" sz="1000" b="1" kern="100" dirty="0">
                <a:effectLst/>
                <a:latin typeface="Nirmala Text" panose="020B0502040204020203" pitchFamily="34" charset="0"/>
                <a:ea typeface="Nirmala Text" panose="020B0502040204020203" pitchFamily="34" charset="0"/>
                <a:cs typeface="Nirmala Text" panose="020B0502040204020203" pitchFamily="34" charset="0"/>
              </a:rPr>
              <a:t>., 2025a).                                                                    955 Words</a:t>
            </a:r>
          </a:p>
          <a:p>
            <a:pPr>
              <a:lnSpc>
                <a:spcPct val="107000"/>
              </a:lnSpc>
              <a:spcAft>
                <a:spcPts val="800"/>
              </a:spcAft>
              <a:buNone/>
            </a:pPr>
            <a:r>
              <a:rPr lang="en-GB" sz="12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200" b="1" u="sng" dirty="0">
              <a:latin typeface="Nirmala Text" panose="020B0502040204020203" pitchFamily="34" charset="0"/>
              <a:ea typeface="Nirmala Text" panose="020B0502040204020203" pitchFamily="34" charset="0"/>
              <a:cs typeface="Nirmala Text" panose="020B0502040204020203" pitchFamily="34" charset="0"/>
            </a:endParaRPr>
          </a:p>
        </p:txBody>
      </p:sp>
      <p:sp>
        <p:nvSpPr>
          <p:cNvPr id="12" name="Rectangle 11">
            <a:extLst>
              <a:ext uri="{FF2B5EF4-FFF2-40B4-BE49-F238E27FC236}">
                <a16:creationId xmlns:a16="http://schemas.microsoft.com/office/drawing/2014/main" id="{6854CE89-A003-6419-A939-6551066D59DB}"/>
              </a:ext>
            </a:extLst>
          </p:cNvPr>
          <p:cNvSpPr/>
          <p:nvPr/>
        </p:nvSpPr>
        <p:spPr>
          <a:xfrm>
            <a:off x="157316" y="2041424"/>
            <a:ext cx="3858131" cy="3946421"/>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endParaRPr kumimoji="0" lang="en-GB" sz="950" b="1" i="0" u="none" strike="noStrike" kern="1200" cap="none" spc="0" normalizeH="0" baseline="0" noProof="0" dirty="0">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endParaRPr>
          </a:p>
          <a:p>
            <a:pPr>
              <a:lnSpc>
                <a:spcPct val="107000"/>
              </a:lnSpc>
              <a:spcAft>
                <a:spcPts val="800"/>
              </a:spcAft>
            </a:pPr>
            <a:r>
              <a:rPr kumimoji="0" lang="en-GB" sz="950" b="1" i="0" u="none" strike="noStrike" kern="1200" cap="none" spc="0" normalizeH="0" baseline="0" noProof="0" dirty="0">
                <a:ln>
                  <a:noFill/>
                </a:ln>
                <a:solidFill>
                  <a:schemeClr val="tx1"/>
                </a:solidFill>
                <a:effectLst/>
                <a:uLnTx/>
                <a:uFillTx/>
                <a:latin typeface="Nirmala Text" panose="020B0502040204020203" pitchFamily="34" charset="0"/>
                <a:ea typeface="Nirmala Text" panose="020B0502040204020203" pitchFamily="34" charset="0"/>
                <a:cs typeface="Nirmala Text" panose="020B0502040204020203" pitchFamily="34" charset="0"/>
              </a:rPr>
              <a:t>The term ARFID is relatively new, with the diagnostic criteria being introduced only in 2013. ARFID can develop at any age but most commonly develops in early childhood. A study by Sader </a:t>
            </a:r>
            <a:r>
              <a:rPr kumimoji="0" lang="en-GB" sz="950" b="1" i="1" u="none" strike="noStrike" kern="1200" cap="none" spc="0" normalizeH="0" baseline="0" noProof="0" dirty="0">
                <a:ln>
                  <a:noFill/>
                </a:ln>
                <a:solidFill>
                  <a:schemeClr val="tx1"/>
                </a:solidFill>
                <a:effectLst/>
                <a:uLnTx/>
                <a:uFillTx/>
                <a:latin typeface="Nirmala Text" panose="020B0502040204020203" pitchFamily="34" charset="0"/>
                <a:ea typeface="Nirmala Text" panose="020B0502040204020203" pitchFamily="34" charset="0"/>
                <a:cs typeface="Nirmala Text" panose="020B0502040204020203" pitchFamily="34" charset="0"/>
              </a:rPr>
              <a:t>et al.</a:t>
            </a:r>
            <a:r>
              <a:rPr kumimoji="0" lang="en-GB" sz="950" b="1" i="0" u="none" strike="noStrike" kern="1200" cap="none" spc="0" normalizeH="0" baseline="0" noProof="0" dirty="0">
                <a:ln>
                  <a:noFill/>
                </a:ln>
                <a:solidFill>
                  <a:schemeClr val="tx1"/>
                </a:solidFill>
                <a:effectLst/>
                <a:uLnTx/>
                <a:uFillTx/>
                <a:latin typeface="Nirmala Text" panose="020B0502040204020203" pitchFamily="34" charset="0"/>
                <a:ea typeface="Nirmala Text" panose="020B0502040204020203" pitchFamily="34" charset="0"/>
                <a:cs typeface="Nirmala Text" panose="020B0502040204020203" pitchFamily="34" charset="0"/>
              </a:rPr>
              <a:t> (2025) concluded that there is significant co-occurrence between ARFID and autism with 11.41% of autistic groups having an ARFID diagnosis. </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Seetharaman and Fields (2020) describe the diagnosis of ARFID as the presence of a disturbed feeding or eating pattern where there is no fear of weight gain or loss or awareness of body dysmorphia and where there is a persistent failure to meet energy and nutritional needs due to a lack of volume or variety of food intake. Additionally, Brigham </a:t>
            </a:r>
            <a:r>
              <a:rPr lang="en-GB" sz="950" b="1" i="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et al</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(2018) state that ARFID can also be diagnosed by the presence of a sensory sensitivity to food with a fear of aversive consequences. It is important to note that the omission of weight and body image awareness is crucial in the diagnosis of ARFID as this can distinguish it from other disorders and treatments of them (Grubb, 2021a). </a:t>
            </a:r>
            <a:r>
              <a:rPr lang="en-GB" sz="950" b="1" kern="100"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Ramirez and Gunturu (2024) note that a comprehensive psychological, nutritional and medical assessment must be done to diagnose ARFID as well as the assessment of mental wellbeing, eating habits and physical health. However, due to the condition’s subtle and diverse presentations, diagnosis can cause significant clinical challenge and due to the ambiguity in current diagnostic definitions, the true prevalence of ARFID is unknown on a global level (Ramirez and Gunturu, 2024a).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1" i="0" u="none" strike="noStrike" kern="1200" cap="none" spc="0" normalizeH="0" baseline="0" noProof="0" dirty="0">
              <a:ln>
                <a:noFill/>
              </a:ln>
              <a:solidFill>
                <a:schemeClr val="tx1"/>
              </a:solidFill>
              <a:effectLst/>
              <a:uLnTx/>
              <a:uFillTx/>
              <a:latin typeface="Nirmala Text" panose="020B0502040204020203" pitchFamily="34" charset="0"/>
              <a:ea typeface="Nirmala Text" panose="020B0502040204020203" pitchFamily="34" charset="0"/>
              <a:cs typeface="Nirmala Text" panose="020B0502040204020203" pitchFamily="34" charset="0"/>
            </a:endParaRPr>
          </a:p>
        </p:txBody>
      </p:sp>
      <p:sp>
        <p:nvSpPr>
          <p:cNvPr id="18" name="Rectangle 17">
            <a:extLst>
              <a:ext uri="{FF2B5EF4-FFF2-40B4-BE49-F238E27FC236}">
                <a16:creationId xmlns:a16="http://schemas.microsoft.com/office/drawing/2014/main" id="{EB48DA35-834C-5253-5F61-402AF5F06EA7}"/>
              </a:ext>
            </a:extLst>
          </p:cNvPr>
          <p:cNvSpPr/>
          <p:nvPr/>
        </p:nvSpPr>
        <p:spPr>
          <a:xfrm>
            <a:off x="4090220" y="2008560"/>
            <a:ext cx="4200223" cy="3969833"/>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nSpc>
                <a:spcPct val="107000"/>
              </a:lnSpc>
              <a:spcAft>
                <a:spcPts val="800"/>
              </a:spcAft>
              <a:defRPr/>
            </a:pP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A study by Harrison (2021) revealed that the participating healthcare professionals (HCPs) struggled to identify children with ARFID due to a lack of knowledge and training but also a lack of a clear pathway to diagnosis. This unfortunately leads to delays in diagnosing ARFID and consequently, intervention and treatment. </a:t>
            </a:r>
            <a:r>
              <a:rPr kumimoji="0" lang="en-GB" sz="950" b="1" i="0" u="none" strike="noStrike" kern="100" cap="none" spc="0" normalizeH="0" baseline="0" noProof="0" dirty="0">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rPr>
              <a:t>Mis-diagnosing ARFID as picky eating, which is a natural stage of development in young children, can lead to unsuitable therapy and incorrect, management of treatment, often resulting in heightened anxiety (</a:t>
            </a:r>
            <a:r>
              <a:rPr kumimoji="0" lang="en-GB" sz="950" b="1" i="0" u="none" strike="noStrike" kern="100" cap="none" spc="0" normalizeH="0" baseline="0" noProof="0" dirty="0" err="1">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rPr>
              <a:t>Białek-Dratwa</a:t>
            </a:r>
            <a:r>
              <a:rPr kumimoji="0" lang="en-GB" sz="950" b="1" i="0" u="none" strike="noStrike" kern="100" cap="none" spc="0" normalizeH="0" baseline="0" noProof="0" dirty="0">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rPr>
              <a:t> </a:t>
            </a:r>
            <a:r>
              <a:rPr kumimoji="0" lang="en-GB" sz="950" b="1" i="1" u="none" strike="noStrike" kern="100" cap="none" spc="0" normalizeH="0" baseline="0" noProof="0" dirty="0">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rPr>
              <a:t>et al</a:t>
            </a:r>
            <a:r>
              <a:rPr kumimoji="0" lang="en-GB" sz="950" b="1" i="0" u="none" strike="noStrike" kern="100" cap="none" spc="0" normalizeH="0" baseline="0" noProof="0" dirty="0">
                <a:ln>
                  <a:noFill/>
                </a:ln>
                <a:solidFill>
                  <a:prstClr val="black"/>
                </a:solidFill>
                <a:effectLst/>
                <a:uLnTx/>
                <a:uFillTx/>
                <a:latin typeface="Nirmala Text" panose="020B0502040204020203" pitchFamily="34" charset="0"/>
                <a:ea typeface="Nirmala Text" panose="020B0502040204020203" pitchFamily="34" charset="0"/>
                <a:cs typeface="Nirmala Text" panose="020B0502040204020203" pitchFamily="34" charset="0"/>
              </a:rPr>
              <a:t>., 2022). </a:t>
            </a:r>
            <a:r>
              <a:rPr lang="en-GB" sz="950" b="1" dirty="0">
                <a:solidFill>
                  <a:schemeClr val="tx1"/>
                </a:solidFill>
                <a:latin typeface="Nirmala Text" panose="020B0502040204020203" pitchFamily="34" charset="0"/>
                <a:ea typeface="Nirmala Text" panose="020B0502040204020203" pitchFamily="34" charset="0"/>
                <a:cs typeface="Nirmala Text" panose="020B0502040204020203" pitchFamily="34" charset="0"/>
              </a:rPr>
              <a:t>Additionally, </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long delays in diagnosis can cause nutrient deficiency which negatively impacts on a child’s development during their most crucial time of growth. Missing vitamins and minerals and a lower intake of fibre, fats, protein and carbohydrates lead to a lower energy value of the diet and faltering growth due to malnutrition (</a:t>
            </a:r>
            <a:r>
              <a:rPr lang="en-GB" sz="950" b="1" dirty="0" err="1">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Białek-Dratwa</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a:t>
            </a:r>
            <a:r>
              <a:rPr lang="en-GB" sz="950" b="1" i="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et al</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2022a). Ramirez and Gunturu (2024b) state that ARFID medical complications are very similar to those of anorexia nervosa due to the persistent nutritional deficits. However, as the majority of children with ARFID are not underweight and ARFID presents across the whole weight spectrum, the need for a comprehensive physical health check is even more crucial (James </a:t>
            </a:r>
            <a:r>
              <a:rPr lang="en-GB" sz="950" b="1" i="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et al</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2024). As ARFID is </a:t>
            </a:r>
            <a:r>
              <a:rPr lang="en-GB" sz="950" b="1" dirty="0" err="1">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h</a:t>
            </a:r>
            <a:r>
              <a:rPr lang="en-GB" sz="950" b="1" dirty="0" err="1">
                <a:solidFill>
                  <a:schemeClr val="tx1"/>
                </a:solidFill>
                <a:latin typeface="Nirmala Text" panose="020B0502040204020203" pitchFamily="34" charset="0"/>
                <a:ea typeface="Nirmala Text" panose="020B0502040204020203" pitchFamily="34" charset="0"/>
                <a:cs typeface="Nirmala Text" panose="020B0502040204020203" pitchFamily="34" charset="0"/>
              </a:rPr>
              <a:t>difficult</a:t>
            </a:r>
            <a:r>
              <a:rPr lang="en-GB" sz="950" b="1" dirty="0">
                <a:solidFill>
                  <a:schemeClr val="tx1"/>
                </a:solidFill>
                <a:latin typeface="Nirmala Text" panose="020B0502040204020203" pitchFamily="34" charset="0"/>
                <a:ea typeface="Nirmala Text" panose="020B0502040204020203" pitchFamily="34" charset="0"/>
                <a:cs typeface="Nirmala Text" panose="020B0502040204020203" pitchFamily="34" charset="0"/>
              </a:rPr>
              <a:t> but also treatment and management of it extremely challenging (</a:t>
            </a:r>
            <a:r>
              <a:rPr lang="en-GB" sz="950" b="1" dirty="0" err="1">
                <a:solidFill>
                  <a:schemeClr val="tx1"/>
                </a:solidFill>
                <a:latin typeface="Nirmala Text" panose="020B0502040204020203" pitchFamily="34" charset="0"/>
                <a:ea typeface="Nirmala Text" panose="020B0502040204020203" pitchFamily="34" charset="0"/>
                <a:cs typeface="Nirmala Text" panose="020B0502040204020203" pitchFamily="34" charset="0"/>
              </a:rPr>
              <a:t>Białek-Dratwa</a:t>
            </a:r>
            <a:r>
              <a:rPr lang="en-GB" sz="950" b="1" dirty="0">
                <a:solidFill>
                  <a:schemeClr val="tx1"/>
                </a:solidFill>
                <a:latin typeface="Nirmala Text" panose="020B0502040204020203" pitchFamily="34" charset="0"/>
                <a:ea typeface="Nirmala Text" panose="020B0502040204020203" pitchFamily="34" charset="0"/>
                <a:cs typeface="Nirmala Text" panose="020B0502040204020203" pitchFamily="34" charset="0"/>
              </a:rPr>
              <a:t> </a:t>
            </a:r>
            <a:r>
              <a:rPr lang="en-GB" sz="950" b="1" i="1" dirty="0">
                <a:solidFill>
                  <a:schemeClr val="tx1"/>
                </a:solidFill>
                <a:latin typeface="Nirmala Text" panose="020B0502040204020203" pitchFamily="34" charset="0"/>
                <a:ea typeface="Nirmala Text" panose="020B0502040204020203" pitchFamily="34" charset="0"/>
                <a:cs typeface="Nirmala Text" panose="020B0502040204020203" pitchFamily="34" charset="0"/>
              </a:rPr>
              <a:t>et al</a:t>
            </a:r>
            <a:r>
              <a:rPr lang="en-GB" sz="950" b="1" dirty="0">
                <a:solidFill>
                  <a:schemeClr val="tx1"/>
                </a:solidFill>
                <a:latin typeface="Nirmala Text" panose="020B0502040204020203" pitchFamily="34" charset="0"/>
                <a:ea typeface="Nirmala Text" panose="020B0502040204020203" pitchFamily="34" charset="0"/>
                <a:cs typeface="Nirmala Text" panose="020B0502040204020203" pitchFamily="34" charset="0"/>
              </a:rPr>
              <a:t>., 2022b). New foods can bring extreme anxiety to a child </a:t>
            </a:r>
            <a:r>
              <a:rPr lang="en-GB" sz="950" b="1" dirty="0" err="1">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eterogeneous</a:t>
            </a:r>
            <a:r>
              <a:rPr lang="en-GB" sz="950" b="1"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and therefore unique to each child, it not only makes diagnosis with ARFID, especially where there are sensory needs, so some children will show an enhanced disgust response (Cambridge University Hospitals, n.d.). </a:t>
            </a:r>
            <a:endParaRPr lang="en-GB" sz="950" b="1" dirty="0">
              <a:solidFill>
                <a:schemeClr val="tx1"/>
              </a:solidFill>
              <a:latin typeface="Nirmala Text" panose="020B0502040204020203" pitchFamily="34" charset="0"/>
              <a:ea typeface="Nirmala Text" panose="020B0502040204020203" pitchFamily="34" charset="0"/>
              <a:cs typeface="Nirmala Text" panose="020B0502040204020203" pitchFamily="34" charset="0"/>
            </a:endParaRPr>
          </a:p>
        </p:txBody>
      </p:sp>
      <p:sp>
        <p:nvSpPr>
          <p:cNvPr id="19" name="Rectangle 18">
            <a:extLst>
              <a:ext uri="{FF2B5EF4-FFF2-40B4-BE49-F238E27FC236}">
                <a16:creationId xmlns:a16="http://schemas.microsoft.com/office/drawing/2014/main" id="{B09A4DA4-7A4B-48F6-A4C0-8F46F7A7830C}"/>
              </a:ext>
            </a:extLst>
          </p:cNvPr>
          <p:cNvSpPr/>
          <p:nvPr/>
        </p:nvSpPr>
        <p:spPr>
          <a:xfrm>
            <a:off x="8354564" y="2086837"/>
            <a:ext cx="3773315" cy="3969833"/>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950" b="1" kern="100"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A strategy used by professionals and family members is the use of “food chaining”. Food chaining starts with identifying a child’s “safe” food and using it as a starting central point (Crawshaw-Maclean, 2024). Once the safe food is identified, a similar food can be introduced with only one food property being changed for each step.  Dieticians working with paediatric patients should have the knowledge to understand the importance of not criticising food choices or trying to change eating habits (</a:t>
            </a:r>
            <a:r>
              <a:rPr lang="en-GB" sz="950" b="1" kern="100" dirty="0" err="1">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Białek-Dratwa</a:t>
            </a:r>
            <a:r>
              <a:rPr lang="en-GB" sz="950" b="1" kern="100"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a:t>
            </a:r>
            <a:r>
              <a:rPr lang="en-GB" sz="950" b="1" i="1" kern="100"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et al</a:t>
            </a:r>
            <a:r>
              <a:rPr lang="en-GB" sz="950" b="1" kern="100" dirty="0">
                <a:solidFill>
                  <a:schemeClr val="tx1"/>
                </a:solidFill>
                <a:effectLst/>
                <a:latin typeface="Nirmala Text" panose="020B0502040204020203" pitchFamily="34" charset="0"/>
                <a:ea typeface="Nirmala Text" panose="020B0502040204020203" pitchFamily="34" charset="0"/>
                <a:cs typeface="Nirmala Text" panose="020B0502040204020203" pitchFamily="34" charset="0"/>
              </a:rPr>
              <a:t>., 2022c) as food chaining is based on trust by allowing the child to agree to all the steps being taken and knowing what to expect. It is important not to force or pressure the child but to be patient and encouraging (County Durham and Darlington NHS Foundation Trust, 2024. Progressing through the steps can be extremely difficult and slow and consistent and structured repetition is the key to accepting new foods (Cumbria, Northumberland, Tyne and Wear NHS Foundation Trust, n.d.). To further help reduce anxiety with the introduction of the new, similar food, additional support can be offered within food chaining by means of Steps to Eating. This method should help the child by making food seem much less scary and enabling desensitization (especially where there are sensory processing needs). The key to this method is to not by-pass any steps as the introduction of new foods needs to be carried out in a thoughtful and gradual way, primarily led by the child.</a:t>
            </a:r>
          </a:p>
        </p:txBody>
      </p:sp>
      <p:pic>
        <p:nvPicPr>
          <p:cNvPr id="13" name="Picture 12">
            <a:extLst>
              <a:ext uri="{FF2B5EF4-FFF2-40B4-BE49-F238E27FC236}">
                <a16:creationId xmlns:a16="http://schemas.microsoft.com/office/drawing/2014/main" id="{1C1D08E3-379F-87D0-3779-57E4C4BF30BC}"/>
              </a:ext>
            </a:extLst>
          </p:cNvPr>
          <p:cNvPicPr>
            <a:picLocks noChangeAspect="1"/>
          </p:cNvPicPr>
          <p:nvPr/>
        </p:nvPicPr>
        <p:blipFill>
          <a:blip r:embed="rId2"/>
          <a:stretch>
            <a:fillRect/>
          </a:stretch>
        </p:blipFill>
        <p:spPr>
          <a:xfrm>
            <a:off x="752717" y="113551"/>
            <a:ext cx="1969530" cy="1665509"/>
          </a:xfrm>
          <a:prstGeom prst="rect">
            <a:avLst/>
          </a:prstGeom>
        </p:spPr>
      </p:pic>
      <p:pic>
        <p:nvPicPr>
          <p:cNvPr id="16" name="Picture 15">
            <a:extLst>
              <a:ext uri="{FF2B5EF4-FFF2-40B4-BE49-F238E27FC236}">
                <a16:creationId xmlns:a16="http://schemas.microsoft.com/office/drawing/2014/main" id="{409C362C-FB9F-B283-EA1F-54FB447A7B95}"/>
              </a:ext>
            </a:extLst>
          </p:cNvPr>
          <p:cNvPicPr>
            <a:picLocks noChangeAspect="1"/>
          </p:cNvPicPr>
          <p:nvPr/>
        </p:nvPicPr>
        <p:blipFill>
          <a:blip r:embed="rId3"/>
          <a:stretch>
            <a:fillRect/>
          </a:stretch>
        </p:blipFill>
        <p:spPr>
          <a:xfrm>
            <a:off x="9441765" y="97288"/>
            <a:ext cx="1805870" cy="1656972"/>
          </a:xfrm>
          <a:prstGeom prst="rect">
            <a:avLst/>
          </a:prstGeom>
        </p:spPr>
      </p:pic>
      <p:sp>
        <p:nvSpPr>
          <p:cNvPr id="2" name="TextBox 1">
            <a:extLst>
              <a:ext uri="{FF2B5EF4-FFF2-40B4-BE49-F238E27FC236}">
                <a16:creationId xmlns:a16="http://schemas.microsoft.com/office/drawing/2014/main" id="{BF4AF4BF-F0EA-C0F4-D081-7512EE8AF59F}"/>
              </a:ext>
            </a:extLst>
          </p:cNvPr>
          <p:cNvSpPr txBox="1"/>
          <p:nvPr/>
        </p:nvSpPr>
        <p:spPr>
          <a:xfrm>
            <a:off x="1432114" y="1534739"/>
            <a:ext cx="1330321" cy="246221"/>
          </a:xfrm>
          <a:prstGeom prst="rect">
            <a:avLst/>
          </a:prstGeom>
          <a:noFill/>
        </p:spPr>
        <p:txBody>
          <a:bodyPr wrap="square" rtlCol="0">
            <a:spAutoFit/>
          </a:bodyPr>
          <a:lstStyle/>
          <a:p>
            <a:r>
              <a:rPr lang="en-GB" sz="1000" b="1" dirty="0"/>
              <a:t>(Source: NHS, 2024)</a:t>
            </a:r>
          </a:p>
        </p:txBody>
      </p:sp>
      <p:sp>
        <p:nvSpPr>
          <p:cNvPr id="3" name="TextBox 2">
            <a:extLst>
              <a:ext uri="{FF2B5EF4-FFF2-40B4-BE49-F238E27FC236}">
                <a16:creationId xmlns:a16="http://schemas.microsoft.com/office/drawing/2014/main" id="{2B65E264-0D5F-3DFA-8DBC-C3C1B93E2729}"/>
              </a:ext>
            </a:extLst>
          </p:cNvPr>
          <p:cNvSpPr txBox="1"/>
          <p:nvPr/>
        </p:nvSpPr>
        <p:spPr>
          <a:xfrm>
            <a:off x="10263973" y="1540775"/>
            <a:ext cx="1518381" cy="2462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black"/>
                </a:solidFill>
                <a:effectLst/>
                <a:uLnTx/>
                <a:uFillTx/>
                <a:latin typeface="Aptos" panose="02110004020202020204"/>
                <a:ea typeface="+mn-ea"/>
                <a:cs typeface="+mn-cs"/>
              </a:rPr>
              <a:t>(Source: NHS, 2024)</a:t>
            </a:r>
          </a:p>
        </p:txBody>
      </p:sp>
    </p:spTree>
    <p:extLst>
      <p:ext uri="{BB962C8B-B14F-4D97-AF65-F5344CB8AC3E}">
        <p14:creationId xmlns:p14="http://schemas.microsoft.com/office/powerpoint/2010/main" val="814864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208</TotalTime>
  <Words>1129</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Nirmala Text</vt:lpstr>
      <vt:lpstr>Office Theme</vt:lpstr>
      <vt:lpstr>PowerPoint Presentation</vt:lpstr>
    </vt:vector>
  </TitlesOfParts>
  <Company>Caerphilly CBC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Llewellyn, Bianca</dc:creator>
  <cp:lastModifiedBy>Llewellyn, Bianca</cp:lastModifiedBy>
  <cp:revision>1</cp:revision>
  <dcterms:created xsi:type="dcterms:W3CDTF">2025-04-28T21:11:54Z</dcterms:created>
  <dcterms:modified xsi:type="dcterms:W3CDTF">2025-05-15T17:53:54Z</dcterms:modified>
</cp:coreProperties>
</file>