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1778D39-A1EC-4840-98B4-5560E8CF259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B465AC6C-A74F-48F2-873D-FF8865124419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Organisations utilising the marketing concept function from research, feedback and data to better comprehend consumer behavior. </a:t>
          </a:r>
        </a:p>
      </dgm:t>
    </dgm:pt>
    <dgm:pt modelId="{AEA6E770-5571-45CD-A663-E2CA127426A2}" type="parTrans" cxnId="{D3ECCD86-F20C-44E2-BEBA-A1027E3EA839}">
      <dgm:prSet/>
      <dgm:spPr/>
      <dgm:t>
        <a:bodyPr/>
        <a:lstStyle/>
        <a:p>
          <a:endParaRPr lang="en-US"/>
        </a:p>
      </dgm:t>
    </dgm:pt>
    <dgm:pt modelId="{E9A4F934-B6F4-42F1-B252-48E9AC455D1D}" type="sibTrans" cxnId="{D3ECCD86-F20C-44E2-BEBA-A1027E3EA839}">
      <dgm:prSet/>
      <dgm:spPr/>
      <dgm:t>
        <a:bodyPr/>
        <a:lstStyle/>
        <a:p>
          <a:endParaRPr lang="en-US"/>
        </a:p>
      </dgm:t>
    </dgm:pt>
    <dgm:pt modelId="{5940C60E-3ABE-4C25-AE94-4FC5F2C965BB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It also promotes organisations providing enjoyable and individualised experiences, using technology to individualise product or service offerings. </a:t>
          </a:r>
        </a:p>
      </dgm:t>
    </dgm:pt>
    <dgm:pt modelId="{618B4FA0-31F4-41BE-8F2D-E8B2237BE5B6}" type="parTrans" cxnId="{1A0FE81C-EA8F-4B68-8A13-8DBAE129B4EF}">
      <dgm:prSet/>
      <dgm:spPr/>
      <dgm:t>
        <a:bodyPr/>
        <a:lstStyle/>
        <a:p>
          <a:endParaRPr lang="en-US"/>
        </a:p>
      </dgm:t>
    </dgm:pt>
    <dgm:pt modelId="{46D897B5-8794-4251-B541-989B0A66D744}" type="sibTrans" cxnId="{1A0FE81C-EA8F-4B68-8A13-8DBAE129B4EF}">
      <dgm:prSet/>
      <dgm:spPr/>
      <dgm:t>
        <a:bodyPr/>
        <a:lstStyle/>
        <a:p>
          <a:endParaRPr lang="en-US"/>
        </a:p>
      </dgm:t>
    </dgm:pt>
    <dgm:pt modelId="{CC28AEF3-55A0-44C3-986F-FDCC38DEEBD0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Some examples of organisations who use the marketing concept are Amazon, Apple and Nike, who have achieved their success from anticipating what customers want and achieving customers expectations. </a:t>
          </a:r>
        </a:p>
      </dgm:t>
    </dgm:pt>
    <dgm:pt modelId="{6E04FDBB-EAAC-4CD6-A609-372453BFC6DA}" type="parTrans" cxnId="{F3CF510F-0859-4577-9952-FA3DCE759670}">
      <dgm:prSet/>
      <dgm:spPr/>
      <dgm:t>
        <a:bodyPr/>
        <a:lstStyle/>
        <a:p>
          <a:endParaRPr lang="en-US"/>
        </a:p>
      </dgm:t>
    </dgm:pt>
    <dgm:pt modelId="{96F1C6B3-C152-441D-9C30-23A0EA0861B4}" type="sibTrans" cxnId="{F3CF510F-0859-4577-9952-FA3DCE759670}">
      <dgm:prSet/>
      <dgm:spPr/>
      <dgm:t>
        <a:bodyPr/>
        <a:lstStyle/>
        <a:p>
          <a:endParaRPr lang="en-US"/>
        </a:p>
      </dgm:t>
    </dgm:pt>
    <dgm:pt modelId="{493D40DC-E3EC-49D4-9AE3-592B64D16AA4}" type="pres">
      <dgm:prSet presAssocID="{11778D39-A1EC-4840-98B4-5560E8CF2594}" presName="root" presStyleCnt="0">
        <dgm:presLayoutVars>
          <dgm:dir/>
          <dgm:resizeHandles val="exact"/>
        </dgm:presLayoutVars>
      </dgm:prSet>
      <dgm:spPr/>
    </dgm:pt>
    <dgm:pt modelId="{4D213FDE-0679-4325-8EA9-2F7AACE62584}" type="pres">
      <dgm:prSet presAssocID="{B465AC6C-A74F-48F2-873D-FF8865124419}" presName="compNode" presStyleCnt="0"/>
      <dgm:spPr/>
    </dgm:pt>
    <dgm:pt modelId="{BC2554DA-CB7E-4ABA-AA67-BFD554B34E06}" type="pres">
      <dgm:prSet presAssocID="{B465AC6C-A74F-48F2-873D-FF8865124419}" presName="bgRect" presStyleLbl="bgShp" presStyleIdx="0" presStyleCnt="3"/>
      <dgm:spPr/>
    </dgm:pt>
    <dgm:pt modelId="{7158AAC3-0A62-4652-A766-27B1BC70CF27}" type="pres">
      <dgm:prSet presAssocID="{B465AC6C-A74F-48F2-873D-FF886512441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F39F16A7-DE62-4831-A9AF-B78A20B4C97D}" type="pres">
      <dgm:prSet presAssocID="{B465AC6C-A74F-48F2-873D-FF8865124419}" presName="spaceRect" presStyleCnt="0"/>
      <dgm:spPr/>
    </dgm:pt>
    <dgm:pt modelId="{82D625B8-0D48-4061-B5A4-2E3F9D9F1D16}" type="pres">
      <dgm:prSet presAssocID="{B465AC6C-A74F-48F2-873D-FF8865124419}" presName="parTx" presStyleLbl="revTx" presStyleIdx="0" presStyleCnt="3">
        <dgm:presLayoutVars>
          <dgm:chMax val="0"/>
          <dgm:chPref val="0"/>
        </dgm:presLayoutVars>
      </dgm:prSet>
      <dgm:spPr/>
    </dgm:pt>
    <dgm:pt modelId="{FEC1D52A-0FCC-4679-B377-4B9A2044434F}" type="pres">
      <dgm:prSet presAssocID="{E9A4F934-B6F4-42F1-B252-48E9AC455D1D}" presName="sibTrans" presStyleCnt="0"/>
      <dgm:spPr/>
    </dgm:pt>
    <dgm:pt modelId="{E161D549-1C98-49DD-AD1E-DBBDA8B08D72}" type="pres">
      <dgm:prSet presAssocID="{5940C60E-3ABE-4C25-AE94-4FC5F2C965BB}" presName="compNode" presStyleCnt="0"/>
      <dgm:spPr/>
    </dgm:pt>
    <dgm:pt modelId="{9ED9B042-FCAD-4961-A4C6-345B7F4BEA25}" type="pres">
      <dgm:prSet presAssocID="{5940C60E-3ABE-4C25-AE94-4FC5F2C965BB}" presName="bgRect" presStyleLbl="bgShp" presStyleIdx="1" presStyleCnt="3"/>
      <dgm:spPr/>
    </dgm:pt>
    <dgm:pt modelId="{E317A745-0E64-4253-BF01-8400730DEFF4}" type="pres">
      <dgm:prSet presAssocID="{5940C60E-3ABE-4C25-AE94-4FC5F2C965B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fluencer"/>
        </a:ext>
      </dgm:extLst>
    </dgm:pt>
    <dgm:pt modelId="{4B8EC61E-A8D8-40A2-928B-2F11E4B53F5E}" type="pres">
      <dgm:prSet presAssocID="{5940C60E-3ABE-4C25-AE94-4FC5F2C965BB}" presName="spaceRect" presStyleCnt="0"/>
      <dgm:spPr/>
    </dgm:pt>
    <dgm:pt modelId="{87630CB2-C8CB-4242-8C20-1E9F018D5C26}" type="pres">
      <dgm:prSet presAssocID="{5940C60E-3ABE-4C25-AE94-4FC5F2C965BB}" presName="parTx" presStyleLbl="revTx" presStyleIdx="1" presStyleCnt="3">
        <dgm:presLayoutVars>
          <dgm:chMax val="0"/>
          <dgm:chPref val="0"/>
        </dgm:presLayoutVars>
      </dgm:prSet>
      <dgm:spPr/>
    </dgm:pt>
    <dgm:pt modelId="{91DB8994-6110-4BE2-BBE9-5AB6F6D9BF1D}" type="pres">
      <dgm:prSet presAssocID="{46D897B5-8794-4251-B541-989B0A66D744}" presName="sibTrans" presStyleCnt="0"/>
      <dgm:spPr/>
    </dgm:pt>
    <dgm:pt modelId="{444CF1A4-D08B-4901-8F25-E6981C283625}" type="pres">
      <dgm:prSet presAssocID="{CC28AEF3-55A0-44C3-986F-FDCC38DEEBD0}" presName="compNode" presStyleCnt="0"/>
      <dgm:spPr/>
    </dgm:pt>
    <dgm:pt modelId="{F5AA55B8-207A-492C-B178-59490AF042EE}" type="pres">
      <dgm:prSet presAssocID="{CC28AEF3-55A0-44C3-986F-FDCC38DEEBD0}" presName="bgRect" presStyleLbl="bgShp" presStyleIdx="2" presStyleCnt="3"/>
      <dgm:spPr/>
    </dgm:pt>
    <dgm:pt modelId="{A9525BFC-231F-4C66-B9D6-2AD233342483}" type="pres">
      <dgm:prSet presAssocID="{CC28AEF3-55A0-44C3-986F-FDCC38DEEBD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A28D0E24-56BC-4EB9-9613-46125C565E8E}" type="pres">
      <dgm:prSet presAssocID="{CC28AEF3-55A0-44C3-986F-FDCC38DEEBD0}" presName="spaceRect" presStyleCnt="0"/>
      <dgm:spPr/>
    </dgm:pt>
    <dgm:pt modelId="{45C4E87B-7F48-4AC1-B182-D6E348B87CD7}" type="pres">
      <dgm:prSet presAssocID="{CC28AEF3-55A0-44C3-986F-FDCC38DEEBD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3CF510F-0859-4577-9952-FA3DCE759670}" srcId="{11778D39-A1EC-4840-98B4-5560E8CF2594}" destId="{CC28AEF3-55A0-44C3-986F-FDCC38DEEBD0}" srcOrd="2" destOrd="0" parTransId="{6E04FDBB-EAAC-4CD6-A609-372453BFC6DA}" sibTransId="{96F1C6B3-C152-441D-9C30-23A0EA0861B4}"/>
    <dgm:cxn modelId="{1A0FE81C-EA8F-4B68-8A13-8DBAE129B4EF}" srcId="{11778D39-A1EC-4840-98B4-5560E8CF2594}" destId="{5940C60E-3ABE-4C25-AE94-4FC5F2C965BB}" srcOrd="1" destOrd="0" parTransId="{618B4FA0-31F4-41BE-8F2D-E8B2237BE5B6}" sibTransId="{46D897B5-8794-4251-B541-989B0A66D744}"/>
    <dgm:cxn modelId="{FB622C57-BFA5-4C9E-A8E8-FAFB7023E7C1}" type="presOf" srcId="{CC28AEF3-55A0-44C3-986F-FDCC38DEEBD0}" destId="{45C4E87B-7F48-4AC1-B182-D6E348B87CD7}" srcOrd="0" destOrd="0" presId="urn:microsoft.com/office/officeart/2018/2/layout/IconVerticalSolidList"/>
    <dgm:cxn modelId="{4CA49082-7E7C-4F14-9DF5-5E1E35DF9C91}" type="presOf" srcId="{5940C60E-3ABE-4C25-AE94-4FC5F2C965BB}" destId="{87630CB2-C8CB-4242-8C20-1E9F018D5C26}" srcOrd="0" destOrd="0" presId="urn:microsoft.com/office/officeart/2018/2/layout/IconVerticalSolidList"/>
    <dgm:cxn modelId="{D3ECCD86-F20C-44E2-BEBA-A1027E3EA839}" srcId="{11778D39-A1EC-4840-98B4-5560E8CF2594}" destId="{B465AC6C-A74F-48F2-873D-FF8865124419}" srcOrd="0" destOrd="0" parTransId="{AEA6E770-5571-45CD-A663-E2CA127426A2}" sibTransId="{E9A4F934-B6F4-42F1-B252-48E9AC455D1D}"/>
    <dgm:cxn modelId="{D7D04097-2B6B-4F0B-AAAC-C9B0A31770B5}" type="presOf" srcId="{B465AC6C-A74F-48F2-873D-FF8865124419}" destId="{82D625B8-0D48-4061-B5A4-2E3F9D9F1D16}" srcOrd="0" destOrd="0" presId="urn:microsoft.com/office/officeart/2018/2/layout/IconVerticalSolidList"/>
    <dgm:cxn modelId="{D60918FD-807D-4315-AD79-63A710BA13B6}" type="presOf" srcId="{11778D39-A1EC-4840-98B4-5560E8CF2594}" destId="{493D40DC-E3EC-49D4-9AE3-592B64D16AA4}" srcOrd="0" destOrd="0" presId="urn:microsoft.com/office/officeart/2018/2/layout/IconVerticalSolidList"/>
    <dgm:cxn modelId="{9CDE5247-B0F0-4D90-9329-075803001505}" type="presParOf" srcId="{493D40DC-E3EC-49D4-9AE3-592B64D16AA4}" destId="{4D213FDE-0679-4325-8EA9-2F7AACE62584}" srcOrd="0" destOrd="0" presId="urn:microsoft.com/office/officeart/2018/2/layout/IconVerticalSolidList"/>
    <dgm:cxn modelId="{2EE45026-5BD6-4C22-85C4-81A12147E408}" type="presParOf" srcId="{4D213FDE-0679-4325-8EA9-2F7AACE62584}" destId="{BC2554DA-CB7E-4ABA-AA67-BFD554B34E06}" srcOrd="0" destOrd="0" presId="urn:microsoft.com/office/officeart/2018/2/layout/IconVerticalSolidList"/>
    <dgm:cxn modelId="{CCEF52FA-3365-488F-81B1-1FF83A994B0D}" type="presParOf" srcId="{4D213FDE-0679-4325-8EA9-2F7AACE62584}" destId="{7158AAC3-0A62-4652-A766-27B1BC70CF27}" srcOrd="1" destOrd="0" presId="urn:microsoft.com/office/officeart/2018/2/layout/IconVerticalSolidList"/>
    <dgm:cxn modelId="{1029769F-29D5-4A89-8B34-9C2918A0AA1E}" type="presParOf" srcId="{4D213FDE-0679-4325-8EA9-2F7AACE62584}" destId="{F39F16A7-DE62-4831-A9AF-B78A20B4C97D}" srcOrd="2" destOrd="0" presId="urn:microsoft.com/office/officeart/2018/2/layout/IconVerticalSolidList"/>
    <dgm:cxn modelId="{E9353873-D4B2-4D00-B022-3C883952D418}" type="presParOf" srcId="{4D213FDE-0679-4325-8EA9-2F7AACE62584}" destId="{82D625B8-0D48-4061-B5A4-2E3F9D9F1D16}" srcOrd="3" destOrd="0" presId="urn:microsoft.com/office/officeart/2018/2/layout/IconVerticalSolidList"/>
    <dgm:cxn modelId="{FB3A3D53-34DA-4FD0-8069-0DFA653263C1}" type="presParOf" srcId="{493D40DC-E3EC-49D4-9AE3-592B64D16AA4}" destId="{FEC1D52A-0FCC-4679-B377-4B9A2044434F}" srcOrd="1" destOrd="0" presId="urn:microsoft.com/office/officeart/2018/2/layout/IconVerticalSolidList"/>
    <dgm:cxn modelId="{89F770CB-83F2-439E-B677-408BEFF78A17}" type="presParOf" srcId="{493D40DC-E3EC-49D4-9AE3-592B64D16AA4}" destId="{E161D549-1C98-49DD-AD1E-DBBDA8B08D72}" srcOrd="2" destOrd="0" presId="urn:microsoft.com/office/officeart/2018/2/layout/IconVerticalSolidList"/>
    <dgm:cxn modelId="{0604C632-CC2C-4DA7-9204-716C0DCC4C34}" type="presParOf" srcId="{E161D549-1C98-49DD-AD1E-DBBDA8B08D72}" destId="{9ED9B042-FCAD-4961-A4C6-345B7F4BEA25}" srcOrd="0" destOrd="0" presId="urn:microsoft.com/office/officeart/2018/2/layout/IconVerticalSolidList"/>
    <dgm:cxn modelId="{21ACF703-9AD9-494F-832B-C2FED04717F3}" type="presParOf" srcId="{E161D549-1C98-49DD-AD1E-DBBDA8B08D72}" destId="{E317A745-0E64-4253-BF01-8400730DEFF4}" srcOrd="1" destOrd="0" presId="urn:microsoft.com/office/officeart/2018/2/layout/IconVerticalSolidList"/>
    <dgm:cxn modelId="{8B141357-1725-44EF-AB65-BAFB94474A0C}" type="presParOf" srcId="{E161D549-1C98-49DD-AD1E-DBBDA8B08D72}" destId="{4B8EC61E-A8D8-40A2-928B-2F11E4B53F5E}" srcOrd="2" destOrd="0" presId="urn:microsoft.com/office/officeart/2018/2/layout/IconVerticalSolidList"/>
    <dgm:cxn modelId="{693EE86D-CF0F-4D52-B257-5D02989CA5BB}" type="presParOf" srcId="{E161D549-1C98-49DD-AD1E-DBBDA8B08D72}" destId="{87630CB2-C8CB-4242-8C20-1E9F018D5C26}" srcOrd="3" destOrd="0" presId="urn:microsoft.com/office/officeart/2018/2/layout/IconVerticalSolidList"/>
    <dgm:cxn modelId="{F67D580D-87A0-454D-BAF7-F2B0D229480F}" type="presParOf" srcId="{493D40DC-E3EC-49D4-9AE3-592B64D16AA4}" destId="{91DB8994-6110-4BE2-BBE9-5AB6F6D9BF1D}" srcOrd="3" destOrd="0" presId="urn:microsoft.com/office/officeart/2018/2/layout/IconVerticalSolidList"/>
    <dgm:cxn modelId="{77B8F55D-A3B6-4181-B0DE-16909C9BF7EA}" type="presParOf" srcId="{493D40DC-E3EC-49D4-9AE3-592B64D16AA4}" destId="{444CF1A4-D08B-4901-8F25-E6981C283625}" srcOrd="4" destOrd="0" presId="urn:microsoft.com/office/officeart/2018/2/layout/IconVerticalSolidList"/>
    <dgm:cxn modelId="{B05F9648-C431-489C-8916-442EA5B449A4}" type="presParOf" srcId="{444CF1A4-D08B-4901-8F25-E6981C283625}" destId="{F5AA55B8-207A-492C-B178-59490AF042EE}" srcOrd="0" destOrd="0" presId="urn:microsoft.com/office/officeart/2018/2/layout/IconVerticalSolidList"/>
    <dgm:cxn modelId="{BB2BFEC2-2865-4A05-A677-736D4B125371}" type="presParOf" srcId="{444CF1A4-D08B-4901-8F25-E6981C283625}" destId="{A9525BFC-231F-4C66-B9D6-2AD233342483}" srcOrd="1" destOrd="0" presId="urn:microsoft.com/office/officeart/2018/2/layout/IconVerticalSolidList"/>
    <dgm:cxn modelId="{7C3AC7C0-DAC9-44DC-9083-641732E059E8}" type="presParOf" srcId="{444CF1A4-D08B-4901-8F25-E6981C283625}" destId="{A28D0E24-56BC-4EB9-9613-46125C565E8E}" srcOrd="2" destOrd="0" presId="urn:microsoft.com/office/officeart/2018/2/layout/IconVerticalSolidList"/>
    <dgm:cxn modelId="{8459775B-367A-4CD4-A0EB-9B4BF2D22263}" type="presParOf" srcId="{444CF1A4-D08B-4901-8F25-E6981C283625}" destId="{45C4E87B-7F48-4AC1-B182-D6E348B87CD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2554DA-CB7E-4ABA-AA67-BFD554B34E06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58AAC3-0A62-4652-A766-27B1BC70CF27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D625B8-0D48-4061-B5A4-2E3F9D9F1D16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Organisations utilising the marketing concept function from research, feedback and data to better comprehend consumer behavior. </a:t>
          </a:r>
        </a:p>
      </dsp:txBody>
      <dsp:txXfrm>
        <a:off x="1435590" y="531"/>
        <a:ext cx="9080009" cy="1242935"/>
      </dsp:txXfrm>
    </dsp:sp>
    <dsp:sp modelId="{9ED9B042-FCAD-4961-A4C6-345B7F4BEA25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17A745-0E64-4253-BF01-8400730DEFF4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630CB2-C8CB-4242-8C20-1E9F018D5C26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It also promotes organisations providing enjoyable and individualised experiences, using technology to individualise product or service offerings. </a:t>
          </a:r>
        </a:p>
      </dsp:txBody>
      <dsp:txXfrm>
        <a:off x="1435590" y="1554201"/>
        <a:ext cx="9080009" cy="1242935"/>
      </dsp:txXfrm>
    </dsp:sp>
    <dsp:sp modelId="{F5AA55B8-207A-492C-B178-59490AF042EE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525BFC-231F-4C66-B9D6-2AD233342483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C4E87B-7F48-4AC1-B182-D6E348B87CD7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Some examples of organisations who use the marketing concept are Amazon, Apple and Nike, who have achieved their success from anticipating what customers want and achieving customers expectations. </a:t>
          </a:r>
        </a:p>
      </dsp:txBody>
      <dsp:txXfrm>
        <a:off x="1435590" y="3107870"/>
        <a:ext cx="9080009" cy="12429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BAF9CC-CD25-477B-B567-ABDFDCF77A77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8BFFEA-4224-4767-BA84-F7CF0A741B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460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8BFFEA-4224-4767-BA84-F7CF0A741B4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9965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ACBC1F-BC48-EBF8-7456-DA0D243155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B404A0-FC37-5B3C-810A-134C572A8C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B2C36A-270A-A8B1-9124-9C694B00A0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A82DB-B8EB-4B3C-A53B-6624AF7291DC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1B7D76-0F50-273D-BD27-65091F4551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3A96C0-A38C-ED37-EABC-BAA1065BE1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12C45-2574-4BD8-BA30-AEFC837ADC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3042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C4900-EEFB-D26F-F8AA-2039A8B9C1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BA1C06-EE80-9D1B-29C7-A209DBAF87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E90B45-6CD3-B1B1-53A0-BB040562C3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A82DB-B8EB-4B3C-A53B-6624AF7291DC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45398A-40A3-53B5-09A4-1B9A1AD827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8AD8CA-285E-281B-99E6-DAF9033430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12C45-2574-4BD8-BA30-AEFC837ADC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4312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6AE76-11A1-BB2F-586E-763B4C22C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ACB3B9-0F43-1483-5C6F-392670907B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FEE91-3306-6B24-A44B-2C39A5F031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A82DB-B8EB-4B3C-A53B-6624AF7291DC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61BA1A-54ED-0F42-F65C-BCB1C63855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D3A149-D7DF-76B5-BED4-37752CF116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12C45-2574-4BD8-BA30-AEFC837ADC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0374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48732-7A5B-7CB6-5CE4-3883C6BD74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2E7BB-F92B-B3AB-DAC9-AEF011E8A7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641A67-7CCC-F07D-E0CB-558CBA0024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EC35E0-5E32-8966-3B32-C6260834BD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A82DB-B8EB-4B3C-A53B-6624AF7291DC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DF4168-7FBD-49A9-0A59-6517F1184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AC8E59-A220-2F58-88C0-5D8B25F6D2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12C45-2574-4BD8-BA30-AEFC837ADC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2049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A2B33-F872-A79A-0A52-779E19310F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8EAAD9-C018-7EA9-51CF-2C8CBC1DE3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6BC82F-51C0-3EE4-9A8B-B57D3916A3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9EE066-1CAD-7AFE-171E-7B5E5F749D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AD1D705-6CF2-14E6-7BD5-1C57220AD3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B0DA9BE-CF29-C431-4EEE-106ADD5B12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A82DB-B8EB-4B3C-A53B-6624AF7291DC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204929B-B46B-5460-0C54-D2E568B481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3DF732-F95E-391F-1A44-758B58911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12C45-2574-4BD8-BA30-AEFC837ADC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9581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52BE4-0716-9203-B839-04740FD6D3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E636E4-FF0D-59B8-7033-28B5BBC4FA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A82DB-B8EB-4B3C-A53B-6624AF7291DC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A89577-E05E-5BA2-5D86-A657ECD28D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B6C341-07B6-79E1-FF1C-1E00D5AB2C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12C45-2574-4BD8-BA30-AEFC837ADC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3572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9C592A-6C88-CF2B-A39C-4C997D739A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A82DB-B8EB-4B3C-A53B-6624AF7291DC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38DB9D-8C87-9E2C-B785-4FD921B3AF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8B0752-6095-6C8E-14CA-96A168D030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12C45-2574-4BD8-BA30-AEFC837ADC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0714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7A980-917C-E9B7-81FB-65096A4DC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F616EF-8ADB-5373-BC45-4CE58ACB42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2F425E-FB49-0B0B-0DBD-B012E7CA7B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8C326E-3684-A14A-CA19-717405B2A0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A82DB-B8EB-4B3C-A53B-6624AF7291DC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4E7B28-147C-6FC0-C831-FA17ABBA9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444D94-DC28-3AC0-41D0-7374C79DA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12C45-2574-4BD8-BA30-AEFC837ADC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488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A496CE-C8AC-4B11-05D2-9EBBAA2C9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327B70-69A8-AB1E-5962-34C71A54C83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AB4583-1AEC-A963-DD90-79F04833BF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8AC80F-BB29-FC34-5716-23344DE51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A82DB-B8EB-4B3C-A53B-6624AF7291DC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2923DC-0C52-9B79-AFBE-C7AA05A9EA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A0B2F2-1C4B-1E42-77ED-D51EF83680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12C45-2574-4BD8-BA30-AEFC837ADC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310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4659C-498D-8972-A7FE-1C5E40D9A2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A37775-60A0-3FC2-13E1-0FF34C630D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339295-F08A-8EB9-0946-885606089C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A82DB-B8EB-4B3C-A53B-6624AF7291DC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C05EDA-1F08-F045-21FC-BE987E64C2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6E9458-3169-0D3F-5A4E-508D8DBE8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12C45-2574-4BD8-BA30-AEFC837ADC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7342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A0EE07A-3ABE-88A5-BCF5-F680B1B5BA1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9C4F8F-288B-80CD-7CCA-41AEA8AAD9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BB9F02-C675-B624-C21B-742C03777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A82DB-B8EB-4B3C-A53B-6624AF7291DC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F22E48-7A0E-577D-E405-6C76E18128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03B49D-3A86-A4E4-BEA7-D8E1C77EA4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12C45-2574-4BD8-BA30-AEFC837ADC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6244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36A129A-D3C6-E2A8-085C-1C505F88E6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D271FE-2172-0959-6B2B-F4DDFA9889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B50910-2CE9-C13E-C775-F7806397006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96A82DB-B8EB-4B3C-A53B-6624AF7291DC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37548A-5CDD-77AF-7839-FDE83C5C68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A7990E-1F39-163A-5EF3-757DE22FF4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EC12C45-2574-4BD8-BA30-AEFC837ADC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894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cmo.uk/resources/glossary/what-is-the-marketing-concept" TargetMode="External"/><Relationship Id="rId2" Type="http://schemas.openxmlformats.org/officeDocument/2006/relationships/hyperlink" Target="https://www.youngurbanproject.com/marketing-concept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investopedia.com/terms/m/marketing.asp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9EF30C2-29AC-4A0D-BC0A-A679CF113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00500" y="1087403"/>
            <a:ext cx="8191500" cy="5770597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A83C18-1A7D-090F-B134-D07424AB0C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93520" y="2744662"/>
            <a:ext cx="6589707" cy="2387600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latin typeface="Arial Black" panose="020B0A04020102020204" pitchFamily="34" charset="0"/>
              </a:rPr>
              <a:t>The Marketing Concept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FC4D3B-07D1-F4B9-DC37-343916C914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93520" y="5224337"/>
            <a:ext cx="6589707" cy="1329443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latin typeface="Arial Black" panose="020B0A04020102020204" pitchFamily="34" charset="0"/>
              </a:rPr>
              <a:t>Presentation </a:t>
            </a:r>
          </a:p>
          <a:p>
            <a:pPr algn="r"/>
            <a:r>
              <a:rPr lang="en-GB" dirty="0">
                <a:latin typeface="Arial Black" panose="020B0A04020102020204" pitchFamily="34" charset="0"/>
              </a:rPr>
              <a:t>Alexandra Petrescu 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66A0658-1CC4-4B0D-AAB7-A702286AF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241" y="183933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04F1504-431A-4D86-9091-AE7E4B333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2348" y="1"/>
            <a:ext cx="2279742" cy="1267785"/>
          </a:xfrm>
          <a:custGeom>
            <a:avLst/>
            <a:gdLst>
              <a:gd name="connsiteX0" fmla="*/ 0 w 2279742"/>
              <a:gd name="connsiteY0" fmla="*/ 0 h 1267785"/>
              <a:gd name="connsiteX1" fmla="*/ 138700 w 2279742"/>
              <a:gd name="connsiteY1" fmla="*/ 0 h 1267785"/>
              <a:gd name="connsiteX2" fmla="*/ 138700 w 2279742"/>
              <a:gd name="connsiteY2" fmla="*/ 1078193 h 1267785"/>
              <a:gd name="connsiteX3" fmla="*/ 2002733 w 2279742"/>
              <a:gd name="connsiteY3" fmla="*/ 0 h 1267785"/>
              <a:gd name="connsiteX4" fmla="*/ 2279742 w 2279742"/>
              <a:gd name="connsiteY4" fmla="*/ 0 h 1267785"/>
              <a:gd name="connsiteX5" fmla="*/ 104026 w 2279742"/>
              <a:gd name="connsiteY5" fmla="*/ 1258503 h 1267785"/>
              <a:gd name="connsiteX6" fmla="*/ 69351 w 2279742"/>
              <a:gd name="connsiteY6" fmla="*/ 1267785 h 1267785"/>
              <a:gd name="connsiteX7" fmla="*/ 0 w 2279742"/>
              <a:gd name="connsiteY7" fmla="*/ 1198436 h 1267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79742" h="1267785">
                <a:moveTo>
                  <a:pt x="0" y="0"/>
                </a:moveTo>
                <a:lnTo>
                  <a:pt x="138700" y="0"/>
                </a:lnTo>
                <a:lnTo>
                  <a:pt x="138700" y="1078193"/>
                </a:lnTo>
                <a:lnTo>
                  <a:pt x="2002733" y="0"/>
                </a:lnTo>
                <a:lnTo>
                  <a:pt x="2279742" y="0"/>
                </a:lnTo>
                <a:lnTo>
                  <a:pt x="104026" y="1258503"/>
                </a:lnTo>
                <a:cubicBezTo>
                  <a:pt x="93484" y="1264595"/>
                  <a:pt x="81523" y="1267796"/>
                  <a:pt x="69351" y="1267785"/>
                </a:cubicBezTo>
                <a:cubicBezTo>
                  <a:pt x="31049" y="1267785"/>
                  <a:pt x="0" y="1236737"/>
                  <a:pt x="0" y="1198436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A804283-B929-4503-802F-4585376E2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D3811F5-514E-49A4-B382-673ED228A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69044" y="514898"/>
            <a:ext cx="2393351" cy="2328423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67AD921-1CEE-4C1B-9AA3-C66D908DD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49740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C36A08F5-3B56-47C5-A371-9187BE56E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539683" y="4203427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06415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FB2D2-6620-3B67-4914-1D123552AC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841" y="678329"/>
            <a:ext cx="5044966" cy="1011735"/>
          </a:xfrm>
        </p:spPr>
        <p:txBody>
          <a:bodyPr anchor="b">
            <a:noAutofit/>
          </a:bodyPr>
          <a:lstStyle/>
          <a:p>
            <a:r>
              <a:rPr lang="en-US" sz="3600" dirty="0">
                <a:latin typeface="Arial Black" panose="020B0A04020102020204" pitchFamily="34" charset="0"/>
              </a:rPr>
              <a:t>Introduction to the Marketing Concept 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32F83B-F763-6892-F307-7D59FEE5AA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842" y="2383746"/>
            <a:ext cx="4700116" cy="3597562"/>
          </a:xfrm>
        </p:spPr>
        <p:txBody>
          <a:bodyPr anchor="t"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marketing concept is based on identifying and fulfilling the needs of customers in a superior way to competitors.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This signifies a change of direction for the organisation from selling its products to establishing long-lasting relationships with its customers based on value.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At its core this is a simple concept: an organisation will be successful in business based on how it fulfils needs of customers first, then creates solutions to these needs.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D6F7FB67-BADE-4C47-179E-E2BEE5C9B42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449" r="18217" b="-1"/>
          <a:stretch>
            <a:fillRect/>
          </a:stretch>
        </p:blipFill>
        <p:spPr>
          <a:xfrm>
            <a:off x="5700812" y="10"/>
            <a:ext cx="6491188" cy="6857990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369424" y="3028872"/>
            <a:ext cx="1559464" cy="6106313"/>
          </a:xfrm>
          <a:prstGeom prst="rect">
            <a:avLst/>
          </a:prstGeom>
          <a:gradFill>
            <a:gsLst>
              <a:gs pos="0">
                <a:schemeClr val="accent5">
                  <a:alpha val="77000"/>
                </a:schemeClr>
              </a:gs>
              <a:gs pos="57000">
                <a:schemeClr val="accent5">
                  <a:lumMod val="60000"/>
                  <a:lumOff val="40000"/>
                  <a:alpha val="0"/>
                </a:schemeClr>
              </a:gs>
            </a:gsLst>
            <a:lin ang="11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C3A50E9-9119-7BC3-083B-2D84CCC78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15441" y="-3760"/>
            <a:ext cx="2176557" cy="6857999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0000">
                <a:schemeClr val="accent2">
                  <a:alpha val="0"/>
                </a:schemeClr>
              </a:gs>
            </a:gsLst>
            <a:lin ang="11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096000" y="5502302"/>
            <a:ext cx="6106314" cy="1359456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9000"/>
                </a:schemeClr>
              </a:gs>
              <a:gs pos="38000">
                <a:schemeClr val="accent5">
                  <a:lumMod val="60000"/>
                  <a:lumOff val="40000"/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026892" y="2939627"/>
            <a:ext cx="3162908" cy="3914612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1350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53BDFE-3FD9-0FD5-C64D-D02517581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5749" y="1313685"/>
            <a:ext cx="6123852" cy="1306020"/>
          </a:xfrm>
        </p:spPr>
        <p:txBody>
          <a:bodyPr>
            <a:noAutofit/>
          </a:bodyPr>
          <a:lstStyle/>
          <a:p>
            <a:r>
              <a:rPr lang="en-US" sz="3600" dirty="0">
                <a:latin typeface="Arial Black" panose="020B0A04020102020204" pitchFamily="34" charset="0"/>
              </a:rPr>
              <a:t>The Fundamental Aspects of the Marketing Concept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7972EA-BA88-44B0-8FF9-DFF8F99B56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344" y="3361208"/>
            <a:ext cx="5393361" cy="3269802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Customer Orientation: Every action performed by the organisation is in relation to what is wanted and valued by our customers.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Coordination of Marketing Effort: Every category of the organisation is in alignment to achieve the goal of customer satisfaction.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Profit through Satisfaction: Satisfying unfulfilled needs of customers will lead to profitability.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people sitting at a table&#10;&#10;AI-generated content may be incorrect.">
            <a:extLst>
              <a:ext uri="{FF2B5EF4-FFF2-40B4-BE49-F238E27FC236}">
                <a16:creationId xmlns:a16="http://schemas.microsoft.com/office/drawing/2014/main" id="{5C3221F2-B227-D344-8460-B9E0001A65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7990" y="1596344"/>
            <a:ext cx="4627500" cy="3404478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  <a:effectLst>
            <a:softEdge rad="317500"/>
          </a:effectLst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9538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1CA0A7-CFF1-DE17-EF7C-F84CE2CA76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latin typeface="Arial Black" panose="020B0A04020102020204" pitchFamily="34" charset="0"/>
              </a:rPr>
              <a:t>Key features 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3EEF4E0-76E9-F769-5CD6-52C787DA44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1235649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805913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C0A3FA-7208-EC17-8010-B92162932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4842" y="844397"/>
            <a:ext cx="5393361" cy="1325563"/>
          </a:xfrm>
        </p:spPr>
        <p:txBody>
          <a:bodyPr>
            <a:normAutofit/>
          </a:bodyPr>
          <a:lstStyle/>
          <a:p>
            <a:r>
              <a:rPr lang="en-GB" dirty="0"/>
              <a:t>  </a:t>
            </a:r>
            <a:r>
              <a:rPr lang="en-GB" sz="3600" dirty="0">
                <a:latin typeface="Arial Black" panose="020B0A04020102020204" pitchFamily="34" charset="0"/>
              </a:rPr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C4E8E-0CB7-85D6-17EB-143E77CF6D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550" y="2617076"/>
            <a:ext cx="5393361" cy="3636726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Modern consumers are expecting a personalised and ethical experience effortlessly across every platform.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Technology (AI) and Digital Analytics allow organisations to understand consumers like never before, to predict needs and wants based on trends in patterns.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marketing concept framework is the best fit for 2025 because it establishes a sustainable and customer-centric organisation in a continually changing and increasingly competitive business landscape.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C1371B-09D6-9FB3-CAE2-BCCB5E7207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814" r="20639" b="-1"/>
          <a:stretch>
            <a:fillRect/>
          </a:stretch>
        </p:blipFill>
        <p:spPr>
          <a:xfrm>
            <a:off x="6088203" y="758514"/>
            <a:ext cx="5408955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  <a:effectLst>
            <a:softEdge rad="317500"/>
          </a:effectLst>
        </p:spPr>
      </p:pic>
      <p:sp>
        <p:nvSpPr>
          <p:cNvPr id="11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122461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214447-EFC1-0AE3-AF6C-1DEF55A2B9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References</a:t>
            </a:r>
            <a:r>
              <a:rPr lang="en-GB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CE3C2-D97C-2D6B-D724-CA562DF12D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2996" y="591344"/>
            <a:ext cx="7725103" cy="5585619"/>
          </a:xfrm>
        </p:spPr>
        <p:txBody>
          <a:bodyPr anchor="ctr">
            <a:normAutofit fontScale="77500" lnSpcReduction="20000"/>
          </a:bodyPr>
          <a:lstStyle/>
          <a:p>
            <a:r>
              <a:rPr lang="en-US" dirty="0"/>
              <a:t>Darmawan, D., &amp; Grenier, E. (2021). Competitive advantage and service marketing mix. Journal of Social Science Studies (JOS3), 1(2), 75-80.</a:t>
            </a:r>
          </a:p>
          <a:p>
            <a:r>
              <a:rPr lang="en-US" dirty="0"/>
              <a:t>Grewal, D., &amp; Levy, M. (2021). M: marketing (p. 480). McGraw-Hill Education.</a:t>
            </a:r>
          </a:p>
          <a:p>
            <a:r>
              <a:rPr lang="en-GB" dirty="0"/>
              <a:t>Kotler, P., Keller, K. L., &amp; Chernev, A. (2022). Marketing Management 16e (p. 143). Pearson India.</a:t>
            </a:r>
          </a:p>
          <a:p>
            <a:r>
              <a:rPr lang="en-US" dirty="0"/>
              <a:t>Khanom, M. T. (2023). Using social media marketing in the digital era: A necessity or a choice. International Journal of Research in Business and Social Science, 12(3), 88-98.</a:t>
            </a:r>
            <a:endParaRPr lang="en-GB" dirty="0"/>
          </a:p>
          <a:p>
            <a:r>
              <a:rPr lang="en-US" dirty="0"/>
              <a:t>Roetzer, P., &amp; Kaput, M. (2022). Marketing artificial intelligence: AI, marketing, and the future of business. </a:t>
            </a:r>
            <a:r>
              <a:rPr lang="en-US" dirty="0" err="1"/>
              <a:t>BenBella</a:t>
            </a:r>
            <a:r>
              <a:rPr lang="en-US" dirty="0"/>
              <a:t> Books.</a:t>
            </a:r>
          </a:p>
          <a:p>
            <a:r>
              <a:rPr lang="en-GB" dirty="0">
                <a:hlinkClick r:id="rId2"/>
              </a:rPr>
              <a:t>https://www.youngurbanproject.com/marketing-concepts/</a:t>
            </a:r>
            <a:r>
              <a:rPr lang="en-GB" dirty="0"/>
              <a:t> </a:t>
            </a:r>
          </a:p>
          <a:p>
            <a:r>
              <a:rPr lang="en-GB" dirty="0">
                <a:hlinkClick r:id="rId3"/>
              </a:rPr>
              <a:t>https://www.vcmo.uk/resources/glossary/what-is-the-marketing-concept</a:t>
            </a:r>
            <a:r>
              <a:rPr lang="en-GB" dirty="0"/>
              <a:t> </a:t>
            </a:r>
          </a:p>
          <a:p>
            <a:r>
              <a:rPr lang="en-GB" dirty="0">
                <a:hlinkClick r:id="rId4"/>
              </a:rPr>
              <a:t>https://www.investopedia.com/terms/m/marketing.asp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280250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2AEEBC8-9D30-42EF-95F2-386C2653FB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529E97A-97C3-40EA-8A04-5C02398D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877832"/>
          </a:xfrm>
          <a:custGeom>
            <a:avLst/>
            <a:gdLst>
              <a:gd name="connsiteX0" fmla="*/ 6789701 w 12192000"/>
              <a:gd name="connsiteY0" fmla="*/ 2809623 h 2877832"/>
              <a:gd name="connsiteX1" fmla="*/ 6788702 w 12192000"/>
              <a:gd name="connsiteY1" fmla="*/ 2809701 h 2877832"/>
              <a:gd name="connsiteX2" fmla="*/ 6788476 w 12192000"/>
              <a:gd name="connsiteY2" fmla="*/ 2810235 h 2877832"/>
              <a:gd name="connsiteX3" fmla="*/ 0 w 12192000"/>
              <a:gd name="connsiteY3" fmla="*/ 0 h 2877832"/>
              <a:gd name="connsiteX4" fmla="*/ 12192000 w 12192000"/>
              <a:gd name="connsiteY4" fmla="*/ 0 h 2877832"/>
              <a:gd name="connsiteX5" fmla="*/ 12192000 w 12192000"/>
              <a:gd name="connsiteY5" fmla="*/ 1915388 h 2877832"/>
              <a:gd name="connsiteX6" fmla="*/ 12061096 w 12192000"/>
              <a:gd name="connsiteY6" fmla="*/ 1954428 h 2877832"/>
              <a:gd name="connsiteX7" fmla="*/ 11676800 w 12192000"/>
              <a:gd name="connsiteY7" fmla="*/ 2058003 h 2877832"/>
              <a:gd name="connsiteX8" fmla="*/ 10425355 w 12192000"/>
              <a:gd name="connsiteY8" fmla="*/ 2341542 h 2877832"/>
              <a:gd name="connsiteX9" fmla="*/ 9424022 w 12192000"/>
              <a:gd name="connsiteY9" fmla="*/ 2516704 h 2877832"/>
              <a:gd name="connsiteX10" fmla="*/ 8458419 w 12192000"/>
              <a:gd name="connsiteY10" fmla="*/ 2650405 h 2877832"/>
              <a:gd name="connsiteX11" fmla="*/ 7715970 w 12192000"/>
              <a:gd name="connsiteY11" fmla="*/ 2730352 h 2877832"/>
              <a:gd name="connsiteX12" fmla="*/ 6951716 w 12192000"/>
              <a:gd name="connsiteY12" fmla="*/ 2796132 h 2877832"/>
              <a:gd name="connsiteX13" fmla="*/ 6936303 w 12192000"/>
              <a:gd name="connsiteY13" fmla="*/ 2798203 h 2877832"/>
              <a:gd name="connsiteX14" fmla="*/ 6790448 w 12192000"/>
              <a:gd name="connsiteY14" fmla="*/ 2809564 h 2877832"/>
              <a:gd name="connsiteX15" fmla="*/ 6799941 w 12192000"/>
              <a:gd name="connsiteY15" fmla="*/ 2811384 h 2877832"/>
              <a:gd name="connsiteX16" fmla="*/ 6835432 w 12192000"/>
              <a:gd name="connsiteY16" fmla="*/ 2809677 h 2877832"/>
              <a:gd name="connsiteX17" fmla="*/ 6884003 w 12192000"/>
              <a:gd name="connsiteY17" fmla="*/ 2806699 h 2877832"/>
              <a:gd name="connsiteX18" fmla="*/ 7578771 w 12192000"/>
              <a:gd name="connsiteY18" fmla="*/ 2774172 h 2877832"/>
              <a:gd name="connsiteX19" fmla="*/ 8623845 w 12192000"/>
              <a:gd name="connsiteY19" fmla="*/ 2687275 h 2877832"/>
              <a:gd name="connsiteX20" fmla="*/ 9479970 w 12192000"/>
              <a:gd name="connsiteY20" fmla="*/ 2583369 h 2877832"/>
              <a:gd name="connsiteX21" fmla="*/ 10629308 w 12192000"/>
              <a:gd name="connsiteY21" fmla="*/ 2389212 h 2877832"/>
              <a:gd name="connsiteX22" fmla="*/ 11998498 w 12192000"/>
              <a:gd name="connsiteY22" fmla="*/ 2063218 h 2877832"/>
              <a:gd name="connsiteX23" fmla="*/ 12192000 w 12192000"/>
              <a:gd name="connsiteY23" fmla="*/ 2006219 h 2877832"/>
              <a:gd name="connsiteX24" fmla="*/ 12192000 w 12192000"/>
              <a:gd name="connsiteY24" fmla="*/ 2060956 h 2877832"/>
              <a:gd name="connsiteX25" fmla="*/ 11829257 w 12192000"/>
              <a:gd name="connsiteY25" fmla="*/ 2166255 h 2877832"/>
              <a:gd name="connsiteX26" fmla="*/ 10939183 w 12192000"/>
              <a:gd name="connsiteY26" fmla="*/ 2380770 h 2877832"/>
              <a:gd name="connsiteX27" fmla="*/ 9985530 w 12192000"/>
              <a:gd name="connsiteY27" fmla="*/ 2560775 h 2877832"/>
              <a:gd name="connsiteX28" fmla="*/ 9186882 w 12192000"/>
              <a:gd name="connsiteY28" fmla="*/ 2676722 h 2877832"/>
              <a:gd name="connsiteX29" fmla="*/ 8578198 w 12192000"/>
              <a:gd name="connsiteY29" fmla="*/ 2746241 h 2877832"/>
              <a:gd name="connsiteX30" fmla="*/ 7864358 w 12192000"/>
              <a:gd name="connsiteY30" fmla="*/ 2807692 h 2877832"/>
              <a:gd name="connsiteX31" fmla="*/ 6935502 w 12192000"/>
              <a:gd name="connsiteY31" fmla="*/ 2859086 h 2877832"/>
              <a:gd name="connsiteX32" fmla="*/ 6477750 w 12192000"/>
              <a:gd name="connsiteY32" fmla="*/ 2872989 h 2877832"/>
              <a:gd name="connsiteX33" fmla="*/ 6362294 w 12192000"/>
              <a:gd name="connsiteY33" fmla="*/ 2877832 h 2877832"/>
              <a:gd name="connsiteX34" fmla="*/ 6057129 w 12192000"/>
              <a:gd name="connsiteY34" fmla="*/ 2877832 h 2877832"/>
              <a:gd name="connsiteX35" fmla="*/ 5977784 w 12192000"/>
              <a:gd name="connsiteY35" fmla="*/ 2873238 h 2877832"/>
              <a:gd name="connsiteX36" fmla="*/ 5265087 w 12192000"/>
              <a:gd name="connsiteY36" fmla="*/ 2836989 h 2877832"/>
              <a:gd name="connsiteX37" fmla="*/ 4346277 w 12192000"/>
              <a:gd name="connsiteY37" fmla="*/ 2774919 h 2877832"/>
              <a:gd name="connsiteX38" fmla="*/ 3373045 w 12192000"/>
              <a:gd name="connsiteY38" fmla="*/ 2676350 h 2877832"/>
              <a:gd name="connsiteX39" fmla="*/ 2362173 w 12192000"/>
              <a:gd name="connsiteY39" fmla="*/ 2557423 h 2877832"/>
              <a:gd name="connsiteX40" fmla="*/ 1233178 w 12192000"/>
              <a:gd name="connsiteY40" fmla="*/ 2384247 h 2877832"/>
              <a:gd name="connsiteX41" fmla="*/ 68500 w 12192000"/>
              <a:gd name="connsiteY41" fmla="*/ 2144540 h 2877832"/>
              <a:gd name="connsiteX42" fmla="*/ 0 w 12192000"/>
              <a:gd name="connsiteY42" fmla="*/ 2127185 h 2877832"/>
              <a:gd name="connsiteX43" fmla="*/ 0 w 12192000"/>
              <a:gd name="connsiteY43" fmla="*/ 2070696 h 2877832"/>
              <a:gd name="connsiteX44" fmla="*/ 72441 w 12192000"/>
              <a:gd name="connsiteY44" fmla="*/ 2089473 h 2877832"/>
              <a:gd name="connsiteX45" fmla="*/ 600716 w 12192000"/>
              <a:gd name="connsiteY45" fmla="*/ 2207843 h 2877832"/>
              <a:gd name="connsiteX46" fmla="*/ 1769512 w 12192000"/>
              <a:gd name="connsiteY46" fmla="*/ 2418011 h 2877832"/>
              <a:gd name="connsiteX47" fmla="*/ 2613554 w 12192000"/>
              <a:gd name="connsiteY47" fmla="*/ 2534953 h 2877832"/>
              <a:gd name="connsiteX48" fmla="*/ 2581134 w 12192000"/>
              <a:gd name="connsiteY48" fmla="*/ 2525022 h 2877832"/>
              <a:gd name="connsiteX49" fmla="*/ 1112635 w 12192000"/>
              <a:gd name="connsiteY49" fmla="*/ 2192325 h 2877832"/>
              <a:gd name="connsiteX50" fmla="*/ 420412 w 12192000"/>
              <a:gd name="connsiteY50" fmla="*/ 1992892 h 2877832"/>
              <a:gd name="connsiteX51" fmla="*/ 0 w 12192000"/>
              <a:gd name="connsiteY51" fmla="*/ 1853975 h 287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000" h="2877832">
                <a:moveTo>
                  <a:pt x="6789701" y="2809623"/>
                </a:moveTo>
                <a:lnTo>
                  <a:pt x="6788702" y="2809701"/>
                </a:lnTo>
                <a:lnTo>
                  <a:pt x="6788476" y="2810235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1915388"/>
                </a:lnTo>
                <a:lnTo>
                  <a:pt x="12061096" y="1954428"/>
                </a:lnTo>
                <a:cubicBezTo>
                  <a:pt x="11933500" y="1990642"/>
                  <a:pt x="11805390" y="2025171"/>
                  <a:pt x="11676800" y="2058003"/>
                </a:cubicBezTo>
                <a:cubicBezTo>
                  <a:pt x="11262789" y="2165510"/>
                  <a:pt x="10845343" y="2259112"/>
                  <a:pt x="10425355" y="2341542"/>
                </a:cubicBezTo>
                <a:cubicBezTo>
                  <a:pt x="10092810" y="2406753"/>
                  <a:pt x="9759033" y="2465150"/>
                  <a:pt x="9424022" y="2516704"/>
                </a:cubicBezTo>
                <a:cubicBezTo>
                  <a:pt x="9102997" y="2566361"/>
                  <a:pt x="8781133" y="2610928"/>
                  <a:pt x="8458419" y="2650405"/>
                </a:cubicBezTo>
                <a:cubicBezTo>
                  <a:pt x="8211360" y="2680571"/>
                  <a:pt x="7963792" y="2706144"/>
                  <a:pt x="7715970" y="2730352"/>
                </a:cubicBezTo>
                <a:lnTo>
                  <a:pt x="6951716" y="2796132"/>
                </a:lnTo>
                <a:lnTo>
                  <a:pt x="6936303" y="2798203"/>
                </a:lnTo>
                <a:lnTo>
                  <a:pt x="6790448" y="2809564"/>
                </a:lnTo>
                <a:lnTo>
                  <a:pt x="6799941" y="2811384"/>
                </a:lnTo>
                <a:cubicBezTo>
                  <a:pt x="6811623" y="2811850"/>
                  <a:pt x="6823734" y="2809677"/>
                  <a:pt x="6835432" y="2809677"/>
                </a:cubicBezTo>
                <a:cubicBezTo>
                  <a:pt x="6851580" y="2809677"/>
                  <a:pt x="6867729" y="2807070"/>
                  <a:pt x="6884003" y="2806699"/>
                </a:cubicBezTo>
                <a:cubicBezTo>
                  <a:pt x="7115805" y="2801237"/>
                  <a:pt x="7347351" y="2789070"/>
                  <a:pt x="7578771" y="2774172"/>
                </a:cubicBezTo>
                <a:cubicBezTo>
                  <a:pt x="7927552" y="2751704"/>
                  <a:pt x="8276080" y="2723525"/>
                  <a:pt x="8623845" y="2687275"/>
                </a:cubicBezTo>
                <a:cubicBezTo>
                  <a:pt x="8909939" y="2657977"/>
                  <a:pt x="9195310" y="2623342"/>
                  <a:pt x="9479970" y="2583369"/>
                </a:cubicBezTo>
                <a:cubicBezTo>
                  <a:pt x="9864901" y="2528995"/>
                  <a:pt x="10248014" y="2464281"/>
                  <a:pt x="10629308" y="2389212"/>
                </a:cubicBezTo>
                <a:cubicBezTo>
                  <a:pt x="11090114" y="2298092"/>
                  <a:pt x="11546975" y="2190586"/>
                  <a:pt x="11998498" y="2063218"/>
                </a:cubicBezTo>
                <a:lnTo>
                  <a:pt x="12192000" y="2006219"/>
                </a:lnTo>
                <a:lnTo>
                  <a:pt x="12192000" y="2060956"/>
                </a:lnTo>
                <a:lnTo>
                  <a:pt x="11829257" y="2166255"/>
                </a:lnTo>
                <a:cubicBezTo>
                  <a:pt x="11534769" y="2245952"/>
                  <a:pt x="11238120" y="2316838"/>
                  <a:pt x="10939183" y="2380770"/>
                </a:cubicBezTo>
                <a:cubicBezTo>
                  <a:pt x="10622824" y="2448552"/>
                  <a:pt x="10304941" y="2508549"/>
                  <a:pt x="9985530" y="2560775"/>
                </a:cubicBezTo>
                <a:cubicBezTo>
                  <a:pt x="9720036" y="2604224"/>
                  <a:pt x="9453814" y="2642869"/>
                  <a:pt x="9186882" y="2676722"/>
                </a:cubicBezTo>
                <a:cubicBezTo>
                  <a:pt x="8984197" y="2702296"/>
                  <a:pt x="8781514" y="2726379"/>
                  <a:pt x="8578198" y="2746241"/>
                </a:cubicBezTo>
                <a:cubicBezTo>
                  <a:pt x="8340547" y="2768961"/>
                  <a:pt x="8102644" y="2790436"/>
                  <a:pt x="7864358" y="2807692"/>
                </a:cubicBezTo>
                <a:cubicBezTo>
                  <a:pt x="7554994" y="2830036"/>
                  <a:pt x="7245502" y="2847914"/>
                  <a:pt x="6935502" y="2859086"/>
                </a:cubicBezTo>
                <a:cubicBezTo>
                  <a:pt x="6782917" y="2864549"/>
                  <a:pt x="6630334" y="2868397"/>
                  <a:pt x="6477750" y="2872989"/>
                </a:cubicBezTo>
                <a:cubicBezTo>
                  <a:pt x="6439195" y="2870905"/>
                  <a:pt x="6400529" y="2872530"/>
                  <a:pt x="6362294" y="2877832"/>
                </a:cubicBezTo>
                <a:lnTo>
                  <a:pt x="6057129" y="2877832"/>
                </a:lnTo>
                <a:lnTo>
                  <a:pt x="5977784" y="2873238"/>
                </a:lnTo>
                <a:cubicBezTo>
                  <a:pt x="5740261" y="2860825"/>
                  <a:pt x="5502739" y="2847046"/>
                  <a:pt x="5265087" y="2836989"/>
                </a:cubicBezTo>
                <a:cubicBezTo>
                  <a:pt x="4958267" y="2824573"/>
                  <a:pt x="4651826" y="2804093"/>
                  <a:pt x="4346277" y="2774919"/>
                </a:cubicBezTo>
                <a:cubicBezTo>
                  <a:pt x="4021654" y="2744007"/>
                  <a:pt x="3697795" y="2709372"/>
                  <a:pt x="3373045" y="2676350"/>
                </a:cubicBezTo>
                <a:cubicBezTo>
                  <a:pt x="3035412" y="2642088"/>
                  <a:pt x="2698456" y="2602449"/>
                  <a:pt x="2362173" y="2557423"/>
                </a:cubicBezTo>
                <a:cubicBezTo>
                  <a:pt x="1984692" y="2507270"/>
                  <a:pt x="1608364" y="2449544"/>
                  <a:pt x="1233178" y="2384247"/>
                </a:cubicBezTo>
                <a:cubicBezTo>
                  <a:pt x="842181" y="2315534"/>
                  <a:pt x="453758" y="2237046"/>
                  <a:pt x="68500" y="2144540"/>
                </a:cubicBezTo>
                <a:lnTo>
                  <a:pt x="0" y="2127185"/>
                </a:lnTo>
                <a:lnTo>
                  <a:pt x="0" y="2070696"/>
                </a:lnTo>
                <a:lnTo>
                  <a:pt x="72441" y="2089473"/>
                </a:lnTo>
                <a:cubicBezTo>
                  <a:pt x="247961" y="2131651"/>
                  <a:pt x="424164" y="2170911"/>
                  <a:pt x="600716" y="2207843"/>
                </a:cubicBezTo>
                <a:cubicBezTo>
                  <a:pt x="988279" y="2288657"/>
                  <a:pt x="1378133" y="2357555"/>
                  <a:pt x="1769512" y="2418011"/>
                </a:cubicBezTo>
                <a:cubicBezTo>
                  <a:pt x="2052426" y="2461587"/>
                  <a:pt x="2335725" y="2501684"/>
                  <a:pt x="2613554" y="2534953"/>
                </a:cubicBezTo>
                <a:cubicBezTo>
                  <a:pt x="2605544" y="2537560"/>
                  <a:pt x="2594611" y="2527504"/>
                  <a:pt x="2581134" y="2525022"/>
                </a:cubicBezTo>
                <a:cubicBezTo>
                  <a:pt x="2087178" y="2433070"/>
                  <a:pt x="1597684" y="2322177"/>
                  <a:pt x="1112635" y="2192325"/>
                </a:cubicBezTo>
                <a:cubicBezTo>
                  <a:pt x="880453" y="2130254"/>
                  <a:pt x="649713" y="2063776"/>
                  <a:pt x="420412" y="1992892"/>
                </a:cubicBezTo>
                <a:lnTo>
                  <a:pt x="0" y="185397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59FA8C2E-A5A7-4490-927A-7CD58343ED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66159" y="1353312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group of hands holding up letters&#10;&#10;AI-generated content may be incorrect.">
            <a:extLst>
              <a:ext uri="{FF2B5EF4-FFF2-40B4-BE49-F238E27FC236}">
                <a16:creationId xmlns:a16="http://schemas.microsoft.com/office/drawing/2014/main" id="{C2218AEA-891B-ADB1-040E-03F63591F2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41" y="585215"/>
            <a:ext cx="11976118" cy="5903871"/>
          </a:xfrm>
          <a:prstGeom prst="rect">
            <a:avLst/>
          </a:prstGeom>
          <a:effectLst>
            <a:softEdge rad="635000"/>
          </a:effectLst>
        </p:spPr>
      </p:pic>
    </p:spTree>
    <p:extLst>
      <p:ext uri="{BB962C8B-B14F-4D97-AF65-F5344CB8AC3E}">
        <p14:creationId xmlns:p14="http://schemas.microsoft.com/office/powerpoint/2010/main" val="32531181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1202</TotalTime>
  <Words>483</Words>
  <Application>Microsoft Office PowerPoint</Application>
  <PresentationFormat>Widescreen</PresentationFormat>
  <Paragraphs>29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Aptos</vt:lpstr>
      <vt:lpstr>Aptos Display</vt:lpstr>
      <vt:lpstr>Arial</vt:lpstr>
      <vt:lpstr>Arial Black</vt:lpstr>
      <vt:lpstr>Calibri</vt:lpstr>
      <vt:lpstr>Office Theme</vt:lpstr>
      <vt:lpstr>The Marketing Concept</vt:lpstr>
      <vt:lpstr>Introduction to the Marketing Concept </vt:lpstr>
      <vt:lpstr>The Fundamental Aspects of the Marketing Concept</vt:lpstr>
      <vt:lpstr>Key features </vt:lpstr>
      <vt:lpstr>  Conclusion 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3</cp:revision>
  <dcterms:created xsi:type="dcterms:W3CDTF">2025-10-21T22:50:31Z</dcterms:created>
  <dcterms:modified xsi:type="dcterms:W3CDTF">2025-10-22T18:52:51Z</dcterms:modified>
</cp:coreProperties>
</file>