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3"/>
  </p:notesMasterIdLst>
  <p:sldIdLst>
    <p:sldId id="558" r:id="rId2"/>
    <p:sldId id="557" r:id="rId3"/>
    <p:sldId id="256" r:id="rId4"/>
    <p:sldId id="506" r:id="rId5"/>
    <p:sldId id="510" r:id="rId6"/>
    <p:sldId id="562" r:id="rId7"/>
    <p:sldId id="511" r:id="rId8"/>
    <p:sldId id="438" r:id="rId9"/>
    <p:sldId id="473" r:id="rId10"/>
    <p:sldId id="475" r:id="rId11"/>
    <p:sldId id="476" r:id="rId12"/>
    <p:sldId id="479" r:id="rId13"/>
    <p:sldId id="563" r:id="rId14"/>
    <p:sldId id="564" r:id="rId15"/>
    <p:sldId id="566" r:id="rId16"/>
    <p:sldId id="567" r:id="rId17"/>
    <p:sldId id="568" r:id="rId18"/>
    <p:sldId id="569" r:id="rId19"/>
    <p:sldId id="570" r:id="rId20"/>
    <p:sldId id="571" r:id="rId21"/>
    <p:sldId id="521" r:id="rId22"/>
    <p:sldId id="533" r:id="rId23"/>
    <p:sldId id="534" r:id="rId24"/>
    <p:sldId id="535" r:id="rId25"/>
    <p:sldId id="536" r:id="rId26"/>
    <p:sldId id="537" r:id="rId27"/>
    <p:sldId id="524" r:id="rId28"/>
    <p:sldId id="517" r:id="rId29"/>
    <p:sldId id="538" r:id="rId30"/>
    <p:sldId id="539" r:id="rId31"/>
    <p:sldId id="574" r:id="rId32"/>
    <p:sldId id="525" r:id="rId33"/>
    <p:sldId id="518" r:id="rId34"/>
    <p:sldId id="540" r:id="rId35"/>
    <p:sldId id="572" r:id="rId36"/>
    <p:sldId id="573" r:id="rId37"/>
    <p:sldId id="541" r:id="rId38"/>
    <p:sldId id="542" r:id="rId39"/>
    <p:sldId id="543" r:id="rId40"/>
    <p:sldId id="544" r:id="rId41"/>
    <p:sldId id="545" r:id="rId42"/>
    <p:sldId id="546" r:id="rId43"/>
    <p:sldId id="547" r:id="rId44"/>
    <p:sldId id="548" r:id="rId45"/>
    <p:sldId id="549" r:id="rId46"/>
    <p:sldId id="550" r:id="rId47"/>
    <p:sldId id="556" r:id="rId48"/>
    <p:sldId id="555" r:id="rId49"/>
    <p:sldId id="552" r:id="rId50"/>
    <p:sldId id="553" r:id="rId51"/>
    <p:sldId id="575" r:id="rId5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FFFF00"/>
    <a:srgbClr val="B2B2B2"/>
    <a:srgbClr val="969696"/>
    <a:srgbClr val="0066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647" autoAdjust="0"/>
    <p:restoredTop sz="93241"/>
  </p:normalViewPr>
  <p:slideViewPr>
    <p:cSldViewPr>
      <p:cViewPr varScale="1">
        <p:scale>
          <a:sx n="54" d="100"/>
          <a:sy n="54" d="100"/>
        </p:scale>
        <p:origin x="1176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634A0D-5542-2B42-9541-AE69D9015D80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8B8E3-D500-EE42-8D08-158D3FD56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93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8C42-A55E-4E72-9B79-9EB0D5BCEE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966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5EFA-0031-41EE-BAF3-EC2E4C21BF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541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29BD-3A19-40CB-AF97-DFC222E52EE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260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B4990-0E06-4242-BB41-EF02F7B7E1F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50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DD0E-87AA-499C-94F5-2E45014240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972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0394B-AF25-45D3-9DB0-02486615D8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441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5A83-FDAF-4A7B-997F-E914772EED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D4215-3DB1-4B63-A763-221CA101AB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49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B081D-BF9E-47DF-8213-78AFB73258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2E8F3-F77B-4381-B75B-03A7F3B2489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2E8F3-F77B-4381-B75B-03A7F3B2489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4587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2E8F3-F77B-4381-B75B-03A7F3B2489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308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2E8F3-F77B-4381-B75B-03A7F3B2489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21789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2E8F3-F77B-4381-B75B-03A7F3B2489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847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C484A-21FA-4033-BBE1-A1785E82BF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406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9E7FA-D833-4FAF-B670-4D8CC4D9EB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5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6A2E8F3-F77B-4381-B75B-03A7F3B2489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830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gif"/><Relationship Id="rId4" Type="http://schemas.openxmlformats.org/officeDocument/2006/relationships/image" Target="../media/image9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6.gif"/><Relationship Id="rId4" Type="http://schemas.openxmlformats.org/officeDocument/2006/relationships/image" Target="../media/image9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6.gif"/><Relationship Id="rId4" Type="http://schemas.openxmlformats.org/officeDocument/2006/relationships/image" Target="../media/image9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6.gif"/><Relationship Id="rId4" Type="http://schemas.openxmlformats.org/officeDocument/2006/relationships/image" Target="../media/image9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6.gif"/><Relationship Id="rId4" Type="http://schemas.openxmlformats.org/officeDocument/2006/relationships/image" Target="../media/image9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gif"/><Relationship Id="rId5" Type="http://schemas.openxmlformats.org/officeDocument/2006/relationships/image" Target="../media/image9.gif"/><Relationship Id="rId4" Type="http://schemas.openxmlformats.org/officeDocument/2006/relationships/image" Target="../media/image21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gi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gif"/><Relationship Id="rId4" Type="http://schemas.openxmlformats.org/officeDocument/2006/relationships/image" Target="../media/image23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gif"/><Relationship Id="rId4" Type="http://schemas.openxmlformats.org/officeDocument/2006/relationships/image" Target="../media/image23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gif"/><Relationship Id="rId4" Type="http://schemas.openxmlformats.org/officeDocument/2006/relationships/image" Target="../media/image23.gi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gif"/><Relationship Id="rId4" Type="http://schemas.openxmlformats.org/officeDocument/2006/relationships/image" Target="../media/image23.gi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gif"/><Relationship Id="rId4" Type="http://schemas.openxmlformats.org/officeDocument/2006/relationships/image" Target="../media/image23.gi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gif"/><Relationship Id="rId4" Type="http://schemas.openxmlformats.org/officeDocument/2006/relationships/image" Target="../media/image23.gi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gif"/><Relationship Id="rId4" Type="http://schemas.openxmlformats.org/officeDocument/2006/relationships/image" Target="../media/image23.gi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23.gi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gif"/><Relationship Id="rId4" Type="http://schemas.openxmlformats.org/officeDocument/2006/relationships/image" Target="../media/image23.gi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gi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gi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gi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gif"/><Relationship Id="rId4" Type="http://schemas.openxmlformats.org/officeDocument/2006/relationships/image" Target="../media/image23.gif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ADOLYGU BWYD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Es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siop</a:t>
            </a:r>
            <a:r>
              <a:rPr lang="en-GB" dirty="0" smtClean="0"/>
              <a:t> a </a:t>
            </a:r>
            <a:r>
              <a:rPr lang="en-GB" dirty="0" err="1" smtClean="0"/>
              <a:t>prynais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00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phartner</a:t>
            </a:r>
            <a:r>
              <a:rPr lang="en-GB" dirty="0" smtClean="0"/>
              <a:t> - </a:t>
            </a:r>
            <a:r>
              <a:rPr lang="en-GB" dirty="0" err="1" smtClean="0"/>
              <a:t>Siopa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Like</a:t>
            </a:r>
          </a:p>
          <a:p>
            <a:r>
              <a:rPr lang="en-GB" dirty="0" smtClean="0"/>
              <a:t>Dislike</a:t>
            </a:r>
          </a:p>
          <a:p>
            <a:r>
              <a:rPr lang="en-GB" dirty="0" smtClean="0"/>
              <a:t>Favourite – shop / clothes</a:t>
            </a:r>
          </a:p>
          <a:p>
            <a:r>
              <a:rPr lang="en-GB" dirty="0" smtClean="0"/>
              <a:t>Prefer</a:t>
            </a:r>
          </a:p>
          <a:p>
            <a:r>
              <a:rPr lang="en-GB" dirty="0" smtClean="0"/>
              <a:t>With whom?</a:t>
            </a:r>
          </a:p>
          <a:p>
            <a:r>
              <a:rPr lang="en-GB" dirty="0" smtClean="0"/>
              <a:t>Fashion – type of clothes?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77968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95288" y="2565400"/>
            <a:ext cx="6048375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6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10" name="Picture 62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3284538"/>
            <a:ext cx="3467100" cy="217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 dirty="0" smtClean="0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PWY?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859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rgbClr val="990099"/>
              </a:solidFill>
            </a:endParaRPr>
          </a:p>
        </p:txBody>
      </p:sp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8606" name="Picture 14" descr="8318955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tad-cu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rgbClr val="990099"/>
              </a:solidFill>
            </a:endParaRPr>
          </a:p>
        </p:txBody>
      </p:sp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5777" name="Picture 17" descr="Three Generations Father Son Animated Clipart&#10;&#10;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375" y="2492375"/>
            <a:ext cx="1905000" cy="1905000"/>
          </a:xfrm>
          <a:prstGeom prst="rect">
            <a:avLst/>
          </a:prstGeom>
          <a:noFill/>
        </p:spPr>
      </p:pic>
      <p:sp>
        <p:nvSpPr>
          <p:cNvPr id="245778" name="Line 18"/>
          <p:cNvSpPr>
            <a:spLocks noChangeShapeType="1"/>
          </p:cNvSpPr>
          <p:nvPr/>
        </p:nvSpPr>
        <p:spPr bwMode="auto">
          <a:xfrm>
            <a:off x="3779838" y="2205038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4" grpId="0"/>
      <p:bldP spid="2457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mam-gu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6" name="Picture 21" descr="Grandma doing jumping jacks Animated Clipart&#10;&#10;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988" y="2583849"/>
            <a:ext cx="1905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45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4" grpId="0"/>
      <p:bldP spid="2457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only child</a:t>
            </a:r>
          </a:p>
        </p:txBody>
      </p:sp>
      <p:sp>
        <p:nvSpPr>
          <p:cNvPr id="2467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unig blentyn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67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67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67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rgbClr val="990099"/>
              </a:solidFill>
            </a:endParaRPr>
          </a:p>
        </p:txBody>
      </p:sp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6799" name="Picture 15" descr="8318955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7" grpId="0"/>
      <p:bldP spid="246788" grpId="0"/>
      <p:bldP spid="2467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cousin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09" name="Text Box 5"/>
          <p:cNvSpPr txBox="1">
            <a:spLocks noChangeArrowheads="1"/>
          </p:cNvSpPr>
          <p:nvPr/>
        </p:nvSpPr>
        <p:spPr bwMode="auto">
          <a:xfrm>
            <a:off x="468313" y="5029199"/>
            <a:ext cx="842486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cefnder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cyfnither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1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2631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2631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2631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26329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26331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32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6333" name="Picture 29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pic>
        <p:nvPicPr>
          <p:cNvPr id="18" name="Picture 17" descr="ma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233613"/>
            <a:ext cx="2590800" cy="2590799"/>
          </a:xfrm>
          <a:prstGeom prst="rect">
            <a:avLst/>
          </a:prstGeom>
        </p:spPr>
      </p:pic>
      <p:pic>
        <p:nvPicPr>
          <p:cNvPr id="19" name="Picture 18" descr="fema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3913" y="21780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6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6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7" grpId="0"/>
      <p:bldP spid="226308" grpId="0"/>
      <p:bldP spid="22630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62148" name="Text Box 4"/>
          <p:cNvSpPr txBox="1">
            <a:spLocks noChangeArrowheads="1"/>
          </p:cNvSpPr>
          <p:nvPr/>
        </p:nvSpPr>
        <p:spPr bwMode="auto">
          <a:xfrm>
            <a:off x="990600" y="2492375"/>
            <a:ext cx="6934200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half </a:t>
            </a: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brother / half sister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4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5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215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215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215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215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215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6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2161" name="Picture 17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2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2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2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7" grpId="0"/>
      <p:bldP spid="262148" grpId="0"/>
      <p:bldP spid="2621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6419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father</a:t>
            </a:r>
          </a:p>
        </p:txBody>
      </p:sp>
      <p:sp>
        <p:nvSpPr>
          <p:cNvPr id="264197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llysdad</a:t>
            </a:r>
          </a:p>
        </p:txBody>
      </p:sp>
      <p:sp>
        <p:nvSpPr>
          <p:cNvPr id="26419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419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4201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420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420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420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6420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4209" name="Picture 17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4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4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4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5" grpId="0"/>
      <p:bldP spid="264196" grpId="0"/>
      <p:bldP spid="26419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mother</a:t>
            </a:r>
          </a:p>
        </p:txBody>
      </p:sp>
      <p:sp>
        <p:nvSpPr>
          <p:cNvPr id="265221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llysfam</a:t>
            </a:r>
          </a:p>
        </p:txBody>
      </p:sp>
      <p:sp>
        <p:nvSpPr>
          <p:cNvPr id="265222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23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4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5225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5226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5227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65231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32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5233" name="Picture 17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5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5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9" grpId="0"/>
      <p:bldP spid="265220" grpId="0"/>
      <p:bldP spid="2652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parents</a:t>
            </a:r>
          </a:p>
        </p:txBody>
      </p:sp>
      <p:sp>
        <p:nvSpPr>
          <p:cNvPr id="26829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rhieni</a:t>
            </a:r>
          </a:p>
        </p:txBody>
      </p:sp>
      <p:sp>
        <p:nvSpPr>
          <p:cNvPr id="26829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829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829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829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pic>
        <p:nvPicPr>
          <p:cNvPr id="26830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830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1" grpId="0"/>
      <p:bldP spid="268292" grpId="0"/>
      <p:bldP spid="26829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B6B6B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611188" y="3284538"/>
            <a:ext cx="7777162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/>
              <a:t>	</a:t>
            </a:r>
            <a:r>
              <a:rPr lang="cy-GB" altLang="en-US" i="1"/>
              <a:t>Do you have a brother or sister?</a:t>
            </a:r>
            <a:r>
              <a:rPr lang="cy-GB" altLang="en-US"/>
              <a:t> </a:t>
            </a:r>
          </a:p>
          <a:p>
            <a:pPr eaLnBrk="1" hangingPunct="1"/>
            <a:endParaRPr lang="cy-GB" altLang="en-US"/>
          </a:p>
          <a:p>
            <a:pPr eaLnBrk="1" hangingPunct="1"/>
            <a:endParaRPr lang="cy-GB" altLang="en-US"/>
          </a:p>
          <a:p>
            <a:pPr eaLnBrk="1" hangingPunct="1"/>
            <a:r>
              <a:rPr lang="cy-GB" altLang="en-US" i="1"/>
              <a:t>	Yes / No.        </a:t>
            </a:r>
          </a:p>
          <a:p>
            <a:pPr eaLnBrk="1" hangingPunct="1"/>
            <a:endParaRPr lang="en-GB" altLang="en-US" i="1"/>
          </a:p>
        </p:txBody>
      </p:sp>
      <p:grpSp>
        <p:nvGrpSpPr>
          <p:cNvPr id="21510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151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1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151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1513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1516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668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611188" y="3100388"/>
            <a:ext cx="7777162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>
                <a:solidFill>
                  <a:srgbClr val="FF0000"/>
                </a:solidFill>
              </a:rPr>
              <a:t>Oes brawd neu chwaer gyda ti?</a:t>
            </a:r>
          </a:p>
          <a:p>
            <a:pPr eaLnBrk="1" hangingPunct="1"/>
            <a:r>
              <a:rPr lang="cy-GB" altLang="en-US"/>
              <a:t>	</a:t>
            </a:r>
          </a:p>
          <a:p>
            <a:pPr eaLnBrk="1" hangingPunct="1"/>
            <a:endParaRPr lang="cy-GB" altLang="en-US"/>
          </a:p>
          <a:p>
            <a:pPr eaLnBrk="1" hangingPunct="1"/>
            <a:r>
              <a:rPr lang="cy-GB" altLang="en-US">
                <a:solidFill>
                  <a:srgbClr val="0000FF"/>
                </a:solidFill>
              </a:rPr>
              <a:t>Oes / Nac oes</a:t>
            </a:r>
            <a:r>
              <a:rPr lang="cy-GB" altLang="en-US" i="1"/>
              <a:t>       </a:t>
            </a:r>
          </a:p>
          <a:p>
            <a:pPr eaLnBrk="1" hangingPunct="1"/>
            <a:r>
              <a:rPr lang="cy-GB" altLang="en-US" i="1"/>
              <a:t>	</a:t>
            </a:r>
          </a:p>
          <a:p>
            <a:pPr eaLnBrk="1" hangingPunct="1"/>
            <a:r>
              <a:rPr lang="cy-GB" altLang="en-US" i="1"/>
              <a:t>.</a:t>
            </a:r>
            <a:endParaRPr lang="en-GB" altLang="en-US" i="1"/>
          </a:p>
        </p:txBody>
      </p:sp>
      <p:grpSp>
        <p:nvGrpSpPr>
          <p:cNvPr id="22534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254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54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253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2537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540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242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B6B6B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611188" y="4024313"/>
            <a:ext cx="77771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i="1"/>
              <a:t>No (I don’t), I’m an only child.</a:t>
            </a:r>
            <a:endParaRPr lang="en-GB" altLang="en-US" i="1"/>
          </a:p>
        </p:txBody>
      </p:sp>
      <p:grpSp>
        <p:nvGrpSpPr>
          <p:cNvPr id="24582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458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59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458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4585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4588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463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611188" y="3654425"/>
            <a:ext cx="7777162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y-GB" altLang="en-US" i="1"/>
          </a:p>
          <a:p>
            <a:pPr eaLnBrk="1" hangingPunct="1"/>
            <a:r>
              <a:rPr lang="cy-GB" altLang="en-US">
                <a:solidFill>
                  <a:srgbClr val="0000FF"/>
                </a:solidFill>
              </a:rPr>
              <a:t>Nac oes, ‘dw i’n unig blentyn.</a:t>
            </a:r>
          </a:p>
          <a:p>
            <a:pPr eaLnBrk="1" hangingPunct="1"/>
            <a:r>
              <a:rPr lang="cy-GB" altLang="en-US" i="1"/>
              <a:t>	</a:t>
            </a:r>
            <a:endParaRPr lang="en-GB" altLang="en-US" i="1"/>
          </a:p>
        </p:txBody>
      </p:sp>
      <p:grpSp>
        <p:nvGrpSpPr>
          <p:cNvPr id="25606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561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1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560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5609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12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10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B6B6B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611188" y="3654425"/>
            <a:ext cx="7777162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i="1"/>
              <a:t>	Yes, I have a brother and a sister. </a:t>
            </a:r>
          </a:p>
          <a:p>
            <a:pPr eaLnBrk="1" hangingPunct="1"/>
            <a:endParaRPr lang="cy-GB" altLang="en-US" i="1"/>
          </a:p>
          <a:p>
            <a:pPr eaLnBrk="1" hangingPunct="1"/>
            <a:r>
              <a:rPr lang="cy-GB" altLang="en-US" i="1"/>
              <a:t>	</a:t>
            </a:r>
            <a:endParaRPr lang="en-GB" altLang="en-US" i="1"/>
          </a:p>
        </p:txBody>
      </p:sp>
      <p:grpSp>
        <p:nvGrpSpPr>
          <p:cNvPr id="26630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663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663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3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6633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636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669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611188" y="3838575"/>
            <a:ext cx="7777162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>
                <a:solidFill>
                  <a:srgbClr val="0000FF"/>
                </a:solidFill>
              </a:rPr>
              <a:t>Oes, mae brawd a chwaer gyda fi.</a:t>
            </a:r>
            <a:r>
              <a:rPr lang="cy-GB" altLang="en-US" i="1"/>
              <a:t>       </a:t>
            </a:r>
          </a:p>
          <a:p>
            <a:pPr eaLnBrk="1" hangingPunct="1"/>
            <a:r>
              <a:rPr lang="cy-GB" altLang="en-US" i="1"/>
              <a:t>	.</a:t>
            </a:r>
            <a:endParaRPr lang="en-GB" altLang="en-US" i="1"/>
          </a:p>
        </p:txBody>
      </p:sp>
      <p:grpSp>
        <p:nvGrpSpPr>
          <p:cNvPr id="27654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766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766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765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7657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660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38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-180528" y="4000500"/>
            <a:ext cx="77771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i="1" dirty="0"/>
              <a:t>	I </a:t>
            </a:r>
            <a:r>
              <a:rPr lang="cy-GB" altLang="en-US" i="1" dirty="0" err="1"/>
              <a:t>don’t</a:t>
            </a:r>
            <a:r>
              <a:rPr lang="cy-GB" altLang="en-US" i="1" dirty="0"/>
              <a:t> </a:t>
            </a:r>
            <a:r>
              <a:rPr lang="cy-GB" altLang="en-US" i="1" dirty="0" err="1"/>
              <a:t>have</a:t>
            </a:r>
            <a:r>
              <a:rPr lang="cy-GB" altLang="en-US" i="1" dirty="0"/>
              <a:t> a </a:t>
            </a:r>
            <a:r>
              <a:rPr lang="cy-GB" altLang="en-US" i="1" dirty="0" err="1"/>
              <a:t>brother</a:t>
            </a:r>
            <a:r>
              <a:rPr lang="cy-GB" altLang="en-US" i="1" dirty="0"/>
              <a:t> </a:t>
            </a:r>
            <a:r>
              <a:rPr lang="cy-GB" altLang="en-US" i="1" dirty="0" err="1"/>
              <a:t>but</a:t>
            </a:r>
            <a:r>
              <a:rPr lang="cy-GB" altLang="en-US" i="1" dirty="0"/>
              <a:t> I </a:t>
            </a:r>
            <a:r>
              <a:rPr lang="cy-GB" altLang="en-US" i="1" dirty="0" err="1"/>
              <a:t>have</a:t>
            </a:r>
            <a:r>
              <a:rPr lang="cy-GB" altLang="en-US" i="1" dirty="0"/>
              <a:t> </a:t>
            </a:r>
            <a:r>
              <a:rPr lang="cy-GB" altLang="en-US" i="1" dirty="0" err="1"/>
              <a:t>two</a:t>
            </a:r>
            <a:r>
              <a:rPr lang="cy-GB" altLang="en-US" i="1" dirty="0"/>
              <a:t> </a:t>
            </a:r>
            <a:r>
              <a:rPr lang="cy-GB" altLang="en-US" i="1" dirty="0" err="1"/>
              <a:t>sisters</a:t>
            </a:r>
            <a:r>
              <a:rPr lang="cy-GB" altLang="en-US" i="1" dirty="0"/>
              <a:t>.</a:t>
            </a:r>
            <a:endParaRPr lang="en-GB" altLang="en-US" i="1" dirty="0"/>
          </a:p>
        </p:txBody>
      </p:sp>
      <p:grpSp>
        <p:nvGrpSpPr>
          <p:cNvPr id="28678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868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868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868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8681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684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376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Patrymau</a:t>
            </a:r>
            <a:endParaRPr lang="en-GB" altLang="en-US" sz="3600">
              <a:solidFill>
                <a:schemeClr val="bg1"/>
              </a:solidFill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11188" y="3654425"/>
            <a:ext cx="7777162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y-GB" altLang="en-US" i="1"/>
          </a:p>
          <a:p>
            <a:pPr eaLnBrk="1" hangingPunct="1"/>
            <a:r>
              <a:rPr lang="cy-GB" altLang="en-US">
                <a:solidFill>
                  <a:srgbClr val="0000FF"/>
                </a:solidFill>
              </a:rPr>
              <a:t>Does dim brawd gyda fi ond mae dwy chwaer gyda fi.</a:t>
            </a:r>
          </a:p>
          <a:p>
            <a:pPr eaLnBrk="1" hangingPunct="1"/>
            <a:r>
              <a:rPr lang="cy-GB" altLang="en-US" i="1"/>
              <a:t>	</a:t>
            </a:r>
            <a:endParaRPr lang="en-GB" altLang="en-US" i="1"/>
          </a:p>
        </p:txBody>
      </p:sp>
      <p:grpSp>
        <p:nvGrpSpPr>
          <p:cNvPr id="29702" name="Group 6"/>
          <p:cNvGrpSpPr>
            <a:grpSpLocks/>
          </p:cNvGrpSpPr>
          <p:nvPr/>
        </p:nvGrpSpPr>
        <p:grpSpPr bwMode="auto">
          <a:xfrm>
            <a:off x="7924800" y="5562600"/>
            <a:ext cx="936625" cy="1123950"/>
            <a:chOff x="115851960" y="108738060"/>
            <a:chExt cx="1230122" cy="1188000"/>
          </a:xfrm>
        </p:grpSpPr>
        <p:pic>
          <p:nvPicPr>
            <p:cNvPr id="2970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971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970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9705" name="Picture 11" descr="transparentccc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708" name="Picture 14" descr="8318955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73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998470"/>
            <a:ext cx="8137525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Sawl brawd sy ‘da ti?</a:t>
            </a:r>
          </a:p>
          <a:p>
            <a:endParaRPr lang="cy-GB" sz="3200" dirty="0">
              <a:solidFill>
                <a:srgbClr val="FF000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107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5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3957" name="Text Box 5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un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395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39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396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39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396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396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396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3968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781300"/>
            <a:ext cx="1700212" cy="1728788"/>
          </a:xfrm>
          <a:prstGeom prst="rect">
            <a:avLst/>
          </a:prstGeom>
          <a:noFill/>
        </p:spPr>
      </p:pic>
      <p:pic>
        <p:nvPicPr>
          <p:cNvPr id="253969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9700" y="2565400"/>
            <a:ext cx="2520950" cy="197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3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4" grpId="0" animBg="1"/>
      <p:bldP spid="253955" grpId="0"/>
      <p:bldP spid="25395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2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dau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dwy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7029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70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70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70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70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703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703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7039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2565400"/>
            <a:ext cx="1700213" cy="1728788"/>
          </a:xfrm>
          <a:prstGeom prst="rect">
            <a:avLst/>
          </a:prstGeom>
          <a:noFill/>
        </p:spPr>
      </p:pic>
      <p:pic>
        <p:nvPicPr>
          <p:cNvPr id="257040" name="Picture 16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800" y="2133600"/>
            <a:ext cx="2520950" cy="1978025"/>
          </a:xfrm>
          <a:prstGeom prst="rect">
            <a:avLst/>
          </a:prstGeom>
          <a:noFill/>
        </p:spPr>
      </p:pic>
      <p:pic>
        <p:nvPicPr>
          <p:cNvPr id="257041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2852738"/>
            <a:ext cx="1700212" cy="1728787"/>
          </a:xfrm>
          <a:prstGeom prst="rect">
            <a:avLst/>
          </a:prstGeom>
          <a:noFill/>
        </p:spPr>
      </p:pic>
      <p:pic>
        <p:nvPicPr>
          <p:cNvPr id="257042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2997200"/>
            <a:ext cx="2233613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6" grpId="0" animBg="1"/>
      <p:bldP spid="257027" grpId="0"/>
      <p:bldP spid="25702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6004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tri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tair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60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60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60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60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601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01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6015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7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8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19" name="Picture 19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20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21" name="Picture 21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3573463"/>
            <a:ext cx="1223963" cy="960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02" grpId="0" animBg="1"/>
      <p:bldP spid="256003" grpId="0"/>
      <p:bldP spid="25600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pedwar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pedair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8053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80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80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80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80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806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6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806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8063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4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5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6" name="Picture 18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313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7" name="Picture 19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8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79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9" name="Picture 21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70" name="Picture 22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4076700"/>
            <a:ext cx="863600" cy="677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8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 animBg="1"/>
      <p:bldP spid="258051" grpId="0"/>
      <p:bldP spid="25805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wo sisters.jp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-22155" r="-22155"/>
          <a:stretch>
            <a:fillRect/>
          </a:stretch>
        </p:blipFill>
        <p:spPr>
          <a:xfrm>
            <a:off x="0" y="228600"/>
            <a:ext cx="8229600" cy="4525963"/>
          </a:xfrm>
        </p:spPr>
      </p:pic>
      <p:pic>
        <p:nvPicPr>
          <p:cNvPr id="5" name="Picture 4" descr="two brothers and two sister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2215002"/>
            <a:ext cx="5410200" cy="4388998"/>
          </a:xfrm>
          <a:prstGeom prst="rect">
            <a:avLst/>
          </a:prstGeom>
        </p:spPr>
      </p:pic>
      <p:pic>
        <p:nvPicPr>
          <p:cNvPr id="6" name="Picture 5" descr="2 brothers 4 sister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800" y="685800"/>
            <a:ext cx="5608638" cy="482064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67544" y="602128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2"/>
                </a:solidFill>
              </a:rPr>
              <a:t>Disgrifiwch</a:t>
            </a:r>
            <a:r>
              <a:rPr lang="en-GB" dirty="0" smtClean="0">
                <a:solidFill>
                  <a:schemeClr val="accent2"/>
                </a:solidFill>
              </a:rPr>
              <a:t> y </a:t>
            </a:r>
            <a:r>
              <a:rPr lang="en-GB" dirty="0" err="1" smtClean="0">
                <a:solidFill>
                  <a:schemeClr val="accent2"/>
                </a:solidFill>
              </a:rPr>
              <a:t>lluniau</a:t>
            </a:r>
            <a:r>
              <a:rPr lang="en-GB" dirty="0" smtClean="0">
                <a:solidFill>
                  <a:schemeClr val="accent2"/>
                </a:solidFill>
              </a:rPr>
              <a:t> – Mae …... a …… </a:t>
            </a:r>
            <a:r>
              <a:rPr lang="en-GB" dirty="0" err="1" smtClean="0">
                <a:solidFill>
                  <a:schemeClr val="accent2"/>
                </a:solidFill>
              </a:rPr>
              <a:t>gyda</a:t>
            </a:r>
            <a:r>
              <a:rPr lang="en-GB" dirty="0" smtClean="0">
                <a:solidFill>
                  <a:schemeClr val="accent2"/>
                </a:solidFill>
              </a:rPr>
              <a:t> fi.</a:t>
            </a:r>
            <a:endParaRPr lang="en-GB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04807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1" y="2269551"/>
            <a:ext cx="9102692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 Pwy </a:t>
            </a:r>
            <a:r>
              <a:rPr lang="cy-GB" sz="3200" dirty="0">
                <a:solidFill>
                  <a:srgbClr val="FF0000"/>
                </a:solidFill>
              </a:rPr>
              <a:t>sy yn dy </a:t>
            </a:r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dirty="0">
                <a:solidFill>
                  <a:srgbClr val="FF0000"/>
                </a:solidFill>
              </a:rPr>
              <a:t>eulu di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28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 </a:t>
            </a:r>
            <a:r>
              <a:rPr lang="cy-GB" sz="3200" dirty="0" smtClean="0">
                <a:solidFill>
                  <a:srgbClr val="0066FF"/>
                </a:solidFill>
              </a:rPr>
              <a:t>Yn y teulu mae </a:t>
            </a:r>
            <a:r>
              <a:rPr lang="cy-GB" sz="3200" dirty="0" smtClean="0">
                <a:solidFill>
                  <a:srgbClr val="FF0000"/>
                </a:solidFill>
              </a:rPr>
              <a:t>fy</a:t>
            </a:r>
            <a:r>
              <a:rPr lang="cy-GB" sz="3200" dirty="0" smtClean="0">
                <a:solidFill>
                  <a:srgbClr val="0066FF"/>
                </a:solidFill>
              </a:rPr>
              <a:t> mam</a:t>
            </a:r>
            <a:r>
              <a:rPr lang="cy-GB" sz="3200" dirty="0">
                <a:solidFill>
                  <a:srgbClr val="0066FF"/>
                </a:solidFill>
              </a:rPr>
              <a:t>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llysdad,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chwaer</a:t>
            </a:r>
            <a:r>
              <a:rPr lang="cy-GB" sz="3200" dirty="0" smtClean="0">
                <a:solidFill>
                  <a:srgbClr val="0066FF"/>
                </a:solidFill>
              </a:rPr>
              <a:t> a </a:t>
            </a:r>
            <a:r>
              <a:rPr lang="cy-GB" sz="3200" dirty="0">
                <a:solidFill>
                  <a:srgbClr val="FF0000"/>
                </a:solidFill>
              </a:rPr>
              <a:t>fy </a:t>
            </a:r>
            <a:r>
              <a:rPr lang="cy-GB" sz="3200" dirty="0" smtClean="0">
                <a:solidFill>
                  <a:srgbClr val="0066FF"/>
                </a:solidFill>
              </a:rPr>
              <a:t>hanner chwaer</a:t>
            </a:r>
            <a:r>
              <a:rPr lang="cy-GB" sz="3200" dirty="0">
                <a:solidFill>
                  <a:srgbClr val="0066FF"/>
                </a:solidFill>
              </a:rPr>
              <a:t>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grpSp>
        <p:nvGrpSpPr>
          <p:cNvPr id="2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7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rgbClr val="990099"/>
              </a:solidFill>
            </a:endParaRPr>
          </a:p>
        </p:txBody>
      </p:sp>
      <p:sp>
        <p:nvSpPr>
          <p:cNvPr id="135239" name="Rectangle 7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40" name="Text Box 7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5241" name="Picture 73" descr="8318955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77" name="Group 109"/>
          <p:cNvGraphicFramePr>
            <a:graphicFrameLocks noGrp="1"/>
          </p:cNvGraphicFramePr>
          <p:nvPr/>
        </p:nvGraphicFramePr>
        <p:xfrm>
          <a:off x="2627313" y="2708275"/>
          <a:ext cx="3889375" cy="3241676"/>
        </p:xfrm>
        <a:graphic>
          <a:graphicData uri="http://schemas.openxmlformats.org/drawingml/2006/table">
            <a:tbl>
              <a:tblPr/>
              <a:tblGrid>
                <a:gridCol w="19446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21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+ nasal mutation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250825" y="2761993"/>
            <a:ext cx="885186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 err="1" smtClean="0">
                <a:solidFill>
                  <a:srgbClr val="FF0000"/>
                </a:solidFill>
              </a:rPr>
              <a:t>So</a:t>
            </a:r>
            <a:r>
              <a:rPr lang="cy-GB" sz="3200" dirty="0" smtClean="0">
                <a:solidFill>
                  <a:srgbClr val="FF0000"/>
                </a:solidFill>
              </a:rPr>
              <a:t> </a:t>
            </a:r>
            <a:r>
              <a:rPr lang="cy-GB" sz="3200" dirty="0" err="1" smtClean="0">
                <a:solidFill>
                  <a:srgbClr val="FF0000"/>
                </a:solidFill>
              </a:rPr>
              <a:t>how</a:t>
            </a:r>
            <a:r>
              <a:rPr lang="cy-GB" sz="3200" dirty="0" smtClean="0">
                <a:solidFill>
                  <a:srgbClr val="FF0000"/>
                </a:solidFill>
              </a:rPr>
              <a:t> </a:t>
            </a:r>
            <a:r>
              <a:rPr lang="cy-GB" sz="3200" dirty="0" err="1" smtClean="0">
                <a:solidFill>
                  <a:srgbClr val="FF0000"/>
                </a:solidFill>
              </a:rPr>
              <a:t>will</a:t>
            </a:r>
            <a:r>
              <a:rPr lang="cy-GB" sz="3200" dirty="0" smtClean="0">
                <a:solidFill>
                  <a:srgbClr val="FF0000"/>
                </a:solidFill>
              </a:rPr>
              <a:t> we </a:t>
            </a:r>
            <a:r>
              <a:rPr lang="cy-GB" sz="3200" dirty="0" err="1" smtClean="0">
                <a:solidFill>
                  <a:srgbClr val="FF0000"/>
                </a:solidFill>
              </a:rPr>
              <a:t>say</a:t>
            </a:r>
            <a:r>
              <a:rPr lang="cy-GB" sz="3200" dirty="0" smtClean="0">
                <a:solidFill>
                  <a:srgbClr val="FF0000"/>
                </a:solidFill>
              </a:rPr>
              <a:t>:</a:t>
            </a:r>
            <a:endParaRPr lang="cy-GB" sz="3200" dirty="0" smtClean="0">
              <a:solidFill>
                <a:srgbClr val="FF0000"/>
              </a:solidFill>
            </a:endParaRPr>
          </a:p>
          <a:p>
            <a:endParaRPr lang="cy-GB" sz="28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Father, brother, children, cat???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8000"/>
                </a:solidFill>
                <a:latin typeface="Comic Sans MS"/>
                <a:cs typeface="Comic Sans MS"/>
              </a:rPr>
              <a:t>Gwaith</a:t>
            </a:r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 </a:t>
            </a:r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partner – </a:t>
            </a:r>
            <a:b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</a:br>
            <a:r>
              <a:rPr lang="en-US" dirty="0" err="1" smtClean="0">
                <a:solidFill>
                  <a:srgbClr val="008000"/>
                </a:solidFill>
                <a:latin typeface="Comic Sans MS"/>
                <a:cs typeface="Comic Sans MS"/>
              </a:rPr>
              <a:t>gofyn</a:t>
            </a:r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 ac </a:t>
            </a:r>
            <a:r>
              <a:rPr lang="en-US" dirty="0" err="1" smtClean="0">
                <a:solidFill>
                  <a:srgbClr val="008000"/>
                </a:solidFill>
                <a:latin typeface="Comic Sans MS"/>
                <a:cs typeface="Comic Sans MS"/>
              </a:rPr>
              <a:t>ateb</a:t>
            </a:r>
            <a:endParaRPr lang="en-US" dirty="0">
              <a:solidFill>
                <a:srgbClr val="008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600" dirty="0" smtClean="0">
                <a:solidFill>
                  <a:srgbClr val="FF0000"/>
                </a:solidFill>
                <a:latin typeface="Comic Sans MS"/>
                <a:cs typeface="Comic Sans MS"/>
              </a:rPr>
              <a:t> Pwy sy yn dy </a:t>
            </a:r>
            <a:r>
              <a:rPr lang="cy-GB" sz="3600" b="1" dirty="0" smtClean="0">
                <a:solidFill>
                  <a:srgbClr val="FF0000"/>
                </a:solidFill>
                <a:latin typeface="Comic Sans MS"/>
                <a:cs typeface="Comic Sans MS"/>
              </a:rPr>
              <a:t>d</a:t>
            </a:r>
            <a:r>
              <a:rPr lang="cy-GB" sz="3600" dirty="0" smtClean="0">
                <a:solidFill>
                  <a:srgbClr val="FF0000"/>
                </a:solidFill>
                <a:latin typeface="Comic Sans MS"/>
                <a:cs typeface="Comic Sans MS"/>
              </a:rPr>
              <a:t>eulu di?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122641" cy="1320800"/>
          </a:xfrm>
        </p:spPr>
        <p:txBody>
          <a:bodyPr/>
          <a:lstStyle/>
          <a:p>
            <a:r>
              <a:rPr lang="en-GB" dirty="0" err="1" smtClean="0"/>
              <a:t>Disgrifio’r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r>
              <a:rPr lang="en-GB" dirty="0" smtClean="0"/>
              <a:t> – </a:t>
            </a:r>
            <a:br>
              <a:rPr lang="en-GB" dirty="0" smtClean="0"/>
            </a:b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err="1" smtClean="0"/>
              <a:t>Dyma</a:t>
            </a:r>
            <a:r>
              <a:rPr lang="en-GB" sz="2800" dirty="0" smtClean="0"/>
              <a:t> </a:t>
            </a:r>
            <a:r>
              <a:rPr lang="en-GB" sz="2800" dirty="0" err="1" smtClean="0"/>
              <a:t>fy</a:t>
            </a:r>
            <a:r>
              <a:rPr lang="en-GB" sz="2800" dirty="0" smtClean="0"/>
              <a:t> </a:t>
            </a:r>
            <a:r>
              <a:rPr lang="en-GB" sz="2800" dirty="0" err="1" smtClean="0"/>
              <a:t>nheulu</a:t>
            </a:r>
            <a:r>
              <a:rPr lang="en-GB" sz="2800" dirty="0" smtClean="0"/>
              <a:t>.  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teulu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……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 could add:</a:t>
            </a:r>
          </a:p>
          <a:p>
            <a:pPr marL="0" indent="0">
              <a:buNone/>
            </a:pPr>
            <a:r>
              <a:rPr lang="en-GB" dirty="0" smtClean="0"/>
              <a:t>Descriptions (hair, eyes)</a:t>
            </a:r>
          </a:p>
          <a:p>
            <a:pPr marL="0" indent="0">
              <a:buNone/>
            </a:pPr>
            <a:r>
              <a:rPr lang="en-GB" dirty="0" smtClean="0"/>
              <a:t>Clothes</a:t>
            </a:r>
          </a:p>
          <a:p>
            <a:pPr marL="0" indent="0">
              <a:buNone/>
            </a:pPr>
            <a:r>
              <a:rPr lang="en-GB" dirty="0" smtClean="0"/>
              <a:t>Other information about them (use your imagination!)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554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752249"/>
            <a:ext cx="81375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</a:rPr>
              <a:t>Pwy sy yn </a:t>
            </a:r>
            <a:r>
              <a:rPr lang="cy-GB" sz="3200" b="1" dirty="0">
                <a:solidFill>
                  <a:srgbClr val="FF0000"/>
                </a:solidFill>
              </a:rPr>
              <a:t>nh</a:t>
            </a:r>
            <a:r>
              <a:rPr lang="cy-GB" sz="3200" dirty="0">
                <a:solidFill>
                  <a:srgbClr val="FF0000"/>
                </a:solidFill>
              </a:rPr>
              <a:t>eulu Delyth?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>
                <a:solidFill>
                  <a:srgbClr val="FF0000"/>
                </a:solidFill>
              </a:rPr>
              <a:t>Ei</a:t>
            </a:r>
            <a:r>
              <a:rPr lang="cy-GB" sz="3200" dirty="0">
                <a:solidFill>
                  <a:srgbClr val="0066FF"/>
                </a:solidFill>
              </a:rPr>
              <a:t> rhieni, </a:t>
            </a:r>
            <a:r>
              <a:rPr lang="cy-GB" sz="3200" dirty="0">
                <a:solidFill>
                  <a:srgbClr val="FF0000"/>
                </a:solidFill>
              </a:rPr>
              <a:t>ei</a:t>
            </a:r>
            <a:r>
              <a:rPr lang="cy-GB" sz="3200" dirty="0" smtClean="0">
                <a:solidFill>
                  <a:srgbClr val="0066FF"/>
                </a:solidFill>
              </a:rPr>
              <a:t> chwaer </a:t>
            </a:r>
            <a:r>
              <a:rPr lang="cy-GB" sz="3200" dirty="0">
                <a:solidFill>
                  <a:srgbClr val="FF0000"/>
                </a:solidFill>
              </a:rPr>
              <a:t>a’i</a:t>
            </a:r>
            <a:r>
              <a:rPr lang="cy-GB" sz="3200" dirty="0" smtClean="0">
                <a:solidFill>
                  <a:srgbClr val="0066FF"/>
                </a:solidFill>
              </a:rPr>
              <a:t> anti.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612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3172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3174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317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7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6317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8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81" name="Picture 13" descr="8318955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203" name="Rectangle 35"/>
          <p:cNvSpPr>
            <a:spLocks noChangeArrowheads="1"/>
          </p:cNvSpPr>
          <p:nvPr/>
        </p:nvSpPr>
        <p:spPr bwMode="auto">
          <a:xfrm>
            <a:off x="914400" y="1951037"/>
            <a:ext cx="423647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GB" sz="1800" dirty="0" smtClean="0"/>
              <a:t> </a:t>
            </a:r>
            <a:endParaRPr lang="en-GB" sz="1800" dirty="0"/>
          </a:p>
        </p:txBody>
      </p:sp>
      <p:graphicFrame>
        <p:nvGraphicFramePr>
          <p:cNvPr id="263241" name="Group 73"/>
          <p:cNvGraphicFramePr>
            <a:graphicFrameLocks noGrp="1"/>
          </p:cNvGraphicFramePr>
          <p:nvPr/>
        </p:nvGraphicFramePr>
        <p:xfrm>
          <a:off x="2843213" y="2209799"/>
          <a:ext cx="3457575" cy="3733800"/>
        </p:xfrm>
        <a:graphic>
          <a:graphicData uri="http://schemas.openxmlformats.org/drawingml/2006/table">
            <a:tbl>
              <a:tblPr/>
              <a:tblGrid>
                <a:gridCol w="17287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87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(her)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(his)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chath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gath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thad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brawd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frawd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desg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ddesg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gardd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mam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fam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 rot="20130133">
            <a:off x="609600" y="1676400"/>
            <a:ext cx="190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Aspirate / </a:t>
            </a:r>
            <a:r>
              <a:rPr lang="en-US" dirty="0" err="1" smtClean="0"/>
              <a:t>Llaes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 rot="1335742">
            <a:off x="7162800" y="2667000"/>
            <a:ext cx="1676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Soft / </a:t>
            </a:r>
            <a:r>
              <a:rPr lang="en-US" dirty="0" err="1" smtClean="0"/>
              <a:t>Meddal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3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7922841" cy="1320800"/>
          </a:xfrm>
        </p:spPr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8000"/>
                </a:solidFill>
                <a:latin typeface="Comic Sans MS"/>
                <a:cs typeface="Comic Sans MS"/>
              </a:rPr>
              <a:t>Gwaith</a:t>
            </a:r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 </a:t>
            </a:r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partner – introduce your partner to someone else</a:t>
            </a:r>
            <a:endParaRPr lang="en-US" dirty="0">
              <a:solidFill>
                <a:srgbClr val="008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lang="cy-GB" sz="3600" dirty="0" smtClean="0">
                <a:solidFill>
                  <a:srgbClr val="FF0000"/>
                </a:solidFill>
                <a:latin typeface="Comic Sans MS"/>
                <a:cs typeface="Comic Sans MS"/>
              </a:rPr>
              <a:t>Pwy sy yn </a:t>
            </a:r>
            <a:r>
              <a:rPr lang="cy-GB" sz="3600" b="1" dirty="0" smtClean="0">
                <a:solidFill>
                  <a:srgbClr val="FF0000"/>
                </a:solidFill>
                <a:latin typeface="Comic Sans MS"/>
                <a:cs typeface="Comic Sans MS"/>
              </a:rPr>
              <a:t>nh</a:t>
            </a:r>
            <a:r>
              <a:rPr lang="cy-GB" sz="3600" dirty="0" smtClean="0">
                <a:solidFill>
                  <a:srgbClr val="FF0000"/>
                </a:solidFill>
                <a:latin typeface="Comic Sans MS"/>
                <a:cs typeface="Comic Sans MS"/>
              </a:rPr>
              <a:t>eulu...........?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Taflen</a:t>
            </a:r>
            <a:r>
              <a:rPr lang="en-GB" dirty="0" smtClean="0"/>
              <a:t> Partner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104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44035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44050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4051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44036" name="Picture 9" descr="3265596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7" name="Rectangle 13"/>
          <p:cNvSpPr>
            <a:spLocks noChangeArrowheads="1"/>
          </p:cNvSpPr>
          <p:nvPr/>
        </p:nvSpPr>
        <p:spPr bwMode="auto">
          <a:xfrm>
            <a:off x="468313" y="2428875"/>
            <a:ext cx="7272337" cy="274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sz="1800" b="1" dirty="0" smtClean="0"/>
              <a:t>Gweithgaredd (ar lafar)</a:t>
            </a:r>
            <a:endParaRPr lang="cy-GB" altLang="en-US" sz="1800" dirty="0"/>
          </a:p>
          <a:p>
            <a:pPr eaLnBrk="1" hangingPunct="1"/>
            <a:endParaRPr lang="cy-GB" altLang="en-US" sz="1800" dirty="0"/>
          </a:p>
          <a:p>
            <a:pPr eaLnBrk="1" hangingPunct="1"/>
            <a:r>
              <a:rPr lang="cy-GB" altLang="en-US" sz="1800" dirty="0"/>
              <a:t>	Rhowch ffurf gywir y gair mewn cromfachau yn y bylchau.</a:t>
            </a:r>
          </a:p>
          <a:p>
            <a:pPr eaLnBrk="1" hangingPunct="1"/>
            <a:r>
              <a:rPr lang="cy-GB" altLang="en-US" sz="1800" dirty="0"/>
              <a:t>	i.	Ble mae dy (tad) _______  </a:t>
            </a:r>
            <a:r>
              <a:rPr lang="cy-GB" altLang="en-US" sz="1800" dirty="0" err="1"/>
              <a:t>di'n</a:t>
            </a:r>
            <a:r>
              <a:rPr lang="cy-GB" altLang="en-US" sz="1800" dirty="0"/>
              <a:t> gweithio?</a:t>
            </a:r>
          </a:p>
          <a:p>
            <a:pPr eaLnBrk="1" hangingPunct="1"/>
            <a:r>
              <a:rPr lang="cy-GB" altLang="en-US" sz="1800" dirty="0"/>
              <a:t>	</a:t>
            </a:r>
            <a:r>
              <a:rPr lang="cy-GB" altLang="en-US" sz="1800" dirty="0" err="1"/>
              <a:t>ii</a:t>
            </a:r>
            <a:r>
              <a:rPr lang="cy-GB" altLang="en-US" sz="1800" dirty="0"/>
              <a:t>.	Beth ydy enw dy (brawd) _______ di?</a:t>
            </a:r>
          </a:p>
          <a:p>
            <a:pPr eaLnBrk="1" hangingPunct="1"/>
            <a:r>
              <a:rPr lang="cy-GB" altLang="en-US" sz="1800" dirty="0"/>
              <a:t>	</a:t>
            </a:r>
            <a:r>
              <a:rPr lang="cy-GB" altLang="en-US" sz="1800" dirty="0" err="1"/>
              <a:t>iii</a:t>
            </a:r>
            <a:r>
              <a:rPr lang="cy-GB" altLang="en-US" sz="1800" dirty="0"/>
              <a:t>.	Wyt ti wedi gweld fy (</a:t>
            </a:r>
            <a:r>
              <a:rPr lang="cy-GB" altLang="en-US" sz="1800" dirty="0" err="1"/>
              <a:t>tadcu</a:t>
            </a:r>
            <a:r>
              <a:rPr lang="cy-GB" altLang="en-US" sz="1800" dirty="0"/>
              <a:t>) _______ i?</a:t>
            </a:r>
          </a:p>
          <a:p>
            <a:pPr eaLnBrk="1" hangingPunct="1"/>
            <a:r>
              <a:rPr lang="cy-GB" altLang="en-US" sz="1800" dirty="0"/>
              <a:t>	</a:t>
            </a:r>
            <a:r>
              <a:rPr lang="cy-GB" altLang="en-US" sz="1800" dirty="0" err="1"/>
              <a:t>iv</a:t>
            </a:r>
            <a:r>
              <a:rPr lang="cy-GB" altLang="en-US" sz="1800" dirty="0"/>
              <a:t>.	Mae (2) chwaer a dau _______ (brawd) gyda hi.</a:t>
            </a:r>
          </a:p>
          <a:p>
            <a:pPr eaLnBrk="1" hangingPunct="1"/>
            <a:r>
              <a:rPr lang="cy-GB" altLang="en-US" sz="1800" dirty="0"/>
              <a:t>	</a:t>
            </a:r>
            <a:r>
              <a:rPr lang="cy-GB" altLang="en-US" sz="1800" dirty="0" err="1"/>
              <a:t>v.</a:t>
            </a:r>
            <a:r>
              <a:rPr lang="cy-GB" altLang="en-US" sz="1800" dirty="0"/>
              <a:t>	Sawl plentyn sy yn dy (teulu) _______ di?</a:t>
            </a:r>
          </a:p>
          <a:p>
            <a:pPr eaLnBrk="1" hangingPunct="1"/>
            <a:r>
              <a:rPr lang="cy-GB" altLang="en-US" sz="1800" dirty="0"/>
              <a:t>	</a:t>
            </a:r>
            <a:r>
              <a:rPr lang="cy-GB" altLang="en-US" sz="1800" dirty="0" err="1"/>
              <a:t>vi</a:t>
            </a:r>
            <a:r>
              <a:rPr lang="cy-GB" altLang="en-US" sz="1800" dirty="0"/>
              <a:t>.	Mae (3) _______ chwaer gyda fy (tad) _______ i.</a:t>
            </a:r>
            <a:endParaRPr lang="en-GB" altLang="en-US" sz="1800" dirty="0"/>
          </a:p>
          <a:p>
            <a:pPr eaLnBrk="1" hangingPunct="1"/>
            <a:r>
              <a:rPr lang="en-GB" altLang="en-US" sz="1800" dirty="0"/>
              <a:t> </a:t>
            </a:r>
          </a:p>
        </p:txBody>
      </p:sp>
      <p:sp>
        <p:nvSpPr>
          <p:cNvPr id="235540" name="Rectangle 2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44039" name="Text Box 2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4040" name="Picture 22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43" name="Rectangle 2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>
              <a:defRPr/>
            </a:pPr>
            <a:endParaRPr lang="en-US">
              <a:latin typeface="Comic Sans MS" charset="0"/>
              <a:cs typeface="Arial" charset="0"/>
            </a:endParaRPr>
          </a:p>
        </p:txBody>
      </p:sp>
      <p:sp>
        <p:nvSpPr>
          <p:cNvPr id="235544" name="Text Box 2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4043" name="Picture 25" descr="8318955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4" name="Control 2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45" name="Control 3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46" name="Control 4"/>
          <p:cNvSpPr>
            <a:spLocks noChangeArrowheads="1" noChangeShapeType="1"/>
          </p:cNvSpPr>
          <p:nvPr/>
        </p:nvSpPr>
        <p:spPr bwMode="auto">
          <a:xfrm>
            <a:off x="5202238" y="5384800"/>
            <a:ext cx="4464050" cy="159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47" name="Control 5"/>
          <p:cNvSpPr>
            <a:spLocks noChangeArrowheads="1" noChangeShapeType="1"/>
          </p:cNvSpPr>
          <p:nvPr/>
        </p:nvSpPr>
        <p:spPr bwMode="auto">
          <a:xfrm>
            <a:off x="4765675" y="4760913"/>
            <a:ext cx="4995863" cy="115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48" name="Control 6"/>
          <p:cNvSpPr>
            <a:spLocks noChangeArrowheads="1" noChangeShapeType="1"/>
          </p:cNvSpPr>
          <p:nvPr/>
        </p:nvSpPr>
        <p:spPr bwMode="auto">
          <a:xfrm>
            <a:off x="2236788" y="4722813"/>
            <a:ext cx="4995862" cy="115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49" name="Control 7"/>
          <p:cNvSpPr>
            <a:spLocks noChangeArrowheads="1" noChangeShapeType="1"/>
          </p:cNvSpPr>
          <p:nvPr/>
        </p:nvSpPr>
        <p:spPr bwMode="auto">
          <a:xfrm>
            <a:off x="4881563" y="4922838"/>
            <a:ext cx="4765675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196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89105" name="Rectangle 17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106" name="Text Box 18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89108" name="Text Box 20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-105" charset="0"/>
              </a:rPr>
              <a:t>Anifeiliaid anwes</a:t>
            </a:r>
            <a:r>
              <a:rPr lang="en-GB" sz="2800">
                <a:latin typeface="Comic Sans MS" pitchFamily="-105" charset="0"/>
              </a:rPr>
              <a:t> – Pets</a:t>
            </a:r>
          </a:p>
        </p:txBody>
      </p:sp>
      <p:pic>
        <p:nvPicPr>
          <p:cNvPr id="89110" name="Picture 22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89112" name="Picture 2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9113" name="Picture 2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89114" name="Rectangle 26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89116" name="Picture 28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9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5" grpId="0" animBg="1"/>
      <p:bldP spid="89106" grpId="0"/>
      <p:bldP spid="89108" grpId="0"/>
      <p:bldP spid="89109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97" name="Rectangle 25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3099" name="Rectangle 27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00" name="Text Box 28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03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byji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3134" name="Picture 62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36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3137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3138" name="Picture 66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3139" name="Picture 67" descr="32490297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87675" y="2349500"/>
            <a:ext cx="2433638" cy="2433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6437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8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643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4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6441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bochdew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6442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644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6445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6446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6448" name="Picture 16" descr="32480050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2133600"/>
            <a:ext cx="2674937" cy="2674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6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9" grpId="0" animBg="1"/>
      <p:bldP spid="146440" grpId="0"/>
      <p:bldP spid="146441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7461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2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7463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4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7465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cath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7466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7468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7469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7470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7472" name="Picture 16" descr="32499733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3575" y="1700213"/>
            <a:ext cx="266700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63" grpId="0" animBg="1"/>
      <p:bldP spid="147464" grpId="0"/>
      <p:bldP spid="14746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848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848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8489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ceffyl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849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849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849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849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8496" name="Picture 16" descr="32434223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3575" y="1700213"/>
            <a:ext cx="2390775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8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8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8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7" grpId="0" animBg="1"/>
      <p:bldP spid="148488" grpId="0"/>
      <p:bldP spid="14848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0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0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9509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9511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9513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ci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9514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951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9517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9518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9520" name="Picture 16" descr="32404357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43213" y="162877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9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11" grpId="0" animBg="1"/>
      <p:bldP spid="149512" grpId="0"/>
      <p:bldP spid="14951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0533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4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0535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6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0537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crwban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0538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05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0541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0542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0544" name="Picture 16" descr="32415732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63938" y="3068638"/>
            <a:ext cx="1800225" cy="1697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0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5" grpId="0" animBg="1"/>
      <p:bldP spid="150536" grpId="0"/>
      <p:bldP spid="15053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1557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8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155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6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1561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cwningen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1562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156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1565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1566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1568" name="Picture 16" descr="32468946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1700213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1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9" grpId="0" animBg="1"/>
      <p:bldP spid="151560" grpId="0"/>
      <p:bldP spid="151561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8432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8432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84329" name="Rectangle 9"/>
          <p:cNvSpPr>
            <a:spLocks noChangeArrowheads="1"/>
          </p:cNvSpPr>
          <p:nvPr/>
        </p:nvSpPr>
        <p:spPr bwMode="auto">
          <a:xfrm>
            <a:off x="2771775" y="5013325"/>
            <a:ext cx="36718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mochyn cwta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8433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433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433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8433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84337" name="Picture 17" descr="Morce Clipar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2276475"/>
            <a:ext cx="2857500" cy="228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4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7" grpId="0" animBg="1"/>
      <p:bldP spid="184328" grpId="0"/>
      <p:bldP spid="184329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360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360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3609" name="Rectangle 9"/>
          <p:cNvSpPr>
            <a:spLocks noChangeArrowheads="1"/>
          </p:cNvSpPr>
          <p:nvPr/>
        </p:nvSpPr>
        <p:spPr bwMode="auto">
          <a:xfrm>
            <a:off x="3059113" y="5157788"/>
            <a:ext cx="31670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pysgodyn aur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361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36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361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361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3615" name="Picture 15" descr="36657629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05125" y="176212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7" grpId="0" animBg="1"/>
      <p:bldP spid="153608" grpId="0"/>
      <p:bldP spid="153609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792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endParaRPr lang="en-GB" sz="3600" dirty="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79207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9208" name="Rectangle 8"/>
          <p:cNvSpPr>
            <a:spLocks noChangeArrowheads="1"/>
          </p:cNvSpPr>
          <p:nvPr/>
        </p:nvSpPr>
        <p:spPr bwMode="auto">
          <a:xfrm>
            <a:off x="755650" y="2295803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-105" charset="0"/>
              </a:rPr>
              <a:t>Oes </a:t>
            </a:r>
            <a:r>
              <a:rPr lang="cy-GB" sz="2400" u="sng" dirty="0">
                <a:solidFill>
                  <a:srgbClr val="FF0000"/>
                </a:solidFill>
                <a:latin typeface="Comic Sans MS" pitchFamily="-105" charset="0"/>
              </a:rPr>
              <a:t>bochdew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-105" charset="0"/>
              </a:rPr>
              <a:t> gyda ti?</a:t>
            </a:r>
            <a:endParaRPr lang="cy-GB" sz="2400" dirty="0">
              <a:solidFill>
                <a:srgbClr val="FF0000"/>
              </a:solidFill>
              <a:latin typeface="Comic Sans MS" pitchFamily="-105" charset="0"/>
            </a:endParaRPr>
          </a:p>
          <a:p>
            <a:r>
              <a:rPr lang="cy-GB" sz="2400" dirty="0" smtClean="0">
                <a:solidFill>
                  <a:srgbClr val="7F7F7F"/>
                </a:solidFill>
                <a:latin typeface="Comic Sans MS" pitchFamily="-105" charset="0"/>
              </a:rPr>
              <a:t>	</a:t>
            </a:r>
            <a:endParaRPr lang="en-GB" sz="2400" i="1" dirty="0">
              <a:solidFill>
                <a:srgbClr val="7F7F7F"/>
              </a:solidFill>
              <a:latin typeface="Comic Sans MS" pitchFamily="-105" charset="0"/>
            </a:endParaRPr>
          </a:p>
        </p:txBody>
      </p:sp>
      <p:sp>
        <p:nvSpPr>
          <p:cNvPr id="179209" name="Rectangle 9"/>
          <p:cNvSpPr>
            <a:spLocks noChangeArrowheads="1"/>
          </p:cNvSpPr>
          <p:nvPr/>
        </p:nvSpPr>
        <p:spPr bwMode="auto">
          <a:xfrm>
            <a:off x="755650" y="3996850"/>
            <a:ext cx="67691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0000FF"/>
                </a:solidFill>
                <a:latin typeface="Comic Sans MS" pitchFamily="-105" charset="0"/>
              </a:rPr>
              <a:t>Oes, mae </a:t>
            </a:r>
            <a:r>
              <a:rPr lang="cy-GB" sz="2400" u="sng" dirty="0" smtClean="0">
                <a:solidFill>
                  <a:srgbClr val="0000FF"/>
                </a:solidFill>
                <a:latin typeface="Comic Sans MS" pitchFamily="-105" charset="0"/>
              </a:rPr>
              <a:t>tri bochdew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 </a:t>
            </a:r>
            <a:r>
              <a:rPr lang="cy-GB" dirty="0" smtClean="0">
                <a:solidFill>
                  <a:srgbClr val="0000FF"/>
                </a:solidFill>
                <a:latin typeface="Comic Sans MS" pitchFamily="-105" charset="0"/>
              </a:rPr>
              <a:t>gy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da fi.</a:t>
            </a:r>
          </a:p>
          <a:p>
            <a:endParaRPr lang="cy-GB" sz="2400" i="1" dirty="0" smtClean="0">
              <a:latin typeface="Comic Sans MS" pitchFamily="-105" charset="0"/>
            </a:endParaRPr>
          </a:p>
          <a:p>
            <a:endParaRPr lang="cy-GB" sz="2400" i="1" dirty="0" smtClean="0">
              <a:latin typeface="Comic Sans MS" pitchFamily="-105" charset="0"/>
            </a:endParaRPr>
          </a:p>
          <a:p>
            <a:r>
              <a:rPr lang="cy-GB" sz="2400" dirty="0">
                <a:solidFill>
                  <a:srgbClr val="0000FF"/>
                </a:solidFill>
                <a:latin typeface="Comic Sans MS" pitchFamily="-105" charset="0"/>
              </a:rPr>
              <a:t>Nac oes, ond mae </a:t>
            </a:r>
            <a:r>
              <a:rPr lang="cy-GB" sz="2400" u="sng" dirty="0">
                <a:solidFill>
                  <a:srgbClr val="0000FF"/>
                </a:solidFill>
                <a:latin typeface="Comic Sans MS" pitchFamily="-105" charset="0"/>
              </a:rPr>
              <a:t>pysgodyn aur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 gyda </a:t>
            </a:r>
            <a:r>
              <a:rPr lang="cy-GB" sz="2400" dirty="0">
                <a:solidFill>
                  <a:srgbClr val="0000FF"/>
                </a:solidFill>
                <a:latin typeface="Comic Sans MS" pitchFamily="-105" charset="0"/>
              </a:rPr>
              <a:t>fi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.</a:t>
            </a:r>
            <a:endParaRPr lang="cy-GB" sz="2400" dirty="0">
              <a:solidFill>
                <a:srgbClr val="0000FF"/>
              </a:solidFill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92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792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79213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14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79215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6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792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endParaRPr lang="en-GB" sz="3600" dirty="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79207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9208" name="Rectangle 8"/>
          <p:cNvSpPr>
            <a:spLocks noChangeArrowheads="1"/>
          </p:cNvSpPr>
          <p:nvPr/>
        </p:nvSpPr>
        <p:spPr bwMode="auto">
          <a:xfrm>
            <a:off x="755650" y="2295803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Oes </a:t>
            </a:r>
            <a:r>
              <a:rPr lang="cy-GB" sz="2400" u="sng" dirty="0">
                <a:solidFill>
                  <a:srgbClr val="7F7F7F"/>
                </a:solidFill>
                <a:latin typeface="Comic Sans MS" pitchFamily="-105" charset="0"/>
              </a:rPr>
              <a:t>bochdew</a:t>
            </a:r>
            <a:r>
              <a:rPr lang="cy-GB" sz="2400" dirty="0" smtClean="0">
                <a:solidFill>
                  <a:srgbClr val="7F7F7F"/>
                </a:solidFill>
                <a:latin typeface="Comic Sans MS" pitchFamily="-105" charset="0"/>
              </a:rPr>
              <a:t> gyda ti?</a:t>
            </a:r>
            <a:endParaRPr lang="cy-GB" sz="2400" dirty="0">
              <a:solidFill>
                <a:srgbClr val="7F7F7F"/>
              </a:solidFill>
              <a:latin typeface="Comic Sans MS" pitchFamily="-105" charset="0"/>
            </a:endParaRPr>
          </a:p>
          <a:p>
            <a:r>
              <a:rPr lang="cy-GB" sz="2400" smtClean="0">
                <a:solidFill>
                  <a:srgbClr val="7F7F7F"/>
                </a:solidFill>
                <a:latin typeface="Comic Sans MS" pitchFamily="-105" charset="0"/>
              </a:rPr>
              <a:t>	</a:t>
            </a:r>
            <a:endParaRPr lang="en-GB" sz="2400" i="1" dirty="0">
              <a:solidFill>
                <a:srgbClr val="7F7F7F"/>
              </a:solidFill>
              <a:latin typeface="Comic Sans MS" pitchFamily="-105" charset="0"/>
            </a:endParaRPr>
          </a:p>
        </p:txBody>
      </p:sp>
      <p:sp>
        <p:nvSpPr>
          <p:cNvPr id="179209" name="Rectangle 9"/>
          <p:cNvSpPr>
            <a:spLocks noChangeArrowheads="1"/>
          </p:cNvSpPr>
          <p:nvPr/>
        </p:nvSpPr>
        <p:spPr bwMode="auto">
          <a:xfrm>
            <a:off x="755650" y="3812184"/>
            <a:ext cx="6769100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0066FF"/>
                </a:solidFill>
                <a:latin typeface="Comic Sans MS" pitchFamily="-105" charset="0"/>
              </a:rPr>
              <a:t>Oes, mae </a:t>
            </a:r>
            <a:r>
              <a:rPr lang="cy-GB" sz="2400" u="sng" dirty="0" smtClean="0">
                <a:solidFill>
                  <a:srgbClr val="0066FF"/>
                </a:solidFill>
                <a:latin typeface="Comic Sans MS" pitchFamily="-105" charset="0"/>
              </a:rPr>
              <a:t>tri bochdew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 </a:t>
            </a:r>
            <a:r>
              <a:rPr lang="cy-GB" dirty="0" smtClean="0">
                <a:solidFill>
                  <a:srgbClr val="0066FF"/>
                </a:solidFill>
                <a:latin typeface="Comic Sans MS" pitchFamily="-105" charset="0"/>
              </a:rPr>
              <a:t>gy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da fi.</a:t>
            </a:r>
          </a:p>
          <a:p>
            <a:endParaRPr lang="cy-GB" sz="2400" dirty="0" smtClean="0">
              <a:solidFill>
                <a:srgbClr val="0066FF"/>
              </a:solidFill>
              <a:latin typeface="Comic Sans MS" pitchFamily="-105" charset="0"/>
            </a:endParaRPr>
          </a:p>
          <a:p>
            <a:r>
              <a:rPr lang="cy-GB" sz="2400" i="1" dirty="0" smtClean="0">
                <a:latin typeface="Comic Sans MS" pitchFamily="-105" charset="0"/>
              </a:rPr>
              <a:t>	</a:t>
            </a:r>
          </a:p>
          <a:p>
            <a:endParaRPr lang="cy-GB" sz="2400" i="1" dirty="0" smtClean="0">
              <a:latin typeface="Comic Sans MS" pitchFamily="-105" charset="0"/>
            </a:endParaRPr>
          </a:p>
          <a:p>
            <a:r>
              <a:rPr lang="cy-GB" sz="2400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Nac oes, ond mae </a:t>
            </a:r>
            <a:r>
              <a:rPr lang="cy-GB" sz="2400" u="sng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pysgodyn aur</a:t>
            </a:r>
            <a:r>
              <a:rPr lang="cy-GB" sz="2400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 ‘da fi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.</a:t>
            </a:r>
            <a:endParaRPr lang="cy-GB" sz="2400" dirty="0">
              <a:solidFill>
                <a:srgbClr val="0066FF"/>
              </a:solidFill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92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792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79213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14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79215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sp>
        <p:nvSpPr>
          <p:cNvPr id="16" name="Explosion 2 15"/>
          <p:cNvSpPr/>
          <p:nvPr/>
        </p:nvSpPr>
        <p:spPr>
          <a:xfrm>
            <a:off x="1524000" y="3048000"/>
            <a:ext cx="3124200" cy="1752600"/>
          </a:xfrm>
          <a:prstGeom prst="irregularSeal2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4876800" y="3581400"/>
            <a:ext cx="4522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singular item after a number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6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2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2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80229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30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-105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80231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0232" name="Rectangle 8"/>
          <p:cNvSpPr>
            <a:spLocks noChangeArrowheads="1"/>
          </p:cNvSpPr>
          <p:nvPr/>
        </p:nvSpPr>
        <p:spPr bwMode="auto">
          <a:xfrm>
            <a:off x="755650" y="2843213"/>
            <a:ext cx="59769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-105" charset="0"/>
              </a:rPr>
              <a:t>Oes </a:t>
            </a:r>
            <a:r>
              <a:rPr lang="cy-GB" sz="2400" u="sng">
                <a:solidFill>
                  <a:srgbClr val="FF0000"/>
                </a:solidFill>
                <a:latin typeface="Comic Sans MS" pitchFamily="-105" charset="0"/>
              </a:rPr>
              <a:t>cath</a:t>
            </a:r>
            <a:r>
              <a:rPr lang="cy-GB" sz="2400">
                <a:solidFill>
                  <a:srgbClr val="FF0000"/>
                </a:solidFill>
                <a:latin typeface="Comic Sans MS" pitchFamily="-105" charset="0"/>
              </a:rPr>
              <a:t> ‘da </a:t>
            </a:r>
            <a:r>
              <a:rPr lang="cy-GB" sz="2400" u="sng">
                <a:solidFill>
                  <a:srgbClr val="FF0000"/>
                </a:solidFill>
                <a:latin typeface="Comic Sans MS" pitchFamily="-105" charset="0"/>
              </a:rPr>
              <a:t>Mari</a:t>
            </a:r>
            <a:r>
              <a:rPr lang="cy-GB" sz="2400">
                <a:solidFill>
                  <a:srgbClr val="FF0000"/>
                </a:solidFill>
                <a:latin typeface="Comic Sans MS" pitchFamily="-105" charset="0"/>
              </a:rPr>
              <a:t>?</a:t>
            </a:r>
          </a:p>
          <a:p>
            <a:r>
              <a:rPr lang="cy-GB" sz="2400">
                <a:latin typeface="Comic Sans MS" pitchFamily="-105" charset="0"/>
              </a:rPr>
              <a:t>	</a:t>
            </a:r>
            <a:r>
              <a:rPr lang="cy-GB" sz="2400" i="1">
                <a:latin typeface="Comic Sans MS" pitchFamily="-105" charset="0"/>
              </a:rPr>
              <a:t>Has </a:t>
            </a:r>
            <a:r>
              <a:rPr lang="cy-GB" sz="2400" i="1" u="sng">
                <a:latin typeface="Comic Sans MS" pitchFamily="-105" charset="0"/>
              </a:rPr>
              <a:t>Mari</a:t>
            </a:r>
            <a:r>
              <a:rPr lang="cy-GB" sz="2400" i="1">
                <a:latin typeface="Comic Sans MS" pitchFamily="-105" charset="0"/>
              </a:rPr>
              <a:t> got a </a:t>
            </a:r>
            <a:r>
              <a:rPr lang="cy-GB" sz="2400" i="1" u="sng">
                <a:latin typeface="Comic Sans MS" pitchFamily="-105" charset="0"/>
              </a:rPr>
              <a:t>cat</a:t>
            </a:r>
            <a:r>
              <a:rPr lang="cy-GB" sz="2400" i="1">
                <a:latin typeface="Comic Sans MS" pitchFamily="-105" charset="0"/>
              </a:rPr>
              <a:t>?</a:t>
            </a:r>
            <a:endParaRPr lang="en-GB" sz="2400" i="1">
              <a:latin typeface="Comic Sans MS" pitchFamily="-105" charset="0"/>
            </a:endParaRPr>
          </a:p>
        </p:txBody>
      </p:sp>
      <p:sp>
        <p:nvSpPr>
          <p:cNvPr id="180233" name="Rectangle 9"/>
          <p:cNvSpPr>
            <a:spLocks noChangeArrowheads="1"/>
          </p:cNvSpPr>
          <p:nvPr/>
        </p:nvSpPr>
        <p:spPr bwMode="auto">
          <a:xfrm>
            <a:off x="755650" y="4370388"/>
            <a:ext cx="67691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>
                <a:solidFill>
                  <a:srgbClr val="0066FF"/>
                </a:solidFill>
                <a:latin typeface="Comic Sans MS" pitchFamily="-105" charset="0"/>
              </a:rPr>
              <a:t>Oes / Nac oes</a:t>
            </a:r>
          </a:p>
          <a:p>
            <a:r>
              <a:rPr lang="cy-GB" sz="2400">
                <a:latin typeface="Comic Sans MS" pitchFamily="-105" charset="0"/>
              </a:rPr>
              <a:t>	</a:t>
            </a:r>
            <a:r>
              <a:rPr lang="cy-GB" sz="2400" i="1">
                <a:latin typeface="Comic Sans MS" pitchFamily="-105" charset="0"/>
              </a:rPr>
              <a:t>Yes / No</a:t>
            </a:r>
            <a:endParaRPr lang="en-GB" sz="2400" i="1"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023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023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8023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3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80239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0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9" grpId="0" animBg="1"/>
      <p:bldP spid="180230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5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5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pic>
        <p:nvPicPr>
          <p:cNvPr id="181254" name="Picture 6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8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18125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125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8125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6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81261" name="Picture 13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sp>
        <p:nvSpPr>
          <p:cNvPr id="181288" name="Text Box 40"/>
          <p:cNvSpPr txBox="1">
            <a:spLocks noChangeArrowheads="1"/>
          </p:cNvSpPr>
          <p:nvPr/>
        </p:nvSpPr>
        <p:spPr bwMode="auto">
          <a:xfrm>
            <a:off x="323850" y="2349500"/>
            <a:ext cx="7777163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r>
              <a:rPr lang="cy-GB" sz="2400" b="1" dirty="0">
                <a:latin typeface="Comic Sans MS" pitchFamily="-105" charset="0"/>
              </a:rPr>
              <a:t>Bili Byji</a:t>
            </a:r>
            <a:endParaRPr lang="cy-GB" sz="2400" dirty="0">
              <a:latin typeface="Comic Sans MS" pitchFamily="-105" charset="0"/>
            </a:endParaRPr>
          </a:p>
          <a:p>
            <a:r>
              <a:rPr lang="cy-GB" sz="2400" dirty="0">
                <a:latin typeface="Comic Sans MS" pitchFamily="-105" charset="0"/>
              </a:rPr>
              <a:t>Mae </a:t>
            </a:r>
            <a:r>
              <a:rPr lang="cy-GB" sz="2400" u="sng" dirty="0">
                <a:latin typeface="Comic Sans MS" pitchFamily="-105" charset="0"/>
              </a:rPr>
              <a:t>byji </a:t>
            </a:r>
            <a:r>
              <a:rPr lang="cy-GB" sz="2400" dirty="0">
                <a:latin typeface="Comic Sans MS" pitchFamily="-105" charset="0"/>
              </a:rPr>
              <a:t>o’r enw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smtClean="0">
                <a:latin typeface="Comic Sans MS" pitchFamily="-105" charset="0"/>
              </a:rPr>
              <a:t>gyda fi</a:t>
            </a:r>
            <a:r>
              <a:rPr lang="cy-GB" sz="2400" dirty="0">
                <a:latin typeface="Comic Sans MS" pitchFamily="-105" charset="0"/>
              </a:rPr>
              <a:t>. 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byw </a:t>
            </a:r>
            <a:r>
              <a:rPr lang="cy-GB" sz="2400" u="sng" dirty="0">
                <a:latin typeface="Comic Sans MS" pitchFamily="-105" charset="0"/>
              </a:rPr>
              <a:t>mewn caets</a:t>
            </a:r>
            <a:r>
              <a:rPr lang="cy-GB" sz="2400" dirty="0">
                <a:latin typeface="Comic Sans MS" pitchFamily="-105" charset="0"/>
              </a:rPr>
              <a:t>.  Dw i’n rhoi </a:t>
            </a:r>
            <a:r>
              <a:rPr lang="cy-GB" sz="2400" u="sng" dirty="0">
                <a:latin typeface="Comic Sans MS" pitchFamily="-105" charset="0"/>
              </a:rPr>
              <a:t>bwyd adar</a:t>
            </a:r>
            <a:r>
              <a:rPr lang="cy-GB" sz="2400" dirty="0">
                <a:latin typeface="Comic Sans MS" pitchFamily="-105" charset="0"/>
              </a:rPr>
              <a:t> a </a:t>
            </a:r>
            <a:r>
              <a:rPr lang="cy-GB" sz="2400" u="sng" dirty="0" smtClean="0">
                <a:latin typeface="Comic Sans MS" pitchFamily="-105" charset="0"/>
              </a:rPr>
              <a:t>dŵr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sz="2400" dirty="0">
                <a:latin typeface="Comic Sans MS" pitchFamily="-105" charset="0"/>
              </a:rPr>
              <a:t>i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bob dydd. 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hoffi bwyta </a:t>
            </a:r>
            <a:r>
              <a:rPr lang="cy-GB" sz="2400" u="sng" dirty="0">
                <a:latin typeface="Comic Sans MS" pitchFamily="-105" charset="0"/>
              </a:rPr>
              <a:t>moron</a:t>
            </a:r>
            <a:r>
              <a:rPr lang="cy-GB" sz="2400" dirty="0">
                <a:latin typeface="Comic Sans MS" pitchFamily="-105" charset="0"/>
              </a:rPr>
              <a:t> hefyd.  </a:t>
            </a:r>
          </a:p>
          <a:p>
            <a:r>
              <a:rPr lang="cy-GB" sz="2400" dirty="0">
                <a:latin typeface="Comic Sans MS" pitchFamily="-105" charset="0"/>
              </a:rPr>
              <a:t> </a:t>
            </a:r>
          </a:p>
          <a:p>
            <a:r>
              <a:rPr lang="cy-GB" sz="2400" dirty="0">
                <a:latin typeface="Comic Sans MS" pitchFamily="-105" charset="0"/>
              </a:rPr>
              <a:t>Mae </a:t>
            </a:r>
            <a:r>
              <a:rPr lang="cy-GB" sz="2400" u="sng" dirty="0">
                <a:latin typeface="Comic Sans MS" pitchFamily="-105" charset="0"/>
              </a:rPr>
              <a:t>Bili’n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u="sng" dirty="0">
                <a:latin typeface="Comic Sans MS" pitchFamily="-105" charset="0"/>
              </a:rPr>
              <a:t>saith</a:t>
            </a:r>
            <a:r>
              <a:rPr lang="cy-GB" sz="2400" dirty="0">
                <a:latin typeface="Comic Sans MS" pitchFamily="-105" charset="0"/>
              </a:rPr>
              <a:t> oed ac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u="sng" dirty="0">
                <a:latin typeface="Comic Sans MS" pitchFamily="-105" charset="0"/>
              </a:rPr>
              <a:t>ddel</a:t>
            </a:r>
            <a:r>
              <a:rPr lang="cy-GB" sz="2400" dirty="0">
                <a:latin typeface="Comic Sans MS" pitchFamily="-105" charset="0"/>
              </a:rPr>
              <a:t> iawn (pretty).  Mae </a:t>
            </a:r>
            <a:r>
              <a:rPr lang="cy-GB" sz="2400" u="sng" dirty="0">
                <a:latin typeface="Comic Sans MS" pitchFamily="-105" charset="0"/>
              </a:rPr>
              <a:t>plu</a:t>
            </a:r>
            <a:r>
              <a:rPr lang="cy-GB" sz="2400" dirty="0">
                <a:latin typeface="Comic Sans MS" pitchFamily="-105" charset="0"/>
              </a:rPr>
              <a:t> (feathers) </a:t>
            </a:r>
            <a:r>
              <a:rPr lang="cy-GB" sz="2400" u="sng" dirty="0">
                <a:latin typeface="Comic Sans MS" pitchFamily="-105" charset="0"/>
              </a:rPr>
              <a:t>gwyrdd</a:t>
            </a:r>
            <a:r>
              <a:rPr lang="cy-GB" sz="2400" dirty="0">
                <a:latin typeface="Comic Sans MS" pitchFamily="-105" charset="0"/>
              </a:rPr>
              <a:t>, </a:t>
            </a:r>
            <a:r>
              <a:rPr lang="cy-GB" sz="2400" u="sng" dirty="0">
                <a:latin typeface="Comic Sans MS" pitchFamily="-105" charset="0"/>
              </a:rPr>
              <a:t>glas</a:t>
            </a:r>
            <a:r>
              <a:rPr lang="cy-GB" sz="2400" dirty="0">
                <a:latin typeface="Comic Sans MS" pitchFamily="-105" charset="0"/>
              </a:rPr>
              <a:t> a </a:t>
            </a:r>
            <a:r>
              <a:rPr lang="cy-GB" sz="2400" u="sng" dirty="0">
                <a:latin typeface="Comic Sans MS" pitchFamily="-105" charset="0"/>
              </a:rPr>
              <a:t>du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dirty="0" smtClean="0">
                <a:latin typeface="Comic Sans MS" pitchFamily="-105" charset="0"/>
              </a:rPr>
              <a:t>gyda </a:t>
            </a:r>
            <a:r>
              <a:rPr lang="cy-GB" sz="2400" u="sng" dirty="0" smtClean="0">
                <a:latin typeface="Comic Sans MS" pitchFamily="-105" charset="0"/>
              </a:rPr>
              <a:t>fe</a:t>
            </a:r>
            <a:r>
              <a:rPr lang="cy-GB" sz="2400" dirty="0" smtClean="0">
                <a:latin typeface="Comic Sans MS" pitchFamily="-105" charset="0"/>
              </a:rPr>
              <a:t>.  </a:t>
            </a:r>
            <a:r>
              <a:rPr lang="cy-GB" sz="2400" dirty="0">
                <a:latin typeface="Comic Sans MS" pitchFamily="-105" charset="0"/>
              </a:rPr>
              <a:t>Dw i’n siarad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 smtClean="0">
                <a:latin typeface="Comic Sans MS" pitchFamily="-105" charset="0"/>
              </a:rPr>
              <a:t>gyda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ac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u="sng" dirty="0">
                <a:latin typeface="Comic Sans MS" pitchFamily="-105" charset="0"/>
              </a:rPr>
              <a:t>ateb</a:t>
            </a:r>
            <a:r>
              <a:rPr lang="cy-GB" sz="2400" dirty="0">
                <a:latin typeface="Comic Sans MS" pitchFamily="-105" charset="0"/>
              </a:rPr>
              <a:t>.  Mae </a:t>
            </a:r>
            <a:r>
              <a:rPr lang="cy-GB" sz="2400" u="sng" dirty="0">
                <a:latin typeface="Comic Sans MS" pitchFamily="-105" charset="0"/>
              </a:rPr>
              <a:t>e</a:t>
            </a:r>
            <a:r>
              <a:rPr lang="cy-GB" sz="2400" dirty="0">
                <a:latin typeface="Comic Sans MS" pitchFamily="-105" charset="0"/>
              </a:rPr>
              <a:t>’n </a:t>
            </a:r>
            <a:r>
              <a:rPr lang="cy-GB" sz="2400" u="sng" dirty="0">
                <a:latin typeface="Comic Sans MS" pitchFamily="-105" charset="0"/>
              </a:rPr>
              <a:t>dweud ‘Hylo, sut wyt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u="sng" dirty="0">
                <a:latin typeface="Comic Sans MS" pitchFamily="-105" charset="0"/>
              </a:rPr>
              <a:t>ti</a:t>
            </a:r>
            <a:r>
              <a:rPr lang="cy-GB" sz="2400" dirty="0">
                <a:latin typeface="Comic Sans MS" pitchFamily="-105" charset="0"/>
              </a:rPr>
              <a:t>?’  Dw i’n hoffi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yn fawr iawn.</a:t>
            </a:r>
            <a:endParaRPr lang="en-GB" sz="2400" dirty="0">
              <a:latin typeface="Comic Sans MS" pitchFamily="-105" charset="0"/>
            </a:endParaRPr>
          </a:p>
          <a:p>
            <a:r>
              <a:rPr lang="en-GB" sz="2400" dirty="0">
                <a:latin typeface="Comic Sans MS" pitchFamily="-105" charset="0"/>
              </a:rPr>
              <a:t> </a:t>
            </a:r>
          </a:p>
        </p:txBody>
      </p:sp>
      <p:pic>
        <p:nvPicPr>
          <p:cNvPr id="181289" name="Picture 41" descr="3283738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1194790">
            <a:off x="-107950" y="0"/>
            <a:ext cx="1368425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Lwp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961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946</TotalTime>
  <Words>560</Words>
  <Application>Microsoft Office PowerPoint</Application>
  <PresentationFormat>On-screen Show (4:3)</PresentationFormat>
  <Paragraphs>251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Arial</vt:lpstr>
      <vt:lpstr>Calibri</vt:lpstr>
      <vt:lpstr>Comic Sans MS</vt:lpstr>
      <vt:lpstr>Trebuchet MS</vt:lpstr>
      <vt:lpstr>Wingdings 3</vt:lpstr>
      <vt:lpstr>Facet</vt:lpstr>
      <vt:lpstr>ADOLYGU BWYD</vt:lpstr>
      <vt:lpstr>Trafod gyda phartner - Siopa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Gwaith partner –  gofyn ac ateb</vt:lpstr>
      <vt:lpstr>Disgrifio’r teulu –  Gwaith ysgrifennu</vt:lpstr>
      <vt:lpstr>PowerPoint Presentation</vt:lpstr>
      <vt:lpstr>PowerPoint Presentation</vt:lpstr>
      <vt:lpstr>Gwaith partner – introduce your partner to someone else</vt:lpstr>
      <vt:lpstr>Taflen Partner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Cardiau Lwp Mathemateg</vt:lpstr>
    </vt:vector>
  </TitlesOfParts>
  <Company>Research Machines plc.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Catherine Morgan</cp:lastModifiedBy>
  <cp:revision>216</cp:revision>
  <dcterms:created xsi:type="dcterms:W3CDTF">2018-10-11T17:47:29Z</dcterms:created>
  <dcterms:modified xsi:type="dcterms:W3CDTF">2018-10-30T12:07:09Z</dcterms:modified>
</cp:coreProperties>
</file>