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6"/>
  </p:notesMasterIdLst>
  <p:sldIdLst>
    <p:sldId id="314" r:id="rId6"/>
    <p:sldId id="293" r:id="rId7"/>
    <p:sldId id="310" r:id="rId8"/>
    <p:sldId id="294" r:id="rId9"/>
    <p:sldId id="295" r:id="rId10"/>
    <p:sldId id="305" r:id="rId11"/>
    <p:sldId id="296" r:id="rId12"/>
    <p:sldId id="298" r:id="rId13"/>
    <p:sldId id="299" r:id="rId14"/>
    <p:sldId id="300" r:id="rId15"/>
    <p:sldId id="301" r:id="rId16"/>
    <p:sldId id="304" r:id="rId17"/>
    <p:sldId id="257" r:id="rId18"/>
    <p:sldId id="260" r:id="rId19"/>
    <p:sldId id="311" r:id="rId20"/>
    <p:sldId id="316" r:id="rId21"/>
    <p:sldId id="315" r:id="rId22"/>
    <p:sldId id="307" r:id="rId23"/>
    <p:sldId id="317" r:id="rId24"/>
    <p:sldId id="318" r:id="rId25"/>
    <p:sldId id="312" r:id="rId26"/>
    <p:sldId id="319" r:id="rId27"/>
    <p:sldId id="313" r:id="rId28"/>
    <p:sldId id="288" r:id="rId29"/>
    <p:sldId id="291" r:id="rId30"/>
    <p:sldId id="266" r:id="rId31"/>
    <p:sldId id="275" r:id="rId32"/>
    <p:sldId id="292" r:id="rId33"/>
    <p:sldId id="278" r:id="rId34"/>
    <p:sldId id="308"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68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62131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84034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8360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3037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9784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2636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2571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120359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0075249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05275602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hyperlink" Target="http://www.neighbourhood-statistics.gov.uk/dissemination/LeadDomainList.do?a=3&amp;c=caerau&amp;d=14&amp;i=1001x1002&amp;m=0&amp;r=1&amp;s=1257344520504&amp;enc=1&amp;areaId=6116702&amp;OAAreaId=418241" TargetMode="Externa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5E9CB4B-9D57-2E2C-0ED9-B03D82DA1790}"/>
              </a:ext>
            </a:extLst>
          </p:cNvPr>
          <p:cNvSpPr>
            <a:spLocks noGrp="1"/>
          </p:cNvSpPr>
          <p:nvPr>
            <p:ph type="ctrTitle"/>
          </p:nvPr>
        </p:nvSpPr>
        <p:spPr/>
        <p:txBody>
          <a:bodyPr/>
          <a:lstStyle/>
          <a:p>
            <a:r>
              <a:rPr lang="en-GB" altLang="en-US"/>
              <a:t>Lecture 4</a:t>
            </a:r>
          </a:p>
        </p:txBody>
      </p:sp>
      <p:sp>
        <p:nvSpPr>
          <p:cNvPr id="3" name="Subtitle 2">
            <a:extLst>
              <a:ext uri="{FF2B5EF4-FFF2-40B4-BE49-F238E27FC236}">
                <a16:creationId xmlns:a16="http://schemas.microsoft.com/office/drawing/2014/main" id="{778916B8-66D1-B8D0-5D06-279EDEA970F8}"/>
              </a:ext>
            </a:extLst>
          </p:cNvPr>
          <p:cNvSpPr>
            <a:spLocks noGrp="1"/>
          </p:cNvSpPr>
          <p:nvPr>
            <p:ph type="subTitle" idx="1"/>
          </p:nvPr>
        </p:nvSpPr>
        <p:spPr/>
        <p:txBody>
          <a:bodyPr/>
          <a:lstStyle/>
          <a:p>
            <a:pPr>
              <a:defRPr/>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8BBEC2B-FA89-D113-E6A8-435BFDC5A761}"/>
              </a:ext>
            </a:extLst>
          </p:cNvPr>
          <p:cNvSpPr>
            <a:spLocks noGrp="1"/>
          </p:cNvSpPr>
          <p:nvPr>
            <p:ph type="ctrTitle"/>
          </p:nvPr>
        </p:nvSpPr>
        <p:spPr/>
        <p:txBody>
          <a:bodyPr/>
          <a:lstStyle/>
          <a:p>
            <a:pPr eaLnBrk="1" hangingPunct="1"/>
            <a:r>
              <a:rPr lang="en-GB" altLang="en-US"/>
              <a:t>Community Profiling</a:t>
            </a:r>
          </a:p>
        </p:txBody>
      </p:sp>
      <p:sp>
        <p:nvSpPr>
          <p:cNvPr id="3" name="Subtitle 2">
            <a:extLst>
              <a:ext uri="{FF2B5EF4-FFF2-40B4-BE49-F238E27FC236}">
                <a16:creationId xmlns:a16="http://schemas.microsoft.com/office/drawing/2014/main" id="{2AC1008B-8136-389C-4D6C-0CE8CFF1EE34}"/>
              </a:ext>
            </a:extLst>
          </p:cNvPr>
          <p:cNvSpPr>
            <a:spLocks noGrp="1"/>
          </p:cNvSpPr>
          <p:nvPr>
            <p:ph type="subTitle" idx="1"/>
          </p:nvPr>
        </p:nvSpPr>
        <p:spPr>
          <a:xfrm>
            <a:off x="2208213" y="4745182"/>
            <a:ext cx="7632700" cy="1454727"/>
          </a:xfrm>
        </p:spPr>
        <p:txBody>
          <a:bodyPr>
            <a:normAutofit/>
          </a:bodyPr>
          <a:lstStyle/>
          <a:p>
            <a:pPr>
              <a:defRPr/>
            </a:pPr>
            <a:endParaRPr lang="en-GB" dirty="0"/>
          </a:p>
          <a:p>
            <a:pPr>
              <a:defRPr/>
            </a:pPr>
            <a:r>
              <a:rPr lang="en-GB" dirty="0"/>
              <a:t>Alana Enoch</a:t>
            </a:r>
          </a:p>
          <a:p>
            <a:pPr>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595937B-0952-2263-CC8A-83C267315BA3}"/>
              </a:ext>
            </a:extLst>
          </p:cNvPr>
          <p:cNvSpPr>
            <a:spLocks noGrp="1"/>
          </p:cNvSpPr>
          <p:nvPr>
            <p:ph type="title"/>
          </p:nvPr>
        </p:nvSpPr>
        <p:spPr/>
        <p:txBody>
          <a:bodyPr/>
          <a:lstStyle/>
          <a:p>
            <a:r>
              <a:rPr lang="en-GB" altLang="en-US"/>
              <a:t>Group Discussion</a:t>
            </a:r>
          </a:p>
        </p:txBody>
      </p:sp>
      <p:sp>
        <p:nvSpPr>
          <p:cNvPr id="11267" name="Content Placeholder 2">
            <a:extLst>
              <a:ext uri="{FF2B5EF4-FFF2-40B4-BE49-F238E27FC236}">
                <a16:creationId xmlns:a16="http://schemas.microsoft.com/office/drawing/2014/main" id="{73905539-8223-650D-2E6E-1FFD4C630AAD}"/>
              </a:ext>
            </a:extLst>
          </p:cNvPr>
          <p:cNvSpPr>
            <a:spLocks noGrp="1"/>
          </p:cNvSpPr>
          <p:nvPr>
            <p:ph idx="1"/>
          </p:nvPr>
        </p:nvSpPr>
        <p:spPr>
          <a:xfrm>
            <a:off x="637308" y="1690688"/>
            <a:ext cx="11208327" cy="3781857"/>
          </a:xfrm>
        </p:spPr>
        <p:txBody>
          <a:bodyPr>
            <a:normAutofit/>
          </a:bodyPr>
          <a:lstStyle/>
          <a:p>
            <a:pPr>
              <a:defRPr/>
            </a:pPr>
            <a:r>
              <a:rPr lang="en-GB" altLang="en-US" sz="3200" dirty="0"/>
              <a:t>What is a Community Profile?</a:t>
            </a:r>
          </a:p>
          <a:p>
            <a:pPr>
              <a:defRPr/>
            </a:pPr>
            <a:endParaRPr lang="en-GB" altLang="en-US" sz="3200" dirty="0"/>
          </a:p>
          <a:p>
            <a:pPr>
              <a:defRPr/>
            </a:pPr>
            <a:r>
              <a:rPr lang="en-GB" altLang="en-US" sz="3200" dirty="0"/>
              <a:t>Level 4 Community Profile – The What, Why and How?</a:t>
            </a:r>
          </a:p>
          <a:p>
            <a:pPr>
              <a:defRPr/>
            </a:pPr>
            <a:endParaRPr lang="en-GB" altLang="en-US" sz="3200" dirty="0"/>
          </a:p>
          <a:p>
            <a:pPr>
              <a:defRPr/>
            </a:pPr>
            <a:r>
              <a:rPr lang="en-GB" altLang="en-US" sz="3200" dirty="0"/>
              <a:t>Level 5 Community Profile – How will I make it different?</a:t>
            </a:r>
          </a:p>
          <a:p>
            <a:pPr marL="0" indent="0">
              <a:buNone/>
              <a:defRPr/>
            </a:pPr>
            <a:endParaRPr lang="en-GB" alt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3D4A098-B4C9-15E6-6F34-9F9A583E6CED}"/>
              </a:ext>
            </a:extLst>
          </p:cNvPr>
          <p:cNvSpPr>
            <a:spLocks noGrp="1"/>
          </p:cNvSpPr>
          <p:nvPr>
            <p:ph type="title"/>
          </p:nvPr>
        </p:nvSpPr>
        <p:spPr>
          <a:xfrm>
            <a:off x="838200" y="365125"/>
            <a:ext cx="10515600" cy="701677"/>
          </a:xfrm>
        </p:spPr>
        <p:txBody>
          <a:bodyPr/>
          <a:lstStyle/>
          <a:p>
            <a:pPr eaLnBrk="1" hangingPunct="1"/>
            <a:r>
              <a:rPr lang="en-GB" altLang="en-US" dirty="0"/>
              <a:t>Community Profiling</a:t>
            </a:r>
          </a:p>
        </p:txBody>
      </p:sp>
      <p:sp>
        <p:nvSpPr>
          <p:cNvPr id="15363" name="Content Placeholder 2">
            <a:extLst>
              <a:ext uri="{FF2B5EF4-FFF2-40B4-BE49-F238E27FC236}">
                <a16:creationId xmlns:a16="http://schemas.microsoft.com/office/drawing/2014/main" id="{1FBC0943-9BC4-0113-D6BB-9364C25A0C90}"/>
              </a:ext>
            </a:extLst>
          </p:cNvPr>
          <p:cNvSpPr>
            <a:spLocks noGrp="1"/>
          </p:cNvSpPr>
          <p:nvPr>
            <p:ph idx="1"/>
          </p:nvPr>
        </p:nvSpPr>
        <p:spPr>
          <a:xfrm>
            <a:off x="1981200" y="1219201"/>
            <a:ext cx="8229600" cy="4937125"/>
          </a:xfrm>
        </p:spPr>
        <p:txBody>
          <a:bodyPr/>
          <a:lstStyle/>
          <a:p>
            <a:pPr eaLnBrk="1" hangingPunct="1"/>
            <a:r>
              <a:rPr lang="en-GB" altLang="en-US" dirty="0"/>
              <a:t>Community profiling is a social research method which involves building up a picture of the nature, needs and resources of a locality or community.</a:t>
            </a:r>
          </a:p>
          <a:p>
            <a:pPr eaLnBrk="1" hangingPunct="1"/>
            <a:r>
              <a:rPr lang="en-GB" altLang="en-US" dirty="0"/>
              <a:t>It should involve the active participation of its members with the aim being to create and implement an action plan to address the issues unearthed.</a:t>
            </a:r>
          </a:p>
        </p:txBody>
      </p:sp>
      <p:pic>
        <p:nvPicPr>
          <p:cNvPr id="15364" name="Picture 2">
            <a:extLst>
              <a:ext uri="{FF2B5EF4-FFF2-40B4-BE49-F238E27FC236}">
                <a16:creationId xmlns:a16="http://schemas.microsoft.com/office/drawing/2014/main" id="{038EDEBA-FB19-B160-92AE-1E6C44F42B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1566" y="3751952"/>
            <a:ext cx="2304212" cy="172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3">
            <a:extLst>
              <a:ext uri="{FF2B5EF4-FFF2-40B4-BE49-F238E27FC236}">
                <a16:creationId xmlns:a16="http://schemas.microsoft.com/office/drawing/2014/main" id="{4DDA94C3-92ED-BBEE-A1CA-6D648830BE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4607" y="3755049"/>
            <a:ext cx="1883751" cy="188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F38CB4A-23A3-9E11-C043-770812D74BFC}"/>
              </a:ext>
            </a:extLst>
          </p:cNvPr>
          <p:cNvSpPr>
            <a:spLocks noGrp="1"/>
          </p:cNvSpPr>
          <p:nvPr>
            <p:ph type="title"/>
          </p:nvPr>
        </p:nvSpPr>
        <p:spPr>
          <a:xfrm>
            <a:off x="838200" y="365125"/>
            <a:ext cx="10515600" cy="731019"/>
          </a:xfrm>
        </p:spPr>
        <p:txBody>
          <a:bodyPr/>
          <a:lstStyle/>
          <a:p>
            <a:pPr eaLnBrk="1" hangingPunct="1"/>
            <a:r>
              <a:rPr lang="en-GB" altLang="en-US" dirty="0"/>
              <a:t>Community Profiling</a:t>
            </a:r>
          </a:p>
        </p:txBody>
      </p:sp>
      <p:sp>
        <p:nvSpPr>
          <p:cNvPr id="16387" name="Content Placeholder 2">
            <a:extLst>
              <a:ext uri="{FF2B5EF4-FFF2-40B4-BE49-F238E27FC236}">
                <a16:creationId xmlns:a16="http://schemas.microsoft.com/office/drawing/2014/main" id="{3049F011-BBCF-88D6-288A-259186E1E3D1}"/>
              </a:ext>
            </a:extLst>
          </p:cNvPr>
          <p:cNvSpPr>
            <a:spLocks noGrp="1"/>
          </p:cNvSpPr>
          <p:nvPr>
            <p:ph idx="1"/>
          </p:nvPr>
        </p:nvSpPr>
        <p:spPr>
          <a:xfrm>
            <a:off x="1981200" y="1219201"/>
            <a:ext cx="8229600" cy="4937125"/>
          </a:xfrm>
        </p:spPr>
        <p:txBody>
          <a:bodyPr/>
          <a:lstStyle/>
          <a:p>
            <a:pPr eaLnBrk="1" hangingPunct="1"/>
            <a:r>
              <a:rPr lang="en-GB" altLang="en-US"/>
              <a:t>According to Hawtin et al (1994: 5),</a:t>
            </a:r>
            <a:r>
              <a:rPr lang="en-GB" altLang="en-US" i="1"/>
              <a:t> </a:t>
            </a:r>
            <a:r>
              <a:rPr lang="en-GB" altLang="en-US"/>
              <a:t>a community profile is..</a:t>
            </a:r>
          </a:p>
          <a:p>
            <a:pPr eaLnBrk="1" hangingPunct="1"/>
            <a:r>
              <a:rPr lang="en-GB" altLang="en-US" i="1"/>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in the community’.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37E5A4C-4EFA-3E4D-A96A-628E80482D76}"/>
              </a:ext>
            </a:extLst>
          </p:cNvPr>
          <p:cNvSpPr>
            <a:spLocks noGrp="1"/>
          </p:cNvSpPr>
          <p:nvPr>
            <p:ph type="title"/>
          </p:nvPr>
        </p:nvSpPr>
        <p:spPr>
          <a:xfrm>
            <a:off x="838200" y="365125"/>
            <a:ext cx="10515600" cy="691263"/>
          </a:xfrm>
        </p:spPr>
        <p:txBody>
          <a:bodyPr>
            <a:normAutofit fontScale="90000"/>
          </a:bodyPr>
          <a:lstStyle/>
          <a:p>
            <a:pPr eaLnBrk="1" hangingPunct="1"/>
            <a:r>
              <a:rPr lang="en-GB" altLang="en-US" dirty="0"/>
              <a:t>Community Profiling</a:t>
            </a:r>
          </a:p>
        </p:txBody>
      </p:sp>
      <p:sp>
        <p:nvSpPr>
          <p:cNvPr id="17411" name="Content Placeholder 2">
            <a:extLst>
              <a:ext uri="{FF2B5EF4-FFF2-40B4-BE49-F238E27FC236}">
                <a16:creationId xmlns:a16="http://schemas.microsoft.com/office/drawing/2014/main" id="{2B1E0A1F-2C3A-ABC2-16BC-38417D11D32A}"/>
              </a:ext>
            </a:extLst>
          </p:cNvPr>
          <p:cNvSpPr>
            <a:spLocks noGrp="1"/>
          </p:cNvSpPr>
          <p:nvPr>
            <p:ph idx="1"/>
          </p:nvPr>
        </p:nvSpPr>
        <p:spPr>
          <a:xfrm>
            <a:off x="1981200" y="1219201"/>
            <a:ext cx="8229600" cy="4937125"/>
          </a:xfrm>
        </p:spPr>
        <p:txBody>
          <a:bodyPr/>
          <a:lstStyle/>
          <a:p>
            <a:pPr eaLnBrk="1" hangingPunct="1"/>
            <a:r>
              <a:rPr lang="en-GB" altLang="en-US" dirty="0"/>
              <a:t>Furthermore a community profile should go beyond just assessing community needs, to identify strengths and opportunities, and make connections between issues.</a:t>
            </a:r>
          </a:p>
          <a:p>
            <a:pPr eaLnBrk="1" hangingPunct="1"/>
            <a:endParaRPr lang="en-GB" altLang="en-US" dirty="0"/>
          </a:p>
          <a:p>
            <a:pPr eaLnBrk="1" hangingPunct="1"/>
            <a:r>
              <a:rPr lang="en-GB" altLang="en-US" dirty="0"/>
              <a:t>In the context of youth work ‘ a youth community profile is a planning tool for workers and contains descriptions of the local area, as it impacts on youth people’ (National Youth Agency, 2006 cited in Hawtin and Percy-Smith, 2007: 15).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1E92F0C-19F9-94C7-D34B-937FB5EBCF97}"/>
              </a:ext>
            </a:extLst>
          </p:cNvPr>
          <p:cNvSpPr>
            <a:spLocks noGrp="1"/>
          </p:cNvSpPr>
          <p:nvPr>
            <p:ph type="title"/>
          </p:nvPr>
        </p:nvSpPr>
        <p:spPr>
          <a:xfrm>
            <a:off x="335091" y="365126"/>
            <a:ext cx="11018709" cy="589032"/>
          </a:xfrm>
        </p:spPr>
        <p:txBody>
          <a:bodyPr>
            <a:normAutofit fontScale="90000"/>
          </a:bodyPr>
          <a:lstStyle/>
          <a:p>
            <a:pPr eaLnBrk="1" hangingPunct="1"/>
            <a:r>
              <a:rPr lang="en-GB" altLang="en-US" dirty="0"/>
              <a:t>Community Profiling</a:t>
            </a:r>
          </a:p>
        </p:txBody>
      </p:sp>
      <p:sp>
        <p:nvSpPr>
          <p:cNvPr id="18435" name="Content Placeholder 2">
            <a:extLst>
              <a:ext uri="{FF2B5EF4-FFF2-40B4-BE49-F238E27FC236}">
                <a16:creationId xmlns:a16="http://schemas.microsoft.com/office/drawing/2014/main" id="{01E2F7AD-1CE1-2BFB-A72D-DB74A55D86B1}"/>
              </a:ext>
            </a:extLst>
          </p:cNvPr>
          <p:cNvSpPr>
            <a:spLocks noGrp="1"/>
          </p:cNvSpPr>
          <p:nvPr>
            <p:ph idx="1"/>
          </p:nvPr>
        </p:nvSpPr>
        <p:spPr>
          <a:xfrm>
            <a:off x="749694" y="1219201"/>
            <a:ext cx="10427568" cy="4125211"/>
          </a:xfrm>
        </p:spPr>
        <p:txBody>
          <a:bodyPr>
            <a:normAutofit/>
          </a:bodyPr>
          <a:lstStyle/>
          <a:p>
            <a:pPr eaLnBrk="1" hangingPunct="1"/>
            <a:r>
              <a:rPr lang="en-GB" altLang="en-US" dirty="0"/>
              <a:t>Twelvetrees (1994) argues that the ‘purpose of a community profile is first, to gather information about the needs of a locality and the potential for action and second, to provide the basis for an analysis of possible alternative courses of action from which to choose priorities.</a:t>
            </a:r>
          </a:p>
          <a:p>
            <a:pPr eaLnBrk="1" hangingPunct="1"/>
            <a:r>
              <a:rPr lang="en-GB" altLang="en-US" dirty="0"/>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779E1E0-8441-CE90-54A0-A363C8A0825D}"/>
              </a:ext>
            </a:extLst>
          </p:cNvPr>
          <p:cNvSpPr>
            <a:spLocks noGrp="1"/>
          </p:cNvSpPr>
          <p:nvPr>
            <p:ph type="title"/>
          </p:nvPr>
        </p:nvSpPr>
        <p:spPr>
          <a:xfrm>
            <a:off x="838200" y="365125"/>
            <a:ext cx="10515600" cy="503839"/>
          </a:xfrm>
        </p:spPr>
        <p:txBody>
          <a:bodyPr>
            <a:normAutofit fontScale="90000"/>
          </a:bodyPr>
          <a:lstStyle/>
          <a:p>
            <a:pPr eaLnBrk="1" hangingPunct="1"/>
            <a:r>
              <a:rPr lang="en-GB" altLang="en-US" dirty="0"/>
              <a:t>Community Profiling</a:t>
            </a:r>
          </a:p>
        </p:txBody>
      </p:sp>
      <p:sp>
        <p:nvSpPr>
          <p:cNvPr id="3" name="Content Placeholder 2">
            <a:extLst>
              <a:ext uri="{FF2B5EF4-FFF2-40B4-BE49-F238E27FC236}">
                <a16:creationId xmlns:a16="http://schemas.microsoft.com/office/drawing/2014/main" id="{FDC0E1F0-55F9-F691-FA70-B883B0713CAC}"/>
              </a:ext>
            </a:extLst>
          </p:cNvPr>
          <p:cNvSpPr>
            <a:spLocks noGrp="1"/>
          </p:cNvSpPr>
          <p:nvPr>
            <p:ph idx="1"/>
          </p:nvPr>
        </p:nvSpPr>
        <p:spPr>
          <a:xfrm>
            <a:off x="715617" y="1219201"/>
            <a:ext cx="10515600" cy="4937125"/>
          </a:xfrm>
        </p:spPr>
        <p:txBody>
          <a:bodyPr>
            <a:normAutofit/>
          </a:bodyPr>
          <a:lstStyle/>
          <a:p>
            <a:pPr marL="274320" indent="-274320">
              <a:buFont typeface="Wingdings 3"/>
              <a:buChar char=""/>
              <a:defRPr/>
            </a:pPr>
            <a:r>
              <a:rPr lang="en-GB" dirty="0"/>
              <a:t>Community profiling is essential to identifying community need and is used to inform planning, delivery, target setting and monitoring and evaluation of services.</a:t>
            </a:r>
          </a:p>
          <a:p>
            <a:pPr marL="274320" indent="-274320">
              <a:buFont typeface="Wingdings 3"/>
              <a:buChar char=""/>
              <a:defRPr/>
            </a:pPr>
            <a:r>
              <a:rPr lang="en-GB" dirty="0"/>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a:buFont typeface="Wingdings 3"/>
              <a:buChar char=""/>
              <a:defRPr/>
            </a:pPr>
            <a:r>
              <a:rPr lang="en-GB" dirty="0"/>
              <a:t>Community groups and third-sector organisations also use profiling to demonstrate unmet need and campaign against developments, in order to hold policy makers accountable.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7B7B27-DFA9-75E0-84DC-BBD53ED05929}"/>
              </a:ext>
            </a:extLst>
          </p:cNvPr>
          <p:cNvSpPr>
            <a:spLocks noGrp="1"/>
          </p:cNvSpPr>
          <p:nvPr>
            <p:ph type="title"/>
          </p:nvPr>
        </p:nvSpPr>
        <p:spPr>
          <a:xfrm>
            <a:off x="838200" y="365125"/>
            <a:ext cx="10515600" cy="628353"/>
          </a:xfrm>
        </p:spPr>
        <p:txBody>
          <a:bodyPr>
            <a:normAutofit fontScale="90000"/>
          </a:bodyPr>
          <a:lstStyle/>
          <a:p>
            <a:pPr eaLnBrk="1" hangingPunct="1"/>
            <a:r>
              <a:rPr lang="en-GB" altLang="en-US" dirty="0"/>
              <a:t>Community Profiling </a:t>
            </a:r>
          </a:p>
        </p:txBody>
      </p:sp>
      <p:sp>
        <p:nvSpPr>
          <p:cNvPr id="20483" name="Content Placeholder 2">
            <a:extLst>
              <a:ext uri="{FF2B5EF4-FFF2-40B4-BE49-F238E27FC236}">
                <a16:creationId xmlns:a16="http://schemas.microsoft.com/office/drawing/2014/main" id="{4839AD27-1A6A-D8E0-1616-B4C1702A91B0}"/>
              </a:ext>
            </a:extLst>
          </p:cNvPr>
          <p:cNvSpPr>
            <a:spLocks noGrp="1"/>
          </p:cNvSpPr>
          <p:nvPr>
            <p:ph idx="1"/>
          </p:nvPr>
        </p:nvSpPr>
        <p:spPr>
          <a:xfrm>
            <a:off x="141988" y="1219201"/>
            <a:ext cx="10068812" cy="4937125"/>
          </a:xfrm>
        </p:spPr>
        <p:txBody>
          <a:bodyPr/>
          <a:lstStyle/>
          <a:p>
            <a:pPr eaLnBrk="1" hangingPunct="1"/>
            <a:r>
              <a:rPr lang="en-GB" altLang="en-US" dirty="0"/>
              <a:t>A clear advantage of profiling is that, in addition to using community knowledge, it has the ability to flag up community assets, as opposed to portraying communities as places of deficit.  </a:t>
            </a:r>
          </a:p>
          <a:p>
            <a:pPr eaLnBrk="1" hangingPunct="1"/>
            <a:r>
              <a:rPr lang="en-GB" altLang="en-US" dirty="0"/>
              <a:t>The community, possessing local knowledge, is capable of producing a fuller profile than that which would be generated solely by practitioners, one which is more likely to aid good decision-making.</a:t>
            </a:r>
          </a:p>
        </p:txBody>
      </p:sp>
      <p:pic>
        <p:nvPicPr>
          <p:cNvPr id="20484" name="Picture 2">
            <a:extLst>
              <a:ext uri="{FF2B5EF4-FFF2-40B4-BE49-F238E27FC236}">
                <a16:creationId xmlns:a16="http://schemas.microsoft.com/office/drawing/2014/main" id="{C1613511-1F08-DEB8-45C7-3FC7F74D5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0597" y="4095269"/>
            <a:ext cx="1919415" cy="1543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3">
            <a:extLst>
              <a:ext uri="{FF2B5EF4-FFF2-40B4-BE49-F238E27FC236}">
                <a16:creationId xmlns:a16="http://schemas.microsoft.com/office/drawing/2014/main" id="{C545AB50-48BB-B4DA-42C4-9000DEC6C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2907" y="4157421"/>
            <a:ext cx="3219450" cy="1419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0989074-3D7F-EB61-C136-785352EC8D89}"/>
              </a:ext>
            </a:extLst>
          </p:cNvPr>
          <p:cNvSpPr>
            <a:spLocks noGrp="1"/>
          </p:cNvSpPr>
          <p:nvPr>
            <p:ph type="title"/>
          </p:nvPr>
        </p:nvSpPr>
        <p:spPr/>
        <p:txBody>
          <a:bodyPr/>
          <a:lstStyle/>
          <a:p>
            <a:pPr eaLnBrk="1" hangingPunct="1"/>
            <a:r>
              <a:rPr lang="en-GB" altLang="en-US"/>
              <a:t>Community Profiling</a:t>
            </a:r>
          </a:p>
        </p:txBody>
      </p:sp>
      <p:sp>
        <p:nvSpPr>
          <p:cNvPr id="21507" name="Content Placeholder 2">
            <a:extLst>
              <a:ext uri="{FF2B5EF4-FFF2-40B4-BE49-F238E27FC236}">
                <a16:creationId xmlns:a16="http://schemas.microsoft.com/office/drawing/2014/main" id="{C9D41A66-F248-8608-426C-F317B9F3C2ED}"/>
              </a:ext>
            </a:extLst>
          </p:cNvPr>
          <p:cNvSpPr>
            <a:spLocks noGrp="1"/>
          </p:cNvSpPr>
          <p:nvPr>
            <p:ph idx="1"/>
          </p:nvPr>
        </p:nvSpPr>
        <p:spPr>
          <a:xfrm>
            <a:off x="721297" y="1690688"/>
            <a:ext cx="10632503" cy="4762500"/>
          </a:xfrm>
        </p:spPr>
        <p:txBody>
          <a:bodyPr/>
          <a:lstStyle/>
          <a:p>
            <a:pPr eaLnBrk="1" hangingPunct="1"/>
            <a:r>
              <a:rPr lang="en-GB" altLang="en-US" dirty="0"/>
              <a:t>If executed well, is not merely and end in itself. </a:t>
            </a:r>
          </a:p>
          <a:p>
            <a:pPr eaLnBrk="1" hangingPunct="1"/>
            <a:r>
              <a:rPr lang="en-GB" altLang="en-US" dirty="0"/>
              <a:t>Indeed, the skills community members and practitioners gain during profiling can be as important as the data generated by them.</a:t>
            </a:r>
          </a:p>
          <a:p>
            <a:pPr eaLnBrk="1" hangingPunct="1"/>
            <a:r>
              <a:rPr lang="en-GB" altLang="en-US" dirty="0"/>
              <a:t>Like other approaches to community development, profiling can be used disingenuously, or as something that in reality is not community driven, but driven by the needs of those who do the commissioning.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A2079D-234E-F20C-D946-17E4CF5AB107}"/>
              </a:ext>
            </a:extLst>
          </p:cNvPr>
          <p:cNvSpPr>
            <a:spLocks noGrp="1"/>
          </p:cNvSpPr>
          <p:nvPr>
            <p:ph type="title"/>
          </p:nvPr>
        </p:nvSpPr>
        <p:spPr/>
        <p:txBody>
          <a:bodyPr/>
          <a:lstStyle/>
          <a:p>
            <a:pPr eaLnBrk="1" hangingPunct="1"/>
            <a:r>
              <a:rPr lang="en-GB" altLang="en-US"/>
              <a:t>Community Profiling</a:t>
            </a:r>
          </a:p>
        </p:txBody>
      </p:sp>
      <p:sp>
        <p:nvSpPr>
          <p:cNvPr id="22531" name="Content Placeholder 2">
            <a:extLst>
              <a:ext uri="{FF2B5EF4-FFF2-40B4-BE49-F238E27FC236}">
                <a16:creationId xmlns:a16="http://schemas.microsoft.com/office/drawing/2014/main" id="{1BB8E6A8-1098-38AC-0B16-89E87072AD48}"/>
              </a:ext>
            </a:extLst>
          </p:cNvPr>
          <p:cNvSpPr>
            <a:spLocks noGrp="1"/>
          </p:cNvSpPr>
          <p:nvPr>
            <p:ph idx="1"/>
          </p:nvPr>
        </p:nvSpPr>
        <p:spPr>
          <a:xfrm>
            <a:off x="1981200" y="2254764"/>
            <a:ext cx="8229600" cy="3032854"/>
          </a:xfrm>
        </p:spPr>
        <p:txBody>
          <a:bodyPr/>
          <a:lstStyle/>
          <a:p>
            <a:pPr eaLnBrk="1" hangingPunct="1"/>
            <a:r>
              <a:rPr lang="en-GB" altLang="en-US" dirty="0"/>
              <a:t>At their best, however, community profiles can both ‘up skill’ those involved in carrying them out, and identify community needs and resources, putting in place effective mechanisms and policies that address these needs.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2D89BB5-F4EA-1F3D-2551-6109249908F7}"/>
              </a:ext>
            </a:extLst>
          </p:cNvPr>
          <p:cNvSpPr>
            <a:spLocks noGrp="1"/>
          </p:cNvSpPr>
          <p:nvPr>
            <p:ph type="title"/>
          </p:nvPr>
        </p:nvSpPr>
        <p:spPr/>
        <p:txBody>
          <a:bodyPr/>
          <a:lstStyle/>
          <a:p>
            <a:pPr eaLnBrk="1" hangingPunct="1"/>
            <a:r>
              <a:rPr lang="en-GB" altLang="en-US" dirty="0"/>
              <a:t>Group Task</a:t>
            </a:r>
            <a:br>
              <a:rPr lang="en-GB" altLang="en-US" dirty="0"/>
            </a:br>
            <a:endParaRPr lang="en-GB" altLang="en-US" dirty="0"/>
          </a:p>
        </p:txBody>
      </p:sp>
      <p:sp>
        <p:nvSpPr>
          <p:cNvPr id="23555" name="Content Placeholder 2">
            <a:extLst>
              <a:ext uri="{FF2B5EF4-FFF2-40B4-BE49-F238E27FC236}">
                <a16:creationId xmlns:a16="http://schemas.microsoft.com/office/drawing/2014/main" id="{978E714B-AD11-9369-4F69-9D827028FCE5}"/>
              </a:ext>
            </a:extLst>
          </p:cNvPr>
          <p:cNvSpPr>
            <a:spLocks noGrp="1"/>
          </p:cNvSpPr>
          <p:nvPr>
            <p:ph idx="1"/>
          </p:nvPr>
        </p:nvSpPr>
        <p:spPr>
          <a:xfrm>
            <a:off x="1981200" y="1800402"/>
            <a:ext cx="8229600" cy="4355924"/>
          </a:xfrm>
        </p:spPr>
        <p:txBody>
          <a:bodyPr/>
          <a:lstStyle/>
          <a:p>
            <a:pPr eaLnBrk="1" hangingPunct="1"/>
            <a:r>
              <a:rPr lang="en-GB" altLang="en-US" dirty="0"/>
              <a:t>Think through some of the themes from the previous slides, and draw out the important considerations when preparing for a community profile.</a:t>
            </a:r>
          </a:p>
          <a:p>
            <a:pPr eaLnBrk="1" hangingPunct="1"/>
            <a:endParaRPr lang="en-GB" altLang="en-US" dirty="0"/>
          </a:p>
          <a:p>
            <a:pPr eaLnBrk="1" hangingPunct="1"/>
            <a:endParaRPr lang="en-GB" altLang="en-US" dirty="0"/>
          </a:p>
          <a:p>
            <a:pPr eaLnBrk="1" hangingPunct="1"/>
            <a:r>
              <a:rPr lang="en-GB" altLang="en-US" dirty="0"/>
              <a:t>Feedback</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97974CE-8FB7-B6E6-C4DB-27C499D114A9}"/>
              </a:ext>
            </a:extLst>
          </p:cNvPr>
          <p:cNvSpPr>
            <a:spLocks noGrp="1" noChangeArrowheads="1"/>
          </p:cNvSpPr>
          <p:nvPr>
            <p:ph type="ctrTitle"/>
          </p:nvPr>
        </p:nvSpPr>
        <p:spPr/>
        <p:txBody>
          <a:bodyPr>
            <a:normAutofit/>
          </a:bodyPr>
          <a:lstStyle/>
          <a:p>
            <a:pPr>
              <a:defRPr/>
            </a:pPr>
            <a:r>
              <a:rPr lang="en-GB" altLang="en-US"/>
              <a:t>Carrying out a </a:t>
            </a:r>
            <a:br>
              <a:rPr lang="en-GB" altLang="en-US"/>
            </a:br>
            <a:r>
              <a:rPr lang="en-GB" altLang="en-US"/>
              <a:t>Community Profile</a:t>
            </a:r>
          </a:p>
        </p:txBody>
      </p:sp>
      <p:sp>
        <p:nvSpPr>
          <p:cNvPr id="2051" name="Rectangle 3">
            <a:extLst>
              <a:ext uri="{FF2B5EF4-FFF2-40B4-BE49-F238E27FC236}">
                <a16:creationId xmlns:a16="http://schemas.microsoft.com/office/drawing/2014/main" id="{DC898E74-59D8-BDD1-CA50-A2215FA2DD0B}"/>
              </a:ext>
            </a:extLst>
          </p:cNvPr>
          <p:cNvSpPr>
            <a:spLocks noGrp="1" noChangeArrowheads="1"/>
          </p:cNvSpPr>
          <p:nvPr>
            <p:ph type="subTitle" idx="1"/>
          </p:nvPr>
        </p:nvSpPr>
        <p:spPr/>
        <p:txBody>
          <a:bodyPr>
            <a:normAutofit/>
          </a:bodyPr>
          <a:lstStyle/>
          <a:p>
            <a:pPr>
              <a:defRPr/>
            </a:pPr>
            <a:endParaRPr lang="en-GB" altLang="en-US"/>
          </a:p>
          <a:p>
            <a:pPr>
              <a:defRPr/>
            </a:pPr>
            <a:endParaRPr lang="en-GB" altLang="en-US"/>
          </a:p>
          <a:p>
            <a:pPr>
              <a:defRPr/>
            </a:pPr>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0FA70819-E35D-D5E1-EB63-EBA0AB406CD6}"/>
              </a:ext>
            </a:extLst>
          </p:cNvPr>
          <p:cNvSpPr>
            <a:spLocks noGrp="1" noChangeArrowheads="1"/>
          </p:cNvSpPr>
          <p:nvPr>
            <p:ph type="title"/>
          </p:nvPr>
        </p:nvSpPr>
        <p:spPr>
          <a:xfrm>
            <a:off x="868964" y="115889"/>
            <a:ext cx="9341836" cy="1179038"/>
          </a:xfrm>
        </p:spPr>
        <p:txBody>
          <a:bodyPr>
            <a:noAutofit/>
          </a:bodyPr>
          <a:lstStyle/>
          <a:p>
            <a:pPr>
              <a:defRPr/>
            </a:pPr>
            <a:r>
              <a:rPr lang="en-GB" altLang="en-US" sz="3200" dirty="0"/>
              <a:t>Important considerations when preparing writing your community profile</a:t>
            </a:r>
          </a:p>
        </p:txBody>
      </p:sp>
      <p:sp>
        <p:nvSpPr>
          <p:cNvPr id="25603" name="Rectangle 3">
            <a:extLst>
              <a:ext uri="{FF2B5EF4-FFF2-40B4-BE49-F238E27FC236}">
                <a16:creationId xmlns:a16="http://schemas.microsoft.com/office/drawing/2014/main" id="{AAF90ACA-F84E-8BB9-94A1-D5B83D6ED0DF}"/>
              </a:ext>
            </a:extLst>
          </p:cNvPr>
          <p:cNvSpPr>
            <a:spLocks noGrp="1"/>
          </p:cNvSpPr>
          <p:nvPr>
            <p:ph idx="1"/>
          </p:nvPr>
        </p:nvSpPr>
        <p:spPr>
          <a:xfrm>
            <a:off x="335091" y="1959429"/>
            <a:ext cx="11245416" cy="4349297"/>
          </a:xfrm>
        </p:spPr>
        <p:txBody>
          <a:bodyPr/>
          <a:lstStyle/>
          <a:p>
            <a:pPr eaLnBrk="1" hangingPunct="1">
              <a:lnSpc>
                <a:spcPct val="80000"/>
              </a:lnSpc>
            </a:pPr>
            <a:r>
              <a:rPr lang="en-GB" altLang="en-US" sz="3200" dirty="0"/>
              <a:t>A Community Profile should be of a specific geographical area, preferably the area where your young people are located.  It should be about 1500 words in length.</a:t>
            </a:r>
          </a:p>
          <a:p>
            <a:pPr eaLnBrk="1" hangingPunct="1">
              <a:lnSpc>
                <a:spcPct val="80000"/>
              </a:lnSpc>
            </a:pPr>
            <a:r>
              <a:rPr lang="en-GB" altLang="en-US" sz="3200" dirty="0"/>
              <a:t>You should start your community profile with a description of the area. Use the theory already discussed to guide your writing and to draw out possible headings from the literature, for example: </a:t>
            </a:r>
          </a:p>
          <a:p>
            <a:pPr eaLnBrk="1" hangingPunct="1">
              <a:lnSpc>
                <a:spcPct val="80000"/>
              </a:lnSpc>
            </a:pPr>
            <a:endParaRPr lang="en-GB" altLang="en-US"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64AFFAD-893C-9018-CBEA-D80439D9C89B}"/>
              </a:ext>
            </a:extLst>
          </p:cNvPr>
          <p:cNvSpPr>
            <a:spLocks noGrp="1"/>
          </p:cNvSpPr>
          <p:nvPr>
            <p:ph type="title"/>
          </p:nvPr>
        </p:nvSpPr>
        <p:spPr>
          <a:xfrm>
            <a:off x="266937" y="152401"/>
            <a:ext cx="9943863" cy="949423"/>
          </a:xfrm>
        </p:spPr>
        <p:txBody>
          <a:bodyPr>
            <a:normAutofit fontScale="90000"/>
          </a:bodyPr>
          <a:lstStyle/>
          <a:p>
            <a:r>
              <a:rPr lang="en-GB" altLang="en-US"/>
              <a:t>Examples of possible Headings</a:t>
            </a:r>
            <a:br>
              <a:rPr lang="en-GB" altLang="en-US"/>
            </a:br>
            <a:endParaRPr lang="en-GB" altLang="en-US"/>
          </a:p>
        </p:txBody>
      </p:sp>
      <p:sp>
        <p:nvSpPr>
          <p:cNvPr id="24579" name="Content Placeholder 2">
            <a:extLst>
              <a:ext uri="{FF2B5EF4-FFF2-40B4-BE49-F238E27FC236}">
                <a16:creationId xmlns:a16="http://schemas.microsoft.com/office/drawing/2014/main" id="{905B9DD7-F0F7-A85A-F7FC-4E5A20C3D0D9}"/>
              </a:ext>
            </a:extLst>
          </p:cNvPr>
          <p:cNvSpPr>
            <a:spLocks noGrp="1"/>
          </p:cNvSpPr>
          <p:nvPr>
            <p:ph idx="1"/>
          </p:nvPr>
        </p:nvSpPr>
        <p:spPr>
          <a:xfrm>
            <a:off x="420283" y="1266529"/>
            <a:ext cx="10978479" cy="4270987"/>
          </a:xfrm>
        </p:spPr>
        <p:txBody>
          <a:bodyPr>
            <a:normAutofit/>
          </a:bodyPr>
          <a:lstStyle/>
          <a:p>
            <a:pPr eaLnBrk="1" hangingPunct="1">
              <a:lnSpc>
                <a:spcPct val="80000"/>
              </a:lnSpc>
              <a:defRPr/>
            </a:pPr>
            <a:r>
              <a:rPr lang="en-GB" altLang="en-US" sz="3200" dirty="0"/>
              <a:t>Introduction</a:t>
            </a:r>
          </a:p>
          <a:p>
            <a:pPr marL="0" indent="0" eaLnBrk="1" hangingPunct="1">
              <a:lnSpc>
                <a:spcPct val="80000"/>
              </a:lnSpc>
              <a:buNone/>
              <a:defRPr/>
            </a:pPr>
            <a:endParaRPr lang="en-GB" altLang="en-US" sz="3200" dirty="0"/>
          </a:p>
          <a:p>
            <a:pPr lvl="1">
              <a:lnSpc>
                <a:spcPct val="80000"/>
              </a:lnSpc>
              <a:defRPr/>
            </a:pPr>
            <a:r>
              <a:rPr lang="en-GB" altLang="en-US" sz="2800" dirty="0"/>
              <a:t>You should include an introduction to the Community Profile drawing on literature and theory and supporting your introduction with supporting material. You should also include a discussions (paragraph demonstrating that you understand the praxis or the reason why engaging in such an activity is significant for your practice.</a:t>
            </a:r>
          </a:p>
          <a:p>
            <a:pPr lvl="1">
              <a:lnSpc>
                <a:spcPct val="80000"/>
              </a:lnSpc>
              <a:defRPr/>
            </a:pPr>
            <a:endParaRPr lang="en-GB" altLang="en-US" sz="2800" dirty="0"/>
          </a:p>
          <a:p>
            <a:pPr lvl="1">
              <a:lnSpc>
                <a:spcPct val="80000"/>
              </a:lnSpc>
              <a:defRPr/>
            </a:pPr>
            <a:r>
              <a:rPr lang="en-GB" altLang="en-US" sz="2800" dirty="0"/>
              <a:t>A discussion around the Voice of young people and their participation would also be a strong start to setting the scene. </a:t>
            </a:r>
          </a:p>
          <a:p>
            <a:pPr marL="0" indent="0">
              <a:lnSpc>
                <a:spcPct val="80000"/>
              </a:lnSpc>
              <a:buNone/>
              <a:defRPr/>
            </a:pPr>
            <a:endParaRPr lang="en-GB" altLang="en-US" sz="3200" dirty="0"/>
          </a:p>
          <a:p>
            <a:pPr marL="457200" lvl="1" indent="0" eaLnBrk="1" hangingPunct="1">
              <a:lnSpc>
                <a:spcPct val="80000"/>
              </a:lnSpc>
              <a:buNone/>
              <a:defRPr/>
            </a:pPr>
            <a:endParaRPr lang="en-GB" altLang="en-US" sz="2800" dirty="0"/>
          </a:p>
          <a:p>
            <a:pPr>
              <a:defRPr/>
            </a:pPr>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EC152-FDBF-AA64-C59C-88BE560C3A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2DEE05-7722-8CC5-C651-217E815420AC}"/>
              </a:ext>
            </a:extLst>
          </p:cNvPr>
          <p:cNvSpPr>
            <a:spLocks noGrp="1"/>
          </p:cNvSpPr>
          <p:nvPr>
            <p:ph idx="1"/>
          </p:nvPr>
        </p:nvSpPr>
        <p:spPr/>
        <p:txBody>
          <a:bodyPr/>
          <a:lstStyle/>
          <a:p>
            <a:r>
              <a:rPr lang="en-GB" altLang="en-US" sz="2800" b="1" dirty="0"/>
              <a:t>Location and Environment </a:t>
            </a:r>
            <a:r>
              <a:rPr lang="en-GB" altLang="en-US" sz="2800" dirty="0"/>
              <a:t>– General observation of area physical description, for example town/village/green space/what is available halls/leisure centre/ housing</a:t>
            </a:r>
          </a:p>
          <a:p>
            <a:r>
              <a:rPr lang="en-GB" altLang="en-US" sz="2800" dirty="0"/>
              <a:t>(Include Maps/diagrams and pictures)</a:t>
            </a:r>
          </a:p>
          <a:p>
            <a:r>
              <a:rPr lang="en-GB" altLang="en-US" dirty="0"/>
              <a:t>What analysis can you make from the information presented – how does what you have written impact young people?</a:t>
            </a:r>
            <a:endParaRPr lang="en-GB" altLang="en-US" sz="2800" dirty="0"/>
          </a:p>
          <a:p>
            <a:endParaRPr lang="en-GB" dirty="0"/>
          </a:p>
        </p:txBody>
      </p:sp>
    </p:spTree>
    <p:extLst>
      <p:ext uri="{BB962C8B-B14F-4D97-AF65-F5344CB8AC3E}">
        <p14:creationId xmlns:p14="http://schemas.microsoft.com/office/powerpoint/2010/main" val="1061359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AAC61-5CB0-9617-A2BB-80C6051599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7429FB-4AEE-26F4-89E7-B9C8FFD91EAB}"/>
              </a:ext>
            </a:extLst>
          </p:cNvPr>
          <p:cNvSpPr>
            <a:spLocks noGrp="1"/>
          </p:cNvSpPr>
          <p:nvPr>
            <p:ph idx="1"/>
          </p:nvPr>
        </p:nvSpPr>
        <p:spPr>
          <a:xfrm>
            <a:off x="838200" y="1825626"/>
            <a:ext cx="10515600" cy="4115169"/>
          </a:xfrm>
        </p:spPr>
        <p:txBody>
          <a:bodyPr>
            <a:normAutofit lnSpcReduction="10000"/>
          </a:bodyPr>
          <a:lstStyle/>
          <a:p>
            <a:r>
              <a:rPr lang="en-GB" altLang="en-US" sz="2800" b="1" dirty="0"/>
              <a:t>Population Data </a:t>
            </a:r>
            <a:r>
              <a:rPr lang="en-GB" altLang="en-US" sz="2800" dirty="0"/>
              <a:t>– Stats/ Neet/ Young People/ Number with no qualifications /lone parents etc.  </a:t>
            </a:r>
          </a:p>
          <a:p>
            <a:r>
              <a:rPr lang="en-GB" altLang="en-US" sz="2800" dirty="0"/>
              <a:t>You could make a link with the number of (YP) to number of (YW) in area for example (use Census information).</a:t>
            </a:r>
          </a:p>
          <a:p>
            <a:r>
              <a:rPr lang="en-GB" altLang="en-US" dirty="0"/>
              <a:t>What sense can you make for practice? How does this support your work with young people, what does it highlight, and what will you do with this information.</a:t>
            </a:r>
          </a:p>
          <a:p>
            <a:r>
              <a:rPr lang="en-GB" altLang="en-US" sz="2800" dirty="0"/>
              <a:t>In other words – what is your analysis of the information? Do not only provide a description under these headings – what is your analysis of the information?</a:t>
            </a:r>
          </a:p>
          <a:p>
            <a:endParaRPr lang="en-GB" dirty="0"/>
          </a:p>
        </p:txBody>
      </p:sp>
    </p:spTree>
    <p:extLst>
      <p:ext uri="{BB962C8B-B14F-4D97-AF65-F5344CB8AC3E}">
        <p14:creationId xmlns:p14="http://schemas.microsoft.com/office/powerpoint/2010/main" val="2098273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164A-07D8-18D0-50E6-6B8692732356}"/>
              </a:ext>
            </a:extLst>
          </p:cNvPr>
          <p:cNvSpPr>
            <a:spLocks noGrp="1"/>
          </p:cNvSpPr>
          <p:nvPr>
            <p:ph type="title"/>
          </p:nvPr>
        </p:nvSpPr>
        <p:spPr>
          <a:xfrm>
            <a:off x="838200" y="365125"/>
            <a:ext cx="10515600" cy="520877"/>
          </a:xfrm>
        </p:spPr>
        <p:txBody>
          <a:bodyPr>
            <a:normAutofit fontScale="90000"/>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73B95880-3F5E-2467-CEF2-061DD9A2D304}"/>
              </a:ext>
            </a:extLst>
          </p:cNvPr>
          <p:cNvSpPr>
            <a:spLocks noGrp="1"/>
          </p:cNvSpPr>
          <p:nvPr>
            <p:ph idx="1"/>
          </p:nvPr>
        </p:nvSpPr>
        <p:spPr>
          <a:xfrm>
            <a:off x="664502" y="1380015"/>
            <a:ext cx="11040954" cy="4532731"/>
          </a:xfrm>
        </p:spPr>
        <p:txBody>
          <a:bodyPr>
            <a:normAutofit/>
          </a:bodyPr>
          <a:lstStyle/>
          <a:p>
            <a:pPr lvl="1" eaLnBrk="1" hangingPunct="1">
              <a:lnSpc>
                <a:spcPct val="80000"/>
              </a:lnSpc>
              <a:defRPr/>
            </a:pPr>
            <a:r>
              <a:rPr lang="en-GB" altLang="en-US" sz="2800" b="1" dirty="0"/>
              <a:t>Economy and Labour Market </a:t>
            </a:r>
            <a:r>
              <a:rPr lang="en-GB" altLang="en-US" sz="2800" dirty="0"/>
              <a:t>– What do people do for work/ the largest employer for example/ Average household income/ job prospects for young people? Employment opportunities for young people?</a:t>
            </a:r>
          </a:p>
          <a:p>
            <a:pPr marL="457200" lvl="1" indent="0" eaLnBrk="1" hangingPunct="1">
              <a:lnSpc>
                <a:spcPct val="80000"/>
              </a:lnSpc>
              <a:buNone/>
              <a:defRPr/>
            </a:pPr>
            <a:endParaRPr lang="en-GB" altLang="en-US" sz="2800" dirty="0"/>
          </a:p>
          <a:p>
            <a:pPr lvl="1" eaLnBrk="1" hangingPunct="1">
              <a:lnSpc>
                <a:spcPct val="80000"/>
              </a:lnSpc>
              <a:defRPr/>
            </a:pPr>
            <a:r>
              <a:rPr lang="en-GB" altLang="en-US" sz="2800" dirty="0"/>
              <a:t>Any mentoring/apprentice programs – if not why? If not, could this be a recommendation – something you explore? </a:t>
            </a:r>
          </a:p>
          <a:p>
            <a:pPr marL="457200" lvl="1" indent="0" eaLnBrk="1" hangingPunct="1">
              <a:lnSpc>
                <a:spcPct val="80000"/>
              </a:lnSpc>
              <a:buNone/>
              <a:defRPr/>
            </a:pPr>
            <a:endParaRPr lang="en-GB" altLang="en-US" sz="2800" dirty="0"/>
          </a:p>
          <a:p>
            <a:pPr lvl="1" eaLnBrk="1" hangingPunct="1">
              <a:lnSpc>
                <a:spcPct val="80000"/>
              </a:lnSpc>
              <a:defRPr/>
            </a:pPr>
            <a:r>
              <a:rPr lang="en-GB" altLang="en-US" sz="2800" dirty="0"/>
              <a:t>What does it mean to the community if all young people decide to move away from the community because of lack of opportunities?</a:t>
            </a:r>
          </a:p>
          <a:p>
            <a:pPr marL="274638" lvl="1" indent="0">
              <a:lnSpc>
                <a:spcPct val="80000"/>
              </a:lnSpc>
              <a:buNone/>
              <a:defRPr/>
            </a:pPr>
            <a:endParaRPr lang="en-GB" altLang="en-US" sz="2800" dirty="0"/>
          </a:p>
          <a:p>
            <a:pPr marL="274638" lvl="1" indent="0">
              <a:lnSpc>
                <a:spcPct val="80000"/>
              </a:lnSpc>
              <a:buNone/>
              <a:defRPr/>
            </a:pPr>
            <a:endParaRPr lang="en-GB" altLang="en-US" sz="2800" dirty="0"/>
          </a:p>
          <a:p>
            <a:pPr marL="457200" lvl="1" indent="0" eaLnBrk="1" hangingPunct="1">
              <a:lnSpc>
                <a:spcPct val="80000"/>
              </a:lnSpc>
              <a:buNone/>
              <a:defRPr/>
            </a:pPr>
            <a:endParaRPr lang="en-GB" altLang="en-US" sz="2800" dirty="0">
              <a:highlight>
                <a:srgbClr val="FFFF00"/>
              </a:highlight>
            </a:endParaRPr>
          </a:p>
          <a:p>
            <a:pPr marL="274638" lvl="1" indent="0">
              <a:lnSpc>
                <a:spcPct val="80000"/>
              </a:lnSpc>
              <a:buNone/>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CDA72-C7FF-A711-C29E-A48FD75E2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6B3F2C-54B3-F568-EFF3-D6D291BBE139}"/>
              </a:ext>
            </a:extLst>
          </p:cNvPr>
          <p:cNvSpPr>
            <a:spLocks noGrp="1"/>
          </p:cNvSpPr>
          <p:nvPr>
            <p:ph type="title"/>
          </p:nvPr>
        </p:nvSpPr>
        <p:spPr>
          <a:xfrm>
            <a:off x="838200" y="365125"/>
            <a:ext cx="10515600" cy="520877"/>
          </a:xfrm>
        </p:spPr>
        <p:txBody>
          <a:bodyPr>
            <a:normAutofit fontScale="90000"/>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B2598C3E-CA4F-9E12-5BB2-0AAC86FBD508}"/>
              </a:ext>
            </a:extLst>
          </p:cNvPr>
          <p:cNvSpPr>
            <a:spLocks noGrp="1"/>
          </p:cNvSpPr>
          <p:nvPr>
            <p:ph idx="1"/>
          </p:nvPr>
        </p:nvSpPr>
        <p:spPr>
          <a:xfrm>
            <a:off x="664502" y="1380015"/>
            <a:ext cx="11040954" cy="4532731"/>
          </a:xfrm>
        </p:spPr>
        <p:txBody>
          <a:bodyPr>
            <a:normAutofit/>
          </a:bodyPr>
          <a:lstStyle/>
          <a:p>
            <a:pPr lvl="1">
              <a:lnSpc>
                <a:spcPct val="80000"/>
              </a:lnSpc>
              <a:defRPr/>
            </a:pPr>
            <a:r>
              <a:rPr lang="en-GB" altLang="en-US" sz="2800" b="1" dirty="0"/>
              <a:t>Infrastructure</a:t>
            </a:r>
            <a:r>
              <a:rPr lang="en-GB" altLang="en-US" sz="2800" dirty="0"/>
              <a:t> – roads/transport/ housing/ local businesses, schools and facilities.</a:t>
            </a:r>
          </a:p>
          <a:p>
            <a:pPr marL="457200" lvl="1" indent="0">
              <a:lnSpc>
                <a:spcPct val="80000"/>
              </a:lnSpc>
              <a:buNone/>
              <a:defRPr/>
            </a:pPr>
            <a:endParaRPr lang="en-GB" altLang="en-US" sz="2800" dirty="0"/>
          </a:p>
          <a:p>
            <a:pPr lvl="1">
              <a:lnSpc>
                <a:spcPct val="80000"/>
              </a:lnSpc>
              <a:defRPr/>
            </a:pPr>
            <a:r>
              <a:rPr lang="en-GB" altLang="en-US" sz="2800" dirty="0"/>
              <a:t>How does the above effect young people? Are there links to the number of NEET young people and the lack of transport to larger towns for work? </a:t>
            </a:r>
          </a:p>
          <a:p>
            <a:pPr marL="457200" lvl="1" indent="0">
              <a:lnSpc>
                <a:spcPct val="80000"/>
              </a:lnSpc>
              <a:buNone/>
              <a:defRPr/>
            </a:pPr>
            <a:endParaRPr lang="en-GB" altLang="en-US" sz="2800" dirty="0"/>
          </a:p>
          <a:p>
            <a:pPr lvl="1">
              <a:lnSpc>
                <a:spcPct val="80000"/>
              </a:lnSpc>
              <a:defRPr/>
            </a:pPr>
            <a:r>
              <a:rPr lang="en-GB" altLang="en-US" sz="2800" dirty="0"/>
              <a:t>Are there links to be made between anti-social behaviour and the lack of facilities for young people? What does theory say to back up your observations within your community profile?</a:t>
            </a:r>
          </a:p>
          <a:p>
            <a:pPr marL="274638" lvl="1" indent="0">
              <a:lnSpc>
                <a:spcPct val="80000"/>
              </a:lnSpc>
              <a:buNone/>
              <a:defRPr/>
            </a:pPr>
            <a:endParaRPr lang="en-GB" altLang="en-US" sz="2800" dirty="0"/>
          </a:p>
          <a:p>
            <a:pPr lvl="1" eaLnBrk="1" hangingPunct="1">
              <a:lnSpc>
                <a:spcPct val="80000"/>
              </a:lnSpc>
              <a:defRPr/>
            </a:pPr>
            <a:endParaRPr lang="en-GB" altLang="en-US" sz="2800" b="1" dirty="0">
              <a:highlight>
                <a:srgbClr val="FFFF00"/>
              </a:highlight>
            </a:endParaRPr>
          </a:p>
          <a:p>
            <a:pPr marL="457200" lvl="1" indent="0" eaLnBrk="1" hangingPunct="1">
              <a:lnSpc>
                <a:spcPct val="80000"/>
              </a:lnSpc>
              <a:buNone/>
              <a:defRPr/>
            </a:pPr>
            <a:endParaRPr lang="en-GB" altLang="en-US" sz="2800" dirty="0">
              <a:highlight>
                <a:srgbClr val="FFFF00"/>
              </a:highlight>
            </a:endParaRPr>
          </a:p>
          <a:p>
            <a:pPr marL="274638" lvl="1" indent="0">
              <a:lnSpc>
                <a:spcPct val="80000"/>
              </a:lnSpc>
              <a:buNone/>
              <a:defRPr/>
            </a:pPr>
            <a:endParaRPr lang="en-GB" altLang="en-US" dirty="0"/>
          </a:p>
        </p:txBody>
      </p:sp>
    </p:spTree>
    <p:extLst>
      <p:ext uri="{BB962C8B-B14F-4D97-AF65-F5344CB8AC3E}">
        <p14:creationId xmlns:p14="http://schemas.microsoft.com/office/powerpoint/2010/main" val="2570582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908C2-08CC-AB3D-4079-C4043DA54A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0695B2-119D-B2D0-54F5-79CDC58600BD}"/>
              </a:ext>
            </a:extLst>
          </p:cNvPr>
          <p:cNvSpPr>
            <a:spLocks noGrp="1"/>
          </p:cNvSpPr>
          <p:nvPr>
            <p:ph type="title"/>
          </p:nvPr>
        </p:nvSpPr>
        <p:spPr>
          <a:xfrm>
            <a:off x="838200" y="365125"/>
            <a:ext cx="10515600" cy="520877"/>
          </a:xfrm>
        </p:spPr>
        <p:txBody>
          <a:bodyPr>
            <a:normAutofit fontScale="90000"/>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C4349702-349D-E887-0BAB-FC31C8EE66CA}"/>
              </a:ext>
            </a:extLst>
          </p:cNvPr>
          <p:cNvSpPr>
            <a:spLocks noGrp="1"/>
          </p:cNvSpPr>
          <p:nvPr>
            <p:ph idx="1"/>
          </p:nvPr>
        </p:nvSpPr>
        <p:spPr>
          <a:xfrm>
            <a:off x="664502" y="1380015"/>
            <a:ext cx="11040954" cy="4532731"/>
          </a:xfrm>
        </p:spPr>
        <p:txBody>
          <a:bodyPr>
            <a:normAutofit fontScale="92500" lnSpcReduction="10000"/>
          </a:bodyPr>
          <a:lstStyle/>
          <a:p>
            <a:pPr marL="274638" lvl="1" indent="0">
              <a:lnSpc>
                <a:spcPct val="80000"/>
              </a:lnSpc>
              <a:buNone/>
              <a:defRPr/>
            </a:pPr>
            <a:endParaRPr lang="en-GB" altLang="en-US" sz="2800" dirty="0"/>
          </a:p>
          <a:p>
            <a:pPr lvl="1" eaLnBrk="1" hangingPunct="1">
              <a:lnSpc>
                <a:spcPct val="80000"/>
              </a:lnSpc>
              <a:defRPr/>
            </a:pPr>
            <a:r>
              <a:rPr lang="en-GB" altLang="en-US" sz="2800" b="1" dirty="0">
                <a:highlight>
                  <a:srgbClr val="FFFF00"/>
                </a:highlight>
              </a:rPr>
              <a:t>Social Assets </a:t>
            </a:r>
            <a:r>
              <a:rPr lang="en-GB" altLang="en-US" sz="2800" dirty="0">
                <a:highlight>
                  <a:srgbClr val="FFFF00"/>
                </a:highlight>
              </a:rPr>
              <a:t>– community groups and services </a:t>
            </a:r>
            <a:r>
              <a:rPr lang="en-GB" altLang="en-US" sz="2800" dirty="0" err="1">
                <a:highlight>
                  <a:srgbClr val="FFFF00"/>
                </a:highlight>
              </a:rPr>
              <a:t>inc</a:t>
            </a:r>
            <a:r>
              <a:rPr lang="en-GB" altLang="en-US" sz="2800" dirty="0">
                <a:highlight>
                  <a:srgbClr val="FFFF00"/>
                </a:highlight>
              </a:rPr>
              <a:t> youth service/work (community social strengths as defined by young people, you could use typical statements made by young people during discussion about the area)</a:t>
            </a:r>
          </a:p>
          <a:p>
            <a:pPr lvl="1" eaLnBrk="1" hangingPunct="1">
              <a:lnSpc>
                <a:spcPct val="80000"/>
              </a:lnSpc>
              <a:defRPr/>
            </a:pPr>
            <a:endParaRPr lang="en-GB" altLang="en-US" sz="2800" dirty="0">
              <a:highlight>
                <a:srgbClr val="FFFF00"/>
              </a:highlight>
            </a:endParaRPr>
          </a:p>
          <a:p>
            <a:pPr lvl="1" eaLnBrk="1" hangingPunct="1">
              <a:lnSpc>
                <a:spcPct val="80000"/>
              </a:lnSpc>
              <a:defRPr/>
            </a:pPr>
            <a:r>
              <a:rPr lang="en-GB" altLang="en-US" sz="2800" dirty="0"/>
              <a:t>Not just as a place of deficit! This section can really demonstrate your vision for young people, your ideas and your hopes and aspirations for young people!</a:t>
            </a:r>
          </a:p>
          <a:p>
            <a:pPr lvl="1" eaLnBrk="1" hangingPunct="1">
              <a:lnSpc>
                <a:spcPct val="80000"/>
              </a:lnSpc>
              <a:defRPr/>
            </a:pPr>
            <a:endParaRPr lang="en-GB" altLang="en-US" sz="2800" dirty="0"/>
          </a:p>
          <a:p>
            <a:pPr lvl="1" eaLnBrk="1" hangingPunct="1">
              <a:lnSpc>
                <a:spcPct val="80000"/>
              </a:lnSpc>
              <a:defRPr/>
            </a:pPr>
            <a:r>
              <a:rPr lang="en-GB" altLang="en-US" sz="2800" dirty="0"/>
              <a:t>Be mindful that provisions for young people did not just appear….provisions such as Dr </a:t>
            </a:r>
            <a:r>
              <a:rPr lang="en-GB" altLang="en-US" sz="2800" dirty="0" err="1"/>
              <a:t>M’z</a:t>
            </a:r>
            <a:r>
              <a:rPr lang="en-GB" altLang="en-US" sz="2800" dirty="0"/>
              <a:t>, Barnardos, Women’s Aid, Theatre groups, Outreach Projects etc, have been thought of by someone with vision and then the motivation and determination to develop this from an idea into a project or provision for young people. </a:t>
            </a:r>
          </a:p>
          <a:p>
            <a:pPr marL="457200" lvl="1" indent="0" eaLnBrk="1" hangingPunct="1">
              <a:lnSpc>
                <a:spcPct val="80000"/>
              </a:lnSpc>
              <a:buNone/>
              <a:defRPr/>
            </a:pPr>
            <a:endParaRPr lang="en-GB" altLang="en-US" sz="2800" dirty="0">
              <a:highlight>
                <a:srgbClr val="FFFF00"/>
              </a:highlight>
            </a:endParaRPr>
          </a:p>
          <a:p>
            <a:pPr marL="274638" lvl="1" indent="0">
              <a:lnSpc>
                <a:spcPct val="80000"/>
              </a:lnSpc>
              <a:buNone/>
              <a:defRPr/>
            </a:pPr>
            <a:endParaRPr lang="en-GB" altLang="en-US" dirty="0"/>
          </a:p>
        </p:txBody>
      </p:sp>
    </p:spTree>
    <p:extLst>
      <p:ext uri="{BB962C8B-B14F-4D97-AF65-F5344CB8AC3E}">
        <p14:creationId xmlns:p14="http://schemas.microsoft.com/office/powerpoint/2010/main" val="4055035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5F6A0B2-763C-302A-EE18-54262C8BC49F}"/>
              </a:ext>
            </a:extLst>
          </p:cNvPr>
          <p:cNvSpPr>
            <a:spLocks noGrp="1"/>
          </p:cNvSpPr>
          <p:nvPr>
            <p:ph type="title"/>
          </p:nvPr>
        </p:nvSpPr>
        <p:spPr/>
        <p:txBody>
          <a:bodyPr/>
          <a:lstStyle/>
          <a:p>
            <a:r>
              <a:rPr lang="en-GB" altLang="en-US"/>
              <a:t>Examples of possible Headings</a:t>
            </a:r>
          </a:p>
        </p:txBody>
      </p:sp>
      <p:sp>
        <p:nvSpPr>
          <p:cNvPr id="28675" name="Content Placeholder 2">
            <a:extLst>
              <a:ext uri="{FF2B5EF4-FFF2-40B4-BE49-F238E27FC236}">
                <a16:creationId xmlns:a16="http://schemas.microsoft.com/office/drawing/2014/main" id="{AEB8FF40-3F46-B6C3-9675-2D8A024F02C0}"/>
              </a:ext>
            </a:extLst>
          </p:cNvPr>
          <p:cNvSpPr>
            <a:spLocks noGrp="1"/>
          </p:cNvSpPr>
          <p:nvPr>
            <p:ph idx="1"/>
          </p:nvPr>
        </p:nvSpPr>
        <p:spPr>
          <a:xfrm>
            <a:off x="838200" y="1484313"/>
            <a:ext cx="10475370" cy="4355505"/>
          </a:xfrm>
        </p:spPr>
        <p:txBody>
          <a:bodyPr>
            <a:normAutofit fontScale="92500" lnSpcReduction="10000"/>
          </a:bodyPr>
          <a:lstStyle/>
          <a:p>
            <a:pPr lvl="1" eaLnBrk="1" hangingPunct="1">
              <a:lnSpc>
                <a:spcPct val="80000"/>
              </a:lnSpc>
            </a:pPr>
            <a:r>
              <a:rPr lang="en-GB" altLang="en-US" sz="3200" b="1" dirty="0"/>
              <a:t>Social Challenges </a:t>
            </a:r>
            <a:r>
              <a:rPr lang="en-GB" altLang="en-US" sz="3200" dirty="0"/>
              <a:t>–  these could be based on discussions by young people and included statements</a:t>
            </a:r>
          </a:p>
          <a:p>
            <a:pPr lvl="1" eaLnBrk="1" hangingPunct="1">
              <a:lnSpc>
                <a:spcPct val="80000"/>
              </a:lnSpc>
            </a:pPr>
            <a:r>
              <a:rPr lang="en-GB" altLang="en-US" sz="3200" dirty="0"/>
              <a:t>(Incidents of reported crime) </a:t>
            </a:r>
          </a:p>
          <a:p>
            <a:pPr lvl="1" eaLnBrk="1" hangingPunct="1">
              <a:lnSpc>
                <a:spcPct val="80000"/>
              </a:lnSpc>
            </a:pPr>
            <a:r>
              <a:rPr lang="en-GB" altLang="en-US" sz="3200" dirty="0"/>
              <a:t>What were your own observations and what does broader reading tell you about the challenges you have included.</a:t>
            </a:r>
          </a:p>
          <a:p>
            <a:pPr lvl="1" eaLnBrk="1" hangingPunct="1">
              <a:lnSpc>
                <a:spcPct val="80000"/>
              </a:lnSpc>
            </a:pPr>
            <a:r>
              <a:rPr lang="en-GB" altLang="en-US" sz="3200" b="1" dirty="0"/>
              <a:t>Summary</a:t>
            </a:r>
            <a:r>
              <a:rPr lang="en-GB" altLang="en-US" sz="3200" dirty="0"/>
              <a:t> – you can summarise each section</a:t>
            </a:r>
          </a:p>
          <a:p>
            <a:pPr lvl="1" eaLnBrk="1" hangingPunct="1">
              <a:lnSpc>
                <a:spcPct val="80000"/>
              </a:lnSpc>
            </a:pPr>
            <a:r>
              <a:rPr lang="en-GB" altLang="en-US" sz="3200" b="1" dirty="0"/>
              <a:t>Recommendations</a:t>
            </a:r>
            <a:r>
              <a:rPr lang="en-GB" altLang="en-US" sz="3200" dirty="0"/>
              <a:t> – each section or include a strong separate section</a:t>
            </a:r>
          </a:p>
          <a:p>
            <a:pPr lvl="1" eaLnBrk="1" hangingPunct="1">
              <a:lnSpc>
                <a:spcPct val="80000"/>
              </a:lnSpc>
            </a:pPr>
            <a:r>
              <a:rPr lang="en-GB" altLang="en-US" sz="3200" b="1" dirty="0"/>
              <a:t>Conclusion - </a:t>
            </a:r>
            <a:r>
              <a:rPr lang="en-GB" altLang="en-US" sz="3200" dirty="0"/>
              <a:t> the Profile could conclude with some observations on the influence that the community has on the young people who live there, the young people’s issues and some initial suggestions for future youth work.</a:t>
            </a:r>
          </a:p>
          <a:p>
            <a:endParaRPr lang="en-GB" altLang="en-US" sz="32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618F1-FAA6-37BC-A58D-C17C22AA8815}"/>
              </a:ext>
            </a:extLst>
          </p:cNvPr>
          <p:cNvSpPr>
            <a:spLocks noGrp="1"/>
          </p:cNvSpPr>
          <p:nvPr>
            <p:ph type="title"/>
          </p:nvPr>
        </p:nvSpPr>
        <p:spPr/>
        <p:txBody>
          <a:bodyPr/>
          <a:lstStyle/>
          <a:p>
            <a:r>
              <a:rPr lang="en-GB" dirty="0"/>
              <a:t>Participation</a:t>
            </a:r>
            <a:br>
              <a:rPr lang="en-GB" dirty="0"/>
            </a:br>
            <a:r>
              <a:rPr lang="en-GB" sz="2800" dirty="0"/>
              <a:t>In Pairs</a:t>
            </a:r>
          </a:p>
        </p:txBody>
      </p:sp>
      <p:sp>
        <p:nvSpPr>
          <p:cNvPr id="3" name="Content Placeholder 2">
            <a:extLst>
              <a:ext uri="{FF2B5EF4-FFF2-40B4-BE49-F238E27FC236}">
                <a16:creationId xmlns:a16="http://schemas.microsoft.com/office/drawing/2014/main" id="{82FCD256-C53A-A7C8-803B-B693BDE615A4}"/>
              </a:ext>
            </a:extLst>
          </p:cNvPr>
          <p:cNvSpPr>
            <a:spLocks noGrp="1"/>
          </p:cNvSpPr>
          <p:nvPr>
            <p:ph idx="1"/>
          </p:nvPr>
        </p:nvSpPr>
        <p:spPr/>
        <p:txBody>
          <a:bodyPr/>
          <a:lstStyle/>
          <a:p>
            <a:r>
              <a:rPr lang="en-GB" dirty="0"/>
              <a:t>How can we involve young people in the Community Profile?</a:t>
            </a:r>
          </a:p>
          <a:p>
            <a:pPr lvl="1"/>
            <a:r>
              <a:rPr lang="en-GB" dirty="0"/>
              <a:t>Make a list of activities and ways in which you can include Young People?</a:t>
            </a:r>
          </a:p>
          <a:p>
            <a:pPr marL="457200" lvl="1" indent="0">
              <a:buNone/>
            </a:pPr>
            <a:endParaRPr lang="en-GB" dirty="0"/>
          </a:p>
          <a:p>
            <a:r>
              <a:rPr lang="en-GB" dirty="0"/>
              <a:t>How can we ensure that we work ethically?</a:t>
            </a:r>
          </a:p>
          <a:p>
            <a:pPr lvl="1"/>
            <a:r>
              <a:rPr lang="en-GB" dirty="0"/>
              <a:t>Are there guidelines that you can read and refer to?</a:t>
            </a:r>
          </a:p>
        </p:txBody>
      </p:sp>
    </p:spTree>
    <p:extLst>
      <p:ext uri="{BB962C8B-B14F-4D97-AF65-F5344CB8AC3E}">
        <p14:creationId xmlns:p14="http://schemas.microsoft.com/office/powerpoint/2010/main" val="3254866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1527A34-2272-D884-0CDE-7E74D794F0E3}"/>
              </a:ext>
            </a:extLst>
          </p:cNvPr>
          <p:cNvSpPr>
            <a:spLocks noGrp="1"/>
          </p:cNvSpPr>
          <p:nvPr>
            <p:ph type="title"/>
          </p:nvPr>
        </p:nvSpPr>
        <p:spPr/>
        <p:txBody>
          <a:bodyPr/>
          <a:lstStyle/>
          <a:p>
            <a:r>
              <a:rPr lang="en-GB" altLang="en-US"/>
              <a:t>How could we involve young people?</a:t>
            </a:r>
          </a:p>
        </p:txBody>
      </p:sp>
      <p:sp>
        <p:nvSpPr>
          <p:cNvPr id="29699" name="Content Placeholder 2">
            <a:extLst>
              <a:ext uri="{FF2B5EF4-FFF2-40B4-BE49-F238E27FC236}">
                <a16:creationId xmlns:a16="http://schemas.microsoft.com/office/drawing/2014/main" id="{1747E7E3-AF81-0CE1-A9EE-544ADB05F5B6}"/>
              </a:ext>
            </a:extLst>
          </p:cNvPr>
          <p:cNvSpPr>
            <a:spLocks noGrp="1"/>
          </p:cNvSpPr>
          <p:nvPr>
            <p:ph idx="1"/>
          </p:nvPr>
        </p:nvSpPr>
        <p:spPr>
          <a:xfrm>
            <a:off x="692899" y="1628776"/>
            <a:ext cx="8859089" cy="3868983"/>
          </a:xfrm>
        </p:spPr>
        <p:txBody>
          <a:bodyPr>
            <a:normAutofit lnSpcReduction="10000"/>
          </a:bodyPr>
          <a:lstStyle/>
          <a:p>
            <a:r>
              <a:rPr lang="en-GB" altLang="en-US" dirty="0"/>
              <a:t>Consultation</a:t>
            </a:r>
          </a:p>
          <a:p>
            <a:r>
              <a:rPr lang="en-GB" altLang="en-US" dirty="0"/>
              <a:t>Group Work</a:t>
            </a:r>
          </a:p>
          <a:p>
            <a:r>
              <a:rPr lang="en-GB" altLang="en-US" dirty="0"/>
              <a:t>Video entries</a:t>
            </a:r>
          </a:p>
          <a:p>
            <a:r>
              <a:rPr lang="en-GB" altLang="en-US" dirty="0"/>
              <a:t>Community Walk</a:t>
            </a:r>
          </a:p>
          <a:p>
            <a:r>
              <a:rPr lang="en-GB" altLang="en-US" dirty="0"/>
              <a:t>Maps</a:t>
            </a:r>
          </a:p>
          <a:p>
            <a:r>
              <a:rPr lang="en-GB" altLang="en-US" dirty="0"/>
              <a:t>Pictures</a:t>
            </a:r>
          </a:p>
          <a:p>
            <a:r>
              <a:rPr lang="en-GB" altLang="en-US" dirty="0"/>
              <a:t>Draw your community</a:t>
            </a:r>
          </a:p>
          <a:p>
            <a:r>
              <a:rPr lang="en-GB" altLang="en-US" dirty="0"/>
              <a:t>Pants/Vest and Socks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5C3C9F2-2F73-657A-D404-3D2A8BB98595}"/>
              </a:ext>
            </a:extLst>
          </p:cNvPr>
          <p:cNvSpPr>
            <a:spLocks noGrp="1"/>
          </p:cNvSpPr>
          <p:nvPr>
            <p:ph type="title"/>
          </p:nvPr>
        </p:nvSpPr>
        <p:spPr/>
        <p:txBody>
          <a:bodyPr/>
          <a:lstStyle/>
          <a:p>
            <a:pPr eaLnBrk="1" hangingPunct="1"/>
            <a:r>
              <a:rPr lang="en-GB" altLang="en-US"/>
              <a:t>Final Thoughts</a:t>
            </a:r>
          </a:p>
        </p:txBody>
      </p:sp>
      <p:sp>
        <p:nvSpPr>
          <p:cNvPr id="30723" name="Rectangle 3">
            <a:extLst>
              <a:ext uri="{FF2B5EF4-FFF2-40B4-BE49-F238E27FC236}">
                <a16:creationId xmlns:a16="http://schemas.microsoft.com/office/drawing/2014/main" id="{908088F7-B74C-CC32-DC78-215E42BFDF85}"/>
              </a:ext>
            </a:extLst>
          </p:cNvPr>
          <p:cNvSpPr>
            <a:spLocks noGrp="1"/>
          </p:cNvSpPr>
          <p:nvPr>
            <p:ph idx="1"/>
          </p:nvPr>
        </p:nvSpPr>
        <p:spPr>
          <a:xfrm>
            <a:off x="550913" y="1516427"/>
            <a:ext cx="10660426" cy="3805267"/>
          </a:xfrm>
        </p:spPr>
        <p:txBody>
          <a:bodyPr>
            <a:normAutofit lnSpcReduction="10000"/>
          </a:bodyPr>
          <a:lstStyle/>
          <a:p>
            <a:pPr eaLnBrk="1" hangingPunct="1">
              <a:lnSpc>
                <a:spcPct val="90000"/>
              </a:lnSpc>
            </a:pPr>
            <a:r>
              <a:rPr lang="en-GB" altLang="en-US" sz="2400" dirty="0"/>
              <a:t>A Community Profile should describe and make initial judgements on a specific geographical area, preferably the area where the youth work is situated.</a:t>
            </a:r>
          </a:p>
          <a:p>
            <a:pPr eaLnBrk="1" hangingPunct="1">
              <a:lnSpc>
                <a:spcPct val="90000"/>
              </a:lnSpc>
            </a:pPr>
            <a:endParaRPr lang="en-GB" altLang="en-US" sz="2400" dirty="0"/>
          </a:p>
          <a:p>
            <a:pPr eaLnBrk="1" hangingPunct="1">
              <a:lnSpc>
                <a:spcPct val="90000"/>
              </a:lnSpc>
            </a:pPr>
            <a:r>
              <a:rPr lang="en-GB" altLang="en-US" sz="2400" dirty="0"/>
              <a:t>Following a thorough description of the area the Profile should include observations and comments from young people on the influence that the community has on the young people who live there.</a:t>
            </a:r>
          </a:p>
          <a:p>
            <a:pPr eaLnBrk="1" hangingPunct="1">
              <a:lnSpc>
                <a:spcPct val="90000"/>
              </a:lnSpc>
              <a:buFontTx/>
              <a:buNone/>
            </a:pPr>
            <a:endParaRPr lang="en-GB" altLang="en-US" sz="2400" dirty="0"/>
          </a:p>
          <a:p>
            <a:pPr eaLnBrk="1" hangingPunct="1">
              <a:lnSpc>
                <a:spcPct val="90000"/>
              </a:lnSpc>
            </a:pPr>
            <a:r>
              <a:rPr lang="en-GB" altLang="en-US" sz="2400" dirty="0"/>
              <a:t>The Profile must clearly detail the issues for local young people and what this means for your youth work programmes, the zonal action plan and wider partnerships.</a:t>
            </a:r>
          </a:p>
          <a:p>
            <a:pPr eaLnBrk="1" hangingPunct="1">
              <a:lnSpc>
                <a:spcPct val="90000"/>
              </a:lnSpc>
            </a:pPr>
            <a:endParaRPr lang="en-GB" alt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D5B71524-8425-77B8-9A74-22B21FCBC77C}"/>
              </a:ext>
            </a:extLst>
          </p:cNvPr>
          <p:cNvSpPr>
            <a:spLocks noGrp="1"/>
          </p:cNvSpPr>
          <p:nvPr>
            <p:ph type="title"/>
          </p:nvPr>
        </p:nvSpPr>
        <p:spPr/>
        <p:txBody>
          <a:bodyPr/>
          <a:lstStyle/>
          <a:p>
            <a:pPr eaLnBrk="1" hangingPunct="1"/>
            <a:r>
              <a:rPr lang="en-GB" altLang="en-US"/>
              <a:t>Elements of a Profile</a:t>
            </a:r>
          </a:p>
        </p:txBody>
      </p:sp>
      <p:sp>
        <p:nvSpPr>
          <p:cNvPr id="3" name="Content Placeholder 2">
            <a:extLst>
              <a:ext uri="{FF2B5EF4-FFF2-40B4-BE49-F238E27FC236}">
                <a16:creationId xmlns:a16="http://schemas.microsoft.com/office/drawing/2014/main" id="{DD6F4ABF-1ADD-E910-F235-1792C51CC79C}"/>
              </a:ext>
            </a:extLst>
          </p:cNvPr>
          <p:cNvSpPr>
            <a:spLocks noGrp="1"/>
          </p:cNvSpPr>
          <p:nvPr>
            <p:ph idx="1"/>
          </p:nvPr>
        </p:nvSpPr>
        <p:spPr>
          <a:xfrm>
            <a:off x="1419877" y="1601620"/>
            <a:ext cx="9609718" cy="3805267"/>
          </a:xfrm>
        </p:spPr>
        <p:txBody>
          <a:bodyPr>
            <a:normAutofit fontScale="92500" lnSpcReduction="10000"/>
          </a:bodyPr>
          <a:lstStyle/>
          <a:p>
            <a:pPr marL="274320" indent="-274320">
              <a:buFont typeface="Wingdings 3"/>
              <a:buChar char=""/>
              <a:defRPr/>
            </a:pPr>
            <a:r>
              <a:rPr lang="en-GB" dirty="0"/>
              <a:t>The area as a place to live</a:t>
            </a:r>
          </a:p>
          <a:p>
            <a:pPr marL="274320" indent="-274320">
              <a:buFont typeface="Wingdings 3"/>
              <a:buChar char=""/>
              <a:defRPr/>
            </a:pPr>
            <a:r>
              <a:rPr lang="en-GB" dirty="0"/>
              <a:t>The area as a social community</a:t>
            </a:r>
          </a:p>
          <a:p>
            <a:pPr marL="274320" indent="-274320">
              <a:buFont typeface="Wingdings 3"/>
              <a:buChar char=""/>
              <a:defRPr/>
            </a:pPr>
            <a:r>
              <a:rPr lang="en-GB" dirty="0"/>
              <a:t>The area as an economic community</a:t>
            </a:r>
          </a:p>
          <a:p>
            <a:pPr marL="274320" indent="-274320">
              <a:buFont typeface="Wingdings 3"/>
              <a:buChar char=""/>
              <a:defRPr/>
            </a:pPr>
            <a:r>
              <a:rPr lang="en-GB" dirty="0"/>
              <a:t>The area as a political community</a:t>
            </a:r>
          </a:p>
          <a:p>
            <a:pPr marL="274320" indent="-274320">
              <a:buFont typeface="Wingdings 3"/>
              <a:buChar char=""/>
              <a:defRPr/>
            </a:pPr>
            <a:r>
              <a:rPr lang="en-GB" dirty="0"/>
              <a:t>The area as a personal space</a:t>
            </a:r>
          </a:p>
          <a:p>
            <a:pPr marL="274320" indent="-274320">
              <a:buFont typeface="Wingdings 3"/>
              <a:buChar char=""/>
              <a:defRPr/>
            </a:pPr>
            <a:r>
              <a:rPr lang="en-GB" dirty="0"/>
              <a:t>The area as part of its city</a:t>
            </a:r>
          </a:p>
          <a:p>
            <a:pPr marL="274320" indent="-274320">
              <a:buFont typeface="Wingdings 3"/>
              <a:buChar char=""/>
              <a:defRPr/>
            </a:pPr>
            <a:r>
              <a:rPr lang="en-GB" dirty="0"/>
              <a:t>What are the needs and resources?</a:t>
            </a:r>
          </a:p>
          <a:p>
            <a:pPr marL="0" indent="0" algn="r">
              <a:buNone/>
              <a:defRPr/>
            </a:pPr>
            <a:endParaRPr lang="en-GB" sz="2000" dirty="0"/>
          </a:p>
          <a:p>
            <a:pPr marL="0" indent="0" algn="r">
              <a:buNone/>
              <a:defRPr/>
            </a:pPr>
            <a:r>
              <a:rPr lang="en-GB" sz="2000" dirty="0" err="1"/>
              <a:t>Hawtin</a:t>
            </a:r>
            <a:r>
              <a:rPr lang="en-GB" sz="2000" dirty="0"/>
              <a:t> and Percy-Smith, 2007, </a:t>
            </a:r>
            <a:r>
              <a:rPr lang="en-GB" sz="2000" dirty="0" err="1"/>
              <a:t>pg</a:t>
            </a:r>
            <a:r>
              <a:rPr lang="en-GB" sz="2000" dirty="0"/>
              <a:t> 6.</a:t>
            </a:r>
          </a:p>
          <a:p>
            <a:pPr marL="0" indent="0">
              <a:buNone/>
              <a:defRPr/>
            </a:pPr>
            <a:endParaRPr lang="en-GB"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DDF97BE-1CB5-4F9B-114E-99348191A3F5}"/>
              </a:ext>
            </a:extLst>
          </p:cNvPr>
          <p:cNvSpPr>
            <a:spLocks noGrp="1" noChangeArrowheads="1"/>
          </p:cNvSpPr>
          <p:nvPr>
            <p:ph type="title"/>
          </p:nvPr>
        </p:nvSpPr>
        <p:spPr/>
        <p:txBody>
          <a:bodyPr>
            <a:normAutofit/>
          </a:bodyPr>
          <a:lstStyle/>
          <a:p>
            <a:pPr>
              <a:defRPr/>
            </a:pPr>
            <a:r>
              <a:rPr lang="en-GB" altLang="en-US" dirty="0"/>
              <a:t>Your Community Profile</a:t>
            </a:r>
            <a:br>
              <a:rPr lang="en-GB" altLang="en-US" dirty="0"/>
            </a:br>
            <a:r>
              <a:rPr lang="en-GB" altLang="en-US" dirty="0"/>
              <a:t>Some considerations</a:t>
            </a:r>
          </a:p>
        </p:txBody>
      </p:sp>
      <p:sp>
        <p:nvSpPr>
          <p:cNvPr id="32771" name="Rectangle 3">
            <a:extLst>
              <a:ext uri="{FF2B5EF4-FFF2-40B4-BE49-F238E27FC236}">
                <a16:creationId xmlns:a16="http://schemas.microsoft.com/office/drawing/2014/main" id="{E7C8E9FA-495D-1960-EA79-AD9FE6C1B50A}"/>
              </a:ext>
            </a:extLst>
          </p:cNvPr>
          <p:cNvSpPr>
            <a:spLocks noGrp="1"/>
          </p:cNvSpPr>
          <p:nvPr>
            <p:ph idx="1"/>
          </p:nvPr>
        </p:nvSpPr>
        <p:spPr>
          <a:xfrm>
            <a:off x="1981200" y="2061660"/>
            <a:ext cx="8229600" cy="4094666"/>
          </a:xfrm>
        </p:spPr>
        <p:txBody>
          <a:bodyPr/>
          <a:lstStyle/>
          <a:p>
            <a:pPr eaLnBrk="1" hangingPunct="1"/>
            <a:r>
              <a:rPr lang="en-GB" altLang="en-US" dirty="0"/>
              <a:t>Methods</a:t>
            </a:r>
          </a:p>
          <a:p>
            <a:pPr eaLnBrk="1" hangingPunct="1"/>
            <a:r>
              <a:rPr lang="en-GB" altLang="en-US" dirty="0"/>
              <a:t>Content</a:t>
            </a:r>
          </a:p>
          <a:p>
            <a:pPr eaLnBrk="1" hangingPunct="1"/>
            <a:r>
              <a:rPr lang="en-GB" altLang="en-US" dirty="0"/>
              <a:t>Format/Presentation</a:t>
            </a:r>
          </a:p>
          <a:p>
            <a:pPr eaLnBrk="1" hangingPunct="1"/>
            <a:r>
              <a:rPr lang="en-GB" altLang="en-US" dirty="0"/>
              <a:t>Sources of Information</a:t>
            </a:r>
          </a:p>
          <a:p>
            <a:pPr eaLnBrk="1" hangingPunct="1"/>
            <a:r>
              <a:rPr lang="en-GB" altLang="en-US" dirty="0"/>
              <a:t>Young People being involved and having their </a:t>
            </a:r>
            <a:r>
              <a:rPr lang="en-GB" altLang="en-US" dirty="0" err="1"/>
              <a:t>viices</a:t>
            </a:r>
            <a:r>
              <a:rPr lang="en-GB" altLang="en-US" dirty="0"/>
              <a:t> heard</a:t>
            </a:r>
          </a:p>
          <a:p>
            <a:pPr eaLnBrk="1" hangingPunct="1"/>
            <a:endParaRPr lang="en-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78107D6-1F82-A92E-551F-11B922C66E7B}"/>
              </a:ext>
            </a:extLst>
          </p:cNvPr>
          <p:cNvSpPr>
            <a:spLocks noGrp="1" noChangeArrowheads="1"/>
          </p:cNvSpPr>
          <p:nvPr>
            <p:ph type="title"/>
          </p:nvPr>
        </p:nvSpPr>
        <p:spPr/>
        <p:txBody>
          <a:bodyPr>
            <a:normAutofit/>
          </a:bodyPr>
          <a:lstStyle/>
          <a:p>
            <a:pPr>
              <a:defRPr/>
            </a:pPr>
            <a:r>
              <a:rPr lang="en-GB" altLang="en-US" dirty="0"/>
              <a:t>Why should Youth Workers carry out a community profile?</a:t>
            </a:r>
          </a:p>
        </p:txBody>
      </p:sp>
      <p:sp>
        <p:nvSpPr>
          <p:cNvPr id="33795" name="Rectangle 3">
            <a:extLst>
              <a:ext uri="{FF2B5EF4-FFF2-40B4-BE49-F238E27FC236}">
                <a16:creationId xmlns:a16="http://schemas.microsoft.com/office/drawing/2014/main" id="{8621318F-A6C7-F62B-83BA-4B1BBA82E4C7}"/>
              </a:ext>
            </a:extLst>
          </p:cNvPr>
          <p:cNvSpPr>
            <a:spLocks noGrp="1"/>
          </p:cNvSpPr>
          <p:nvPr>
            <p:ph idx="1"/>
          </p:nvPr>
        </p:nvSpPr>
        <p:spPr>
          <a:xfrm>
            <a:off x="761053" y="1965108"/>
            <a:ext cx="10302619" cy="2618251"/>
          </a:xfrm>
        </p:spPr>
        <p:txBody>
          <a:bodyPr/>
          <a:lstStyle/>
          <a:p>
            <a:pPr eaLnBrk="1" hangingPunct="1"/>
            <a:r>
              <a:rPr lang="en-GB" altLang="en-US" dirty="0"/>
              <a:t>Discuss</a:t>
            </a:r>
          </a:p>
          <a:p>
            <a:pPr eaLnBrk="1" hangingPunct="1"/>
            <a:endParaRPr lang="en-GB" altLang="en-US" dirty="0"/>
          </a:p>
          <a:p>
            <a:pPr eaLnBrk="1" hangingPunct="1"/>
            <a:r>
              <a:rPr lang="en-GB" altLang="en-US" dirty="0"/>
              <a:t>Have you evidenced your competence to carry out a community profile in your NOS evidence Matrix?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3D465EA-42CC-767D-FE78-4D87B5702178}"/>
              </a:ext>
            </a:extLst>
          </p:cNvPr>
          <p:cNvSpPr>
            <a:spLocks noGrp="1"/>
          </p:cNvSpPr>
          <p:nvPr>
            <p:ph type="title"/>
          </p:nvPr>
        </p:nvSpPr>
        <p:spPr/>
        <p:txBody>
          <a:bodyPr/>
          <a:lstStyle/>
          <a:p>
            <a:pPr eaLnBrk="1" hangingPunct="1"/>
            <a:r>
              <a:rPr lang="en-GB" altLang="en-US"/>
              <a:t>Impact?</a:t>
            </a:r>
          </a:p>
        </p:txBody>
      </p:sp>
      <p:sp>
        <p:nvSpPr>
          <p:cNvPr id="3" name="Content Placeholder 2">
            <a:extLst>
              <a:ext uri="{FF2B5EF4-FFF2-40B4-BE49-F238E27FC236}">
                <a16:creationId xmlns:a16="http://schemas.microsoft.com/office/drawing/2014/main" id="{826141D6-8932-7068-6AF8-548ABF15918D}"/>
              </a:ext>
            </a:extLst>
          </p:cNvPr>
          <p:cNvSpPr>
            <a:spLocks noGrp="1"/>
          </p:cNvSpPr>
          <p:nvPr>
            <p:ph idx="1"/>
          </p:nvPr>
        </p:nvSpPr>
        <p:spPr>
          <a:xfrm>
            <a:off x="891681" y="1811761"/>
            <a:ext cx="10206067" cy="4344565"/>
          </a:xfrm>
        </p:spPr>
        <p:txBody>
          <a:bodyPr>
            <a:normAutofit/>
          </a:bodyPr>
          <a:lstStyle/>
          <a:p>
            <a:pPr marL="274320" indent="-274320">
              <a:buFont typeface="Wingdings 3"/>
              <a:buChar char=""/>
              <a:defRPr/>
            </a:pPr>
            <a:r>
              <a:rPr lang="en-GB" dirty="0"/>
              <a:t>Local residents</a:t>
            </a:r>
          </a:p>
          <a:p>
            <a:pPr marL="274320" indent="-274320">
              <a:buFont typeface="Wingdings 3"/>
              <a:buChar char=""/>
              <a:defRPr/>
            </a:pPr>
            <a:r>
              <a:rPr lang="en-GB" dirty="0"/>
              <a:t>Community organisation</a:t>
            </a:r>
          </a:p>
          <a:p>
            <a:pPr marL="274320" indent="-274320">
              <a:buFont typeface="Wingdings 3"/>
              <a:buChar char=""/>
              <a:defRPr/>
            </a:pPr>
            <a:r>
              <a:rPr lang="en-GB" dirty="0"/>
              <a:t>Agencies</a:t>
            </a:r>
          </a:p>
          <a:p>
            <a:pPr marL="274320" indent="-274320">
              <a:buFont typeface="Wingdings 3"/>
              <a:buChar char=""/>
              <a:defRPr/>
            </a:pPr>
            <a:r>
              <a:rPr lang="en-GB" dirty="0"/>
              <a:t>Elected representatives</a:t>
            </a:r>
          </a:p>
          <a:p>
            <a:pPr marL="274320" indent="-274320">
              <a:buFont typeface="Wingdings 3"/>
              <a:buChar char=""/>
              <a:defRPr/>
            </a:pPr>
            <a:r>
              <a:rPr lang="en-GB" dirty="0"/>
              <a:t>Local council</a:t>
            </a:r>
          </a:p>
          <a:p>
            <a:pPr marL="274320" indent="-274320">
              <a:buFont typeface="Wingdings 3"/>
              <a:buChar char=""/>
              <a:defRPr/>
            </a:pPr>
            <a:r>
              <a:rPr lang="en-GB" dirty="0"/>
              <a:t>Other organisations with oversight for local services</a:t>
            </a:r>
          </a:p>
          <a:p>
            <a:pPr marL="0" indent="0" algn="r">
              <a:buNone/>
              <a:defRPr/>
            </a:pPr>
            <a:r>
              <a:rPr lang="en-GB" sz="2000" dirty="0" err="1"/>
              <a:t>Hawtin</a:t>
            </a:r>
            <a:r>
              <a:rPr lang="en-GB" sz="2000" dirty="0"/>
              <a:t> and Percy-Smith, 2007, </a:t>
            </a:r>
            <a:r>
              <a:rPr lang="en-GB" sz="2000" dirty="0" err="1"/>
              <a:t>pg</a:t>
            </a:r>
            <a:r>
              <a:rPr lang="en-GB" sz="2000" dirty="0"/>
              <a:t> 110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D584687-499E-522A-96DE-4D703DDEA4A0}"/>
              </a:ext>
            </a:extLst>
          </p:cNvPr>
          <p:cNvSpPr>
            <a:spLocks noGrp="1"/>
          </p:cNvSpPr>
          <p:nvPr>
            <p:ph type="title"/>
          </p:nvPr>
        </p:nvSpPr>
        <p:spPr/>
        <p:txBody>
          <a:bodyPr/>
          <a:lstStyle/>
          <a:p>
            <a:pPr eaLnBrk="1" hangingPunct="1"/>
            <a:r>
              <a:rPr lang="en-GB" altLang="en-US" sz="4000"/>
              <a:t>Some sources of information</a:t>
            </a:r>
          </a:p>
        </p:txBody>
      </p:sp>
      <p:sp>
        <p:nvSpPr>
          <p:cNvPr id="24579" name="Rectangle 3">
            <a:extLst>
              <a:ext uri="{FF2B5EF4-FFF2-40B4-BE49-F238E27FC236}">
                <a16:creationId xmlns:a16="http://schemas.microsoft.com/office/drawing/2014/main" id="{50BAF1EE-4265-42A8-93AC-10EE24A8D7E6}"/>
              </a:ext>
            </a:extLst>
          </p:cNvPr>
          <p:cNvSpPr>
            <a:spLocks noGrp="1" noChangeArrowheads="1"/>
          </p:cNvSpPr>
          <p:nvPr>
            <p:ph idx="1"/>
          </p:nvPr>
        </p:nvSpPr>
        <p:spPr>
          <a:xfrm>
            <a:off x="1847850" y="1219201"/>
            <a:ext cx="8362950" cy="4937125"/>
          </a:xfrm>
        </p:spPr>
        <p:txBody>
          <a:bodyPr>
            <a:normAutofit/>
          </a:bodyPr>
          <a:lstStyle/>
          <a:p>
            <a:pPr marL="274320" indent="-274320">
              <a:buFont typeface="Wingdings 3"/>
              <a:buChar char=""/>
              <a:defRPr/>
            </a:pPr>
            <a:endParaRPr lang="en-GB" sz="2000" dirty="0">
              <a:hlinkClick r:id="" action="ppaction://noaction"/>
            </a:endParaRPr>
          </a:p>
          <a:p>
            <a:pPr marL="274320" indent="-274320">
              <a:buFont typeface="Wingdings 3"/>
              <a:buChar char=""/>
              <a:defRPr/>
            </a:pPr>
            <a:r>
              <a:rPr lang="en-GB" sz="2000" dirty="0">
                <a:hlinkClick r:id="" action="ppaction://noaction"/>
              </a:rPr>
              <a:t>http://wales.gov.uk/docs/statistics/2009/090930wimd08lapt5e.pdf</a:t>
            </a:r>
            <a:r>
              <a:rPr lang="en-GB" sz="2000" dirty="0"/>
              <a:t> </a:t>
            </a:r>
          </a:p>
          <a:p>
            <a:pPr marL="274320" indent="-274320">
              <a:buFont typeface="Wingdings 3"/>
              <a:buChar char=""/>
              <a:defRPr/>
            </a:pPr>
            <a:endParaRPr lang="en-GB" sz="1800" dirty="0"/>
          </a:p>
          <a:p>
            <a:pPr marL="274320" indent="-274320">
              <a:buFont typeface="Wingdings 3"/>
              <a:buChar char=""/>
              <a:defRPr/>
            </a:pPr>
            <a:r>
              <a:rPr lang="en-GB" sz="2000" dirty="0">
                <a:hlinkClick r:id="rId2"/>
              </a:rPr>
              <a:t>http://www.neighbourhood-statistics.gov.uk/dissemination/LeadDomainList.do?a=3&amp;c=caerau&amp;d=14&amp;i=1001x1002&amp;m=0&amp;r=1&amp;s=1257344520504&amp;enc=1&amp;areaId=6116702&amp;OAAreaId=418241</a:t>
            </a:r>
            <a:r>
              <a:rPr lang="en-GB" sz="2000" dirty="0"/>
              <a:t> </a:t>
            </a:r>
          </a:p>
          <a:p>
            <a:pPr marL="0" indent="0">
              <a:buNone/>
              <a:defRPr/>
            </a:pPr>
            <a:endParaRPr lang="en-GB" sz="1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57C1737-C5CF-6620-4A77-91B36889E1EA}"/>
              </a:ext>
            </a:extLst>
          </p:cNvPr>
          <p:cNvSpPr>
            <a:spLocks noGrp="1"/>
          </p:cNvSpPr>
          <p:nvPr>
            <p:ph type="title"/>
          </p:nvPr>
        </p:nvSpPr>
        <p:spPr/>
        <p:txBody>
          <a:bodyPr/>
          <a:lstStyle/>
          <a:p>
            <a:pPr eaLnBrk="1" hangingPunct="1"/>
            <a:r>
              <a:rPr lang="en-GB" altLang="en-US"/>
              <a:t>Directed Study</a:t>
            </a:r>
          </a:p>
        </p:txBody>
      </p:sp>
      <p:sp>
        <p:nvSpPr>
          <p:cNvPr id="36867" name="Content Placeholder 2">
            <a:extLst>
              <a:ext uri="{FF2B5EF4-FFF2-40B4-BE49-F238E27FC236}">
                <a16:creationId xmlns:a16="http://schemas.microsoft.com/office/drawing/2014/main" id="{7EBAF3DE-742C-E8D6-1229-7442CC336B45}"/>
              </a:ext>
            </a:extLst>
          </p:cNvPr>
          <p:cNvSpPr>
            <a:spLocks noGrp="1"/>
          </p:cNvSpPr>
          <p:nvPr>
            <p:ph idx="1"/>
          </p:nvPr>
        </p:nvSpPr>
        <p:spPr>
          <a:xfrm>
            <a:off x="937118" y="1556184"/>
            <a:ext cx="10331016" cy="3862062"/>
          </a:xfrm>
        </p:spPr>
        <p:txBody>
          <a:bodyPr>
            <a:normAutofit fontScale="92500" lnSpcReduction="20000"/>
          </a:bodyPr>
          <a:lstStyle/>
          <a:p>
            <a:pPr eaLnBrk="1" hangingPunct="1"/>
            <a:r>
              <a:rPr lang="en-GB" altLang="en-US" dirty="0"/>
              <a:t>Begin to prepare for your Community Profile – consider the ‘Why’  ‘What’ and ‘How’ you will do this at level 5.</a:t>
            </a:r>
          </a:p>
          <a:p>
            <a:pPr eaLnBrk="1" hangingPunct="1"/>
            <a:r>
              <a:rPr lang="en-GB" altLang="en-US" dirty="0"/>
              <a:t>Take on board some of the feedback received last year at level 4 and apply some of the suggestions made.</a:t>
            </a:r>
          </a:p>
          <a:p>
            <a:pPr eaLnBrk="1" hangingPunct="1"/>
            <a:endParaRPr lang="en-GB" altLang="en-US" dirty="0"/>
          </a:p>
          <a:p>
            <a:pPr eaLnBrk="1" hangingPunct="1"/>
            <a:r>
              <a:rPr lang="en-GB" altLang="en-US" dirty="0"/>
              <a:t>Remember when you are undertaking this assessment component you are using your observational skills, research skills and profiling skills which include gathering information electronically and physically.  </a:t>
            </a:r>
          </a:p>
          <a:p>
            <a:pPr eaLnBrk="1" hangingPunct="1"/>
            <a:endParaRPr lang="en-GB" altLang="en-US" dirty="0"/>
          </a:p>
          <a:p>
            <a:pPr eaLnBrk="1" hangingPunct="1"/>
            <a:r>
              <a:rPr lang="en-GB" altLang="en-US" dirty="0"/>
              <a:t>These could be evidenced in the NOS evidence Matrix.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1852</Words>
  <Application>Microsoft Office PowerPoint</Application>
  <PresentationFormat>Widescreen</PresentationFormat>
  <Paragraphs>151</Paragraphs>
  <Slides>30</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30</vt:i4>
      </vt:variant>
    </vt:vector>
  </HeadingPairs>
  <TitlesOfParts>
    <vt:vector size="36" baseType="lpstr">
      <vt:lpstr>Arial</vt:lpstr>
      <vt:lpstr>Calibri</vt:lpstr>
      <vt:lpstr>Calibri Light</vt:lpstr>
      <vt:lpstr>Wingdings 3</vt:lpstr>
      <vt:lpstr>Holding PAge</vt:lpstr>
      <vt:lpstr>Accessible 2</vt:lpstr>
      <vt:lpstr>Lecture 4</vt:lpstr>
      <vt:lpstr>Community Profiling</vt:lpstr>
      <vt:lpstr>Group Discussion</vt:lpstr>
      <vt:lpstr>Community Profiling</vt:lpstr>
      <vt:lpstr>Community Profiling</vt:lpstr>
      <vt:lpstr>Community Profiling</vt:lpstr>
      <vt:lpstr>Community Profiling</vt:lpstr>
      <vt:lpstr>Community Profiling</vt:lpstr>
      <vt:lpstr>Community Profiling </vt:lpstr>
      <vt:lpstr>Community Profiling</vt:lpstr>
      <vt:lpstr>Community Profiling</vt:lpstr>
      <vt:lpstr>Group Task </vt:lpstr>
      <vt:lpstr>Carrying out a  Community Profile</vt:lpstr>
      <vt:lpstr>Important considerations when preparing writing your community profile</vt:lpstr>
      <vt:lpstr>Examples of possible Headings </vt:lpstr>
      <vt:lpstr>PowerPoint Presentation</vt:lpstr>
      <vt:lpstr>PowerPoint Presentation</vt:lpstr>
      <vt:lpstr>Important considerations when preparing and writing your community profile</vt:lpstr>
      <vt:lpstr>Important considerations when preparing and writing your community profile</vt:lpstr>
      <vt:lpstr>Important considerations when preparing and writing your community profile</vt:lpstr>
      <vt:lpstr>Examples of possible Headings</vt:lpstr>
      <vt:lpstr>Participation In Pairs</vt:lpstr>
      <vt:lpstr>How could we involve young people?</vt:lpstr>
      <vt:lpstr>Final Thoughts</vt:lpstr>
      <vt:lpstr>Elements of a Profile</vt:lpstr>
      <vt:lpstr>Your Community Profile Some considerations</vt:lpstr>
      <vt:lpstr>Why should Youth Workers carry out a community profile?</vt:lpstr>
      <vt:lpstr>Impact?</vt:lpstr>
      <vt:lpstr>Some sources of information</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2025-06-17T08:43:14Z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