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35"/>
  </p:notesMasterIdLst>
  <p:handoutMasterIdLst>
    <p:handoutMasterId r:id="rId36"/>
  </p:handoutMasterIdLst>
  <p:sldIdLst>
    <p:sldId id="256" r:id="rId4"/>
    <p:sldId id="257" r:id="rId5"/>
    <p:sldId id="293" r:id="rId6"/>
    <p:sldId id="296" r:id="rId7"/>
    <p:sldId id="297" r:id="rId8"/>
    <p:sldId id="301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26" r:id="rId22"/>
    <p:sldId id="315" r:id="rId23"/>
    <p:sldId id="316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25" r:id="rId33"/>
    <p:sldId id="295" r:id="rId34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068" autoAdjust="0"/>
  </p:normalViewPr>
  <p:slideViewPr>
    <p:cSldViewPr>
      <p:cViewPr varScale="1">
        <p:scale>
          <a:sx n="104" d="100"/>
          <a:sy n="104" d="100"/>
        </p:scale>
        <p:origin x="18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23/10/2017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2" tIns="44891" rIns="89782" bIns="4489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2" tIns="44891" rIns="89782" bIns="4489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2" tIns="44891" rIns="89782" bIns="44891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</a:t>
            </a:r>
            <a:r>
              <a:rPr lang="en-GB" baseline="0" dirty="0"/>
              <a:t>: what is the difference between a block-level and inline element?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158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id attribute (see: http://www.w3schools.com/tags/att_global_id.asp)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Uniquely identifies a single</a:t>
            </a:r>
            <a:r>
              <a:rPr lang="en-GB" baseline="0" dirty="0"/>
              <a:t> element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An id attribute value must be unique on a page – that is no two elements can have the same id attribute value.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The id attribute value must not have any spaces and must begin with either a letter or an underscore (_)</a:t>
            </a:r>
          </a:p>
          <a:p>
            <a:endParaRPr lang="en-GB" dirty="0"/>
          </a:p>
          <a:p>
            <a:r>
              <a:rPr lang="en-GB" dirty="0"/>
              <a:t>The</a:t>
            </a:r>
            <a:r>
              <a:rPr lang="en-GB" baseline="0" dirty="0"/>
              <a:t> class attribute (see: http://www.w3schools.com/tags/att_global_class.asp)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Identifies a group of elements classed as belonging to some specified group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75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Questions: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What element</a:t>
            </a:r>
            <a:r>
              <a:rPr lang="en-GB" baseline="0" dirty="0"/>
              <a:t> do you think is being styled in the figure?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How many declarations does this CSS style rule have?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endParaRPr lang="en-GB" baseline="0" dirty="0"/>
          </a:p>
          <a:p>
            <a:r>
              <a:rPr lang="en-GB" baseline="0" dirty="0"/>
              <a:t>Image Reference: http://www.w3schools.com/css/css_syntax.asp [accessed: 25-Aug-2015]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661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302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245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Colour Charts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https://color.adobe.com/create/color-wheel/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http://www.w3schools.com/cssref/css_colors.asp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http://html-color-codes.info/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http://paletton.com/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41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Other colour wheels: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http://hslpicker.com/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http://www.rapidtables.com/web/color/color-wheel.htm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https://color.adobe.com/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http://paletton.com/#uid=1000u0kllllaFw0g0qFqFg0w0aF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670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Like the background property,</a:t>
            </a:r>
            <a:r>
              <a:rPr lang="en-GB" baseline="0" dirty="0"/>
              <a:t> the border property also has a CSS border shorthand property:</a:t>
            </a:r>
          </a:p>
          <a:p>
            <a:endParaRPr lang="en-GB" baseline="0" dirty="0"/>
          </a:p>
          <a:p>
            <a:pPr lvl="1"/>
            <a:r>
              <a:rPr lang="en-GB" baseline="0" dirty="0"/>
              <a:t>border: border-width  border-style (required)   border-</a:t>
            </a:r>
            <a:r>
              <a:rPr lang="en-GB" baseline="0" dirty="0" err="1"/>
              <a:t>color</a:t>
            </a:r>
            <a:r>
              <a:rPr lang="en-GB" baseline="0" dirty="0"/>
              <a:t>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773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Shorthand margin property</a:t>
            </a:r>
            <a:r>
              <a:rPr lang="en-GB" baseline="0" dirty="0"/>
              <a:t> example:</a:t>
            </a:r>
          </a:p>
          <a:p>
            <a:endParaRPr lang="en-GB" baseline="0" dirty="0"/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margin: 10px 3px 20px 5px (top margin: 10px, right margin: 3px, bottom margin: 20px, left margin: 5px)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margin: 10px 5px (top and bottom margin: 10px, left and right margin: 5px)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7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1066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The</a:t>
            </a:r>
            <a:r>
              <a:rPr lang="en-GB" baseline="0" dirty="0"/>
              <a:t> default font-size for text in browsers is 16px.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For best practices, create a style definition for the &lt;html&gt; and &lt;body&gt; tags and set the font-size to 100%</a:t>
            </a:r>
          </a:p>
          <a:p>
            <a:pPr marL="448908" lvl="1"/>
            <a:r>
              <a:rPr lang="en-GB" baseline="0" dirty="0"/>
              <a:t>html, body {</a:t>
            </a:r>
          </a:p>
          <a:p>
            <a:pPr marL="448908" lvl="1"/>
            <a:r>
              <a:rPr lang="en-GB" baseline="0" dirty="0"/>
              <a:t>	font-size: 100%;</a:t>
            </a:r>
          </a:p>
          <a:p>
            <a:pPr marL="448908" lvl="1"/>
            <a:r>
              <a:rPr lang="en-GB" baseline="0" dirty="0"/>
              <a:t>}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Then, for all other elements that you wish to specify a font-size for, use </a:t>
            </a:r>
            <a:r>
              <a:rPr lang="en-GB" baseline="0" dirty="0" err="1"/>
              <a:t>em</a:t>
            </a:r>
            <a:r>
              <a:rPr lang="en-GB" baseline="0" dirty="0"/>
              <a:t> units.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1em is equal to the current default font-size.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For example, to set a font size to 24px, this will be 1.5em, so</a:t>
            </a:r>
          </a:p>
          <a:p>
            <a:pPr marL="448908" lvl="1"/>
            <a:r>
              <a:rPr lang="en-GB" baseline="0" dirty="0"/>
              <a:t>p {</a:t>
            </a:r>
          </a:p>
          <a:p>
            <a:pPr marL="448908" lvl="1"/>
            <a:r>
              <a:rPr lang="en-GB" baseline="0" dirty="0"/>
              <a:t>	font-size: 1.5em;</a:t>
            </a:r>
          </a:p>
          <a:p>
            <a:pPr marL="448908" lvl="1"/>
            <a:r>
              <a:rPr lang="en-GB" baseline="0" dirty="0"/>
              <a:t>}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To set a font-size</a:t>
            </a:r>
            <a:r>
              <a:rPr lang="en-GB" baseline="0" dirty="0"/>
              <a:t> to 8px, this will be 0.5em, so</a:t>
            </a:r>
          </a:p>
          <a:p>
            <a:pPr marL="448908" lvl="1"/>
            <a:r>
              <a:rPr lang="en-GB" baseline="0" dirty="0"/>
              <a:t>p {</a:t>
            </a:r>
          </a:p>
          <a:p>
            <a:pPr marL="448908" lvl="1"/>
            <a:r>
              <a:rPr lang="en-GB" baseline="0" dirty="0"/>
              <a:t>	font-size: 0.5em;</a:t>
            </a:r>
          </a:p>
          <a:p>
            <a:pPr marL="448908" lvl="1"/>
            <a:r>
              <a:rPr lang="en-GB" baseline="0" dirty="0"/>
              <a:t>}</a:t>
            </a:r>
          </a:p>
          <a:p>
            <a:endParaRPr lang="en-GB" baseline="0" dirty="0"/>
          </a:p>
          <a:p>
            <a:pPr marL="168340" indent="-16834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68340" indent="-16834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19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dirty="0"/>
              <a:t>If a number of background properties apply</a:t>
            </a:r>
            <a:r>
              <a:rPr lang="en-GB" baseline="0" dirty="0"/>
              <a:t> to an element for the same background image, you </a:t>
            </a:r>
            <a:r>
              <a:rPr lang="en-GB" dirty="0"/>
              <a:t>don’t have to write </a:t>
            </a:r>
            <a:r>
              <a:rPr lang="en-GB" baseline="0" dirty="0"/>
              <a:t>each of the </a:t>
            </a:r>
            <a:r>
              <a:rPr lang="en-GB" dirty="0"/>
              <a:t>background</a:t>
            </a:r>
            <a:r>
              <a:rPr lang="en-GB" baseline="0" dirty="0"/>
              <a:t> properties on a separate line.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There is a CSS background shorthand property – the properties are written on one line, separated by spaces in the order shown below:</a:t>
            </a:r>
          </a:p>
          <a:p>
            <a:endParaRPr lang="en-GB" baseline="0" dirty="0"/>
          </a:p>
          <a:p>
            <a:pPr lvl="1"/>
            <a:r>
              <a:rPr lang="en-GB" baseline="0" dirty="0"/>
              <a:t>background: background-colour  background-image  background-repeat  background-attachment  background-position;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744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a list of all types of CSS selectors,</a:t>
            </a:r>
            <a:r>
              <a:rPr lang="en-GB" baseline="0" dirty="0"/>
              <a:t> see: http://www.w3schools.com/cssref/css_selectors.asp</a:t>
            </a:r>
          </a:p>
          <a:p>
            <a:endParaRPr lang="en-GB" baseline="0" dirty="0"/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CSS </a:t>
            </a:r>
            <a:r>
              <a:rPr lang="en-GB" baseline="0" dirty="0" err="1"/>
              <a:t>Combinators</a:t>
            </a:r>
            <a:r>
              <a:rPr lang="en-GB" baseline="0" dirty="0"/>
              <a:t>: http://www.w3schools.com/css/css_combinators.asp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CSS Pseudo Classes: http://www.w3schools.com/css/css_pseudo_classes.asp</a:t>
            </a:r>
          </a:p>
          <a:p>
            <a:pPr marL="168340" indent="-168340">
              <a:buFont typeface="Arial" panose="020B0604020202020204" pitchFamily="34" charset="0"/>
              <a:buChar char="•"/>
            </a:pPr>
            <a:r>
              <a:rPr lang="en-GB" baseline="0" dirty="0"/>
              <a:t>CSS Pseudo Elements: http://www.w3schools.com/css/css_pseudo_elements.asp</a:t>
            </a:r>
          </a:p>
          <a:p>
            <a:endParaRPr lang="en-GB" baseline="0" dirty="0"/>
          </a:p>
          <a:p>
            <a:r>
              <a:rPr lang="en-GB" baseline="0" dirty="0"/>
              <a:t>For a CSS Selector Tester, see http://www.w3schools.com/cssref/trysel.asp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EE3BC-4A40-4C46-8656-10FF9FD4CF0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96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olor.adobe.com/create/color-wheel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aletton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hslpicker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schools.com/css/css3_borders.asp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schools.com/css/css3_backgrounds.asp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schools.com/cssref/css_selectors.asp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Cascading Style Sheets (CSS)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2: Introduction to Web Development (IWD)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16-Oct-2017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is CSS</a:t>
            </a:r>
          </a:p>
          <a:p>
            <a:r>
              <a:rPr lang="en-GB" dirty="0"/>
              <a:t>HTML and CSS</a:t>
            </a:r>
          </a:p>
          <a:p>
            <a:r>
              <a:rPr lang="en-GB" dirty="0"/>
              <a:t>Basic Styling with CSS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Inline and Block-Level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/>
          </a:bodyPr>
          <a:lstStyle/>
          <a:p>
            <a:r>
              <a:rPr lang="en-GB" dirty="0"/>
              <a:t>HTML elements are usually displayed in one of two ways:</a:t>
            </a:r>
          </a:p>
          <a:p>
            <a:pPr lvl="1"/>
            <a:r>
              <a:rPr lang="en-GB" b="1" dirty="0"/>
              <a:t>Inline</a:t>
            </a:r>
            <a:r>
              <a:rPr lang="en-GB" dirty="0"/>
              <a:t>: displayed on the same line where the previous element stopped.</a:t>
            </a:r>
          </a:p>
          <a:p>
            <a:pPr marL="640080" lvl="2" indent="0">
              <a:buNone/>
            </a:pPr>
            <a:r>
              <a:rPr lang="en-GB" dirty="0"/>
              <a:t>Examples: &lt;a&gt;, &lt;</a:t>
            </a:r>
            <a:r>
              <a:rPr lang="en-GB" dirty="0" err="1"/>
              <a:t>img</a:t>
            </a:r>
            <a:r>
              <a:rPr lang="en-GB" dirty="0"/>
              <a:t>&gt;, etc.</a:t>
            </a:r>
          </a:p>
          <a:p>
            <a:pPr lvl="1"/>
            <a:r>
              <a:rPr lang="en-GB" b="1" dirty="0"/>
              <a:t>Block-Level</a:t>
            </a:r>
            <a:r>
              <a:rPr lang="en-GB" dirty="0"/>
              <a:t>: displayed on a new line. A new line will be inserted before and after it.</a:t>
            </a:r>
          </a:p>
          <a:p>
            <a:pPr marL="640080" lvl="2" indent="0">
              <a:buNone/>
            </a:pPr>
            <a:r>
              <a:rPr lang="en-GB" dirty="0"/>
              <a:t>Examples: &lt;div&gt;, &lt;p&gt;, &lt;</a:t>
            </a:r>
            <a:r>
              <a:rPr lang="en-GB" dirty="0" err="1"/>
              <a:t>ul</a:t>
            </a:r>
            <a:r>
              <a:rPr lang="en-GB" dirty="0"/>
              <a:t>&gt;, &lt;</a:t>
            </a:r>
            <a:r>
              <a:rPr lang="en-GB" dirty="0" err="1"/>
              <a:t>ol</a:t>
            </a:r>
            <a:r>
              <a:rPr lang="en-GB" dirty="0"/>
              <a:t>&gt;, &lt;li&gt;, etc.</a:t>
            </a:r>
          </a:p>
          <a:p>
            <a:r>
              <a:rPr lang="en-GB" u="sng" dirty="0"/>
              <a:t>Note</a:t>
            </a:r>
            <a:r>
              <a:rPr lang="en-GB" dirty="0"/>
              <a:t>: </a:t>
            </a:r>
            <a:r>
              <a:rPr lang="en-GB" i="1" dirty="0"/>
              <a:t>there are, however, ways to change if an element should be displayed as a block or inline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60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</a:t>
            </a:r>
            <a:r>
              <a:rPr lang="en-GB" dirty="0"/>
              <a:t>ascading </a:t>
            </a:r>
            <a:r>
              <a:rPr lang="en-GB" b="1" dirty="0"/>
              <a:t>S</a:t>
            </a:r>
            <a:r>
              <a:rPr lang="en-GB" dirty="0"/>
              <a:t>tyle </a:t>
            </a:r>
            <a:r>
              <a:rPr lang="en-GB" b="1" dirty="0"/>
              <a:t>S</a:t>
            </a:r>
            <a:r>
              <a:rPr lang="en-GB" dirty="0"/>
              <a:t>heets (CSS)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CSS is used to </a:t>
            </a:r>
            <a:r>
              <a:rPr lang="en-GB" b="1" dirty="0"/>
              <a:t>style</a:t>
            </a:r>
            <a:r>
              <a:rPr lang="en-GB" dirty="0"/>
              <a:t> and </a:t>
            </a:r>
            <a:r>
              <a:rPr lang="en-GB" b="1" dirty="0"/>
              <a:t>format</a:t>
            </a:r>
            <a:r>
              <a:rPr lang="en-GB" dirty="0"/>
              <a:t> a HTML page.</a:t>
            </a:r>
          </a:p>
          <a:p>
            <a:r>
              <a:rPr lang="en-GB" dirty="0"/>
              <a:t>It is used to specify style rules that define how HTML elements should be displayed. E.g.:</a:t>
            </a:r>
          </a:p>
          <a:p>
            <a:pPr lvl="1"/>
            <a:r>
              <a:rPr lang="en-GB" dirty="0"/>
              <a:t>The font type, size or colour for a block of text.</a:t>
            </a:r>
          </a:p>
          <a:p>
            <a:pPr lvl="1"/>
            <a:r>
              <a:rPr lang="en-GB" dirty="0"/>
              <a:t>If a background image should be displayed and how.</a:t>
            </a:r>
          </a:p>
          <a:p>
            <a:pPr lvl="1"/>
            <a:r>
              <a:rPr lang="en-GB" dirty="0"/>
              <a:t>How to display links when</a:t>
            </a:r>
          </a:p>
          <a:p>
            <a:pPr lvl="2"/>
            <a:r>
              <a:rPr lang="en-GB" dirty="0"/>
              <a:t>Visited or unvisited</a:t>
            </a:r>
          </a:p>
          <a:p>
            <a:pPr lvl="2"/>
            <a:r>
              <a:rPr lang="en-GB" dirty="0"/>
              <a:t>Clicked or on mouse over</a:t>
            </a:r>
          </a:p>
          <a:p>
            <a:pPr lvl="1"/>
            <a:r>
              <a:rPr lang="en-GB" dirty="0"/>
              <a:t>Change the type of bullets/numbers for a list</a:t>
            </a:r>
          </a:p>
          <a:p>
            <a:pPr lvl="1"/>
            <a:r>
              <a:rPr lang="en-GB" dirty="0"/>
              <a:t>Format the page layout and position elements</a:t>
            </a:r>
          </a:p>
        </p:txBody>
      </p:sp>
    </p:spTree>
    <p:extLst>
      <p:ext uri="{BB962C8B-B14F-4D97-AF65-F5344CB8AC3E}">
        <p14:creationId xmlns:p14="http://schemas.microsoft.com/office/powerpoint/2010/main" val="275680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Applying CSS to HTML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CSS can be applied to:</a:t>
            </a:r>
          </a:p>
          <a:p>
            <a:pPr lvl="1"/>
            <a:r>
              <a:rPr lang="en-GB" dirty="0"/>
              <a:t>An element</a:t>
            </a:r>
          </a:p>
          <a:p>
            <a:pPr lvl="1"/>
            <a:r>
              <a:rPr lang="en-GB" dirty="0"/>
              <a:t>A </a:t>
            </a:r>
            <a:r>
              <a:rPr lang="en-GB" i="1" dirty="0"/>
              <a:t>group</a:t>
            </a:r>
            <a:r>
              <a:rPr lang="en-GB" dirty="0"/>
              <a:t> of elements e.g. to a set of paragraphs.</a:t>
            </a:r>
          </a:p>
          <a:p>
            <a:pPr lvl="1"/>
            <a:r>
              <a:rPr lang="en-GB" i="1" dirty="0"/>
              <a:t>Part</a:t>
            </a:r>
            <a:r>
              <a:rPr lang="en-GB" dirty="0"/>
              <a:t> of an element e.g. highlight some text in a paragraph</a:t>
            </a:r>
          </a:p>
          <a:p>
            <a:r>
              <a:rPr lang="en-GB" dirty="0"/>
              <a:t>Applying CSS to a group of elements or part of an element requires the use of </a:t>
            </a:r>
            <a:r>
              <a:rPr lang="en-GB" b="1" dirty="0"/>
              <a:t>HTML Grouping Container Elements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They are used to </a:t>
            </a:r>
            <a:r>
              <a:rPr lang="en-GB" i="1" dirty="0"/>
              <a:t>group together </a:t>
            </a:r>
            <a:r>
              <a:rPr lang="en-GB" dirty="0"/>
              <a:t>HTML content that you wish to style.</a:t>
            </a:r>
          </a:p>
          <a:p>
            <a:pPr lvl="1"/>
            <a:r>
              <a:rPr lang="en-GB" dirty="0"/>
              <a:t>Grouping elements together helps to eliminate duplicating your CSS styles.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5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HTML Grouping Container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199"/>
            <a:ext cx="8436461" cy="493862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There are two container elements commonly used to group elements together:</a:t>
            </a:r>
          </a:p>
          <a:p>
            <a:pPr lvl="1"/>
            <a:r>
              <a:rPr lang="en-GB" dirty="0"/>
              <a:t>The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r>
              <a:rPr lang="en-GB" dirty="0"/>
              <a:t> Element:</a:t>
            </a:r>
          </a:p>
          <a:p>
            <a:pPr lvl="2"/>
            <a:r>
              <a:rPr lang="en-GB" dirty="0"/>
              <a:t>A </a:t>
            </a:r>
            <a:r>
              <a:rPr lang="en-GB" b="1" i="1" dirty="0"/>
              <a:t>block-level</a:t>
            </a:r>
            <a:r>
              <a:rPr lang="en-GB" i="1" dirty="0"/>
              <a:t> element</a:t>
            </a:r>
            <a:r>
              <a:rPr lang="en-GB" dirty="0"/>
              <a:t> used as a container for other elements.</a:t>
            </a:r>
          </a:p>
          <a:p>
            <a:pPr lvl="2"/>
            <a:r>
              <a:rPr lang="en-GB" dirty="0"/>
              <a:t>Normally used to </a:t>
            </a:r>
            <a:r>
              <a:rPr lang="en-GB" i="1" dirty="0"/>
              <a:t>style blocks of content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span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r>
              <a:rPr lang="en-GB" dirty="0"/>
              <a:t> Element:</a:t>
            </a:r>
          </a:p>
          <a:p>
            <a:pPr lvl="2"/>
            <a:r>
              <a:rPr lang="en-GB" dirty="0"/>
              <a:t>An </a:t>
            </a:r>
            <a:r>
              <a:rPr lang="en-GB" b="1" i="1" dirty="0"/>
              <a:t>inline</a:t>
            </a:r>
            <a:r>
              <a:rPr lang="en-GB" dirty="0"/>
              <a:t> element normally used as a container for some text content.</a:t>
            </a:r>
          </a:p>
          <a:p>
            <a:pPr lvl="2"/>
            <a:r>
              <a:rPr lang="en-GB" dirty="0"/>
              <a:t>Normally used to style a portion of text.</a:t>
            </a:r>
          </a:p>
          <a:p>
            <a:r>
              <a:rPr lang="en-GB" u="sng" dirty="0"/>
              <a:t>Note</a:t>
            </a:r>
            <a:r>
              <a:rPr lang="en-GB" dirty="0"/>
              <a:t>: </a:t>
            </a:r>
            <a:r>
              <a:rPr lang="en-GB" i="1" dirty="0"/>
              <a:t>There are some other important container elements – next lesson!</a:t>
            </a:r>
          </a:p>
        </p:txBody>
      </p:sp>
    </p:spTree>
    <p:extLst>
      <p:ext uri="{BB962C8B-B14F-4D97-AF65-F5344CB8AC3E}">
        <p14:creationId xmlns:p14="http://schemas.microsoft.com/office/powerpoint/2010/main" val="265804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Two Important HTML Attributes for CSS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199"/>
            <a:ext cx="8333389" cy="5257801"/>
          </a:xfrm>
        </p:spPr>
        <p:txBody>
          <a:bodyPr>
            <a:normAutofit/>
          </a:bodyPr>
          <a:lstStyle/>
          <a:p>
            <a:r>
              <a:rPr lang="en-GB" dirty="0"/>
              <a:t>The </a:t>
            </a:r>
            <a:r>
              <a:rPr lang="en-GB" b="1" dirty="0"/>
              <a:t>id</a:t>
            </a:r>
            <a:r>
              <a:rPr lang="en-GB" dirty="0"/>
              <a:t> attribute:</a:t>
            </a:r>
          </a:p>
          <a:p>
            <a:pPr lvl="1"/>
            <a:r>
              <a:rPr lang="en-GB" dirty="0"/>
              <a:t>Used to uniquely identify a </a:t>
            </a:r>
            <a:r>
              <a:rPr lang="en-GB" b="1" i="1" dirty="0"/>
              <a:t>single element</a:t>
            </a:r>
            <a:r>
              <a:rPr lang="en-GB" dirty="0"/>
              <a:t> on a page</a:t>
            </a:r>
          </a:p>
          <a:p>
            <a:pPr lvl="1"/>
            <a:r>
              <a:rPr lang="en-GB" dirty="0"/>
              <a:t>Useful for CSS and also JavaScript programming</a:t>
            </a:r>
          </a:p>
          <a:p>
            <a:pPr marL="91440" indent="0">
              <a:buNone/>
            </a:pPr>
            <a:r>
              <a:rPr lang="en-GB" sz="2300" u="sng" dirty="0"/>
              <a:t>Note</a:t>
            </a:r>
            <a:r>
              <a:rPr lang="en-GB" sz="2300" dirty="0"/>
              <a:t>: </a:t>
            </a:r>
            <a:r>
              <a:rPr lang="en-GB" sz="2300" i="1" dirty="0"/>
              <a:t>No two elements on the same page should have the same id value</a:t>
            </a:r>
            <a:r>
              <a:rPr lang="en-GB" dirty="0"/>
              <a:t>.</a:t>
            </a:r>
          </a:p>
          <a:p>
            <a:pPr marL="1143000" lvl="3" indent="0">
              <a:buNone/>
            </a:pP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7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7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id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="para1"&gt;</a:t>
            </a:r>
            <a:r>
              <a:rPr lang="en-GB" sz="17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7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7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class</a:t>
            </a:r>
            <a:r>
              <a:rPr lang="en-GB" dirty="0"/>
              <a:t> attribute:</a:t>
            </a:r>
          </a:p>
          <a:p>
            <a:pPr lvl="1"/>
            <a:r>
              <a:rPr lang="en-GB" dirty="0"/>
              <a:t>Uses a class name to group (class) together and identify </a:t>
            </a:r>
            <a:r>
              <a:rPr lang="en-GB" b="1" i="1" dirty="0"/>
              <a:t>a set of multiple elements</a:t>
            </a:r>
            <a:r>
              <a:rPr lang="en-GB" dirty="0"/>
              <a:t> to style</a:t>
            </a:r>
          </a:p>
          <a:p>
            <a:pPr marL="1051560" lvl="3" indent="0">
              <a:buNone/>
            </a:pP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redPara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1051560" lvl="3" indent="0">
              <a:buNone/>
            </a:pP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redPara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84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CSS Style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8"/>
            <a:ext cx="8408804" cy="5257801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  <a:p>
            <a:endParaRPr lang="en-GB" dirty="0"/>
          </a:p>
          <a:p>
            <a:pPr marL="0" indent="0">
              <a:spcBef>
                <a:spcPts val="1800"/>
              </a:spcBef>
              <a:buNone/>
            </a:pPr>
            <a:r>
              <a:rPr lang="en-GB" dirty="0"/>
              <a:t>A CSS style rule requires:</a:t>
            </a:r>
          </a:p>
          <a:p>
            <a:r>
              <a:rPr lang="en-GB" dirty="0"/>
              <a:t>A </a:t>
            </a:r>
            <a:r>
              <a:rPr lang="en-GB" b="1" dirty="0"/>
              <a:t>Selector</a:t>
            </a:r>
            <a:r>
              <a:rPr lang="en-GB" dirty="0"/>
              <a:t>: to choose the HTML element that you want to style.</a:t>
            </a:r>
          </a:p>
          <a:p>
            <a:r>
              <a:rPr lang="en-GB" dirty="0"/>
              <a:t>One or more </a:t>
            </a:r>
            <a:r>
              <a:rPr lang="en-GB" b="1" dirty="0"/>
              <a:t>Declarations</a:t>
            </a:r>
            <a:r>
              <a:rPr lang="en-GB" dirty="0"/>
              <a:t>: enclosed within curly braces { … }. Each declaration is made up of:</a:t>
            </a:r>
          </a:p>
          <a:p>
            <a:pPr lvl="1"/>
            <a:r>
              <a:rPr lang="en-GB" dirty="0"/>
              <a:t>A </a:t>
            </a:r>
            <a:r>
              <a:rPr lang="en-GB" b="1" dirty="0"/>
              <a:t>Property Name</a:t>
            </a:r>
            <a:r>
              <a:rPr lang="en-GB" dirty="0"/>
              <a:t>: the CSS property you want to style/format e.g. colour, background, font, width, etc.</a:t>
            </a:r>
          </a:p>
          <a:p>
            <a:pPr lvl="1"/>
            <a:r>
              <a:rPr lang="en-GB" dirty="0"/>
              <a:t>A </a:t>
            </a:r>
            <a:r>
              <a:rPr lang="en-GB" b="1" dirty="0"/>
              <a:t>Property Value</a:t>
            </a:r>
            <a:r>
              <a:rPr lang="en-GB" dirty="0"/>
              <a:t>: the value you want to set the CSS property that you are styling to.</a:t>
            </a:r>
          </a:p>
          <a:p>
            <a:pPr marL="640080" lvl="2" indent="0">
              <a:spcBef>
                <a:spcPts val="1800"/>
              </a:spcBef>
              <a:buNone/>
            </a:pPr>
            <a:r>
              <a:rPr lang="en-GB" i="1" dirty="0"/>
              <a:t>(semi-colons “</a:t>
            </a:r>
            <a:r>
              <a:rPr lang="en-GB" b="1" i="1" dirty="0"/>
              <a:t>;</a:t>
            </a:r>
            <a:r>
              <a:rPr lang="en-GB" i="1" dirty="0"/>
              <a:t>” are used to separate multiple declarations)</a:t>
            </a:r>
          </a:p>
        </p:txBody>
      </p:sp>
      <p:pic>
        <p:nvPicPr>
          <p:cNvPr id="4" name="Content Placeholder 3" descr="selecto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138" y="1581352"/>
            <a:ext cx="5419725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16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CSS selectors allow you to select the elements from your HTML that you want to style/format.</a:t>
            </a:r>
          </a:p>
          <a:p>
            <a:r>
              <a:rPr lang="en-GB" dirty="0"/>
              <a:t>Selectors are used to find elements based on their: </a:t>
            </a:r>
          </a:p>
          <a:p>
            <a:pPr lvl="1"/>
            <a:r>
              <a:rPr lang="en-GB" dirty="0"/>
              <a:t>type, </a:t>
            </a:r>
          </a:p>
          <a:p>
            <a:pPr lvl="1"/>
            <a:r>
              <a:rPr lang="en-GB" dirty="0"/>
              <a:t>id, class and other attribute values,</a:t>
            </a:r>
          </a:p>
          <a:p>
            <a:pPr lvl="1"/>
            <a:r>
              <a:rPr lang="en-GB" dirty="0"/>
              <a:t>and some other HTML properties.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21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Most Commonly Used CSS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153400" cy="525780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</a:t>
            </a:r>
            <a:r>
              <a:rPr lang="en-GB" b="1" dirty="0"/>
              <a:t>element</a:t>
            </a:r>
            <a:r>
              <a:rPr lang="en-GB" dirty="0"/>
              <a:t> selector: </a:t>
            </a:r>
          </a:p>
          <a:p>
            <a:pPr lvl="1"/>
            <a:r>
              <a:rPr lang="en-GB" dirty="0"/>
              <a:t>Used to style a </a:t>
            </a:r>
            <a:r>
              <a:rPr lang="en-GB" b="1" i="1" dirty="0"/>
              <a:t>particular type of element </a:t>
            </a:r>
            <a:r>
              <a:rPr lang="en-GB" dirty="0"/>
              <a:t>e.g. h1, p, body, div, etc.</a:t>
            </a:r>
          </a:p>
          <a:p>
            <a:pPr lvl="1"/>
            <a:r>
              <a:rPr lang="en-GB" dirty="0"/>
              <a:t>Defined using the element type’s name.</a:t>
            </a:r>
          </a:p>
          <a:p>
            <a:r>
              <a:rPr lang="en-GB" dirty="0"/>
              <a:t>The </a:t>
            </a:r>
            <a:r>
              <a:rPr lang="en-GB" b="1" dirty="0"/>
              <a:t>id</a:t>
            </a:r>
            <a:r>
              <a:rPr lang="en-GB" dirty="0"/>
              <a:t> selector:</a:t>
            </a:r>
          </a:p>
          <a:p>
            <a:pPr lvl="1"/>
            <a:r>
              <a:rPr lang="en-GB" dirty="0"/>
              <a:t>Used to style a </a:t>
            </a:r>
            <a:r>
              <a:rPr lang="en-GB" b="1" i="1" dirty="0"/>
              <a:t>single unique element</a:t>
            </a:r>
          </a:p>
          <a:p>
            <a:pPr lvl="1"/>
            <a:r>
              <a:rPr lang="en-GB" dirty="0"/>
              <a:t>Defined using a “</a:t>
            </a:r>
            <a:r>
              <a:rPr lang="en-GB" b="1" dirty="0"/>
              <a:t>#</a:t>
            </a:r>
            <a:r>
              <a:rPr lang="en-GB" dirty="0"/>
              <a:t>” followed by the element’s id attribute value.</a:t>
            </a:r>
          </a:p>
          <a:p>
            <a:r>
              <a:rPr lang="en-GB" dirty="0"/>
              <a:t>The </a:t>
            </a:r>
            <a:r>
              <a:rPr lang="en-GB" b="1" dirty="0"/>
              <a:t>class</a:t>
            </a:r>
            <a:r>
              <a:rPr lang="en-GB" dirty="0"/>
              <a:t> selector</a:t>
            </a:r>
          </a:p>
          <a:p>
            <a:pPr lvl="1"/>
            <a:r>
              <a:rPr lang="en-GB" dirty="0"/>
              <a:t>Usually used to style </a:t>
            </a:r>
            <a:r>
              <a:rPr lang="en-GB" b="1" i="1" dirty="0"/>
              <a:t>one or more similar elements</a:t>
            </a:r>
          </a:p>
          <a:p>
            <a:pPr lvl="1"/>
            <a:r>
              <a:rPr lang="en-GB" dirty="0"/>
              <a:t>Defined using a “</a:t>
            </a:r>
            <a:r>
              <a:rPr lang="en-GB" b="1" dirty="0"/>
              <a:t>.</a:t>
            </a:r>
            <a:r>
              <a:rPr lang="en-GB" dirty="0"/>
              <a:t>” followed by the element class the style applies to.</a:t>
            </a:r>
          </a:p>
        </p:txBody>
      </p:sp>
    </p:spTree>
    <p:extLst>
      <p:ext uri="{BB962C8B-B14F-4D97-AF65-F5344CB8AC3E}">
        <p14:creationId xmlns:p14="http://schemas.microsoft.com/office/powerpoint/2010/main" val="27940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Commonly Used CSS Selectors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153400" cy="503914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</a:t>
            </a:r>
            <a:r>
              <a:rPr lang="en-GB" b="1" dirty="0"/>
              <a:t>element</a:t>
            </a:r>
            <a:r>
              <a:rPr lang="en-GB" dirty="0"/>
              <a:t> selector: applies to all p elements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text-align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center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r>
              <a:rPr lang="en-GB" dirty="0"/>
              <a:t>The </a:t>
            </a:r>
            <a:r>
              <a:rPr lang="en-GB" b="1" dirty="0"/>
              <a:t>id</a:t>
            </a:r>
            <a:r>
              <a:rPr lang="en-GB" dirty="0"/>
              <a:t> selector: applies to an element with id para1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#para1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text-align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center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r>
              <a:rPr lang="en-GB" dirty="0"/>
              <a:t>The </a:t>
            </a:r>
            <a:r>
              <a:rPr lang="en-GB" b="1" dirty="0"/>
              <a:t>class</a:t>
            </a:r>
            <a:r>
              <a:rPr lang="en-GB" dirty="0"/>
              <a:t> selector: applies to any element with a class </a:t>
            </a:r>
            <a:r>
              <a:rPr lang="en-GB" dirty="0" err="1"/>
              <a:t>redPara</a:t>
            </a:r>
            <a:endParaRPr lang="en-GB" dirty="0"/>
          </a:p>
          <a:p>
            <a:pPr marL="594360" lvl="2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sz="18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redPara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text-align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center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sz="18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</p:txBody>
      </p:sp>
      <p:grpSp>
        <p:nvGrpSpPr>
          <p:cNvPr id="29" name="Group 28"/>
          <p:cNvGrpSpPr/>
          <p:nvPr/>
        </p:nvGrpSpPr>
        <p:grpSpPr>
          <a:xfrm>
            <a:off x="4163703" y="2064470"/>
            <a:ext cx="3224498" cy="1015663"/>
            <a:chOff x="4163703" y="2064470"/>
            <a:chExt cx="3224498" cy="1015663"/>
          </a:xfrm>
        </p:grpSpPr>
        <p:sp>
          <p:nvSpPr>
            <p:cNvPr id="5" name="TextBox 4"/>
            <p:cNvSpPr txBox="1"/>
            <p:nvPr/>
          </p:nvSpPr>
          <p:spPr>
            <a:xfrm>
              <a:off x="4949072" y="2064470"/>
              <a:ext cx="2439129" cy="101566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The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endParaRP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A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This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1600" dirty="0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>
              <a:off x="4223209" y="2277089"/>
              <a:ext cx="924855" cy="117319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4163703" y="2483353"/>
              <a:ext cx="984361" cy="88948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H="1" flipV="1">
              <a:off x="4223208" y="2483354"/>
              <a:ext cx="924856" cy="369582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3978111" y="3585292"/>
            <a:ext cx="4820733" cy="1015663"/>
            <a:chOff x="3978111" y="3585292"/>
            <a:chExt cx="4820733" cy="1015663"/>
          </a:xfrm>
        </p:grpSpPr>
        <p:sp>
          <p:nvSpPr>
            <p:cNvPr id="6" name="TextBox 5"/>
            <p:cNvSpPr txBox="1"/>
            <p:nvPr/>
          </p:nvSpPr>
          <p:spPr>
            <a:xfrm>
              <a:off x="4949072" y="3585292"/>
              <a:ext cx="3849772" cy="101566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 </a:t>
              </a:r>
              <a:r>
                <a:rPr lang="en-GB" sz="2000" dirty="0">
                  <a:solidFill>
                    <a:srgbClr val="FF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id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="para1"&gt;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The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endParaRP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A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This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1600" dirty="0">
                <a:solidFill>
                  <a:prstClr val="black"/>
                </a:solidFill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H="1">
              <a:off x="3978111" y="3789040"/>
              <a:ext cx="1169953" cy="19389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4478" y="5170568"/>
            <a:ext cx="5415852" cy="1015663"/>
            <a:chOff x="3544478" y="5170568"/>
            <a:chExt cx="5415852" cy="1015663"/>
          </a:xfrm>
        </p:grpSpPr>
        <p:sp>
          <p:nvSpPr>
            <p:cNvPr id="7" name="TextBox 6"/>
            <p:cNvSpPr txBox="1"/>
            <p:nvPr/>
          </p:nvSpPr>
          <p:spPr>
            <a:xfrm>
              <a:off x="4969494" y="5170568"/>
              <a:ext cx="3990836" cy="101566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 </a:t>
              </a:r>
              <a:r>
                <a:rPr lang="en-GB" sz="2000" dirty="0">
                  <a:solidFill>
                    <a:srgbClr val="FF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class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="</a:t>
              </a:r>
              <a:r>
                <a:rPr lang="en-GB" sz="2000" dirty="0" err="1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redPara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"&gt;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endParaRP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 </a:t>
              </a:r>
              <a:r>
                <a:rPr lang="en-GB" sz="2000" dirty="0">
                  <a:solidFill>
                    <a:srgbClr val="FF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class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="</a:t>
              </a:r>
              <a:r>
                <a:rPr lang="en-GB" sz="2000" dirty="0" err="1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redPara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"&gt;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</a:p>
            <a:p>
              <a:pPr marL="137160" lvl="1"/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r>
                <a:rPr lang="en-GB" sz="2000" dirty="0">
                  <a:solidFill>
                    <a:srgbClr val="0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This ...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&lt;/</a:t>
              </a:r>
              <a:r>
                <a:rPr lang="en-GB" sz="2000" dirty="0">
                  <a:solidFill>
                    <a:srgbClr val="800000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p</a:t>
              </a:r>
              <a:r>
                <a:rPr lang="en-GB" sz="2000" dirty="0">
                  <a:solidFill>
                    <a:srgbClr val="0000FF"/>
                  </a:solidFill>
                  <a:highlight>
                    <a:srgbClr val="FFFFFF"/>
                  </a:highlight>
                  <a:latin typeface="Consolas" panose="020B0609020204030204" pitchFamily="49" charset="0"/>
                </a:rPr>
                <a:t>&gt;</a:t>
              </a:r>
              <a:endParaRPr lang="en-GB" sz="1600" dirty="0">
                <a:solidFill>
                  <a:prstClr val="black"/>
                </a:solidFill>
              </a:endParaRP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H="1">
              <a:off x="3544478" y="5401559"/>
              <a:ext cx="1668545" cy="0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H="1" flipV="1">
              <a:off x="3544478" y="5401559"/>
              <a:ext cx="1668545" cy="259689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1036956" y="6476211"/>
            <a:ext cx="6383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The arrows show which paragraph elements the styles apply to.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580112" y="5242576"/>
            <a:ext cx="2304256" cy="56268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580112" y="3658400"/>
            <a:ext cx="1440160" cy="27465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12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4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Grouping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199"/>
            <a:ext cx="8436461" cy="525780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If you have different CSS selectors with the same style definitions, you can group them together.</a:t>
            </a:r>
          </a:p>
          <a:p>
            <a:r>
              <a:rPr lang="en-GB" dirty="0"/>
              <a:t>To group selectors that share definitions, separate each selector with a comma before the style declarations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h1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h2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.</a:t>
            </a: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redPara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text-align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center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lvl="1"/>
            <a:r>
              <a:rPr lang="en-GB" dirty="0"/>
              <a:t>This CSS style will apply to all h1 and h2 elements as well as any element with a class attribute set to “</a:t>
            </a:r>
            <a:r>
              <a:rPr lang="en-GB" dirty="0" err="1"/>
              <a:t>redPara</a:t>
            </a:r>
            <a:r>
              <a:rPr lang="en-GB" dirty="0"/>
              <a:t>”.</a:t>
            </a:r>
          </a:p>
          <a:p>
            <a:r>
              <a:rPr lang="en-GB" dirty="0"/>
              <a:t>Grouping selectors with the same style definitions minimises code and eliminates duplication.</a:t>
            </a:r>
          </a:p>
        </p:txBody>
      </p:sp>
    </p:spTree>
    <p:extLst>
      <p:ext uri="{BB962C8B-B14F-4D97-AF65-F5344CB8AC3E}">
        <p14:creationId xmlns:p14="http://schemas.microsoft.com/office/powerpoint/2010/main" val="114540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do you define CSS Styles?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531352" cy="5128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Three ways to add CSS style definitions to your HTML:</a:t>
            </a:r>
          </a:p>
          <a:p>
            <a:r>
              <a:rPr lang="en-GB" b="1" dirty="0"/>
              <a:t>Inline Style</a:t>
            </a:r>
            <a:r>
              <a:rPr lang="en-GB" dirty="0"/>
              <a:t> (</a:t>
            </a:r>
            <a:r>
              <a:rPr lang="en-GB" b="1" dirty="0"/>
              <a:t>avoid!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applies to only a single element</a:t>
            </a:r>
          </a:p>
          <a:p>
            <a:pPr lvl="1"/>
            <a:r>
              <a:rPr lang="en-GB" dirty="0"/>
              <a:t>add a </a:t>
            </a:r>
            <a:r>
              <a:rPr lang="en-GB" b="1" i="1" dirty="0"/>
              <a:t>style attribute</a:t>
            </a:r>
            <a:r>
              <a:rPr lang="en-GB" dirty="0"/>
              <a:t> with the definitions to the element</a:t>
            </a:r>
          </a:p>
          <a:p>
            <a:r>
              <a:rPr lang="en-GB" b="1" dirty="0"/>
              <a:t>Internal Styles</a:t>
            </a:r>
          </a:p>
          <a:p>
            <a:pPr lvl="1"/>
            <a:r>
              <a:rPr lang="en-GB" dirty="0"/>
              <a:t>applies to a single web page document</a:t>
            </a:r>
          </a:p>
          <a:p>
            <a:pPr lvl="1"/>
            <a:r>
              <a:rPr lang="en-GB" dirty="0"/>
              <a:t>add a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style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&gt;&lt;/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style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r>
              <a:rPr lang="en-GB" dirty="0"/>
              <a:t> element to the &lt;head&gt; section</a:t>
            </a:r>
          </a:p>
          <a:p>
            <a:r>
              <a:rPr lang="en-GB" b="1" dirty="0"/>
              <a:t>External Style Sheet</a:t>
            </a:r>
            <a:r>
              <a:rPr lang="en-GB" dirty="0"/>
              <a:t> (</a:t>
            </a:r>
            <a:r>
              <a:rPr lang="en-GB" b="1" dirty="0"/>
              <a:t>best practice</a:t>
            </a:r>
            <a:r>
              <a:rPr lang="en-GB" dirty="0"/>
              <a:t>) </a:t>
            </a:r>
          </a:p>
          <a:p>
            <a:pPr lvl="1"/>
            <a:r>
              <a:rPr lang="en-GB" dirty="0"/>
              <a:t>ideal for styling a multi-page website and for organising your CSS style definitions.</a:t>
            </a:r>
          </a:p>
          <a:p>
            <a:pPr lvl="1"/>
            <a:r>
              <a:rPr lang="en-GB" dirty="0"/>
              <a:t>style definitions are in a separate file and linked to the HTML document with a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link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r>
              <a:rPr lang="en-GB" dirty="0"/>
              <a:t> tag in the head section</a:t>
            </a:r>
          </a:p>
        </p:txBody>
      </p:sp>
    </p:spTree>
    <p:extLst>
      <p:ext uri="{BB962C8B-B14F-4D97-AF65-F5344CB8AC3E}">
        <p14:creationId xmlns:p14="http://schemas.microsoft.com/office/powerpoint/2010/main" val="1246487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styles are we using today?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Adding a splash of colour</a:t>
            </a:r>
          </a:p>
          <a:p>
            <a:r>
              <a:rPr lang="en-GB" dirty="0"/>
              <a:t>The text – font, size, etc.</a:t>
            </a:r>
          </a:p>
          <a:p>
            <a:r>
              <a:rPr lang="en-GB" dirty="0"/>
              <a:t>Adding a background or two</a:t>
            </a:r>
          </a:p>
          <a:p>
            <a:r>
              <a:rPr lang="en-GB" dirty="0"/>
              <a:t>Adding a border</a:t>
            </a:r>
          </a:p>
          <a:p>
            <a:r>
              <a:rPr lang="en-GB" dirty="0"/>
              <a:t>Spacing things out – paddings and margins</a:t>
            </a:r>
          </a:p>
          <a:p>
            <a:r>
              <a:rPr lang="en-GB" dirty="0"/>
              <a:t>Changing the size of stuff</a:t>
            </a:r>
          </a:p>
          <a:p>
            <a:r>
              <a:rPr lang="en-GB" dirty="0"/>
              <a:t>Styling links and navigation menus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524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Demonstration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Styling a HTML page with CSS.</a:t>
            </a:r>
          </a:p>
        </p:txBody>
      </p:sp>
    </p:spTree>
    <p:extLst>
      <p:ext uri="{BB962C8B-B14F-4D97-AF65-F5344CB8AC3E}">
        <p14:creationId xmlns:p14="http://schemas.microsoft.com/office/powerpoint/2010/main" val="3213224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Colour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Two ways to specify colour in CSS, using:</a:t>
            </a:r>
          </a:p>
          <a:p>
            <a:pPr lvl="1"/>
            <a:r>
              <a:rPr lang="en-GB" dirty="0"/>
              <a:t>Red (</a:t>
            </a:r>
            <a:r>
              <a:rPr lang="en-GB" dirty="0">
                <a:solidFill>
                  <a:srgbClr val="FF0000"/>
                </a:solidFill>
              </a:rPr>
              <a:t>R</a:t>
            </a:r>
            <a:r>
              <a:rPr lang="en-GB" dirty="0"/>
              <a:t>), Green (</a:t>
            </a:r>
            <a:r>
              <a:rPr lang="en-GB" dirty="0">
                <a:solidFill>
                  <a:srgbClr val="00B050"/>
                </a:solidFill>
              </a:rPr>
              <a:t>G</a:t>
            </a:r>
            <a:r>
              <a:rPr lang="en-GB" dirty="0"/>
              <a:t>) and Blue (</a:t>
            </a:r>
            <a:r>
              <a:rPr lang="en-GB" dirty="0">
                <a:solidFill>
                  <a:srgbClr val="0070C0"/>
                </a:solidFill>
              </a:rPr>
              <a:t>B</a:t>
            </a:r>
            <a:r>
              <a:rPr lang="en-GB" dirty="0"/>
              <a:t>) colour component values</a:t>
            </a:r>
          </a:p>
          <a:p>
            <a:pPr lvl="1"/>
            <a:r>
              <a:rPr lang="en-GB" dirty="0"/>
              <a:t>Hue, Saturation and Lightness of a colour</a:t>
            </a:r>
          </a:p>
          <a:p>
            <a:r>
              <a:rPr lang="en-GB" dirty="0"/>
              <a:t>CSS</a:t>
            </a:r>
            <a:r>
              <a:rPr lang="en-GB" b="1" dirty="0"/>
              <a:t>3</a:t>
            </a:r>
            <a:r>
              <a:rPr lang="en-GB" dirty="0"/>
              <a:t> also allows you to add transparency to a colour using the alpha (</a:t>
            </a:r>
            <a:r>
              <a:rPr lang="en-GB" b="1" dirty="0"/>
              <a:t>a</a:t>
            </a:r>
            <a:r>
              <a:rPr lang="en-GB" dirty="0"/>
              <a:t>) channel.</a:t>
            </a:r>
          </a:p>
        </p:txBody>
      </p:sp>
    </p:spTree>
    <p:extLst>
      <p:ext uri="{BB962C8B-B14F-4D97-AF65-F5344CB8AC3E}">
        <p14:creationId xmlns:p14="http://schemas.microsoft.com/office/powerpoint/2010/main" val="2698378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srgbClr val="464646"/>
                </a:solidFill>
              </a:rPr>
              <a:t>CSS Colour:</a:t>
            </a:r>
            <a:br>
              <a:rPr lang="en-GB" sz="4000" dirty="0">
                <a:solidFill>
                  <a:srgbClr val="464646"/>
                </a:solidFill>
              </a:rPr>
            </a:br>
            <a:r>
              <a:rPr lang="en-GB" sz="2800" dirty="0">
                <a:solidFill>
                  <a:srgbClr val="464646"/>
                </a:solidFill>
              </a:rPr>
              <a:t>Red (</a:t>
            </a:r>
            <a:r>
              <a:rPr lang="en-GB" sz="2800" dirty="0">
                <a:solidFill>
                  <a:srgbClr val="FF0000"/>
                </a:solidFill>
              </a:rPr>
              <a:t>R</a:t>
            </a:r>
            <a:r>
              <a:rPr lang="en-GB" sz="2800" dirty="0">
                <a:solidFill>
                  <a:srgbClr val="464646"/>
                </a:solidFill>
              </a:rPr>
              <a:t>), Green (</a:t>
            </a:r>
            <a:r>
              <a:rPr lang="en-GB" sz="2800" dirty="0">
                <a:solidFill>
                  <a:srgbClr val="00B050"/>
                </a:solidFill>
              </a:rPr>
              <a:t>G</a:t>
            </a:r>
            <a:r>
              <a:rPr lang="en-GB" sz="2800" dirty="0">
                <a:solidFill>
                  <a:srgbClr val="464646"/>
                </a:solidFill>
              </a:rPr>
              <a:t>) and Blue (</a:t>
            </a:r>
            <a:r>
              <a:rPr lang="en-GB" sz="2800" dirty="0">
                <a:solidFill>
                  <a:srgbClr val="0070C0"/>
                </a:solidFill>
              </a:rPr>
              <a:t>B</a:t>
            </a:r>
            <a:r>
              <a:rPr lang="en-GB" sz="2800" dirty="0">
                <a:solidFill>
                  <a:srgbClr val="464646"/>
                </a:solidFill>
              </a:rPr>
              <a:t>) Colour Values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Hexadecimal Colours:</a:t>
            </a:r>
          </a:p>
          <a:p>
            <a:pPr lvl="1"/>
            <a:r>
              <a:rPr lang="en-GB" b="1" dirty="0"/>
              <a:t>#RRGGBB</a:t>
            </a:r>
          </a:p>
          <a:p>
            <a:pPr lvl="2"/>
            <a:r>
              <a:rPr lang="en-GB" dirty="0"/>
              <a:t>RR, GG, BB is a hex value between 0 and FF</a:t>
            </a:r>
          </a:p>
          <a:p>
            <a:pPr lvl="2"/>
            <a:r>
              <a:rPr lang="en-GB" dirty="0"/>
              <a:t>Old Browsers understand this format!</a:t>
            </a:r>
          </a:p>
          <a:p>
            <a:r>
              <a:rPr lang="en-GB" dirty="0"/>
              <a:t>RGB and RGBA Colours:</a:t>
            </a:r>
          </a:p>
          <a:p>
            <a:pPr lvl="1"/>
            <a:r>
              <a:rPr lang="en-GB" b="1" dirty="0" err="1"/>
              <a:t>rgb</a:t>
            </a:r>
            <a:r>
              <a:rPr lang="en-GB" dirty="0"/>
              <a:t>(red, green, blue)</a:t>
            </a:r>
          </a:p>
          <a:p>
            <a:pPr lvl="1"/>
            <a:r>
              <a:rPr lang="en-GB" b="1" dirty="0" err="1"/>
              <a:t>rgba</a:t>
            </a:r>
            <a:r>
              <a:rPr lang="en-GB" dirty="0"/>
              <a:t>(red, green, blue, alpha)</a:t>
            </a:r>
          </a:p>
          <a:p>
            <a:pPr lvl="2"/>
            <a:r>
              <a:rPr lang="en-GB" dirty="0"/>
              <a:t>red, green, blue is an integer value between 0 and 255</a:t>
            </a:r>
          </a:p>
          <a:p>
            <a:pPr lvl="2"/>
            <a:r>
              <a:rPr lang="en-GB" dirty="0"/>
              <a:t>alpha defines opacity: 0.0 (transparent)    </a:t>
            </a:r>
            <a:r>
              <a:rPr lang="en-GB" dirty="0" smtClean="0"/>
              <a:t>1.0 </a:t>
            </a:r>
            <a:r>
              <a:rPr lang="en-GB" dirty="0"/>
              <a:t>(opaque)</a:t>
            </a:r>
          </a:p>
          <a:p>
            <a:pPr marL="0" indent="0">
              <a:buNone/>
            </a:pPr>
            <a:r>
              <a:rPr lang="en-GB" i="1" dirty="0"/>
              <a:t>Don’t memorise values, use:</a:t>
            </a:r>
          </a:p>
          <a:p>
            <a:pPr lvl="2"/>
            <a:r>
              <a:rPr lang="en-GB" i="1" dirty="0">
                <a:hlinkClick r:id="rId3"/>
              </a:rPr>
              <a:t>Adobe </a:t>
            </a:r>
            <a:r>
              <a:rPr lang="en-GB" i="1" dirty="0" err="1">
                <a:hlinkClick r:id="rId3"/>
              </a:rPr>
              <a:t>Color</a:t>
            </a:r>
            <a:r>
              <a:rPr lang="en-GB" i="1" dirty="0">
                <a:hlinkClick r:id="rId3"/>
              </a:rPr>
              <a:t> CC</a:t>
            </a:r>
            <a:endParaRPr lang="en-GB" i="1" dirty="0"/>
          </a:p>
          <a:p>
            <a:pPr lvl="2"/>
            <a:r>
              <a:rPr lang="en-GB" i="1" dirty="0">
                <a:hlinkClick r:id="rId4"/>
              </a:rPr>
              <a:t>http://paletton.com/</a:t>
            </a:r>
            <a:r>
              <a:rPr lang="en-GB" i="1" dirty="0"/>
              <a:t> or similar</a:t>
            </a:r>
          </a:p>
        </p:txBody>
      </p:sp>
    </p:spTree>
    <p:extLst>
      <p:ext uri="{BB962C8B-B14F-4D97-AF65-F5344CB8AC3E}">
        <p14:creationId xmlns:p14="http://schemas.microsoft.com/office/powerpoint/2010/main" val="263740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CSS Colour:</a:t>
            </a:r>
            <a:br>
              <a:rPr lang="en-GB" dirty="0"/>
            </a:br>
            <a:r>
              <a:rPr lang="en-GB" sz="3100" dirty="0">
                <a:solidFill>
                  <a:srgbClr val="464646"/>
                </a:solidFill>
              </a:rPr>
              <a:t> Hue (H), Saturation (S) and Lightness (L) of Colours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95856" cy="4900634"/>
          </a:xfrm>
        </p:spPr>
        <p:txBody>
          <a:bodyPr/>
          <a:lstStyle/>
          <a:p>
            <a:r>
              <a:rPr lang="en-GB" dirty="0"/>
              <a:t>Two formats:</a:t>
            </a:r>
          </a:p>
          <a:p>
            <a:pPr lvl="1"/>
            <a:r>
              <a:rPr lang="en-GB" b="1" dirty="0" err="1"/>
              <a:t>hsl</a:t>
            </a:r>
            <a:r>
              <a:rPr lang="en-GB" dirty="0"/>
              <a:t>(hue°, saturation%, lightness%)</a:t>
            </a:r>
          </a:p>
          <a:p>
            <a:pPr lvl="1"/>
            <a:r>
              <a:rPr lang="en-GB" b="1" dirty="0" err="1"/>
              <a:t>hsla</a:t>
            </a:r>
            <a:r>
              <a:rPr lang="en-GB" dirty="0"/>
              <a:t>(hue°, saturation%, lightness%, alpha)</a:t>
            </a:r>
          </a:p>
          <a:p>
            <a:r>
              <a:rPr lang="en-GB" dirty="0"/>
              <a:t>Uses the colour wheel:</a:t>
            </a:r>
          </a:p>
          <a:p>
            <a:pPr lvl="1"/>
            <a:r>
              <a:rPr lang="en-GB" b="1" dirty="0"/>
              <a:t>Hue</a:t>
            </a:r>
            <a:r>
              <a:rPr lang="en-GB" dirty="0"/>
              <a:t>: the degree of the colour on the wheel</a:t>
            </a:r>
          </a:p>
          <a:p>
            <a:pPr lvl="1"/>
            <a:r>
              <a:rPr lang="en-GB" b="1" dirty="0"/>
              <a:t>Saturation</a:t>
            </a:r>
            <a:r>
              <a:rPr lang="en-GB" dirty="0"/>
              <a:t>: used to tone down the colour (add grey)</a:t>
            </a:r>
          </a:p>
          <a:p>
            <a:pPr lvl="2"/>
            <a:r>
              <a:rPr lang="en-GB" dirty="0"/>
              <a:t>0%: shade of Grey</a:t>
            </a:r>
          </a:p>
          <a:p>
            <a:pPr lvl="1"/>
            <a:r>
              <a:rPr lang="en-GB" b="1" dirty="0"/>
              <a:t>Lightness</a:t>
            </a:r>
            <a:r>
              <a:rPr lang="en-GB" dirty="0"/>
              <a:t>: used to add tints (white) or shades (black)</a:t>
            </a:r>
          </a:p>
          <a:p>
            <a:pPr lvl="2"/>
            <a:r>
              <a:rPr lang="en-GB" dirty="0"/>
              <a:t>0%: Black</a:t>
            </a:r>
          </a:p>
          <a:p>
            <a:pPr>
              <a:spcBef>
                <a:spcPts val="1200"/>
              </a:spcBef>
              <a:buNone/>
            </a:pPr>
            <a:r>
              <a:rPr lang="en-GB" i="1" dirty="0"/>
              <a:t>You can use </a:t>
            </a:r>
            <a:r>
              <a:rPr lang="en-GB" i="1" dirty="0">
                <a:hlinkClick r:id="rId3"/>
              </a:rPr>
              <a:t>HSL </a:t>
            </a:r>
            <a:r>
              <a:rPr lang="en-GB" i="1" dirty="0" err="1">
                <a:hlinkClick r:id="rId3"/>
              </a:rPr>
              <a:t>Color</a:t>
            </a:r>
            <a:r>
              <a:rPr lang="en-GB" i="1" dirty="0">
                <a:hlinkClick r:id="rId3"/>
              </a:rPr>
              <a:t> Picker</a:t>
            </a:r>
            <a:r>
              <a:rPr lang="en-GB" i="1" dirty="0"/>
              <a:t>, or similar</a:t>
            </a:r>
          </a:p>
        </p:txBody>
      </p:sp>
      <p:sp>
        <p:nvSpPr>
          <p:cNvPr id="4" name="Rectangle 3"/>
          <p:cNvSpPr/>
          <p:nvPr/>
        </p:nvSpPr>
        <p:spPr>
          <a:xfrm>
            <a:off x="3571868" y="5429264"/>
            <a:ext cx="1816523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>
                <a:solidFill>
                  <a:prstClr val="black"/>
                </a:solidFill>
              </a:rPr>
              <a:t>50%: None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6072198" y="5429264"/>
            <a:ext cx="2072042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>
                <a:solidFill>
                  <a:prstClr val="black"/>
                </a:solidFill>
              </a:rPr>
              <a:t>100%: White</a:t>
            </a:r>
          </a:p>
        </p:txBody>
      </p:sp>
      <p:sp>
        <p:nvSpPr>
          <p:cNvPr id="6" name="Rectangle 5"/>
          <p:cNvSpPr/>
          <p:nvPr/>
        </p:nvSpPr>
        <p:spPr>
          <a:xfrm>
            <a:off x="4868899" y="4500570"/>
            <a:ext cx="270349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>
                <a:solidFill>
                  <a:prstClr val="black"/>
                </a:solidFill>
              </a:rPr>
              <a:t>100%: Full Colour</a:t>
            </a:r>
          </a:p>
        </p:txBody>
      </p:sp>
      <p:pic>
        <p:nvPicPr>
          <p:cNvPr id="7" name="Picture 6" descr="colour-wheel-97-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0914" y="1714488"/>
            <a:ext cx="1524000" cy="150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04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CSS Box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rectangular box that </a:t>
            </a:r>
            <a:r>
              <a:rPr lang="en-GB" sz="2400" dirty="0" smtClean="0"/>
              <a:t>represents HTML elements. Margins</a:t>
            </a:r>
            <a:r>
              <a:rPr lang="en-GB" sz="2400" dirty="0"/>
              <a:t>, </a:t>
            </a:r>
            <a:r>
              <a:rPr lang="en-GB" sz="2400" dirty="0" smtClean="0"/>
              <a:t>borders and padding wrap around the </a:t>
            </a:r>
            <a:r>
              <a:rPr lang="en-GB" sz="2400" dirty="0"/>
              <a:t>actual content: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576" y="2708920"/>
            <a:ext cx="7992888" cy="3816424"/>
            <a:chOff x="755576" y="2276872"/>
            <a:chExt cx="7992888" cy="3816424"/>
          </a:xfrm>
        </p:grpSpPr>
        <p:sp>
          <p:nvSpPr>
            <p:cNvPr id="5" name="Rectangle 4"/>
            <p:cNvSpPr/>
            <p:nvPr/>
          </p:nvSpPr>
          <p:spPr>
            <a:xfrm>
              <a:off x="755576" y="2276872"/>
              <a:ext cx="7992888" cy="3816424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Margin</a:t>
              </a:r>
              <a:r>
                <a:rPr lang="en-GB" dirty="0">
                  <a:solidFill>
                    <a:schemeClr val="tx1"/>
                  </a:solidFill>
                </a:rPr>
                <a:t>: Clear, Transparent Space around the Border. No Background Colour!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1115616" y="2636912"/>
              <a:ext cx="7272808" cy="3168352"/>
            </a:xfrm>
            <a:prstGeom prst="rect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0" rIns="36000" bIns="0" rtlCol="0" anchor="t"/>
            <a:lstStyle/>
            <a:p>
              <a:pPr algn="ctr"/>
              <a:r>
                <a:rPr lang="en-GB" b="1" dirty="0"/>
                <a:t>Border</a:t>
              </a:r>
              <a:r>
                <a:rPr lang="en-GB" dirty="0"/>
                <a:t>: an Edge that goes around the content and padding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1462584" y="2924944"/>
              <a:ext cx="6565800" cy="25922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Ins="72000" rtlCol="0" anchor="t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Padding</a:t>
              </a:r>
              <a:r>
                <a:rPr lang="en-GB" sz="1600" dirty="0">
                  <a:solidFill>
                    <a:schemeClr val="tx1"/>
                  </a:solidFill>
                </a:rPr>
                <a:t>: Clear space around content. Same background colour as content 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835696" y="3284984"/>
              <a:ext cx="5904656" cy="187220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  <a:prstDash val="lg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Content</a:t>
              </a:r>
              <a:r>
                <a:rPr lang="en-GB" dirty="0">
                  <a:solidFill>
                    <a:schemeClr val="tx1"/>
                  </a:solidFill>
                </a:rPr>
                <a:t>: the actual HTML content (text, images, etc.)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4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Border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423848" cy="5141169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Draws a border line/strip around an element.</a:t>
            </a:r>
          </a:p>
          <a:p>
            <a:r>
              <a:rPr lang="en-GB" dirty="0"/>
              <a:t>Also used to specify no border wanted!</a:t>
            </a:r>
          </a:p>
          <a:p>
            <a:r>
              <a:rPr lang="en-GB" dirty="0"/>
              <a:t>The CSS border properties:</a:t>
            </a:r>
          </a:p>
          <a:p>
            <a:pPr lvl="1"/>
            <a:r>
              <a:rPr lang="en-GB" b="1" i="1" dirty="0"/>
              <a:t>border-style</a:t>
            </a:r>
            <a:r>
              <a:rPr lang="en-GB" dirty="0"/>
              <a:t>: must be specified if you want the border to show.</a:t>
            </a:r>
          </a:p>
          <a:p>
            <a:pPr lvl="1"/>
            <a:r>
              <a:rPr lang="en-GB" b="1" i="1" dirty="0"/>
              <a:t>border-width</a:t>
            </a:r>
            <a:r>
              <a:rPr lang="en-GB" dirty="0"/>
              <a:t>: the thickness of the border</a:t>
            </a:r>
          </a:p>
          <a:p>
            <a:pPr lvl="1"/>
            <a:r>
              <a:rPr lang="en-GB" b="1" i="1" dirty="0"/>
              <a:t>border-</a:t>
            </a:r>
            <a:r>
              <a:rPr lang="en-GB" b="1" i="1" dirty="0" err="1"/>
              <a:t>color</a:t>
            </a:r>
            <a:r>
              <a:rPr lang="en-GB" dirty="0"/>
              <a:t>: the colour of the border</a:t>
            </a:r>
          </a:p>
          <a:p>
            <a:r>
              <a:rPr lang="en-GB" dirty="0"/>
              <a:t>You can also specify styles for </a:t>
            </a:r>
            <a:r>
              <a:rPr lang="en-GB" i="1" dirty="0"/>
              <a:t>individual</a:t>
            </a:r>
            <a:r>
              <a:rPr lang="en-GB" dirty="0"/>
              <a:t> border edges</a:t>
            </a:r>
          </a:p>
          <a:p>
            <a:pPr lvl="1"/>
            <a:r>
              <a:rPr lang="en-GB" dirty="0"/>
              <a:t>Just insert what edge (-edge) after border</a:t>
            </a:r>
          </a:p>
          <a:p>
            <a:pPr lvl="1"/>
            <a:r>
              <a:rPr lang="en-GB" dirty="0"/>
              <a:t>E.g. </a:t>
            </a:r>
            <a:r>
              <a:rPr lang="en-GB" b="1" i="1" dirty="0"/>
              <a:t>border-left-style</a:t>
            </a:r>
            <a:r>
              <a:rPr lang="en-GB" dirty="0"/>
              <a:t>, </a:t>
            </a:r>
            <a:r>
              <a:rPr lang="en-GB" b="1" i="1" dirty="0"/>
              <a:t>border-bottom-width</a:t>
            </a:r>
          </a:p>
          <a:p>
            <a:r>
              <a:rPr lang="en-GB" dirty="0"/>
              <a:t>CSS3 also has some </a:t>
            </a:r>
            <a:r>
              <a:rPr lang="en-GB" dirty="0">
                <a:hlinkClick r:id="rId3"/>
              </a:rPr>
              <a:t>new border properties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 new rounded borders property is very useful.</a:t>
            </a:r>
          </a:p>
        </p:txBody>
      </p:sp>
    </p:spTree>
    <p:extLst>
      <p:ext uri="{BB962C8B-B14F-4D97-AF65-F5344CB8AC3E}">
        <p14:creationId xmlns:p14="http://schemas.microsoft.com/office/powerpoint/2010/main" val="414023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Margin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CSS Margin properties put space around an element (</a:t>
            </a:r>
            <a:r>
              <a:rPr lang="en-GB" b="1" i="1" dirty="0"/>
              <a:t>outside the border</a:t>
            </a:r>
            <a:r>
              <a:rPr lang="en-GB" dirty="0"/>
              <a:t>).</a:t>
            </a:r>
          </a:p>
          <a:p>
            <a:r>
              <a:rPr lang="en-GB" dirty="0"/>
              <a:t>The value of the margin can be specified as a value in </a:t>
            </a:r>
            <a:r>
              <a:rPr lang="en-GB" dirty="0" err="1"/>
              <a:t>px</a:t>
            </a:r>
            <a:r>
              <a:rPr lang="en-GB" dirty="0"/>
              <a:t>, cm, </a:t>
            </a:r>
            <a:r>
              <a:rPr lang="en-GB" dirty="0" err="1"/>
              <a:t>pt</a:t>
            </a:r>
            <a:r>
              <a:rPr lang="en-GB" dirty="0"/>
              <a:t>, etc. or as a percentage %.</a:t>
            </a:r>
          </a:p>
          <a:p>
            <a:pPr lvl="1"/>
            <a:r>
              <a:rPr lang="en-GB" dirty="0"/>
              <a:t>You can specify the same margin value for all sides using </a:t>
            </a:r>
            <a:r>
              <a:rPr lang="en-GB" b="1" i="1" dirty="0"/>
              <a:t>margin</a:t>
            </a:r>
            <a:r>
              <a:rPr lang="en-GB" i="1" dirty="0"/>
              <a:t>: value</a:t>
            </a:r>
            <a:r>
              <a:rPr lang="en-GB" dirty="0"/>
              <a:t>;</a:t>
            </a:r>
          </a:p>
          <a:p>
            <a:pPr lvl="1"/>
            <a:r>
              <a:rPr lang="en-GB" dirty="0"/>
              <a:t>Or different for each side, by inserting what edge before margin, e.g. </a:t>
            </a:r>
          </a:p>
          <a:p>
            <a:pPr marL="640080" lvl="2" indent="0" algn="ctr">
              <a:buNone/>
            </a:pPr>
            <a:r>
              <a:rPr lang="en-GB" b="1" i="1" dirty="0"/>
              <a:t>left</a:t>
            </a:r>
            <a:r>
              <a:rPr lang="en-GB" i="1" dirty="0"/>
              <a:t>-margin:10px</a:t>
            </a:r>
            <a:r>
              <a:rPr lang="en-GB" dirty="0"/>
              <a:t>; </a:t>
            </a:r>
            <a:r>
              <a:rPr lang="en-GB" b="1" i="1" dirty="0"/>
              <a:t>right</a:t>
            </a:r>
            <a:r>
              <a:rPr lang="en-GB" i="1" dirty="0"/>
              <a:t>-margin</a:t>
            </a:r>
            <a:r>
              <a:rPr lang="en-GB" dirty="0"/>
              <a:t>: 0;</a:t>
            </a:r>
          </a:p>
          <a:p>
            <a:r>
              <a:rPr lang="en-GB" dirty="0"/>
              <a:t>There is also a shorthand property:</a:t>
            </a:r>
          </a:p>
          <a:p>
            <a:pPr lvl="1"/>
            <a:r>
              <a:rPr lang="en-GB" i="1" dirty="0"/>
              <a:t>margin: top  right  bottom  left</a:t>
            </a:r>
            <a:r>
              <a:rPr lang="en-GB" dirty="0"/>
              <a:t>; OR</a:t>
            </a:r>
          </a:p>
          <a:p>
            <a:pPr lvl="1"/>
            <a:r>
              <a:rPr lang="en-GB" i="1" dirty="0"/>
              <a:t>margin: </a:t>
            </a:r>
            <a:r>
              <a:rPr lang="en-GB" i="1" dirty="0" err="1"/>
              <a:t>top&amp;bottom</a:t>
            </a:r>
            <a:r>
              <a:rPr lang="en-GB" i="1" dirty="0"/>
              <a:t>  </a:t>
            </a:r>
            <a:r>
              <a:rPr lang="en-GB" i="1" dirty="0" err="1"/>
              <a:t>right&amp;left</a:t>
            </a:r>
            <a:r>
              <a:rPr lang="en-GB" dirty="0"/>
              <a:t>;</a:t>
            </a:r>
          </a:p>
          <a:p>
            <a:r>
              <a:rPr lang="en-GB" dirty="0"/>
              <a:t>If you set the left and right margin to “</a:t>
            </a:r>
            <a:r>
              <a:rPr lang="en-GB" b="1" dirty="0"/>
              <a:t>auto</a:t>
            </a:r>
            <a:r>
              <a:rPr lang="en-GB" dirty="0"/>
              <a:t>” it will automatically centre the element horizontally.</a:t>
            </a:r>
          </a:p>
        </p:txBody>
      </p:sp>
    </p:spTree>
    <p:extLst>
      <p:ext uri="{BB962C8B-B14F-4D97-AF65-F5344CB8AC3E}">
        <p14:creationId xmlns:p14="http://schemas.microsoft.com/office/powerpoint/2010/main" val="315704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Padding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362387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CSS Padding properties puts space around an element (</a:t>
            </a:r>
            <a:r>
              <a:rPr lang="en-GB" b="1" i="1" dirty="0"/>
              <a:t>but inside the border</a:t>
            </a:r>
            <a:r>
              <a:rPr lang="en-GB" dirty="0"/>
              <a:t>).</a:t>
            </a:r>
          </a:p>
          <a:p>
            <a:r>
              <a:rPr lang="en-GB" dirty="0"/>
              <a:t>The value of the padding can be specified as a value in </a:t>
            </a:r>
            <a:r>
              <a:rPr lang="en-GB" dirty="0" err="1"/>
              <a:t>px</a:t>
            </a:r>
            <a:r>
              <a:rPr lang="en-GB" dirty="0"/>
              <a:t>, cm, </a:t>
            </a:r>
            <a:r>
              <a:rPr lang="en-GB" dirty="0" err="1"/>
              <a:t>pt</a:t>
            </a:r>
            <a:r>
              <a:rPr lang="en-GB" dirty="0"/>
              <a:t>, etc. or as a percentage %.</a:t>
            </a:r>
          </a:p>
          <a:p>
            <a:pPr lvl="1"/>
            <a:r>
              <a:rPr lang="en-GB" dirty="0"/>
              <a:t>You can specify the same padding value for all sides using </a:t>
            </a:r>
            <a:r>
              <a:rPr lang="en-GB" b="1" i="1" dirty="0"/>
              <a:t>padding</a:t>
            </a:r>
            <a:r>
              <a:rPr lang="en-GB" i="1" dirty="0"/>
              <a:t>: value</a:t>
            </a:r>
            <a:r>
              <a:rPr lang="en-GB" dirty="0"/>
              <a:t>;</a:t>
            </a:r>
          </a:p>
          <a:p>
            <a:pPr lvl="1"/>
            <a:r>
              <a:rPr lang="en-GB" dirty="0"/>
              <a:t>Or different for each side, by inserting what edge before padding, e.g. </a:t>
            </a:r>
          </a:p>
          <a:p>
            <a:pPr marL="685800" lvl="2" indent="0" algn="ctr">
              <a:buNone/>
            </a:pPr>
            <a:r>
              <a:rPr lang="en-GB" b="1" i="1" dirty="0"/>
              <a:t>left</a:t>
            </a:r>
            <a:r>
              <a:rPr lang="en-GB" i="1" dirty="0"/>
              <a:t>-padding:10px</a:t>
            </a:r>
            <a:r>
              <a:rPr lang="en-GB" dirty="0"/>
              <a:t>; </a:t>
            </a:r>
            <a:r>
              <a:rPr lang="en-GB" b="1" i="1" dirty="0"/>
              <a:t>right</a:t>
            </a:r>
            <a:r>
              <a:rPr lang="en-GB" i="1" dirty="0"/>
              <a:t>-padding</a:t>
            </a:r>
            <a:r>
              <a:rPr lang="en-GB" dirty="0"/>
              <a:t>: 0;</a:t>
            </a:r>
          </a:p>
          <a:p>
            <a:r>
              <a:rPr lang="en-GB" dirty="0"/>
              <a:t>There is a shorthand property:</a:t>
            </a:r>
          </a:p>
          <a:p>
            <a:pPr lvl="1"/>
            <a:r>
              <a:rPr lang="en-GB" i="1" dirty="0"/>
              <a:t>padding: top  right  bottom  left</a:t>
            </a:r>
            <a:r>
              <a:rPr lang="en-GB" dirty="0"/>
              <a:t>; OR</a:t>
            </a:r>
          </a:p>
          <a:p>
            <a:pPr lvl="1"/>
            <a:r>
              <a:rPr lang="en-GB" i="1" dirty="0"/>
              <a:t>padding: </a:t>
            </a:r>
            <a:r>
              <a:rPr lang="en-GB" i="1" dirty="0" err="1"/>
              <a:t>top&amp;bottom</a:t>
            </a:r>
            <a:r>
              <a:rPr lang="en-GB" i="1" dirty="0"/>
              <a:t>  </a:t>
            </a:r>
            <a:r>
              <a:rPr lang="en-GB" i="1" dirty="0" err="1"/>
              <a:t>right&amp;left</a:t>
            </a:r>
            <a:r>
              <a:rPr lang="en-GB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87966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Styling Text I - CSS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CSS Text properties are used to format text:</a:t>
            </a:r>
          </a:p>
          <a:p>
            <a:r>
              <a:rPr lang="en-GB" b="1" i="1" dirty="0" err="1"/>
              <a:t>color</a:t>
            </a:r>
            <a:r>
              <a:rPr lang="en-GB" dirty="0"/>
              <a:t>: the text colour (note the American spelling!)</a:t>
            </a:r>
          </a:p>
          <a:p>
            <a:r>
              <a:rPr lang="en-GB" b="1" i="1" dirty="0"/>
              <a:t>text-align</a:t>
            </a:r>
            <a:r>
              <a:rPr lang="en-GB" dirty="0"/>
              <a:t>: the horizontal alignment of a block of text, i.e. </a:t>
            </a:r>
            <a:r>
              <a:rPr lang="en-GB" dirty="0" err="1"/>
              <a:t>center</a:t>
            </a:r>
            <a:r>
              <a:rPr lang="en-GB" dirty="0"/>
              <a:t>, left, right or justified</a:t>
            </a:r>
          </a:p>
          <a:p>
            <a:r>
              <a:rPr lang="en-GB" b="1" i="1" dirty="0"/>
              <a:t>text-decoration</a:t>
            </a:r>
            <a:r>
              <a:rPr lang="en-GB" dirty="0"/>
              <a:t>: allows you to sort of decorate your text, i.e. underline, line-through, </a:t>
            </a:r>
            <a:r>
              <a:rPr lang="en-GB" dirty="0" err="1"/>
              <a:t>overline</a:t>
            </a:r>
            <a:r>
              <a:rPr lang="en-GB" dirty="0"/>
              <a:t>, none</a:t>
            </a:r>
          </a:p>
          <a:p>
            <a:r>
              <a:rPr lang="en-GB" b="1" i="1" dirty="0"/>
              <a:t>text-transform</a:t>
            </a:r>
            <a:r>
              <a:rPr lang="en-GB" dirty="0"/>
              <a:t>: specify uppercase or lowercase text or capitalise first letter only</a:t>
            </a:r>
          </a:p>
          <a:p>
            <a:r>
              <a:rPr lang="en-GB" dirty="0"/>
              <a:t> </a:t>
            </a:r>
            <a:r>
              <a:rPr lang="en-GB" b="1" i="1" dirty="0"/>
              <a:t>text-indent</a:t>
            </a:r>
            <a:r>
              <a:rPr lang="en-GB" dirty="0"/>
              <a:t>: specifies indentation for the first line of a block of text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13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Styling Text II - CSS Font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371096" cy="525780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CSS Font properties define the font family, style, boldness and size of a text.</a:t>
            </a:r>
          </a:p>
          <a:p>
            <a:r>
              <a:rPr lang="en-GB" b="1" i="1" dirty="0"/>
              <a:t>font-family</a:t>
            </a:r>
            <a:r>
              <a:rPr lang="en-GB" dirty="0"/>
              <a:t>: what font do you want to use. Ideally specify several – the browser will use the first it finds</a:t>
            </a:r>
          </a:p>
          <a:p>
            <a:r>
              <a:rPr lang="en-GB" b="1" i="1" dirty="0"/>
              <a:t>font-style</a:t>
            </a:r>
            <a:r>
              <a:rPr lang="en-GB" dirty="0"/>
              <a:t>: normal font, italic or oblique (leaning text which is actually very similar to italic text)</a:t>
            </a:r>
          </a:p>
          <a:p>
            <a:r>
              <a:rPr lang="en-GB" b="1" i="1" dirty="0"/>
              <a:t>font-size</a:t>
            </a:r>
            <a:r>
              <a:rPr lang="en-GB" dirty="0"/>
              <a:t>: sets the size of the text</a:t>
            </a:r>
          </a:p>
          <a:p>
            <a:pPr lvl="1"/>
            <a:r>
              <a:rPr lang="en-GB" dirty="0"/>
              <a:t>The default text size is 16px.</a:t>
            </a:r>
          </a:p>
          <a:p>
            <a:pPr lvl="1"/>
            <a:r>
              <a:rPr lang="en-GB" dirty="0"/>
              <a:t>For best practices, specify font size in </a:t>
            </a:r>
            <a:r>
              <a:rPr lang="en-GB" dirty="0" err="1"/>
              <a:t>em</a:t>
            </a:r>
            <a:r>
              <a:rPr lang="en-GB" dirty="0"/>
              <a:t> units (see notes)</a:t>
            </a:r>
          </a:p>
          <a:p>
            <a:pPr lvl="1"/>
            <a:r>
              <a:rPr lang="en-GB" dirty="0"/>
              <a:t>1em is equal to the current default font size.</a:t>
            </a:r>
          </a:p>
          <a:p>
            <a:r>
              <a:rPr lang="en-GB" b="1" i="1" dirty="0"/>
              <a:t>font-weight</a:t>
            </a:r>
            <a:r>
              <a:rPr lang="en-GB" dirty="0"/>
              <a:t>: how bold you want the text</a:t>
            </a:r>
          </a:p>
        </p:txBody>
      </p:sp>
    </p:spTree>
    <p:extLst>
      <p:ext uri="{BB962C8B-B14F-4D97-AF65-F5344CB8AC3E}">
        <p14:creationId xmlns:p14="http://schemas.microsoft.com/office/powerpoint/2010/main" val="420727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Dimension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Allows you to control </a:t>
            </a:r>
            <a:r>
              <a:rPr lang="en-GB" b="1" i="1" dirty="0"/>
              <a:t>width</a:t>
            </a:r>
            <a:r>
              <a:rPr lang="en-GB" dirty="0"/>
              <a:t> and </a:t>
            </a:r>
            <a:r>
              <a:rPr lang="en-GB" b="1" i="1" dirty="0"/>
              <a:t>height</a:t>
            </a:r>
            <a:r>
              <a:rPr lang="en-GB" dirty="0"/>
              <a:t> of an element.</a:t>
            </a:r>
          </a:p>
          <a:p>
            <a:r>
              <a:rPr lang="en-GB" dirty="0"/>
              <a:t>The value of the width and/or height can be specified as </a:t>
            </a:r>
            <a:r>
              <a:rPr lang="en-GB" dirty="0" err="1"/>
              <a:t>px</a:t>
            </a:r>
            <a:r>
              <a:rPr lang="en-GB" dirty="0"/>
              <a:t>, cm, </a:t>
            </a:r>
            <a:r>
              <a:rPr lang="en-GB" dirty="0" err="1"/>
              <a:t>pt</a:t>
            </a:r>
            <a:r>
              <a:rPr lang="en-GB" dirty="0"/>
              <a:t>, etc. or as a percentage %.</a:t>
            </a:r>
          </a:p>
          <a:p>
            <a:r>
              <a:rPr lang="en-GB" dirty="0"/>
              <a:t>For example:</a:t>
            </a:r>
          </a:p>
          <a:p>
            <a:pPr lvl="1"/>
            <a:r>
              <a:rPr lang="en-GB" dirty="0"/>
              <a:t>width: 100px;</a:t>
            </a:r>
          </a:p>
          <a:p>
            <a:pPr lvl="1"/>
            <a:r>
              <a:rPr lang="en-GB" dirty="0"/>
              <a:t>width: 50%; (the width of the element will be 50% of its parent element)</a:t>
            </a:r>
          </a:p>
          <a:p>
            <a:pPr lvl="1"/>
            <a:r>
              <a:rPr lang="en-GB" dirty="0"/>
              <a:t>height: 2cm;</a:t>
            </a:r>
          </a:p>
        </p:txBody>
      </p:sp>
    </p:spTree>
    <p:extLst>
      <p:ext uri="{BB962C8B-B14F-4D97-AF65-F5344CB8AC3E}">
        <p14:creationId xmlns:p14="http://schemas.microsoft.com/office/powerpoint/2010/main" val="337967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382265" cy="4810540"/>
          </a:xfrm>
        </p:spPr>
        <p:txBody>
          <a:bodyPr>
            <a:normAutofit/>
          </a:bodyPr>
          <a:lstStyle/>
          <a:p>
            <a:r>
              <a:rPr lang="en-GB" dirty="0"/>
              <a:t>Define background styling effects for an element:</a:t>
            </a:r>
          </a:p>
          <a:p>
            <a:pPr lvl="1"/>
            <a:r>
              <a:rPr lang="en-GB" b="1" i="1" dirty="0"/>
              <a:t>background-</a:t>
            </a:r>
            <a:r>
              <a:rPr lang="en-GB" b="1" i="1" dirty="0" err="1"/>
              <a:t>color</a:t>
            </a:r>
            <a:r>
              <a:rPr lang="en-GB" dirty="0"/>
              <a:t>: the colour</a:t>
            </a:r>
          </a:p>
          <a:p>
            <a:pPr lvl="1"/>
            <a:r>
              <a:rPr lang="en-GB" b="1" i="1" dirty="0"/>
              <a:t>background-image</a:t>
            </a:r>
            <a:r>
              <a:rPr lang="en-GB" dirty="0"/>
              <a:t>: what image</a:t>
            </a:r>
          </a:p>
          <a:p>
            <a:pPr lvl="1"/>
            <a:r>
              <a:rPr lang="en-GB" b="1" i="1" dirty="0"/>
              <a:t>background-repeat</a:t>
            </a:r>
            <a:r>
              <a:rPr lang="en-GB" dirty="0"/>
              <a:t>: should a background image repeat horizontally  (repeat-x) or vertically (repeat-y)</a:t>
            </a:r>
          </a:p>
          <a:p>
            <a:pPr lvl="1"/>
            <a:r>
              <a:rPr lang="en-GB" b="1" i="1" dirty="0"/>
              <a:t>background-attachment</a:t>
            </a:r>
            <a:r>
              <a:rPr lang="en-GB" dirty="0"/>
              <a:t>: is the background image fixed or does it scroll with the rest of the page.</a:t>
            </a:r>
          </a:p>
          <a:p>
            <a:pPr lvl="1"/>
            <a:r>
              <a:rPr lang="en-GB" b="1" i="1" dirty="0"/>
              <a:t>background-position</a:t>
            </a:r>
            <a:r>
              <a:rPr lang="en-GB" dirty="0"/>
              <a:t>: sets the starting position of a background image.</a:t>
            </a:r>
          </a:p>
          <a:p>
            <a:pPr>
              <a:spcBef>
                <a:spcPts val="1200"/>
              </a:spcBef>
            </a:pPr>
            <a:r>
              <a:rPr lang="en-GB" dirty="0"/>
              <a:t>CSS3 has some </a:t>
            </a:r>
            <a:r>
              <a:rPr lang="en-GB" dirty="0">
                <a:hlinkClick r:id="rId3"/>
              </a:rPr>
              <a:t>new background properties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801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CSS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2263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In addition to the 3 main selectors, there are many other types of </a:t>
            </a:r>
            <a:r>
              <a:rPr lang="en-GB" dirty="0">
                <a:hlinkClick r:id="rId3"/>
              </a:rPr>
              <a:t>CSS selectors</a:t>
            </a:r>
            <a:r>
              <a:rPr lang="en-GB" dirty="0"/>
              <a:t>.</a:t>
            </a:r>
          </a:p>
          <a:p>
            <a:r>
              <a:rPr lang="en-GB" dirty="0"/>
              <a:t>For example, you may want to style:</a:t>
            </a:r>
          </a:p>
          <a:p>
            <a:pPr lvl="1"/>
            <a:r>
              <a:rPr lang="en-GB" dirty="0"/>
              <a:t>The child, sibling or descendant elements of an element e.g. the list items belonging to a list  - </a:t>
            </a:r>
            <a:r>
              <a:rPr lang="en-GB" b="1" i="1" dirty="0" err="1"/>
              <a:t>Combinators</a:t>
            </a:r>
            <a:r>
              <a:rPr lang="en-GB" b="1" i="1" dirty="0"/>
              <a:t> (Child, Sibling or Descendant) Selectors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Parts of an element e.g. the first letter/line of an element, add (styled) content before/after an element, part of an element selected by user – </a:t>
            </a:r>
            <a:r>
              <a:rPr lang="en-GB" b="1" i="1" dirty="0"/>
              <a:t>Pseudo Element Selectors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 different states of an element e.g. when a user moves a mouse over an element, when it is disabled/enabled – </a:t>
            </a:r>
            <a:r>
              <a:rPr lang="en-GB" b="1" i="1" dirty="0"/>
              <a:t>Pseudo Class Selectors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A specific occurrence of an element e.g. the last or specific (nth) child element of a parent – </a:t>
            </a:r>
            <a:r>
              <a:rPr lang="en-GB" b="1" i="1" dirty="0"/>
              <a:t>Pseudo Class Selectors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426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</a:t>
            </a:r>
            <a:r>
              <a:rPr lang="en-GB" dirty="0" err="1"/>
              <a:t>Combinator</a:t>
            </a:r>
            <a:r>
              <a:rPr lang="en-GB" dirty="0"/>
              <a:t>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352448" cy="535719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Selects elements based on their relationship to other elements e.g. child, descendant, sibling.</a:t>
            </a:r>
          </a:p>
          <a:p>
            <a:r>
              <a:rPr lang="en-GB" b="1" dirty="0"/>
              <a:t>Child (&gt;) Selector</a:t>
            </a:r>
            <a:r>
              <a:rPr lang="en-GB" dirty="0"/>
              <a:t>: matches all elements that are a </a:t>
            </a:r>
            <a:r>
              <a:rPr lang="en-GB" i="1" dirty="0"/>
              <a:t>direct child</a:t>
            </a:r>
            <a:r>
              <a:rPr lang="en-GB" dirty="0"/>
              <a:t> of a specified element.</a:t>
            </a:r>
          </a:p>
          <a:p>
            <a:r>
              <a:rPr lang="en-GB" b="1" dirty="0"/>
              <a:t>Descendant ( ) Selector</a:t>
            </a:r>
            <a:r>
              <a:rPr lang="en-GB" dirty="0"/>
              <a:t>: matches all elements that are </a:t>
            </a:r>
            <a:r>
              <a:rPr lang="en-GB" i="1" dirty="0"/>
              <a:t>descendants (nested inside, at any level – child, grandchild, great-grandchild, etc.)</a:t>
            </a:r>
            <a:r>
              <a:rPr lang="en-GB" dirty="0"/>
              <a:t> of a specified element</a:t>
            </a:r>
          </a:p>
          <a:p>
            <a:r>
              <a:rPr lang="en-GB" b="1" dirty="0"/>
              <a:t>Sibling (~) Selector</a:t>
            </a:r>
            <a:r>
              <a:rPr lang="en-GB" dirty="0"/>
              <a:t>: matches all elements that are </a:t>
            </a:r>
            <a:r>
              <a:rPr lang="en-GB" i="1" dirty="0"/>
              <a:t>siblings (on the same level)</a:t>
            </a:r>
            <a:r>
              <a:rPr lang="en-GB" dirty="0"/>
              <a:t> of a specified element.</a:t>
            </a:r>
          </a:p>
          <a:p>
            <a:r>
              <a:rPr lang="en-GB" b="1" dirty="0"/>
              <a:t>Adjacent (+) Sibling Selector</a:t>
            </a:r>
            <a:r>
              <a:rPr lang="en-GB" dirty="0"/>
              <a:t>: matches a sibling element that is </a:t>
            </a:r>
            <a:r>
              <a:rPr lang="en-GB" i="1" dirty="0"/>
              <a:t>next to (immediately following)</a:t>
            </a:r>
            <a:r>
              <a:rPr lang="en-GB" dirty="0"/>
              <a:t> a specified element.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56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CSS Combination Selectors: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5939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Child Selector (&gt;)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yellow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  <a:endParaRPr lang="en-GB" dirty="0"/>
          </a:p>
          <a:p>
            <a:pPr marL="365760" lvl="1" indent="0">
              <a:buNone/>
            </a:pPr>
            <a:r>
              <a:rPr lang="en-GB" sz="2400" i="1" dirty="0"/>
              <a:t>Selects all &lt;p&gt; elements that are a direct child of a &lt;div&gt;</a:t>
            </a:r>
          </a:p>
          <a:p>
            <a:r>
              <a:rPr lang="en-GB" dirty="0"/>
              <a:t>The Descendant Selector ( )</a:t>
            </a:r>
          </a:p>
          <a:p>
            <a:pPr marL="36576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yellow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  <a:endParaRPr lang="en-GB" dirty="0">
              <a:solidFill>
                <a:prstClr val="black"/>
              </a:solidFill>
            </a:endParaRPr>
          </a:p>
          <a:p>
            <a:pPr marL="365760" lvl="1" indent="0">
              <a:buClr>
                <a:srgbClr val="2DA2BF"/>
              </a:buClr>
              <a:buNone/>
            </a:pPr>
            <a:r>
              <a:rPr lang="en-GB" sz="2400" i="1" dirty="0">
                <a:solidFill>
                  <a:prstClr val="black"/>
                </a:solidFill>
              </a:rPr>
              <a:t>Selects all &lt;p&gt; elements that are descendants (nested inside at any level) of a &lt;div&gt;</a:t>
            </a:r>
            <a:endParaRPr lang="en-GB" dirty="0"/>
          </a:p>
          <a:p>
            <a:r>
              <a:rPr lang="en-GB" dirty="0"/>
              <a:t>The Sibling Selector (~)</a:t>
            </a:r>
          </a:p>
          <a:p>
            <a:pPr marL="36576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~ 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yellow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  <a:endParaRPr lang="en-GB" dirty="0">
              <a:solidFill>
                <a:prstClr val="black"/>
              </a:solidFill>
            </a:endParaRPr>
          </a:p>
          <a:p>
            <a:pPr marL="365760" lvl="1" indent="0">
              <a:buClr>
                <a:srgbClr val="2DA2BF"/>
              </a:buClr>
              <a:buNone/>
            </a:pPr>
            <a:r>
              <a:rPr lang="en-GB" sz="2400" i="1" dirty="0">
                <a:solidFill>
                  <a:prstClr val="black"/>
                </a:solidFill>
              </a:rPr>
              <a:t>Selects all &lt;p&gt; elements that are a sibling of a &lt;div&gt; (same level – they have the same parent element) </a:t>
            </a:r>
          </a:p>
          <a:p>
            <a:r>
              <a:rPr lang="en-GB" dirty="0"/>
              <a:t>The Adjacent Sibling Selector (+)</a:t>
            </a:r>
          </a:p>
          <a:p>
            <a:pPr marL="365760" lvl="1" indent="0">
              <a:buNone/>
            </a:pPr>
            <a:r>
              <a:rPr lang="en-GB" i="1" dirty="0"/>
              <a:t>Selects all elements that are adjacent siblings (have the same parent and are immediately following)</a:t>
            </a:r>
          </a:p>
        </p:txBody>
      </p:sp>
    </p:spTree>
    <p:extLst>
      <p:ext uri="{BB962C8B-B14F-4D97-AF65-F5344CB8AC3E}">
        <p14:creationId xmlns:p14="http://schemas.microsoft.com/office/powerpoint/2010/main" val="144068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 Class CSS Selectors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49078"/>
          </a:xfrm>
        </p:spPr>
        <p:txBody>
          <a:bodyPr/>
          <a:lstStyle/>
          <a:p>
            <a:r>
              <a:rPr lang="en-GB" dirty="0"/>
              <a:t>Sometimes it is helpful to give users some indication about the state of an element.</a:t>
            </a:r>
          </a:p>
          <a:p>
            <a:r>
              <a:rPr lang="en-GB" dirty="0"/>
              <a:t>You can use CSS pseudo classes for this. Syntax:</a:t>
            </a:r>
          </a:p>
          <a:p>
            <a:pPr marL="320040" lvl="1" indent="0">
              <a:buNone/>
            </a:pPr>
            <a:r>
              <a:rPr lang="en-GB" sz="20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selector:pseudo-class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property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value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</a:t>
            </a:r>
            <a:endParaRPr lang="en-GB" dirty="0"/>
          </a:p>
          <a:p>
            <a:r>
              <a:rPr lang="en-GB" dirty="0"/>
              <a:t>The following example displays the different link states in different colours: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a:link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red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unvisited link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a:visited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green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visited link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a:hover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purple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mouse over link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a:active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  </a:t>
            </a:r>
            <a:r>
              <a:rPr lang="en-GB" sz="20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blue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}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/*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selected link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64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*/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61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10342</TotalTime>
  <Words>2880</Words>
  <Application>Microsoft Office PowerPoint</Application>
  <PresentationFormat>On-screen Show (4:3)</PresentationFormat>
  <Paragraphs>341</Paragraphs>
  <Slides>31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Cascading Style Sheets (CSS)</vt:lpstr>
      <vt:lpstr>Today’s Lecture</vt:lpstr>
      <vt:lpstr>Inline and Block-Level Elements</vt:lpstr>
      <vt:lpstr>Cascading Style Sheets (CSS)</vt:lpstr>
      <vt:lpstr>Applying CSS to HTML Content</vt:lpstr>
      <vt:lpstr>HTML Grouping Container Elements</vt:lpstr>
      <vt:lpstr>Two Important HTML Attributes for CSS</vt:lpstr>
      <vt:lpstr>Defining CSS Style Rules</vt:lpstr>
      <vt:lpstr>CSS Selectors</vt:lpstr>
      <vt:lpstr>Most Commonly Used CSS Selectors</vt:lpstr>
      <vt:lpstr>Commonly Used CSS Selectors Examples</vt:lpstr>
      <vt:lpstr>Grouping Selectors</vt:lpstr>
      <vt:lpstr>Where do you define CSS Styles?</vt:lpstr>
      <vt:lpstr>What styles are we using today?</vt:lpstr>
      <vt:lpstr>Demonstration</vt:lpstr>
      <vt:lpstr>CSS Colour</vt:lpstr>
      <vt:lpstr>CSS Colour: Red (R), Green (G) and Blue (B) Colour Values</vt:lpstr>
      <vt:lpstr>CSS Colour:  Hue (H), Saturation (S) and Lightness (L) of Colours</vt:lpstr>
      <vt:lpstr>The CSS Box Model</vt:lpstr>
      <vt:lpstr>CSS Border</vt:lpstr>
      <vt:lpstr>CSS Margin</vt:lpstr>
      <vt:lpstr>CSS Padding</vt:lpstr>
      <vt:lpstr>Styling Text I - CSS Text</vt:lpstr>
      <vt:lpstr>Styling Text II - CSS Font</vt:lpstr>
      <vt:lpstr>CSS Dimension</vt:lpstr>
      <vt:lpstr>CSS Background</vt:lpstr>
      <vt:lpstr>Other CSS Selectors</vt:lpstr>
      <vt:lpstr>CSS Combinator Selectors</vt:lpstr>
      <vt:lpstr>CSS Combination Selectors: Examples</vt:lpstr>
      <vt:lpstr>Pseudo Class CSS Selectors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1270</cp:revision>
  <cp:lastPrinted>2017-10-23T06:11:09Z</cp:lastPrinted>
  <dcterms:created xsi:type="dcterms:W3CDTF">2013-09-18T07:00:31Z</dcterms:created>
  <dcterms:modified xsi:type="dcterms:W3CDTF">2017-10-23T06:11:36Z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