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1"/>
  </p:notesMasterIdLst>
  <p:handoutMasterIdLst>
    <p:handoutMasterId r:id="rId32"/>
  </p:handoutMasterIdLst>
  <p:sldIdLst>
    <p:sldId id="812" r:id="rId3"/>
    <p:sldId id="786" r:id="rId4"/>
    <p:sldId id="867" r:id="rId5"/>
    <p:sldId id="935" r:id="rId6"/>
    <p:sldId id="920" r:id="rId7"/>
    <p:sldId id="911" r:id="rId8"/>
    <p:sldId id="923" r:id="rId9"/>
    <p:sldId id="921" r:id="rId10"/>
    <p:sldId id="925" r:id="rId11"/>
    <p:sldId id="924" r:id="rId12"/>
    <p:sldId id="907" r:id="rId13"/>
    <p:sldId id="912" r:id="rId14"/>
    <p:sldId id="936" r:id="rId15"/>
    <p:sldId id="919" r:id="rId16"/>
    <p:sldId id="910" r:id="rId17"/>
    <p:sldId id="927" r:id="rId18"/>
    <p:sldId id="926" r:id="rId19"/>
    <p:sldId id="928" r:id="rId20"/>
    <p:sldId id="929" r:id="rId21"/>
    <p:sldId id="870" r:id="rId22"/>
    <p:sldId id="930" r:id="rId23"/>
    <p:sldId id="931" r:id="rId24"/>
    <p:sldId id="902" r:id="rId25"/>
    <p:sldId id="883" r:id="rId26"/>
    <p:sldId id="934" r:id="rId27"/>
    <p:sldId id="932" r:id="rId28"/>
    <p:sldId id="933" r:id="rId29"/>
    <p:sldId id="884" r:id="rId30"/>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4"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89277" autoAdjust="0"/>
  </p:normalViewPr>
  <p:slideViewPr>
    <p:cSldViewPr snapToGrid="0">
      <p:cViewPr varScale="1">
        <p:scale>
          <a:sx n="92" d="100"/>
          <a:sy n="92" d="100"/>
        </p:scale>
        <p:origin x="1377" y="42"/>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_rels/viewProps.xml.rels><?xml version="1.0" encoding="UTF-8" standalone="yes"?>
<Relationships xmlns="http://schemas.openxmlformats.org/package/2006/relationships"><Relationship Id="rId8" Type="http://schemas.openxmlformats.org/officeDocument/2006/relationships/slide" Target="slides/slide11.xml"/><Relationship Id="rId13" Type="http://schemas.openxmlformats.org/officeDocument/2006/relationships/slide" Target="slides/slide17.xml"/><Relationship Id="rId18" Type="http://schemas.openxmlformats.org/officeDocument/2006/relationships/slide" Target="slides/slide22.xml"/><Relationship Id="rId3" Type="http://schemas.openxmlformats.org/officeDocument/2006/relationships/slide" Target="slides/slide6.xml"/><Relationship Id="rId7" Type="http://schemas.openxmlformats.org/officeDocument/2006/relationships/slide" Target="slides/slide10.xml"/><Relationship Id="rId12" Type="http://schemas.openxmlformats.org/officeDocument/2006/relationships/slide" Target="slides/slide16.xml"/><Relationship Id="rId17" Type="http://schemas.openxmlformats.org/officeDocument/2006/relationships/slide" Target="slides/slide21.xml"/><Relationship Id="rId2" Type="http://schemas.openxmlformats.org/officeDocument/2006/relationships/slide" Target="slides/slide5.xml"/><Relationship Id="rId16" Type="http://schemas.openxmlformats.org/officeDocument/2006/relationships/slide" Target="slides/slide20.xml"/><Relationship Id="rId1" Type="http://schemas.openxmlformats.org/officeDocument/2006/relationships/slide" Target="slides/slide3.xml"/><Relationship Id="rId6" Type="http://schemas.openxmlformats.org/officeDocument/2006/relationships/slide" Target="slides/slide9.xml"/><Relationship Id="rId11" Type="http://schemas.openxmlformats.org/officeDocument/2006/relationships/slide" Target="slides/slide15.xml"/><Relationship Id="rId5" Type="http://schemas.openxmlformats.org/officeDocument/2006/relationships/slide" Target="slides/slide8.xml"/><Relationship Id="rId15" Type="http://schemas.openxmlformats.org/officeDocument/2006/relationships/slide" Target="slides/slide19.xml"/><Relationship Id="rId10" Type="http://schemas.openxmlformats.org/officeDocument/2006/relationships/slide" Target="slides/slide14.xml"/><Relationship Id="rId19" Type="http://schemas.openxmlformats.org/officeDocument/2006/relationships/slide" Target="slides/slide24.xml"/><Relationship Id="rId4" Type="http://schemas.openxmlformats.org/officeDocument/2006/relationships/slide" Target="slides/slide7.xml"/><Relationship Id="rId9" Type="http://schemas.openxmlformats.org/officeDocument/2006/relationships/slide" Target="slides/slide12.xml"/><Relationship Id="rId14"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indows.microsoft.com/en-us/windows/turn-windows-firewall-on-off"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support.apple.com/en-us/HT201642" TargetMode="External"/><Relationship Id="rId5" Type="http://schemas.openxmlformats.org/officeDocument/2006/relationships/hyperlink" Target="http://windows.microsoft.com/en-us/windows-10/turn-windows-firewall-on-or-off" TargetMode="External"/><Relationship Id="rId4" Type="http://schemas.openxmlformats.org/officeDocument/2006/relationships/hyperlink" Target="http://windows.microsoft.com/en-us/windows-8/windows-firewall-from-start-to-finish"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Your computing devices store your data and are the portal to your online life. Below is a short list of steps you can take to protect your computing devices from intrusion:</a:t>
            </a:r>
          </a:p>
          <a:p>
            <a:r>
              <a:rPr lang="en-GB" sz="1200" b="1" i="0" kern="1200" dirty="0" smtClean="0">
                <a:solidFill>
                  <a:schemeClr val="tx1"/>
                </a:solidFill>
                <a:effectLst/>
                <a:latin typeface="Arial" charset="0"/>
                <a:ea typeface="ＭＳ Ｐゴシック" charset="0"/>
                <a:cs typeface="ＭＳ Ｐゴシック" charset="0"/>
              </a:rPr>
              <a:t>Keep the Firewall On</a:t>
            </a:r>
            <a:r>
              <a:rPr lang="en-GB" sz="1200" b="0" i="0" kern="1200" dirty="0" smtClean="0">
                <a:solidFill>
                  <a:schemeClr val="tx1"/>
                </a:solidFill>
                <a:effectLst/>
                <a:latin typeface="Arial" charset="0"/>
                <a:ea typeface="ＭＳ Ｐゴシック" charset="0"/>
                <a:cs typeface="ＭＳ Ｐゴシック" charset="0"/>
              </a:rPr>
              <a:t> – Whether it is a software firewall or a hardware firewall on a router, the firewall should be turned on and updated to prevent hackers from accessing your personal or company data. Click </a:t>
            </a:r>
            <a:r>
              <a:rPr lang="en-GB" sz="1200" b="0" i="0" u="none" strike="noStrike" kern="1200" dirty="0" smtClean="0">
                <a:solidFill>
                  <a:schemeClr val="tx1"/>
                </a:solidFill>
                <a:effectLst/>
                <a:latin typeface="Arial" charset="0"/>
                <a:ea typeface="ＭＳ Ｐゴシック" charset="0"/>
                <a:cs typeface="ＭＳ Ｐゴシック" charset="0"/>
                <a:hlinkClick r:id="rId3"/>
              </a:rPr>
              <a:t>Windows 7</a:t>
            </a:r>
            <a:r>
              <a:rPr lang="en-GB" sz="1200" b="0" i="0" kern="1200" dirty="0" smtClean="0">
                <a:solidFill>
                  <a:schemeClr val="tx1"/>
                </a:solidFill>
                <a:effectLst/>
                <a:latin typeface="Arial" charset="0"/>
                <a:ea typeface="ＭＳ Ｐゴシック" charset="0"/>
                <a:cs typeface="ＭＳ Ｐゴシック" charset="0"/>
              </a:rPr>
              <a:t>, </a:t>
            </a:r>
            <a:r>
              <a:rPr lang="en-GB" sz="1200" b="0" i="0" u="none" strike="noStrike" kern="1200" dirty="0" smtClean="0">
                <a:solidFill>
                  <a:schemeClr val="tx1"/>
                </a:solidFill>
                <a:effectLst/>
                <a:latin typeface="Arial" charset="0"/>
                <a:ea typeface="ＭＳ Ｐゴシック" charset="0"/>
                <a:cs typeface="ＭＳ Ｐゴシック" charset="0"/>
                <a:hlinkClick r:id="rId4"/>
              </a:rPr>
              <a:t>Window 8</a:t>
            </a:r>
            <a:r>
              <a:rPr lang="en-GB" sz="1200" b="0" i="0" kern="1200" dirty="0" smtClean="0">
                <a:solidFill>
                  <a:schemeClr val="tx1"/>
                </a:solidFill>
                <a:effectLst/>
                <a:latin typeface="Arial" charset="0"/>
                <a:ea typeface="ＭＳ Ｐゴシック" charset="0"/>
                <a:cs typeface="ＭＳ Ｐゴシック" charset="0"/>
              </a:rPr>
              <a:t>, or </a:t>
            </a:r>
            <a:r>
              <a:rPr lang="en-GB" sz="1200" b="0" i="0" u="none" strike="noStrike" kern="1200" dirty="0" smtClean="0">
                <a:solidFill>
                  <a:schemeClr val="tx1"/>
                </a:solidFill>
                <a:effectLst/>
                <a:latin typeface="Arial" charset="0"/>
                <a:ea typeface="ＭＳ Ｐゴシック" charset="0"/>
                <a:cs typeface="ＭＳ Ｐゴシック" charset="0"/>
                <a:hlinkClick r:id="rId5"/>
              </a:rPr>
              <a:t>Windows 10</a:t>
            </a:r>
            <a:r>
              <a:rPr lang="en-GB" sz="1200" b="0" i="0" kern="1200" dirty="0" smtClean="0">
                <a:solidFill>
                  <a:schemeClr val="tx1"/>
                </a:solidFill>
                <a:effectLst/>
                <a:latin typeface="Arial" charset="0"/>
                <a:ea typeface="ＭＳ Ｐゴシック" charset="0"/>
                <a:cs typeface="ＭＳ Ｐゴシック" charset="0"/>
              </a:rPr>
              <a:t> to turn on the firewall in the respective version of Windows. Click </a:t>
            </a:r>
            <a:r>
              <a:rPr lang="en-GB" sz="1200" b="0" i="0" u="none" strike="noStrike" kern="1200" dirty="0" smtClean="0">
                <a:solidFill>
                  <a:schemeClr val="tx1"/>
                </a:solidFill>
                <a:effectLst/>
                <a:latin typeface="Arial" charset="0"/>
                <a:ea typeface="ＭＳ Ｐゴシック" charset="0"/>
                <a:cs typeface="ＭＳ Ｐゴシック" charset="0"/>
                <a:hlinkClick r:id="rId6"/>
              </a:rPr>
              <a:t>here</a:t>
            </a:r>
            <a:r>
              <a:rPr lang="en-GB" sz="1200" b="0" i="0" kern="1200" dirty="0" smtClean="0">
                <a:solidFill>
                  <a:schemeClr val="tx1"/>
                </a:solidFill>
                <a:effectLst/>
                <a:latin typeface="Arial" charset="0"/>
                <a:ea typeface="ＭＳ Ｐゴシック" charset="0"/>
                <a:cs typeface="ＭＳ Ｐゴシック" charset="0"/>
              </a:rPr>
              <a:t> to turn on the firewall for Mac OS X devices.</a:t>
            </a:r>
          </a:p>
          <a:p>
            <a:r>
              <a:rPr lang="en-GB" sz="1200" b="1" i="0" kern="1200" dirty="0" smtClean="0">
                <a:solidFill>
                  <a:schemeClr val="tx1"/>
                </a:solidFill>
                <a:effectLst/>
                <a:latin typeface="Arial" charset="0"/>
                <a:ea typeface="ＭＳ Ｐゴシック" charset="0"/>
                <a:cs typeface="ＭＳ Ｐゴシック" charset="0"/>
              </a:rPr>
              <a:t>Use Antivirus and Antispyware</a:t>
            </a:r>
            <a:r>
              <a:rPr lang="en-GB" sz="1200" b="0" i="0" kern="1200" dirty="0" smtClean="0">
                <a:solidFill>
                  <a:schemeClr val="tx1"/>
                </a:solidFill>
                <a:effectLst/>
                <a:latin typeface="Arial" charset="0"/>
                <a:ea typeface="ＭＳ Ｐゴシック" charset="0"/>
                <a:cs typeface="ＭＳ Ｐゴシック" charset="0"/>
              </a:rPr>
              <a:t> – Malicious software, such as viruses, Trojan horses, worms, ransomware and spyware, are installed on your computing devices without your permission, in order to gain access to your computer and your data. Viruses can destroy your data, slow down your computer, or take over your computer. One way viruses can take over your computer is by allowing spammers to broadcast emails using your account. Spyware can monitor your online activities, collect your personal information, or produce unwanted pop-up ads on your web browser while you are online. A good rule is to only download software from trusted websites to avoid getting spyware in the first place. Antivirus software is designed to scan your computer and incoming email for viruses and delete them. Sometimes antivirus software also includes antispyware. Keep your software up to date to protect your computer from the newest malicious software.</a:t>
            </a:r>
          </a:p>
          <a:p>
            <a:r>
              <a:rPr lang="en-GB" sz="1200" b="1" i="0" kern="1200" dirty="0" smtClean="0">
                <a:solidFill>
                  <a:schemeClr val="tx1"/>
                </a:solidFill>
                <a:effectLst/>
                <a:latin typeface="Arial" charset="0"/>
                <a:ea typeface="ＭＳ Ｐゴシック" charset="0"/>
                <a:cs typeface="ＭＳ Ｐゴシック" charset="0"/>
              </a:rPr>
              <a:t>Manage Your Operating System and Browser</a:t>
            </a:r>
            <a:r>
              <a:rPr lang="en-GB" sz="1200" b="0" i="0" kern="1200" dirty="0" smtClean="0">
                <a:solidFill>
                  <a:schemeClr val="tx1"/>
                </a:solidFill>
                <a:effectLst/>
                <a:latin typeface="Arial" charset="0"/>
                <a:ea typeface="ＭＳ Ｐゴシック" charset="0"/>
                <a:cs typeface="ＭＳ Ｐゴシック" charset="0"/>
              </a:rPr>
              <a:t> – Hackers are always trying to take advantage of vulnerabilities in your operating systems and your web browsers. To protect your computer and your data, set the security settings on your computer and browser at medium or higher. Update your computer’s operating system including your web browsers and regularly download and install the latest software patches and security updates from the vendors.</a:t>
            </a:r>
          </a:p>
          <a:p>
            <a:r>
              <a:rPr lang="en-GB" sz="1200" b="1" i="0" kern="1200" dirty="0" smtClean="0">
                <a:solidFill>
                  <a:schemeClr val="tx1"/>
                </a:solidFill>
                <a:effectLst/>
                <a:latin typeface="Arial" charset="0"/>
                <a:ea typeface="ＭＳ Ｐゴシック" charset="0"/>
                <a:cs typeface="ＭＳ Ｐゴシック" charset="0"/>
              </a:rPr>
              <a:t>Protect All Your Devices</a:t>
            </a:r>
            <a:r>
              <a:rPr lang="en-GB" sz="1200" b="0" i="0" kern="1200" dirty="0" smtClean="0">
                <a:solidFill>
                  <a:schemeClr val="tx1"/>
                </a:solidFill>
                <a:effectLst/>
                <a:latin typeface="Arial" charset="0"/>
                <a:ea typeface="ＭＳ Ｐゴシック" charset="0"/>
                <a:cs typeface="ＭＳ Ｐゴシック" charset="0"/>
              </a:rPr>
              <a:t> – Your computing devices, whether they are PCs, laptops, tablets, or smartphones, should be password protected to prevent unauthorized access. The stored information should be encrypted, especially for sensitive or confidential data. For mobile devices, only store necessary information, in case these devices are stolen or lost when you are away from your home. If any one of your devices is compromised, the criminals may have access to all your data through your cloud-storage service provider, such as iCloud or Google drive.</a:t>
            </a:r>
          </a:p>
          <a:p>
            <a:r>
              <a:rPr lang="en-GB" sz="1200" b="0" i="0" kern="1200" dirty="0" err="1" smtClean="0">
                <a:solidFill>
                  <a:schemeClr val="tx1"/>
                </a:solidFill>
                <a:effectLst/>
                <a:latin typeface="Arial" charset="0"/>
                <a:ea typeface="ＭＳ Ｐゴシック" charset="0"/>
                <a:cs typeface="ＭＳ Ｐゴシック" charset="0"/>
              </a:rPr>
              <a:t>IoT</a:t>
            </a:r>
            <a:r>
              <a:rPr lang="en-GB" sz="1200" b="0" i="0" kern="1200" dirty="0" smtClean="0">
                <a:solidFill>
                  <a:schemeClr val="tx1"/>
                </a:solidFill>
                <a:effectLst/>
                <a:latin typeface="Arial" charset="0"/>
                <a:ea typeface="ＭＳ Ｐゴシック" charset="0"/>
                <a:cs typeface="ＭＳ Ｐゴシック" charset="0"/>
              </a:rPr>
              <a:t> devices pose an even greater risk than your other computing devices. While desktop, laptop and mobile platforms receive frequent software updates, most of the </a:t>
            </a:r>
            <a:r>
              <a:rPr lang="en-GB" sz="1200" b="0" i="0" kern="1200" dirty="0" err="1" smtClean="0">
                <a:solidFill>
                  <a:schemeClr val="tx1"/>
                </a:solidFill>
                <a:effectLst/>
                <a:latin typeface="Arial" charset="0"/>
                <a:ea typeface="ＭＳ Ｐゴシック" charset="0"/>
                <a:cs typeface="ＭＳ Ｐゴシック" charset="0"/>
              </a:rPr>
              <a:t>IoT</a:t>
            </a:r>
            <a:r>
              <a:rPr lang="en-GB" sz="1200" b="0" i="0" kern="1200" dirty="0" smtClean="0">
                <a:solidFill>
                  <a:schemeClr val="tx1"/>
                </a:solidFill>
                <a:effectLst/>
                <a:latin typeface="Arial" charset="0"/>
                <a:ea typeface="ＭＳ Ｐゴシック" charset="0"/>
                <a:cs typeface="ＭＳ Ｐゴシック" charset="0"/>
              </a:rPr>
              <a:t> devices still have their original firmware. If vulnerabilities are found in the firmware, the </a:t>
            </a:r>
            <a:r>
              <a:rPr lang="en-GB" sz="1200" b="0" i="0" kern="1200" dirty="0" err="1" smtClean="0">
                <a:solidFill>
                  <a:schemeClr val="tx1"/>
                </a:solidFill>
                <a:effectLst/>
                <a:latin typeface="Arial" charset="0"/>
                <a:ea typeface="ＭＳ Ｐゴシック" charset="0"/>
                <a:cs typeface="ＭＳ Ｐゴシック" charset="0"/>
              </a:rPr>
              <a:t>IoT</a:t>
            </a:r>
            <a:r>
              <a:rPr lang="en-GB" sz="1200" b="0" i="0" kern="1200" dirty="0" smtClean="0">
                <a:solidFill>
                  <a:schemeClr val="tx1"/>
                </a:solidFill>
                <a:effectLst/>
                <a:latin typeface="Arial" charset="0"/>
                <a:ea typeface="ＭＳ Ｐゴシック" charset="0"/>
                <a:cs typeface="ＭＳ Ｐゴシック" charset="0"/>
              </a:rPr>
              <a:t> device is likely to stay vulnerable. To make the problem worse, </a:t>
            </a:r>
            <a:r>
              <a:rPr lang="en-GB" sz="1200" b="0" i="0" kern="1200" dirty="0" err="1" smtClean="0">
                <a:solidFill>
                  <a:schemeClr val="tx1"/>
                </a:solidFill>
                <a:effectLst/>
                <a:latin typeface="Arial" charset="0"/>
                <a:ea typeface="ＭＳ Ｐゴシック" charset="0"/>
                <a:cs typeface="ＭＳ Ｐゴシック" charset="0"/>
              </a:rPr>
              <a:t>IoT</a:t>
            </a:r>
            <a:r>
              <a:rPr lang="en-GB" sz="1200" b="0" i="0" kern="1200" dirty="0" smtClean="0">
                <a:solidFill>
                  <a:schemeClr val="tx1"/>
                </a:solidFill>
                <a:effectLst/>
                <a:latin typeface="Arial" charset="0"/>
                <a:ea typeface="ＭＳ Ｐゴシック" charset="0"/>
                <a:cs typeface="ＭＳ Ｐゴシック" charset="0"/>
              </a:rPr>
              <a:t> devices are often designed to call home and require Internet access. To reach the Internet, most </a:t>
            </a:r>
            <a:r>
              <a:rPr lang="en-GB" sz="1200" b="0" i="0" kern="1200" dirty="0" err="1" smtClean="0">
                <a:solidFill>
                  <a:schemeClr val="tx1"/>
                </a:solidFill>
                <a:effectLst/>
                <a:latin typeface="Arial" charset="0"/>
                <a:ea typeface="ＭＳ Ｐゴシック" charset="0"/>
                <a:cs typeface="ＭＳ Ｐゴシック" charset="0"/>
              </a:rPr>
              <a:t>IoT</a:t>
            </a:r>
            <a:r>
              <a:rPr lang="en-GB" sz="1200" b="0" i="0" kern="1200" dirty="0" smtClean="0">
                <a:solidFill>
                  <a:schemeClr val="tx1"/>
                </a:solidFill>
                <a:effectLst/>
                <a:latin typeface="Arial" charset="0"/>
                <a:ea typeface="ＭＳ Ｐゴシック" charset="0"/>
                <a:cs typeface="ＭＳ Ｐゴシック" charset="0"/>
              </a:rPr>
              <a:t> devices manufacturers rely on the customer’s local network. The result is that </a:t>
            </a:r>
            <a:r>
              <a:rPr lang="en-GB" sz="1200" b="0" i="0" kern="1200" dirty="0" err="1" smtClean="0">
                <a:solidFill>
                  <a:schemeClr val="tx1"/>
                </a:solidFill>
                <a:effectLst/>
                <a:latin typeface="Arial" charset="0"/>
                <a:ea typeface="ＭＳ Ｐゴシック" charset="0"/>
                <a:cs typeface="ＭＳ Ｐゴシック" charset="0"/>
              </a:rPr>
              <a:t>IoT</a:t>
            </a:r>
            <a:r>
              <a:rPr lang="en-GB" sz="1200" b="0" i="0" kern="1200" dirty="0" smtClean="0">
                <a:solidFill>
                  <a:schemeClr val="tx1"/>
                </a:solidFill>
                <a:effectLst/>
                <a:latin typeface="Arial" charset="0"/>
                <a:ea typeface="ＭＳ Ｐゴシック" charset="0"/>
                <a:cs typeface="ＭＳ Ｐゴシック" charset="0"/>
              </a:rPr>
              <a:t> devices are very likely to be comprised and when they are, they allow access to the customer’s local network and data. The best way to protect yourself from this scenario is to have </a:t>
            </a:r>
            <a:r>
              <a:rPr lang="en-GB" sz="1200" b="0" i="0" kern="1200" dirty="0" err="1" smtClean="0">
                <a:solidFill>
                  <a:schemeClr val="tx1"/>
                </a:solidFill>
                <a:effectLst/>
                <a:latin typeface="Arial" charset="0"/>
                <a:ea typeface="ＭＳ Ｐゴシック" charset="0"/>
                <a:cs typeface="ＭＳ Ｐゴシック" charset="0"/>
              </a:rPr>
              <a:t>IoT</a:t>
            </a:r>
            <a:r>
              <a:rPr lang="en-GB" sz="1200" b="0" i="0" kern="1200" dirty="0" smtClean="0">
                <a:solidFill>
                  <a:schemeClr val="tx1"/>
                </a:solidFill>
                <a:effectLst/>
                <a:latin typeface="Arial" charset="0"/>
                <a:ea typeface="ＭＳ Ｐゴシック" charset="0"/>
                <a:cs typeface="ＭＳ Ｐゴシック" charset="0"/>
              </a:rPr>
              <a:t> devices using an isolated network, sharing it only with other </a:t>
            </a:r>
            <a:r>
              <a:rPr lang="en-GB" sz="1200" b="0" i="0" kern="1200" dirty="0" err="1" smtClean="0">
                <a:solidFill>
                  <a:schemeClr val="tx1"/>
                </a:solidFill>
                <a:effectLst/>
                <a:latin typeface="Arial" charset="0"/>
                <a:ea typeface="ＭＳ Ｐゴシック" charset="0"/>
                <a:cs typeface="ＭＳ Ｐゴシック" charset="0"/>
              </a:rPr>
              <a:t>IoT</a:t>
            </a:r>
            <a:r>
              <a:rPr lang="en-GB" sz="1200" b="0" i="0" kern="1200" dirty="0" smtClean="0">
                <a:solidFill>
                  <a:schemeClr val="tx1"/>
                </a:solidFill>
                <a:effectLst/>
                <a:latin typeface="Arial" charset="0"/>
                <a:ea typeface="ＭＳ Ｐゴシック" charset="0"/>
                <a:cs typeface="ＭＳ Ｐゴシック" charset="0"/>
              </a:rPr>
              <a:t> devices.</a:t>
            </a:r>
          </a:p>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6173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35451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40679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1191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42446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sz="1200" b="0" i="0" kern="1200" dirty="0" smtClean="0">
                <a:solidFill>
                  <a:schemeClr val="tx1"/>
                </a:solidFill>
                <a:effectLst/>
                <a:latin typeface="Arial" charset="0"/>
                <a:ea typeface="ＭＳ Ｐゴシック" charset="0"/>
                <a:cs typeface="ＭＳ Ｐゴシック" charset="0"/>
              </a:rPr>
              <a:t>Wireless networks allow Wi-Fi enabled devices, such as laptops and tablets, to connect to the network by way of the network identifier, known as the Service Set Identifier (SSID). To prevent intruders from entering your home wireless network, the pre-set SSID and default password for the browser-based administrative interface should be changed. Hackers will be aware of this kind of default access information. Furthermore, you should encrypt wireless communication by enabling wireless security and the WPA2 encryption feature on the wireless router. Optionally, the wireless router can also be configured not to broadcast the SSID, which adds an additional barrier to discovering the network, however this should not be considered adequate security for a wireless network.</a:t>
            </a:r>
            <a:endParaRPr lang="en-US" dirty="0"/>
          </a:p>
        </p:txBody>
      </p:sp>
    </p:spTree>
    <p:extLst>
      <p:ext uri="{BB962C8B-B14F-4D97-AF65-F5344CB8AC3E}">
        <p14:creationId xmlns:p14="http://schemas.microsoft.com/office/powerpoint/2010/main" val="17970048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555682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60988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745062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65312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99973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23</a:t>
            </a:fld>
            <a:endParaRPr lang="en-US"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0" baseline="0" dirty="0">
              <a:latin typeface="Arial" charset="0"/>
            </a:endParaRPr>
          </a:p>
        </p:txBody>
      </p:sp>
    </p:spTree>
    <p:extLst>
      <p:ext uri="{BB962C8B-B14F-4D97-AF65-F5344CB8AC3E}">
        <p14:creationId xmlns:p14="http://schemas.microsoft.com/office/powerpoint/2010/main" val="300844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3.4.1 </a:t>
            </a:r>
            <a:r>
              <a:rPr lang="en-US" sz="1200" kern="1200" baseline="0" dirty="0">
                <a:solidFill>
                  <a:schemeClr val="tx1"/>
                </a:solidFill>
                <a:latin typeface="Arial" charset="0"/>
                <a:ea typeface="ＭＳ Ｐゴシック" charset="0"/>
                <a:cs typeface="ＭＳ Ｐゴシック" charset="0"/>
              </a:rPr>
              <a:t>-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a:solidFill>
                  <a:srgbClr val="D3D3D3"/>
                </a:solidFill>
              </a:rPr>
              <a:t>3</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55252203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a:solidFill>
                  <a:srgbClr val="D3D3D3"/>
                </a:solidFill>
              </a:rPr>
              <a:t>3</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BIANfzF43k" TargetMode="External"/><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7v9f51tKDQc" TargetMode="External"/><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hyperlink" Target="http://www.exterminate-it.com/malpedia/ransomware-category" TargetMode="External"/><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subTitle" idx="1"/>
          </p:nvPr>
        </p:nvSpPr>
        <p:spPr>
          <a:xfrm>
            <a:off x="2287027" y="3178701"/>
            <a:ext cx="5552889" cy="658812"/>
          </a:xfrm>
        </p:spPr>
        <p:txBody>
          <a:bodyPr/>
          <a:lstStyle/>
          <a:p>
            <a:pPr algn="ctr"/>
            <a:r>
              <a:rPr lang="en-US" dirty="0"/>
              <a:t>Malware and Malicious Code</a:t>
            </a:r>
            <a:endParaRPr lang="en-GB" dirty="0"/>
          </a:p>
        </p:txBody>
      </p:sp>
      <p:sp>
        <p:nvSpPr>
          <p:cNvPr id="4" name="Rectangle 3"/>
          <p:cNvSpPr txBox="1">
            <a:spLocks noChangeArrowheads="1"/>
          </p:cNvSpPr>
          <p:nvPr/>
        </p:nvSpPr>
        <p:spPr bwMode="auto">
          <a:xfrm>
            <a:off x="1564915" y="759890"/>
            <a:ext cx="6788150"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eaLnBrk="1" hangingPunct="1">
              <a:buFont typeface="Wingdings" charset="0"/>
              <a:buNone/>
            </a:pPr>
            <a:r>
              <a:rPr lang="en-US" sz="2800" kern="0" smtClean="0">
                <a:latin typeface="Arial" charset="0"/>
              </a:rPr>
              <a:t>Cyber Security</a:t>
            </a:r>
            <a:r>
              <a:rPr lang="en-US" kern="0" smtClean="0">
                <a:latin typeface="Arial" charset="0"/>
              </a:rPr>
              <a:t> </a:t>
            </a:r>
            <a:endParaRPr lang="en-US" kern="0" dirty="0">
              <a:latin typeface="Arial" charset="0"/>
            </a:endParaRPr>
          </a:p>
        </p:txBody>
      </p:sp>
      <p:sp>
        <p:nvSpPr>
          <p:cNvPr id="5" name="Rectangle 4"/>
          <p:cNvSpPr/>
          <p:nvPr/>
        </p:nvSpPr>
        <p:spPr>
          <a:xfrm>
            <a:off x="3903986" y="2086335"/>
            <a:ext cx="1553630" cy="424732"/>
          </a:xfrm>
          <a:prstGeom prst="rect">
            <a:avLst/>
          </a:prstGeom>
        </p:spPr>
        <p:txBody>
          <a:bodyPr wrap="none">
            <a:spAutoFit/>
          </a:bodyPr>
          <a:lstStyle/>
          <a:p>
            <a:r>
              <a:rPr lang="en-US" b="1" dirty="0"/>
              <a:t>Lecture </a:t>
            </a:r>
            <a:r>
              <a:rPr lang="en-US" b="1" dirty="0" smtClean="0"/>
              <a:t>3</a:t>
            </a:r>
            <a:endParaRPr lang="en-GB" dirty="0"/>
          </a:p>
        </p:txBody>
      </p:sp>
      <p:sp>
        <p:nvSpPr>
          <p:cNvPr id="6" name="TextBox 6"/>
          <p:cNvSpPr txBox="1">
            <a:spLocks noChangeArrowheads="1"/>
          </p:cNvSpPr>
          <p:nvPr/>
        </p:nvSpPr>
        <p:spPr bwMode="auto">
          <a:xfrm>
            <a:off x="3120371" y="44114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2515264652"/>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843897" y="0"/>
            <a:ext cx="8145462" cy="614083"/>
          </a:xfrm>
        </p:spPr>
        <p:txBody>
          <a:bodyPr/>
          <a:lstStyle/>
          <a:p>
            <a:pPr algn="ctr" eaLnBrk="1" hangingPunct="1"/>
            <a:r>
              <a:rPr lang="en-US" dirty="0" smtClean="0"/>
              <a:t>lecture </a:t>
            </a:r>
            <a:r>
              <a:rPr lang="en-US" dirty="0"/>
              <a:t>3 - </a:t>
            </a:r>
            <a:r>
              <a:rPr lang="en-US" dirty="0" smtClean="0"/>
              <a:t>Objectives</a:t>
            </a:r>
            <a:endParaRPr lang="en-US" dirty="0"/>
          </a:p>
        </p:txBody>
      </p:sp>
      <p:sp>
        <p:nvSpPr>
          <p:cNvPr id="4099" name="Rectangle 34"/>
          <p:cNvSpPr>
            <a:spLocks noGrp="1" noChangeArrowheads="1"/>
          </p:cNvSpPr>
          <p:nvPr>
            <p:ph type="body" idx="4294967295"/>
          </p:nvPr>
        </p:nvSpPr>
        <p:spPr>
          <a:xfrm>
            <a:off x="679077" y="1048871"/>
            <a:ext cx="8310282" cy="4252259"/>
          </a:xfrm>
        </p:spPr>
        <p:txBody>
          <a:bodyPr/>
          <a:lstStyle/>
          <a:p>
            <a:pPr algn="just">
              <a:spcBef>
                <a:spcPts val="600"/>
              </a:spcBef>
              <a:tabLst>
                <a:tab pos="628650" algn="l"/>
              </a:tabLst>
            </a:pPr>
            <a:r>
              <a:rPr lang="en-US" dirty="0"/>
              <a:t>	Malware and Malicious Code</a:t>
            </a:r>
          </a:p>
          <a:p>
            <a:pPr marL="1033463" lvl="4" indent="-342900" algn="just">
              <a:spcBef>
                <a:spcPts val="600"/>
              </a:spcBef>
              <a:buFont typeface="Arial" panose="020B0604020202020204" pitchFamily="34" charset="0"/>
              <a:buChar char="•"/>
            </a:pPr>
            <a:r>
              <a:rPr lang="en-US" dirty="0"/>
              <a:t>Differentiate the types of malware and malicious code.</a:t>
            </a:r>
            <a:endParaRPr lang="en-US" sz="2800" dirty="0"/>
          </a:p>
          <a:p>
            <a:pPr algn="just">
              <a:spcBef>
                <a:spcPts val="600"/>
              </a:spcBef>
              <a:tabLst>
                <a:tab pos="628650" algn="l"/>
              </a:tabLst>
            </a:pPr>
            <a:r>
              <a:rPr lang="en-US" dirty="0"/>
              <a:t>	Trickery</a:t>
            </a:r>
          </a:p>
          <a:p>
            <a:pPr marL="1150938" lvl="5" indent="-342900" algn="just">
              <a:spcBef>
                <a:spcPts val="600"/>
              </a:spcBef>
              <a:buFont typeface="Arial" panose="020B0604020202020204" pitchFamily="34" charset="0"/>
              <a:buChar char="•"/>
            </a:pPr>
            <a:r>
              <a:rPr lang="en-US" dirty="0"/>
              <a:t>Describe the tactics, techniques and procedures used by cyber criminals.</a:t>
            </a:r>
          </a:p>
          <a:p>
            <a:pPr algn="just">
              <a:spcBef>
                <a:spcPts val="600"/>
              </a:spcBef>
            </a:pPr>
            <a:r>
              <a:rPr lang="en-US" dirty="0"/>
              <a:t>	Attacks</a:t>
            </a:r>
          </a:p>
          <a:p>
            <a:pPr marL="800100" lvl="2" indent="-85725" algn="just">
              <a:spcBef>
                <a:spcPts val="600"/>
              </a:spcBef>
              <a:buFont typeface="Arial" panose="020B0604020202020204" pitchFamily="34" charset="0"/>
              <a:buChar char="•"/>
              <a:tabLst>
                <a:tab pos="1171575" algn="l"/>
              </a:tabLst>
            </a:pPr>
            <a:r>
              <a:rPr lang="en-US" dirty="0"/>
              <a:t>	Compare the different methods used in social engineering.</a:t>
            </a:r>
          </a:p>
          <a:p>
            <a:pPr marL="800100" lvl="2" indent="-85725" algn="just">
              <a:spcBef>
                <a:spcPts val="600"/>
              </a:spcBef>
              <a:buFont typeface="Arial" panose="020B0604020202020204" pitchFamily="34" charset="0"/>
              <a:buChar char="•"/>
              <a:tabLst>
                <a:tab pos="1171575" algn="l"/>
              </a:tabLst>
            </a:pPr>
            <a:r>
              <a:rPr lang="en-US" dirty="0"/>
              <a:t>	Compare different types of cyberattacks.</a:t>
            </a:r>
            <a:endParaRPr lang="en-CA" sz="900" dirty="0"/>
          </a:p>
        </p:txBody>
      </p:sp>
    </p:spTree>
    <p:extLst>
      <p:ext uri="{BB962C8B-B14F-4D97-AF65-F5344CB8AC3E}">
        <p14:creationId xmlns:p14="http://schemas.microsoft.com/office/powerpoint/2010/main" val="1065710895"/>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Malware and Malicious Code</a:t>
            </a:r>
            <a:r>
              <a:rPr lang="en-US" dirty="0"/>
              <a:t/>
            </a:r>
            <a:br>
              <a:rPr lang="en-US" dirty="0"/>
            </a:br>
            <a:r>
              <a:rPr lang="en-US" dirty="0">
                <a:latin typeface="Arial" charset="0"/>
              </a:rPr>
              <a:t>Types of Malware</a:t>
            </a:r>
            <a:endParaRPr lang="en-US" sz="4800" dirty="0">
              <a:latin typeface="Arial" charset="0"/>
            </a:endParaRPr>
          </a:p>
        </p:txBody>
      </p:sp>
      <p:sp>
        <p:nvSpPr>
          <p:cNvPr id="2" name="Content Placeholder 1"/>
          <p:cNvSpPr>
            <a:spLocks noGrp="1"/>
          </p:cNvSpPr>
          <p:nvPr>
            <p:ph idx="1"/>
          </p:nvPr>
        </p:nvSpPr>
        <p:spPr>
          <a:xfrm>
            <a:off x="242047" y="915781"/>
            <a:ext cx="7393639" cy="4489935"/>
          </a:xfrm>
        </p:spPr>
        <p:txBody>
          <a:bodyPr/>
          <a:lstStyle/>
          <a:p>
            <a:pPr marL="0" indent="0" algn="just">
              <a:buNone/>
            </a:pPr>
            <a:r>
              <a:rPr lang="en-US" sz="1800" dirty="0"/>
              <a:t>Cyber criminals target user’s end devices through the installation of malware. </a:t>
            </a:r>
          </a:p>
          <a:p>
            <a:pPr marL="0" indent="0" algn="just">
              <a:buNone/>
            </a:pPr>
            <a:r>
              <a:rPr lang="en-US" sz="1800" b="1" dirty="0"/>
              <a:t>Viruses - </a:t>
            </a:r>
            <a:r>
              <a:rPr lang="en-US" sz="1800" dirty="0"/>
              <a:t>A virus is malicious executable code attached to another executable file, such as a legitimate program. Most viruses require end-user initiation, and can activate at a specific time or date. </a:t>
            </a:r>
          </a:p>
          <a:p>
            <a:pPr marL="0" indent="0" algn="just">
              <a:buNone/>
            </a:pPr>
            <a:r>
              <a:rPr lang="en-US" sz="1800" b="1" dirty="0"/>
              <a:t>Worms</a:t>
            </a:r>
            <a:r>
              <a:rPr lang="en-US" sz="1800" dirty="0"/>
              <a:t> - Worms are malicious code that replicates by independently exploiting vulnerabilities in networks. Worms usually slow down networks. Whereas a virus requires a host program to run, worms can run by themselves. Other than the initial infection, worms no longer require user participation. </a:t>
            </a:r>
          </a:p>
          <a:p>
            <a:pPr marL="0" indent="0" algn="just">
              <a:buNone/>
            </a:pPr>
            <a:r>
              <a:rPr lang="en-US" sz="1800" b="1" dirty="0"/>
              <a:t>Trojan horse - </a:t>
            </a:r>
            <a:r>
              <a:rPr lang="en-US" sz="1800" dirty="0"/>
              <a:t>A Trojan horse is malware that carries out malicious operations under the guise of a desired operation such as playing an online game. This malicious code exploits the privileges of the user that runs it. A Trojan horse differs from a virus because the Trojan binds itself to non-executable files, such as image files, audio files, or games.</a:t>
            </a:r>
          </a:p>
          <a:p>
            <a:pPr algn="just"/>
            <a:endParaRPr lang="en-US" sz="1800" dirty="0"/>
          </a:p>
        </p:txBody>
      </p:sp>
      <p:pic>
        <p:nvPicPr>
          <p:cNvPr id="4" name="Picture 3"/>
          <p:cNvPicPr>
            <a:picLocks noChangeAspect="1"/>
          </p:cNvPicPr>
          <p:nvPr/>
        </p:nvPicPr>
        <p:blipFill>
          <a:blip r:embed="rId3"/>
          <a:stretch>
            <a:fillRect/>
          </a:stretch>
        </p:blipFill>
        <p:spPr>
          <a:xfrm>
            <a:off x="7699281" y="2289369"/>
            <a:ext cx="1262062" cy="1322160"/>
          </a:xfrm>
          <a:prstGeom prst="rect">
            <a:avLst/>
          </a:prstGeom>
        </p:spPr>
      </p:pic>
      <p:pic>
        <p:nvPicPr>
          <p:cNvPr id="5" name="Picture 4"/>
          <p:cNvPicPr>
            <a:picLocks noChangeAspect="1"/>
          </p:cNvPicPr>
          <p:nvPr/>
        </p:nvPicPr>
        <p:blipFill>
          <a:blip r:embed="rId4"/>
          <a:stretch>
            <a:fillRect/>
          </a:stretch>
        </p:blipFill>
        <p:spPr>
          <a:xfrm>
            <a:off x="7699281" y="4134130"/>
            <a:ext cx="1271586" cy="1271586"/>
          </a:xfrm>
          <a:prstGeom prst="rect">
            <a:avLst/>
          </a:prstGeom>
        </p:spPr>
      </p:pic>
      <p:pic>
        <p:nvPicPr>
          <p:cNvPr id="6" name="Picture 5"/>
          <p:cNvPicPr>
            <a:picLocks noChangeAspect="1"/>
          </p:cNvPicPr>
          <p:nvPr/>
        </p:nvPicPr>
        <p:blipFill>
          <a:blip r:embed="rId5"/>
          <a:stretch>
            <a:fillRect/>
          </a:stretch>
        </p:blipFill>
        <p:spPr>
          <a:xfrm>
            <a:off x="7818343" y="488796"/>
            <a:ext cx="1143000" cy="1303534"/>
          </a:xfrm>
          <a:prstGeom prst="rect">
            <a:avLst/>
          </a:prstGeom>
        </p:spPr>
      </p:pic>
      <p:pic>
        <p:nvPicPr>
          <p:cNvPr id="7" name="Picture 6"/>
          <p:cNvPicPr>
            <a:picLocks noChangeAspect="1"/>
          </p:cNvPicPr>
          <p:nvPr/>
        </p:nvPicPr>
        <p:blipFill>
          <a:blip r:embed="rId3"/>
          <a:stretch>
            <a:fillRect/>
          </a:stretch>
        </p:blipFill>
        <p:spPr>
          <a:xfrm>
            <a:off x="7749288" y="2499668"/>
            <a:ext cx="1262062" cy="1322160"/>
          </a:xfrm>
          <a:prstGeom prst="rect">
            <a:avLst/>
          </a:prstGeom>
        </p:spPr>
      </p:pic>
      <p:pic>
        <p:nvPicPr>
          <p:cNvPr id="8" name="Picture 7"/>
          <p:cNvPicPr>
            <a:picLocks noChangeAspect="1"/>
          </p:cNvPicPr>
          <p:nvPr/>
        </p:nvPicPr>
        <p:blipFill>
          <a:blip r:embed="rId5"/>
          <a:stretch>
            <a:fillRect/>
          </a:stretch>
        </p:blipFill>
        <p:spPr>
          <a:xfrm>
            <a:off x="7909672" y="683472"/>
            <a:ext cx="1143000" cy="1303534"/>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ypes of Malware demo">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 y="0"/>
            <a:ext cx="9144001" cy="5213023"/>
          </a:xfrm>
        </p:spPr>
      </p:pic>
    </p:spTree>
    <p:extLst>
      <p:ext uri="{BB962C8B-B14F-4D97-AF65-F5344CB8AC3E}">
        <p14:creationId xmlns:p14="http://schemas.microsoft.com/office/powerpoint/2010/main" val="22915069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42925"/>
          </a:xfrm>
        </p:spPr>
        <p:txBody>
          <a:bodyPr/>
          <a:lstStyle/>
          <a:p>
            <a:pPr algn="ctr" eaLnBrk="1" hangingPunct="1"/>
            <a:r>
              <a:rPr lang="en-US" dirty="0" smtClean="0">
                <a:latin typeface="Arial" charset="0"/>
              </a:rPr>
              <a:t>Types </a:t>
            </a:r>
            <a:r>
              <a:rPr lang="en-US" dirty="0">
                <a:latin typeface="Arial" charset="0"/>
              </a:rPr>
              <a:t>of Malware (Cont.)</a:t>
            </a:r>
            <a:endParaRPr lang="en-US" sz="4800" dirty="0">
              <a:latin typeface="Arial" charset="0"/>
            </a:endParaRPr>
          </a:p>
        </p:txBody>
      </p:sp>
      <p:sp>
        <p:nvSpPr>
          <p:cNvPr id="2" name="Content Placeholder 1"/>
          <p:cNvSpPr>
            <a:spLocks noGrp="1"/>
          </p:cNvSpPr>
          <p:nvPr>
            <p:ph idx="1"/>
          </p:nvPr>
        </p:nvSpPr>
        <p:spPr>
          <a:xfrm>
            <a:off x="371843" y="576942"/>
            <a:ext cx="6486157" cy="5218341"/>
          </a:xfrm>
        </p:spPr>
        <p:txBody>
          <a:bodyPr/>
          <a:lstStyle/>
          <a:p>
            <a:pPr algn="just"/>
            <a:r>
              <a:rPr lang="en-US" sz="1800" b="1" dirty="0"/>
              <a:t>Logic Bomb </a:t>
            </a:r>
            <a:r>
              <a:rPr lang="en-US" sz="1800" dirty="0"/>
              <a:t>- A logic bomb is a malicious program that uses a trigger to awaken the malicious code. For example, triggers can be dates, times, other programs running, or the deletion of a user account. The logic bomb remains inactive until that trigger event happens. Once activated, a logic bomb implements a malicious code that causes harm to a computer. </a:t>
            </a:r>
          </a:p>
          <a:p>
            <a:pPr algn="just"/>
            <a:r>
              <a:rPr lang="en-US" sz="1800" b="1" dirty="0"/>
              <a:t>Ransomware</a:t>
            </a:r>
            <a:r>
              <a:rPr lang="en-US" sz="1800" dirty="0"/>
              <a:t> - Ransomware holds a computer system, or the data it contains, captive until the target makes a payment. Ransomware usually works by encrypting data in the computer with a key unknown to the user. </a:t>
            </a:r>
          </a:p>
          <a:p>
            <a:pPr algn="just"/>
            <a:r>
              <a:rPr lang="en-US" sz="1800" b="1" dirty="0"/>
              <a:t>Backdoors and Rootkits </a:t>
            </a:r>
            <a:r>
              <a:rPr lang="en-US" sz="1800" dirty="0"/>
              <a:t>- A backdoor or rootkit refers to the program or code introduced by a criminal who has compromised a system. The backdoor bypasses the normal authentication used to access a system. A rootkit modifies the operating system to create a backdoor. Attackers then use the backdoor to access the computer remotely.</a:t>
            </a:r>
          </a:p>
        </p:txBody>
      </p:sp>
      <p:pic>
        <p:nvPicPr>
          <p:cNvPr id="3" name="Picture 2"/>
          <p:cNvPicPr>
            <a:picLocks noChangeAspect="1"/>
          </p:cNvPicPr>
          <p:nvPr/>
        </p:nvPicPr>
        <p:blipFill>
          <a:blip r:embed="rId3"/>
          <a:stretch>
            <a:fillRect/>
          </a:stretch>
        </p:blipFill>
        <p:spPr>
          <a:xfrm>
            <a:off x="7048813" y="2643508"/>
            <a:ext cx="1730553" cy="1285554"/>
          </a:xfrm>
          <a:prstGeom prst="rect">
            <a:avLst/>
          </a:prstGeom>
        </p:spPr>
      </p:pic>
      <p:pic>
        <p:nvPicPr>
          <p:cNvPr id="4" name="Picture 3"/>
          <p:cNvPicPr>
            <a:picLocks noChangeAspect="1"/>
          </p:cNvPicPr>
          <p:nvPr/>
        </p:nvPicPr>
        <p:blipFill>
          <a:blip r:embed="rId4"/>
          <a:stretch>
            <a:fillRect/>
          </a:stretch>
        </p:blipFill>
        <p:spPr>
          <a:xfrm>
            <a:off x="7048813" y="589686"/>
            <a:ext cx="1707990" cy="1710601"/>
          </a:xfrm>
          <a:prstGeom prst="rect">
            <a:avLst/>
          </a:prstGeom>
        </p:spPr>
      </p:pic>
      <p:pic>
        <p:nvPicPr>
          <p:cNvPr id="5" name="Picture 4"/>
          <p:cNvPicPr>
            <a:picLocks noChangeAspect="1"/>
          </p:cNvPicPr>
          <p:nvPr/>
        </p:nvPicPr>
        <p:blipFill>
          <a:blip r:embed="rId5"/>
          <a:stretch>
            <a:fillRect/>
          </a:stretch>
        </p:blipFill>
        <p:spPr>
          <a:xfrm>
            <a:off x="7194267" y="4395786"/>
            <a:ext cx="1439644" cy="1304925"/>
          </a:xfrm>
          <a:prstGeom prst="rect">
            <a:avLst/>
          </a:prstGeom>
        </p:spPr>
      </p:pic>
    </p:spTree>
    <p:extLst>
      <p:ext uri="{BB962C8B-B14F-4D97-AF65-F5344CB8AC3E}">
        <p14:creationId xmlns:p14="http://schemas.microsoft.com/office/powerpoint/2010/main" val="220272625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50588"/>
            <a:ext cx="8772157" cy="528638"/>
          </a:xfrm>
        </p:spPr>
        <p:txBody>
          <a:bodyPr/>
          <a:lstStyle/>
          <a:p>
            <a:pPr algn="ctr" eaLnBrk="1" hangingPunct="1"/>
            <a:r>
              <a:rPr lang="en-US" dirty="0"/>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617920" y="1201364"/>
            <a:ext cx="6468679" cy="4085011"/>
          </a:xfrm>
        </p:spPr>
        <p:txBody>
          <a:bodyPr/>
          <a:lstStyle/>
          <a:p>
            <a:pPr marL="0" indent="0" algn="just">
              <a:buNone/>
            </a:pPr>
            <a:r>
              <a:rPr lang="en-US" sz="1800" dirty="0"/>
              <a:t>Email is a universal service used by billions worldwide. As one of the most popular services, email has become a major vulnerability to users and organizations. </a:t>
            </a:r>
          </a:p>
          <a:p>
            <a:pPr marL="0" indent="0" algn="just">
              <a:buNone/>
            </a:pPr>
            <a:r>
              <a:rPr lang="en-US" sz="1800" b="1" dirty="0"/>
              <a:t>Spam</a:t>
            </a:r>
            <a:r>
              <a:rPr lang="en-US" sz="1800" dirty="0"/>
              <a:t> - Spam, also known as junk mail, is unsolicited email. In most cases, spam is a method of advertising. However, spam can send harmful links, malware, or deceptive content. </a:t>
            </a:r>
          </a:p>
          <a:p>
            <a:pPr marL="0" indent="0" algn="just">
              <a:buNone/>
            </a:pPr>
            <a:r>
              <a:rPr lang="en-US" sz="1800" b="1" dirty="0"/>
              <a:t>Spyware - </a:t>
            </a:r>
            <a:r>
              <a:rPr lang="en-US" sz="1800" dirty="0"/>
              <a:t>Spyware is software that enables a criminal to obtain information about a user’s computer activities. Spyware often includes activity trackers, keystroke collection, and data capture. In an attempt to overcome security measures, spyware often modifies security settings. </a:t>
            </a:r>
          </a:p>
          <a:p>
            <a:pPr marL="0" indent="0">
              <a:buNone/>
            </a:pPr>
            <a:endParaRPr lang="en-US" sz="1800" dirty="0"/>
          </a:p>
          <a:p>
            <a:pPr marL="0" indent="0">
              <a:buNone/>
            </a:pPr>
            <a:endParaRPr lang="en-US" sz="1800" dirty="0"/>
          </a:p>
        </p:txBody>
      </p:sp>
      <p:pic>
        <p:nvPicPr>
          <p:cNvPr id="3" name="Picture 2"/>
          <p:cNvPicPr>
            <a:picLocks noChangeAspect="1"/>
          </p:cNvPicPr>
          <p:nvPr/>
        </p:nvPicPr>
        <p:blipFill>
          <a:blip r:embed="rId3"/>
          <a:stretch>
            <a:fillRect/>
          </a:stretch>
        </p:blipFill>
        <p:spPr>
          <a:xfrm>
            <a:off x="7255075" y="1807443"/>
            <a:ext cx="1760930" cy="1323975"/>
          </a:xfrm>
          <a:prstGeom prst="rect">
            <a:avLst/>
          </a:prstGeom>
        </p:spPr>
      </p:pic>
      <p:pic>
        <p:nvPicPr>
          <p:cNvPr id="4" name="Picture 3"/>
          <p:cNvPicPr>
            <a:picLocks noChangeAspect="1"/>
          </p:cNvPicPr>
          <p:nvPr/>
        </p:nvPicPr>
        <p:blipFill>
          <a:blip r:embed="rId4"/>
          <a:stretch>
            <a:fillRect/>
          </a:stretch>
        </p:blipFill>
        <p:spPr>
          <a:xfrm>
            <a:off x="7255075" y="3322687"/>
            <a:ext cx="1752600" cy="1284673"/>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56919"/>
            <a:ext cx="8772157" cy="557444"/>
          </a:xfrm>
        </p:spPr>
        <p:txBody>
          <a:bodyPr/>
          <a:lstStyle/>
          <a:p>
            <a:pPr algn="ctr" eaLnBrk="1" hangingPunct="1"/>
            <a:r>
              <a:rPr lang="en-US" dirty="0"/>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732222" y="1718448"/>
            <a:ext cx="5616192" cy="3584949"/>
          </a:xfrm>
        </p:spPr>
        <p:txBody>
          <a:bodyPr/>
          <a:lstStyle/>
          <a:p>
            <a:pPr marL="0" indent="0" algn="just">
              <a:buNone/>
            </a:pPr>
            <a:r>
              <a:rPr lang="en-US" sz="1800" b="1" dirty="0" smtClean="0"/>
              <a:t>Adware -</a:t>
            </a:r>
            <a:r>
              <a:rPr lang="en-US" sz="1800" dirty="0" smtClean="0"/>
              <a:t> Adware typically displays annoying pop-ups to generate revenue for its authors. The malware may analyze user interests by tracking the websites visited. It can then send pop-up advertising pertinent to those sites. </a:t>
            </a:r>
          </a:p>
          <a:p>
            <a:pPr marL="0" indent="0" algn="just">
              <a:buNone/>
            </a:pPr>
            <a:r>
              <a:rPr lang="en-US" sz="1800" b="1" dirty="0" smtClean="0"/>
              <a:t>Scareware - </a:t>
            </a:r>
            <a:r>
              <a:rPr lang="en-US" sz="1800" dirty="0" smtClean="0"/>
              <a:t>Scareware persuades the user to take a specific action based on fear. Scareware forges pop-up windows that resemble operating system dialogue windows. </a:t>
            </a:r>
          </a:p>
          <a:p>
            <a:pPr marL="0" indent="0">
              <a:buNone/>
            </a:pPr>
            <a:endParaRPr lang="en-US" sz="1800" dirty="0"/>
          </a:p>
          <a:p>
            <a:pPr marL="0" indent="0">
              <a:buNone/>
            </a:pPr>
            <a:endParaRPr lang="en-US" sz="1800" dirty="0"/>
          </a:p>
        </p:txBody>
      </p:sp>
      <p:pic>
        <p:nvPicPr>
          <p:cNvPr id="4" name="Picture 3"/>
          <p:cNvPicPr>
            <a:picLocks noChangeAspect="1"/>
          </p:cNvPicPr>
          <p:nvPr/>
        </p:nvPicPr>
        <p:blipFill>
          <a:blip r:embed="rId3"/>
          <a:stretch>
            <a:fillRect/>
          </a:stretch>
        </p:blipFill>
        <p:spPr>
          <a:xfrm>
            <a:off x="6527981" y="1524000"/>
            <a:ext cx="2201681" cy="1719262"/>
          </a:xfrm>
          <a:prstGeom prst="rect">
            <a:avLst/>
          </a:prstGeom>
        </p:spPr>
      </p:pic>
      <p:pic>
        <p:nvPicPr>
          <p:cNvPr id="5" name="Picture 4"/>
          <p:cNvPicPr>
            <a:picLocks noChangeAspect="1"/>
          </p:cNvPicPr>
          <p:nvPr/>
        </p:nvPicPr>
        <p:blipFill>
          <a:blip r:embed="rId4"/>
          <a:stretch>
            <a:fillRect/>
          </a:stretch>
        </p:blipFill>
        <p:spPr>
          <a:xfrm>
            <a:off x="6527981" y="3662824"/>
            <a:ext cx="2201681" cy="1640573"/>
          </a:xfrm>
          <a:prstGeom prst="rect">
            <a:avLst/>
          </a:prstGeom>
        </p:spPr>
      </p:pic>
    </p:spTree>
    <p:extLst>
      <p:ext uri="{BB962C8B-B14F-4D97-AF65-F5344CB8AC3E}">
        <p14:creationId xmlns:p14="http://schemas.microsoft.com/office/powerpoint/2010/main" val="2048105292"/>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89309" y="0"/>
            <a:ext cx="8772157" cy="657225"/>
          </a:xfrm>
        </p:spPr>
        <p:txBody>
          <a:bodyPr/>
          <a:lstStyle/>
          <a:p>
            <a:pPr algn="ctr" eaLnBrk="1" hangingPunct="1"/>
            <a:r>
              <a:rPr lang="en-US" dirty="0"/>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689358" y="879289"/>
            <a:ext cx="5349492" cy="4578538"/>
          </a:xfrm>
        </p:spPr>
        <p:txBody>
          <a:bodyPr/>
          <a:lstStyle/>
          <a:p>
            <a:pPr marL="0" indent="0" algn="just">
              <a:buNone/>
            </a:pPr>
            <a:r>
              <a:rPr lang="en-US" sz="1800" b="1" dirty="0"/>
              <a:t>Phishing</a:t>
            </a:r>
            <a:r>
              <a:rPr lang="en-US" sz="1800" dirty="0"/>
              <a:t> - Phishing is a form of fraud. Cyber criminals use email, instant messaging, or other social media to try to gather information such as login credentials or account information by masquerading as a reputable entity or person. Phishing occurs when a malicious party sends a fraudulent email disguised as being from a legitimate, trusted source. The message intent is to trick the recipient into installing malware on his or her device or into sharing personal or financial information.</a:t>
            </a:r>
          </a:p>
          <a:p>
            <a:pPr marL="0" indent="0" algn="just">
              <a:buNone/>
            </a:pPr>
            <a:r>
              <a:rPr lang="en-US" sz="1800" b="1" dirty="0"/>
              <a:t>Spear phishing - </a:t>
            </a:r>
            <a:r>
              <a:rPr lang="en-US" sz="1800" dirty="0"/>
              <a:t>Spear phishing is a highly targeted phishing attack. While phishing and spear phishing both use emails to reach the victims, spear phishing sends customized emails to a specific person. </a:t>
            </a:r>
          </a:p>
        </p:txBody>
      </p:sp>
      <p:pic>
        <p:nvPicPr>
          <p:cNvPr id="4" name="Picture 3"/>
          <p:cNvPicPr>
            <a:picLocks noChangeAspect="1"/>
          </p:cNvPicPr>
          <p:nvPr/>
        </p:nvPicPr>
        <p:blipFill>
          <a:blip r:embed="rId3"/>
          <a:stretch>
            <a:fillRect/>
          </a:stretch>
        </p:blipFill>
        <p:spPr>
          <a:xfrm>
            <a:off x="6162863" y="1062038"/>
            <a:ext cx="2981137" cy="2309812"/>
          </a:xfrm>
          <a:prstGeom prst="rect">
            <a:avLst/>
          </a:prstGeom>
        </p:spPr>
      </p:pic>
    </p:spTree>
    <p:extLst>
      <p:ext uri="{BB962C8B-B14F-4D97-AF65-F5344CB8AC3E}">
        <p14:creationId xmlns:p14="http://schemas.microsoft.com/office/powerpoint/2010/main" val="185085791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58475"/>
          </a:xfrm>
        </p:spPr>
        <p:txBody>
          <a:bodyPr/>
          <a:lstStyle/>
          <a:p>
            <a:pPr algn="ctr" eaLnBrk="1" hangingPunct="1"/>
            <a:r>
              <a:rPr lang="en-US" dirty="0"/>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432306" y="972763"/>
            <a:ext cx="5730492" cy="4127875"/>
          </a:xfrm>
        </p:spPr>
        <p:txBody>
          <a:bodyPr/>
          <a:lstStyle/>
          <a:p>
            <a:pPr marL="0" indent="0" algn="just">
              <a:buNone/>
            </a:pPr>
            <a:r>
              <a:rPr lang="en-US" sz="1800" b="1" dirty="0"/>
              <a:t>Vishing -</a:t>
            </a:r>
            <a:r>
              <a:rPr lang="en-US" sz="1800" dirty="0"/>
              <a:t> Vishing is phishing using voice communication technology. Criminals can spoof calls from legitimate sources using voice over IP (VoIP) technology. Victims may also receive a recorded message that appears legitimate.</a:t>
            </a:r>
          </a:p>
          <a:p>
            <a:pPr marL="0" indent="0" algn="just">
              <a:buNone/>
            </a:pPr>
            <a:r>
              <a:rPr lang="en-US" sz="1800" b="1" dirty="0"/>
              <a:t>Pharming - </a:t>
            </a:r>
            <a:r>
              <a:rPr lang="en-US" sz="1800" dirty="0"/>
              <a:t>Pharming is the impersonation of a legitimate website in an effort to deceive users into entering their credentials. </a:t>
            </a:r>
          </a:p>
          <a:p>
            <a:pPr marL="0" indent="0" algn="just">
              <a:buNone/>
            </a:pPr>
            <a:r>
              <a:rPr lang="en-US" sz="1800" b="1" dirty="0"/>
              <a:t>Whaling</a:t>
            </a:r>
            <a:r>
              <a:rPr lang="en-US" sz="1800" dirty="0"/>
              <a:t> - Whaling is a phishing attack that targets high profile targets within an organization such as senior executives.</a:t>
            </a:r>
          </a:p>
        </p:txBody>
      </p:sp>
      <p:pic>
        <p:nvPicPr>
          <p:cNvPr id="3" name="Picture 2"/>
          <p:cNvPicPr>
            <a:picLocks noChangeAspect="1"/>
          </p:cNvPicPr>
          <p:nvPr/>
        </p:nvPicPr>
        <p:blipFill>
          <a:blip r:embed="rId3"/>
          <a:stretch>
            <a:fillRect/>
          </a:stretch>
        </p:blipFill>
        <p:spPr>
          <a:xfrm>
            <a:off x="6162798" y="1415676"/>
            <a:ext cx="2981202" cy="2304488"/>
          </a:xfrm>
          <a:prstGeom prst="rect">
            <a:avLst/>
          </a:prstGeom>
        </p:spPr>
      </p:pic>
    </p:spTree>
    <p:extLst>
      <p:ext uri="{BB962C8B-B14F-4D97-AF65-F5344CB8AC3E}">
        <p14:creationId xmlns:p14="http://schemas.microsoft.com/office/powerpoint/2010/main" val="9520916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85788"/>
          </a:xfrm>
        </p:spPr>
        <p:txBody>
          <a:bodyPr/>
          <a:lstStyle/>
          <a:p>
            <a:pPr algn="ctr" eaLnBrk="1" hangingPunct="1"/>
            <a:r>
              <a:rPr lang="en-US" dirty="0"/>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587750" y="701301"/>
            <a:ext cx="8340341" cy="5242299"/>
          </a:xfrm>
        </p:spPr>
        <p:txBody>
          <a:bodyPr/>
          <a:lstStyle/>
          <a:p>
            <a:pPr marL="0" indent="0" algn="just">
              <a:buNone/>
            </a:pPr>
            <a:r>
              <a:rPr lang="en-US" sz="1800" b="1" dirty="0"/>
              <a:t>Plugins - </a:t>
            </a:r>
            <a:r>
              <a:rPr lang="en-US" sz="1800" dirty="0"/>
              <a:t>The Flash and Shockwave plugins from Adobe enable the development of interesting graphic and cartoon animations that greatly enhance the look and feel of a web page. Plugins display the content developed using the appropriate software.</a:t>
            </a:r>
          </a:p>
          <a:p>
            <a:pPr marL="0" indent="0" algn="just">
              <a:buNone/>
            </a:pPr>
            <a:r>
              <a:rPr lang="en-US" sz="1800" b="1" dirty="0"/>
              <a:t>SEO Poisoning - </a:t>
            </a:r>
            <a:r>
              <a:rPr lang="en-US" sz="1800" dirty="0"/>
              <a:t>Search engines such as Google work by ranking pages and presenting relevant results based on users’ search queries. Depending on the relevancy of web site content, it may appear higher or lower in the search result list. SEO, short for Search Engine Optimization, is a set of techniques used to improve a website’s ranking by a search engine. While many legitimate companies specialize in optimizing websites to better position them, SEO poisoning uses SEO to make a malicious website appear higher in search results.</a:t>
            </a:r>
          </a:p>
          <a:p>
            <a:pPr marL="0" indent="0" algn="just">
              <a:buNone/>
            </a:pPr>
            <a:r>
              <a:rPr lang="en-US" sz="1800" b="1" dirty="0"/>
              <a:t>Browser Hijacker - </a:t>
            </a:r>
            <a:r>
              <a:rPr lang="en-US" sz="1800" dirty="0"/>
              <a:t>A browser hijacker is malware that alters a computer's browser settings to redirect the user to websites paid for by the cyber criminals' customers. Browser hijackers usually install without the user's permission and is usually part of a drive-by download. </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48628527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85775" y="24104"/>
            <a:ext cx="8772157" cy="528342"/>
          </a:xfrm>
        </p:spPr>
        <p:txBody>
          <a:bodyPr/>
          <a:lstStyle/>
          <a:p>
            <a:pPr algn="ctr"/>
            <a:r>
              <a:rPr lang="en-US" sz="2800" b="0" dirty="0"/>
              <a:t/>
            </a:r>
            <a:br>
              <a:rPr lang="en-US" sz="2800" b="0" dirty="0"/>
            </a:br>
            <a:r>
              <a:rPr lang="en-US" sz="2800" b="0" dirty="0"/>
              <a:t>The Art of Trickery</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485775" y="552446"/>
            <a:ext cx="6429375" cy="5161413"/>
          </a:xfrm>
          <a:prstGeom prst="rect">
            <a:avLst/>
          </a:prstGeom>
          <a:noFill/>
        </p:spPr>
        <p:txBody>
          <a:bodyPr wrap="square" rtlCol="0">
            <a:spAutoFit/>
          </a:bodyPr>
          <a:lstStyle/>
          <a:p>
            <a:pPr algn="just"/>
            <a:r>
              <a:rPr lang="en-US" sz="1800" b="1" dirty="0"/>
              <a:t>Social Engineering - </a:t>
            </a:r>
            <a:r>
              <a:rPr lang="en-US" sz="1800" dirty="0"/>
              <a:t>Social engineering is a completely non-technical means for a criminal to gather information on a target. Social engineering is an attack that attempts to manipulate individuals into performing actions or divulging confidential information.</a:t>
            </a:r>
          </a:p>
          <a:p>
            <a:pPr algn="just"/>
            <a:endParaRPr lang="en-US" sz="1800" dirty="0"/>
          </a:p>
          <a:p>
            <a:pPr algn="just"/>
            <a:r>
              <a:rPr lang="en-US" sz="1800" dirty="0"/>
              <a:t>Social engineers often rely on people’s willingness to be helpful but also prey on people’s weaknesses. These are some types of social engineering attacks:</a:t>
            </a:r>
          </a:p>
          <a:p>
            <a:pPr algn="just"/>
            <a:endParaRPr lang="en-US" sz="1800" b="1" dirty="0"/>
          </a:p>
          <a:p>
            <a:pPr algn="just"/>
            <a:r>
              <a:rPr lang="en-US" sz="1800" b="1" dirty="0"/>
              <a:t>Pretexting</a:t>
            </a:r>
            <a:r>
              <a:rPr lang="en-US" sz="1800" dirty="0"/>
              <a:t> - This is when an attacker calls an individual and lies to them in an attempt to gain access to privileged data. An example involves an attacker who pretends to need personal or financial data in order to confirm the identity of the recipient.</a:t>
            </a:r>
          </a:p>
          <a:p>
            <a:pPr algn="just"/>
            <a:endParaRPr lang="en-US" sz="1800" b="1" dirty="0"/>
          </a:p>
          <a:p>
            <a:pPr algn="just"/>
            <a:r>
              <a:rPr lang="en-US" sz="1800" b="1" dirty="0"/>
              <a:t>Something for Something (Quid pro quo)</a:t>
            </a:r>
            <a:r>
              <a:rPr lang="en-US" sz="1800" dirty="0"/>
              <a:t> - This is when an attacker requests personal information from a party in exchange for something, like a gift.</a:t>
            </a:r>
          </a:p>
          <a:p>
            <a:pPr algn="l"/>
            <a:endParaRPr lang="en-US" dirty="0"/>
          </a:p>
        </p:txBody>
      </p:sp>
      <p:pic>
        <p:nvPicPr>
          <p:cNvPr id="5" name="Picture 4"/>
          <p:cNvPicPr>
            <a:picLocks noChangeAspect="1"/>
          </p:cNvPicPr>
          <p:nvPr/>
        </p:nvPicPr>
        <p:blipFill>
          <a:blip r:embed="rId3"/>
          <a:stretch>
            <a:fillRect/>
          </a:stretch>
        </p:blipFill>
        <p:spPr>
          <a:xfrm>
            <a:off x="7172334" y="413690"/>
            <a:ext cx="1891915" cy="1833251"/>
          </a:xfrm>
          <a:prstGeom prst="rect">
            <a:avLst/>
          </a:prstGeom>
        </p:spPr>
      </p:pic>
      <p:pic>
        <p:nvPicPr>
          <p:cNvPr id="6" name="Picture 5"/>
          <p:cNvPicPr>
            <a:picLocks noChangeAspect="1"/>
          </p:cNvPicPr>
          <p:nvPr/>
        </p:nvPicPr>
        <p:blipFill>
          <a:blip r:embed="rId4"/>
          <a:stretch>
            <a:fillRect/>
          </a:stretch>
        </p:blipFill>
        <p:spPr>
          <a:xfrm>
            <a:off x="7172334" y="2657471"/>
            <a:ext cx="1787680" cy="2171700"/>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485775"/>
          </a:xfrm>
        </p:spPr>
        <p:txBody>
          <a:bodyPr/>
          <a:lstStyle/>
          <a:p>
            <a:pPr algn="ctr" eaLnBrk="1" hangingPunct="1"/>
            <a:r>
              <a:rPr lang="en-US" sz="2800" dirty="0">
                <a:latin typeface="Arial" charset="0"/>
              </a:rPr>
              <a:t/>
            </a:r>
            <a:br>
              <a:rPr lang="en-US" sz="2800" dirty="0">
                <a:latin typeface="Arial" charset="0"/>
              </a:rPr>
            </a:br>
            <a:r>
              <a:rPr lang="en-US" sz="2800" dirty="0">
                <a:latin typeface="Arial" charset="0"/>
              </a:rPr>
              <a:t/>
            </a:r>
            <a:br>
              <a:rPr lang="en-US" sz="2800" dirty="0">
                <a:latin typeface="Arial" charset="0"/>
              </a:rPr>
            </a:br>
            <a:r>
              <a:rPr lang="en-US" sz="2800" dirty="0">
                <a:latin typeface="Arial" charset="0"/>
              </a:rPr>
              <a:t>Types of Trickery</a:t>
            </a:r>
            <a:endParaRPr lang="en-US" sz="4400" dirty="0">
              <a:latin typeface="Arial" charset="0"/>
            </a:endParaRPr>
          </a:p>
        </p:txBody>
      </p:sp>
      <p:sp>
        <p:nvSpPr>
          <p:cNvPr id="2" name="Content Placeholder 1"/>
          <p:cNvSpPr>
            <a:spLocks noGrp="1"/>
          </p:cNvSpPr>
          <p:nvPr>
            <p:ph idx="1"/>
          </p:nvPr>
        </p:nvSpPr>
        <p:spPr>
          <a:xfrm>
            <a:off x="605355" y="731837"/>
            <a:ext cx="5909745" cy="4468813"/>
          </a:xfrm>
        </p:spPr>
        <p:txBody>
          <a:bodyPr/>
          <a:lstStyle/>
          <a:p>
            <a:pPr marL="0" indent="0" algn="just">
              <a:buNone/>
            </a:pPr>
            <a:r>
              <a:rPr lang="en-US" sz="1600" b="1" dirty="0"/>
              <a:t>Shoulder Surfing and Dumpster Diving – </a:t>
            </a:r>
            <a:r>
              <a:rPr lang="en-US" sz="1600" dirty="0"/>
              <a:t>refers to picking up PINs, access codes or credit card numbers. An attacker can be in close proximity to his victim or the attacker can use binoculars or closed circuit cameras to shoulder surf. </a:t>
            </a:r>
          </a:p>
          <a:p>
            <a:pPr marL="0" indent="0" algn="just">
              <a:buNone/>
            </a:pPr>
            <a:r>
              <a:rPr lang="en-US" sz="1600" b="1" dirty="0"/>
              <a:t>Impersonation and Hoaxes - </a:t>
            </a:r>
            <a:r>
              <a:rPr lang="en-US" sz="1600" dirty="0"/>
              <a:t>Impersonation is the action of pretending to be someone else. For example, a recent phone scam targeted taxpayers. A criminal, posing as an IRS employee, told the victims that they owed money to the IRS. </a:t>
            </a:r>
          </a:p>
          <a:p>
            <a:pPr marL="0" indent="0" algn="just">
              <a:buNone/>
            </a:pPr>
            <a:r>
              <a:rPr lang="en-US" sz="1600" b="1" dirty="0"/>
              <a:t>Piggybacking and Tailgating - </a:t>
            </a:r>
            <a:r>
              <a:rPr lang="en-US" sz="1600" dirty="0"/>
              <a:t>Piggybacking occurs when a criminal tags along with an authorized person to gain entry into a secure location or a restricted area. Tailgating is another term that describes the same practice.</a:t>
            </a:r>
          </a:p>
          <a:p>
            <a:pPr marL="0" indent="0" algn="just">
              <a:buNone/>
            </a:pPr>
            <a:r>
              <a:rPr lang="en-US" sz="1600" b="1" dirty="0"/>
              <a:t>Online, Email, and Web-based Trickery - </a:t>
            </a:r>
            <a:r>
              <a:rPr lang="en-US" sz="1600" dirty="0"/>
              <a:t>Forwarding hoax emails and other jokes, funny movies, and non-work-related emails at work may violate the company's acceptable use policy and result in disciplinary actions. </a:t>
            </a:r>
          </a:p>
          <a:p>
            <a:pPr marL="0" indent="0">
              <a:buNone/>
            </a:pPr>
            <a:endParaRPr lang="en-US" sz="1600" dirty="0"/>
          </a:p>
        </p:txBody>
      </p:sp>
      <p:pic>
        <p:nvPicPr>
          <p:cNvPr id="3" name="Picture 2"/>
          <p:cNvPicPr>
            <a:picLocks noChangeAspect="1"/>
          </p:cNvPicPr>
          <p:nvPr/>
        </p:nvPicPr>
        <p:blipFill>
          <a:blip r:embed="rId3"/>
          <a:stretch>
            <a:fillRect/>
          </a:stretch>
        </p:blipFill>
        <p:spPr>
          <a:xfrm>
            <a:off x="6621595" y="1271588"/>
            <a:ext cx="2398580" cy="1719262"/>
          </a:xfrm>
          <a:prstGeom prst="rect">
            <a:avLst/>
          </a:prstGeom>
        </p:spPr>
      </p:pic>
    </p:spTree>
    <p:extLst>
      <p:ext uri="{BB962C8B-B14F-4D97-AF65-F5344CB8AC3E}">
        <p14:creationId xmlns:p14="http://schemas.microsoft.com/office/powerpoint/2010/main" val="10834476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721" y="0"/>
            <a:ext cx="8772157" cy="651983"/>
          </a:xfrm>
        </p:spPr>
        <p:txBody>
          <a:bodyPr/>
          <a:lstStyle/>
          <a:p>
            <a:pPr algn="ctr"/>
            <a:r>
              <a:rPr lang="en-US" dirty="0">
                <a:latin typeface="Arial" charset="0"/>
              </a:rPr>
              <a:t>Types of Cyber Attacks</a:t>
            </a:r>
            <a:endParaRPr lang="en-GB" dirty="0"/>
          </a:p>
        </p:txBody>
      </p:sp>
      <p:pic>
        <p:nvPicPr>
          <p:cNvPr id="4" name="DOS demo">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331359" y="2152619"/>
            <a:ext cx="4947798" cy="3456330"/>
          </a:xfrm>
        </p:spPr>
      </p:pic>
      <p:sp>
        <p:nvSpPr>
          <p:cNvPr id="5" name="Rectangle 4"/>
          <p:cNvSpPr/>
          <p:nvPr/>
        </p:nvSpPr>
        <p:spPr>
          <a:xfrm>
            <a:off x="212721" y="571793"/>
            <a:ext cx="8865291" cy="1477328"/>
          </a:xfrm>
          <a:prstGeom prst="rect">
            <a:avLst/>
          </a:prstGeom>
        </p:spPr>
        <p:txBody>
          <a:bodyPr wrap="square">
            <a:spAutoFit/>
          </a:bodyPr>
          <a:lstStyle/>
          <a:p>
            <a:pPr marL="0" indent="0" algn="just">
              <a:buNone/>
            </a:pPr>
            <a:r>
              <a:rPr lang="en-US" sz="2000" b="1" dirty="0"/>
              <a:t>Denial-of-Service (</a:t>
            </a:r>
            <a:r>
              <a:rPr lang="en-US" sz="2000" b="1" dirty="0" err="1"/>
              <a:t>DoS</a:t>
            </a:r>
            <a:r>
              <a:rPr lang="en-US" sz="2000" b="1" dirty="0"/>
              <a:t>) Attacks  </a:t>
            </a:r>
            <a:r>
              <a:rPr lang="en-US" sz="2000" dirty="0"/>
              <a:t>- are a type of network attack. A </a:t>
            </a:r>
            <a:r>
              <a:rPr lang="en-US" sz="2000" dirty="0" err="1"/>
              <a:t>DoS</a:t>
            </a:r>
            <a:r>
              <a:rPr lang="en-US" sz="2000" dirty="0"/>
              <a:t> attack results in some sort of interruption of network services to users, devices, or applications. </a:t>
            </a:r>
            <a:r>
              <a:rPr lang="en-US" sz="2000" dirty="0" err="1"/>
              <a:t>DoS</a:t>
            </a:r>
            <a:r>
              <a:rPr lang="en-US" sz="2000" dirty="0"/>
              <a:t> attacks are a major risk because they can easily interrupt communication and cause significant loss of time and money. These attacks are relatively simple to conduct, even by an unskilled attacker.</a:t>
            </a:r>
          </a:p>
        </p:txBody>
      </p:sp>
    </p:spTree>
    <p:extLst>
      <p:ext uri="{BB962C8B-B14F-4D97-AF65-F5344CB8AC3E}">
        <p14:creationId xmlns:p14="http://schemas.microsoft.com/office/powerpoint/2010/main" val="23445041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00063"/>
          </a:xfrm>
        </p:spPr>
        <p:txBody>
          <a:bodyPr/>
          <a:lstStyle/>
          <a:p>
            <a:pPr algn="ctr" eaLnBrk="1" hangingPunct="1"/>
            <a:r>
              <a:rPr lang="en-US" sz="2800" dirty="0" smtClean="0">
                <a:latin typeface="Arial" charset="0"/>
              </a:rPr>
              <a:t>Types </a:t>
            </a:r>
            <a:r>
              <a:rPr lang="en-US" sz="2800" dirty="0">
                <a:latin typeface="Arial" charset="0"/>
              </a:rPr>
              <a:t>of Cyber Attacks</a:t>
            </a:r>
            <a:endParaRPr lang="en-US" sz="4400" dirty="0">
              <a:latin typeface="Arial" charset="0"/>
            </a:endParaRPr>
          </a:p>
        </p:txBody>
      </p:sp>
      <p:sp>
        <p:nvSpPr>
          <p:cNvPr id="2" name="Content Placeholder 1"/>
          <p:cNvSpPr>
            <a:spLocks noGrp="1"/>
          </p:cNvSpPr>
          <p:nvPr>
            <p:ph idx="1"/>
          </p:nvPr>
        </p:nvSpPr>
        <p:spPr>
          <a:xfrm>
            <a:off x="530601" y="1187777"/>
            <a:ext cx="8454640" cy="3714161"/>
          </a:xfrm>
        </p:spPr>
        <p:txBody>
          <a:bodyPr/>
          <a:lstStyle/>
          <a:p>
            <a:pPr marL="0" indent="0" algn="just">
              <a:buNone/>
            </a:pPr>
            <a:r>
              <a:rPr lang="en-US" sz="1800" b="1" dirty="0" smtClean="0"/>
              <a:t>Sniffing </a:t>
            </a:r>
            <a:r>
              <a:rPr lang="en-US" sz="1800" b="1" dirty="0"/>
              <a:t>- </a:t>
            </a:r>
            <a:r>
              <a:rPr lang="en-US" sz="1800" dirty="0"/>
              <a:t>Sniffing 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marL="0" indent="0" algn="just">
              <a:buNone/>
            </a:pPr>
            <a:r>
              <a:rPr lang="en-US" sz="1800" b="1" dirty="0"/>
              <a:t>Spoofing - </a:t>
            </a:r>
            <a:r>
              <a:rPr lang="en-US" sz="1800" dirty="0"/>
              <a:t>Spoofing 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301012868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457200"/>
          </a:xfrm>
        </p:spPr>
        <p:txBody>
          <a:bodyPr/>
          <a:lstStyle/>
          <a:p>
            <a:pPr algn="ctr" eaLnBrk="1" hangingPunct="1"/>
            <a:r>
              <a:rPr lang="en-US" sz="2800" dirty="0" smtClean="0">
                <a:latin typeface="Arial" charset="0"/>
              </a:rPr>
              <a:t>Types </a:t>
            </a:r>
            <a:r>
              <a:rPr lang="en-US" sz="2800" dirty="0">
                <a:latin typeface="Arial" charset="0"/>
              </a:rPr>
              <a:t>of Cyber Attacks</a:t>
            </a:r>
            <a:endParaRPr lang="en-US" sz="4400" dirty="0">
              <a:latin typeface="Arial" charset="0"/>
            </a:endParaRPr>
          </a:p>
        </p:txBody>
      </p:sp>
      <p:sp>
        <p:nvSpPr>
          <p:cNvPr id="2" name="Content Placeholder 1"/>
          <p:cNvSpPr>
            <a:spLocks noGrp="1"/>
          </p:cNvSpPr>
          <p:nvPr>
            <p:ph idx="1"/>
          </p:nvPr>
        </p:nvSpPr>
        <p:spPr>
          <a:xfrm>
            <a:off x="113098" y="581314"/>
            <a:ext cx="6548678" cy="5116408"/>
          </a:xfrm>
        </p:spPr>
        <p:txBody>
          <a:bodyPr/>
          <a:lstStyle/>
          <a:p>
            <a:pPr marL="0" indent="0" algn="just">
              <a:buNone/>
            </a:pPr>
            <a:r>
              <a:rPr lang="en-US" sz="1600" b="1" dirty="0"/>
              <a:t>Man-in-the-middle - </a:t>
            </a:r>
            <a:r>
              <a:rPr lang="en-US" sz="1600" dirty="0"/>
              <a:t>A criminal performs a man-in-the-middle (</a:t>
            </a:r>
            <a:r>
              <a:rPr lang="en-US" sz="1600" dirty="0" err="1"/>
              <a:t>MitM</a:t>
            </a:r>
            <a:r>
              <a:rPr lang="en-US" sz="1600" dirty="0"/>
              <a:t>) attack by intercepting communications between computers to steal information crossing the network. The criminal can also choose to manipulate messages and relay false information between hosts since the hosts are unaware that a modification to the messages occurred. </a:t>
            </a:r>
            <a:r>
              <a:rPr lang="en-US" sz="1600" dirty="0" err="1"/>
              <a:t>MitM</a:t>
            </a:r>
            <a:r>
              <a:rPr lang="en-US" sz="1600" dirty="0"/>
              <a:t> allows the criminal to take control over a device without the user’s knowledge.</a:t>
            </a:r>
          </a:p>
          <a:p>
            <a:pPr marL="0" indent="0" algn="just">
              <a:buNone/>
            </a:pPr>
            <a:r>
              <a:rPr lang="en-US" sz="1600" b="1" dirty="0"/>
              <a:t>Zero-Day Attacks - </a:t>
            </a:r>
            <a:r>
              <a:rPr lang="en-US" sz="1600" dirty="0"/>
              <a:t>A zero-day attack, sometimes referred to as a zero-day threat, is a computer attack that tries to exploit software vulnerabilities that are unknown or undisclosed by the software vendor. The term zero hour describes the moment when someone discovers the exploit.  </a:t>
            </a:r>
            <a:r>
              <a:rPr lang="en-US" sz="1600" dirty="0">
                <a:hlinkClick r:id="rId3"/>
              </a:rPr>
              <a:t>https://www.youtube.com/watch?v=-</a:t>
            </a:r>
            <a:r>
              <a:rPr lang="en-US" sz="1600" dirty="0" smtClean="0">
                <a:hlinkClick r:id="rId3"/>
              </a:rPr>
              <a:t>BIANfzF43k</a:t>
            </a:r>
            <a:endParaRPr lang="en-US" sz="1600" dirty="0" smtClean="0"/>
          </a:p>
          <a:p>
            <a:pPr marL="0" indent="0" algn="just">
              <a:buNone/>
            </a:pPr>
            <a:r>
              <a:rPr lang="en-US" sz="1600" b="1" dirty="0" smtClean="0"/>
              <a:t>Keyboard </a:t>
            </a:r>
            <a:r>
              <a:rPr lang="en-US" sz="1600" b="1" dirty="0"/>
              <a:t>Logging - </a:t>
            </a:r>
            <a:r>
              <a:rPr lang="en-US" sz="1600" dirty="0"/>
              <a:t>Keyboard logging 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p:txBody>
      </p:sp>
      <p:pic>
        <p:nvPicPr>
          <p:cNvPr id="3" name="Picture 2"/>
          <p:cNvPicPr>
            <a:picLocks noChangeAspect="1"/>
          </p:cNvPicPr>
          <p:nvPr/>
        </p:nvPicPr>
        <p:blipFill>
          <a:blip r:embed="rId4"/>
          <a:stretch>
            <a:fillRect/>
          </a:stretch>
        </p:blipFill>
        <p:spPr>
          <a:xfrm>
            <a:off x="6661776" y="1034199"/>
            <a:ext cx="2270142" cy="1628423"/>
          </a:xfrm>
          <a:prstGeom prst="rect">
            <a:avLst/>
          </a:prstGeom>
        </p:spPr>
      </p:pic>
      <p:pic>
        <p:nvPicPr>
          <p:cNvPr id="4" name="Picture 3"/>
          <p:cNvPicPr>
            <a:picLocks noChangeAspect="1"/>
          </p:cNvPicPr>
          <p:nvPr/>
        </p:nvPicPr>
        <p:blipFill>
          <a:blip r:embed="rId5"/>
          <a:stretch>
            <a:fillRect/>
          </a:stretch>
        </p:blipFill>
        <p:spPr>
          <a:xfrm>
            <a:off x="6793641" y="3139518"/>
            <a:ext cx="2138277" cy="828675"/>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74352"/>
            <a:ext cx="8772157" cy="540012"/>
          </a:xfrm>
        </p:spPr>
        <p:txBody>
          <a:bodyPr/>
          <a:lstStyle/>
          <a:p>
            <a:pPr algn="ctr" eaLnBrk="1" hangingPunct="1"/>
            <a:r>
              <a:rPr lang="en-US" dirty="0" smtClean="0"/>
              <a:t>Wireless </a:t>
            </a:r>
            <a:r>
              <a:rPr lang="en-US" dirty="0"/>
              <a:t>and Mobile Attacks (Cont.)</a:t>
            </a:r>
            <a:endParaRPr lang="en-US" dirty="0">
              <a:latin typeface="Arial" charset="0"/>
            </a:endParaRPr>
          </a:p>
        </p:txBody>
      </p:sp>
      <p:sp>
        <p:nvSpPr>
          <p:cNvPr id="2" name="Content Placeholder 1"/>
          <p:cNvSpPr>
            <a:spLocks noGrp="1"/>
          </p:cNvSpPr>
          <p:nvPr>
            <p:ph idx="1"/>
          </p:nvPr>
        </p:nvSpPr>
        <p:spPr>
          <a:xfrm>
            <a:off x="513146" y="815686"/>
            <a:ext cx="8387966" cy="3213389"/>
          </a:xfrm>
        </p:spPr>
        <p:txBody>
          <a:bodyPr/>
          <a:lstStyle/>
          <a:p>
            <a:pPr marL="0" indent="0" algn="just">
              <a:buNone/>
            </a:pPr>
            <a:r>
              <a:rPr lang="en-US" sz="1800" b="1" dirty="0"/>
              <a:t>Grayware and SMiShing</a:t>
            </a:r>
          </a:p>
          <a:p>
            <a:pPr algn="just"/>
            <a:r>
              <a:rPr lang="en-US" sz="1800" dirty="0"/>
              <a:t>Grayware includes applications that behave in an annoying or undesirable manner. Grayware may not have recognizable malware concealed within, but it still may pose a risk to the user. Grayware is becoming a problem area in mobile security with the popularity of smartphones. </a:t>
            </a:r>
          </a:p>
          <a:p>
            <a:pPr algn="just"/>
            <a:r>
              <a:rPr lang="en-US" sz="1800" dirty="0"/>
              <a:t>SMiShing is short for SMS phishing. It uses Short Message Service (SMS) to send fake text messages. The criminals trick the user into visiting a website or calling a phone number. Unsuspecting victims may then provide sensitive information such as credit card information. Visiting a website might result in the user unknowingly downloading malware that infects the device</a:t>
            </a:r>
            <a:r>
              <a:rPr lang="en-US" sz="1800" dirty="0" smtClean="0"/>
              <a:t>.</a:t>
            </a:r>
          </a:p>
          <a:p>
            <a:pPr algn="just"/>
            <a:r>
              <a:rPr lang="en-US" sz="1800" dirty="0">
                <a:hlinkClick r:id="rId3"/>
              </a:rPr>
              <a:t>https://</a:t>
            </a:r>
            <a:r>
              <a:rPr lang="en-US" sz="1800" dirty="0" smtClean="0">
                <a:hlinkClick r:id="rId3"/>
              </a:rPr>
              <a:t>www.youtube.com/watch?v=7v9f51tKDQc</a:t>
            </a:r>
            <a:endParaRPr lang="en-US" sz="1800" dirty="0" smtClean="0"/>
          </a:p>
          <a:p>
            <a:pPr algn="just"/>
            <a:endParaRPr lang="en-US" sz="1800" dirty="0"/>
          </a:p>
          <a:p>
            <a:pPr marL="0" indent="0">
              <a:buNone/>
            </a:pPr>
            <a:endParaRPr lang="en-US" sz="1800" dirty="0"/>
          </a:p>
        </p:txBody>
      </p:sp>
      <p:pic>
        <p:nvPicPr>
          <p:cNvPr id="4" name="Picture 3"/>
          <p:cNvPicPr>
            <a:picLocks noChangeAspect="1"/>
          </p:cNvPicPr>
          <p:nvPr/>
        </p:nvPicPr>
        <p:blipFill>
          <a:blip r:embed="rId4"/>
          <a:stretch>
            <a:fillRect/>
          </a:stretch>
        </p:blipFill>
        <p:spPr>
          <a:xfrm>
            <a:off x="6553200" y="3891106"/>
            <a:ext cx="2347912" cy="1697075"/>
          </a:xfrm>
          <a:prstGeom prst="rect">
            <a:avLst/>
          </a:prstGeom>
        </p:spPr>
      </p:pic>
    </p:spTree>
    <p:extLst>
      <p:ext uri="{BB962C8B-B14F-4D97-AF65-F5344CB8AC3E}">
        <p14:creationId xmlns:p14="http://schemas.microsoft.com/office/powerpoint/2010/main" val="63889975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57213"/>
          </a:xfrm>
        </p:spPr>
        <p:txBody>
          <a:bodyPr/>
          <a:lstStyle/>
          <a:p>
            <a:pPr algn="ctr" eaLnBrk="1" hangingPunct="1"/>
            <a:r>
              <a:rPr lang="en-US" dirty="0"/>
              <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371842" y="729961"/>
            <a:ext cx="6581855" cy="4799540"/>
          </a:xfrm>
        </p:spPr>
        <p:txBody>
          <a:bodyPr/>
          <a:lstStyle/>
          <a:p>
            <a:pPr marL="0" indent="0" algn="just">
              <a:buNone/>
            </a:pPr>
            <a:r>
              <a:rPr lang="en-US" sz="1800" b="1" dirty="0"/>
              <a:t>Rogue Access Points - </a:t>
            </a:r>
            <a:r>
              <a:rPr lang="en-US" sz="1800" dirty="0"/>
              <a:t>A rogue access point is a wireless access point installed on a secure network without explicit authorization. A rogue access point can be set up in two ways. </a:t>
            </a:r>
          </a:p>
          <a:p>
            <a:pPr marL="0" indent="0" algn="just">
              <a:buNone/>
            </a:pPr>
            <a:r>
              <a:rPr lang="en-US" sz="1800" b="1" dirty="0"/>
              <a:t>RF Jamming - </a:t>
            </a:r>
            <a:r>
              <a:rPr lang="en-US" sz="1800" dirty="0"/>
              <a:t>Wireless signals are susceptible to electromagnetic interference (EMI), radio-frequency interference (RFI), and may even be susceptible to lightning strikes or noise from fluorescent lights. Wireless signals are also susceptible to deliberate jamming. Radio frequency (RF) jamming disrupts the transmission of a radio or satellite station so that the signal does not reach the receiving station.</a:t>
            </a:r>
          </a:p>
          <a:p>
            <a:pPr marL="0" indent="0" algn="just">
              <a:buNone/>
            </a:pPr>
            <a:r>
              <a:rPr lang="en-US" sz="1800" b="1" dirty="0" err="1"/>
              <a:t>Bluejacking</a:t>
            </a:r>
            <a:r>
              <a:rPr lang="en-US" sz="1800" b="1" dirty="0"/>
              <a:t> and </a:t>
            </a:r>
            <a:r>
              <a:rPr lang="en-US" sz="1800" b="1" dirty="0" err="1"/>
              <a:t>Bluesnarfing</a:t>
            </a:r>
            <a:r>
              <a:rPr lang="en-US" sz="1800" b="1" dirty="0"/>
              <a:t> - </a:t>
            </a:r>
            <a:r>
              <a:rPr lang="en-US" sz="1800" dirty="0" err="1"/>
              <a:t>Bluejacking</a:t>
            </a:r>
            <a:r>
              <a:rPr lang="en-US" sz="1800" dirty="0"/>
              <a:t> is the term used for sending unauthorized messages to another Bluetooth device. </a:t>
            </a:r>
            <a:r>
              <a:rPr lang="en-US" sz="1800" dirty="0" err="1"/>
              <a:t>Bluesnarfing</a:t>
            </a:r>
            <a:r>
              <a:rPr lang="en-US" sz="1800" dirty="0"/>
              <a:t> occurs when the attacker copies the victim's information from his device. This information can include emails and contact lists.</a:t>
            </a:r>
          </a:p>
          <a:p>
            <a:pPr marL="0" indent="0">
              <a:buNone/>
            </a:pPr>
            <a:endParaRPr lang="en-US" sz="1800" dirty="0"/>
          </a:p>
        </p:txBody>
      </p:sp>
      <p:pic>
        <p:nvPicPr>
          <p:cNvPr id="3" name="Picture 2"/>
          <p:cNvPicPr>
            <a:picLocks noChangeAspect="1"/>
          </p:cNvPicPr>
          <p:nvPr/>
        </p:nvPicPr>
        <p:blipFill>
          <a:blip r:embed="rId3"/>
          <a:stretch>
            <a:fillRect/>
          </a:stretch>
        </p:blipFill>
        <p:spPr>
          <a:xfrm>
            <a:off x="6953697" y="1672406"/>
            <a:ext cx="2076001" cy="2914650"/>
          </a:xfrm>
          <a:prstGeom prst="rect">
            <a:avLst/>
          </a:prstGeom>
        </p:spPr>
      </p:pic>
    </p:spTree>
    <p:extLst>
      <p:ext uri="{BB962C8B-B14F-4D97-AF65-F5344CB8AC3E}">
        <p14:creationId xmlns:p14="http://schemas.microsoft.com/office/powerpoint/2010/main" val="195447515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1"/>
            <a:ext cx="8772157" cy="628650"/>
          </a:xfrm>
        </p:spPr>
        <p:txBody>
          <a:bodyPr/>
          <a:lstStyle/>
          <a:p>
            <a:pPr algn="ctr" eaLnBrk="1" hangingPunct="1"/>
            <a:r>
              <a:rPr lang="en-US" dirty="0" smtClean="0"/>
              <a:t>Wireless </a:t>
            </a:r>
            <a:r>
              <a:rPr lang="en-US" dirty="0"/>
              <a:t>and Mobile Attacks (Cont.)</a:t>
            </a:r>
            <a:endParaRPr lang="en-US" dirty="0">
              <a:latin typeface="Arial" charset="0"/>
            </a:endParaRPr>
          </a:p>
        </p:txBody>
      </p:sp>
      <p:sp>
        <p:nvSpPr>
          <p:cNvPr id="2" name="Content Placeholder 1"/>
          <p:cNvSpPr>
            <a:spLocks noGrp="1"/>
          </p:cNvSpPr>
          <p:nvPr>
            <p:ph idx="1"/>
          </p:nvPr>
        </p:nvSpPr>
        <p:spPr>
          <a:xfrm>
            <a:off x="478213" y="671514"/>
            <a:ext cx="8559416" cy="4799540"/>
          </a:xfrm>
        </p:spPr>
        <p:txBody>
          <a:bodyPr/>
          <a:lstStyle/>
          <a:p>
            <a:pPr marL="0" indent="0" algn="just">
              <a:buNone/>
            </a:pPr>
            <a:r>
              <a:rPr lang="en-US" sz="1800" b="1" dirty="0"/>
              <a:t>WEP and WPA Attacks</a:t>
            </a:r>
          </a:p>
          <a:p>
            <a:pPr marL="0" indent="0" algn="just">
              <a:buNone/>
            </a:pPr>
            <a:r>
              <a:rPr lang="en-US" sz="1800" b="1" dirty="0"/>
              <a:t>Wired Equivalent Privacy (WEP)</a:t>
            </a:r>
            <a:r>
              <a:rPr lang="en-US" sz="1800" dirty="0"/>
              <a:t> is a security protocol that attempted to provide a wireless local area network (WLAN) with the same level of security as a wired LAN. Since physical security measures help to protect a wired LAN, WEP seeks to provide similar protection for data transmitted over the WLAN with encryption.</a:t>
            </a:r>
          </a:p>
          <a:p>
            <a:pPr algn="just"/>
            <a:r>
              <a:rPr lang="en-US" sz="1800" dirty="0"/>
              <a:t>WEP uses a key for encryption. </a:t>
            </a:r>
          </a:p>
          <a:p>
            <a:pPr algn="just"/>
            <a:r>
              <a:rPr lang="en-US" sz="1800" dirty="0"/>
              <a:t>There is no provision for key management with WEP, so the number of people sharing the key will continually grow. </a:t>
            </a:r>
          </a:p>
          <a:p>
            <a:pPr marL="0" indent="0" algn="just">
              <a:buNone/>
            </a:pPr>
            <a:r>
              <a:rPr lang="en-US" sz="1800" b="1" dirty="0"/>
              <a:t>Wi-Fi Protected Access (WPA) and then WPA2 </a:t>
            </a:r>
            <a:r>
              <a:rPr lang="en-US" sz="1800" dirty="0"/>
              <a:t>came out as improved protocols to replace WEP. WPA2 does not have the same encryption problems because an attacker cannot recover the key by observing traffic. </a:t>
            </a:r>
          </a:p>
          <a:p>
            <a:pPr algn="just"/>
            <a:r>
              <a:rPr lang="en-US" sz="1800" dirty="0"/>
              <a:t>WPA2 is susceptible to attack because cyber criminals can analyze the packets going between the access point and a legitimate user. </a:t>
            </a:r>
          </a:p>
          <a:p>
            <a:pPr algn="just"/>
            <a:r>
              <a:rPr lang="en-US" sz="1800" dirty="0"/>
              <a:t>Cyber criminals use a packet sniffer and then run attacks offline on the passphrase.</a:t>
            </a:r>
          </a:p>
        </p:txBody>
      </p:sp>
    </p:spTree>
    <p:extLst>
      <p:ext uri="{BB962C8B-B14F-4D97-AF65-F5344CB8AC3E}">
        <p14:creationId xmlns:p14="http://schemas.microsoft.com/office/powerpoint/2010/main" val="39179465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1"/>
            <a:ext cx="8772157" cy="585788"/>
          </a:xfrm>
        </p:spPr>
        <p:txBody>
          <a:bodyPr/>
          <a:lstStyle/>
          <a:p>
            <a:pPr algn="ctr" eaLnBrk="1" hangingPunct="1"/>
            <a:r>
              <a:rPr lang="en-US" dirty="0" smtClean="0"/>
              <a:t>Wireless </a:t>
            </a:r>
            <a:r>
              <a:rPr lang="en-US" dirty="0"/>
              <a:t>and Mobile Attacks (Cont.)</a:t>
            </a:r>
            <a:endParaRPr lang="en-US" dirty="0">
              <a:latin typeface="Arial" charset="0"/>
            </a:endParaRPr>
          </a:p>
        </p:txBody>
      </p:sp>
      <p:sp>
        <p:nvSpPr>
          <p:cNvPr id="2" name="Content Placeholder 1"/>
          <p:cNvSpPr>
            <a:spLocks noGrp="1"/>
          </p:cNvSpPr>
          <p:nvPr>
            <p:ph idx="1"/>
          </p:nvPr>
        </p:nvSpPr>
        <p:spPr>
          <a:xfrm>
            <a:off x="478213" y="744248"/>
            <a:ext cx="8559416" cy="4799540"/>
          </a:xfrm>
        </p:spPr>
        <p:txBody>
          <a:bodyPr/>
          <a:lstStyle/>
          <a:p>
            <a:pPr marL="0" indent="0" algn="just">
              <a:buNone/>
            </a:pPr>
            <a:r>
              <a:rPr lang="en-US" sz="1800" b="1" dirty="0"/>
              <a:t>Defending Against Wireless and Mobile Device Attacks</a:t>
            </a:r>
          </a:p>
          <a:p>
            <a:pPr marL="0" indent="0" algn="just">
              <a:buNone/>
            </a:pPr>
            <a:r>
              <a:rPr lang="en-US" sz="1800" dirty="0"/>
              <a:t>There are several steps to take to defend against wireless and mobile device attacks. </a:t>
            </a:r>
          </a:p>
          <a:p>
            <a:pPr algn="just"/>
            <a:r>
              <a:rPr lang="en-US" sz="1800" dirty="0"/>
              <a:t>Most WLAN products use default settings. Take advantage of the basic wireless security features such as authentication and encryption by changing the default configuration settings.</a:t>
            </a:r>
          </a:p>
          <a:p>
            <a:pPr algn="just"/>
            <a:r>
              <a:rPr lang="en-US" sz="1800" dirty="0"/>
              <a:t>Restrict access point placement with the network by placing these devices outside the firewall or within a demilitarized zone (DMZ) which contains other untrusted devices such as email and web servers.</a:t>
            </a:r>
          </a:p>
          <a:p>
            <a:pPr algn="just"/>
            <a:r>
              <a:rPr lang="en-US" sz="1800" dirty="0"/>
              <a:t>WLAN tools such as </a:t>
            </a:r>
            <a:r>
              <a:rPr lang="en-US" sz="1800" dirty="0" err="1"/>
              <a:t>NetStumbler</a:t>
            </a:r>
            <a:r>
              <a:rPr lang="en-US" sz="1800" dirty="0"/>
              <a:t> may discover rogue access points or unauthorized workstations. Develop a guest policy to address the need when legitimate guests need to connect to the Internet while visiting. For authorized employees, utilize a remote access virtual private network (VPN) for WLAN access.</a:t>
            </a:r>
          </a:p>
        </p:txBody>
      </p:sp>
    </p:spTree>
    <p:extLst>
      <p:ext uri="{BB962C8B-B14F-4D97-AF65-F5344CB8AC3E}">
        <p14:creationId xmlns:p14="http://schemas.microsoft.com/office/powerpoint/2010/main" val="287130278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0"/>
            <a:ext cx="8772157" cy="546062"/>
          </a:xfrm>
        </p:spPr>
        <p:txBody>
          <a:bodyPr/>
          <a:lstStyle/>
          <a:p>
            <a:pPr algn="ctr" eaLnBrk="1" hangingPunct="1"/>
            <a:r>
              <a:rPr lang="en-US" dirty="0" smtClean="0"/>
              <a:t>Application </a:t>
            </a:r>
            <a:r>
              <a:rPr lang="en-US" dirty="0"/>
              <a:t>Attacks</a:t>
            </a:r>
            <a:endParaRPr lang="en-US" dirty="0">
              <a:latin typeface="Arial" charset="0"/>
            </a:endParaRPr>
          </a:p>
        </p:txBody>
      </p:sp>
      <p:sp>
        <p:nvSpPr>
          <p:cNvPr id="2" name="Content Placeholder 1"/>
          <p:cNvSpPr>
            <a:spLocks noGrp="1"/>
          </p:cNvSpPr>
          <p:nvPr>
            <p:ph idx="1"/>
          </p:nvPr>
        </p:nvSpPr>
        <p:spPr>
          <a:xfrm>
            <a:off x="433066" y="770439"/>
            <a:ext cx="8552200" cy="4799540"/>
          </a:xfrm>
        </p:spPr>
        <p:txBody>
          <a:bodyPr/>
          <a:lstStyle/>
          <a:p>
            <a:pPr marL="0" indent="0" algn="just">
              <a:buNone/>
            </a:pPr>
            <a:r>
              <a:rPr lang="en-US" sz="1800" b="1" dirty="0"/>
              <a:t>Cross-site scripting (XSS) - </a:t>
            </a:r>
            <a:r>
              <a:rPr lang="en-US" sz="1800" dirty="0"/>
              <a:t>is a vulnerability found in web applications. XSS allows criminals to inject scripts into the web pages viewed by users. This script can contain malicious code. Cross-site scripting has three participants: the criminal, the victim, and the website. The cyber-criminal does not target a victim directly. The criminal exploits vulnerability within a website or web application. Criminals inject client-side scripts into web pages viewed by users, the victims. </a:t>
            </a:r>
          </a:p>
          <a:p>
            <a:pPr marL="0" indent="0" algn="just">
              <a:buNone/>
            </a:pPr>
            <a:r>
              <a:rPr lang="en-US" sz="1800" b="1" dirty="0"/>
              <a:t>Code Injections Attacks - </a:t>
            </a:r>
            <a:r>
              <a:rPr lang="en-US" sz="1800" dirty="0"/>
              <a:t>One way to store data at a website is to use a database. There are several different types of databases such as a Structured Query Language (SQL) database or an Extensible Markup Language (XML) database. Both XML and SQL injection attacks exploit weaknesses in the program such as not validating database queries properly.</a:t>
            </a:r>
          </a:p>
          <a:p>
            <a:pPr marL="0" indent="0" algn="just">
              <a:buNone/>
            </a:pPr>
            <a:r>
              <a:rPr lang="en-US" sz="1800" b="1" dirty="0"/>
              <a:t>Buffer Overflow - </a:t>
            </a:r>
            <a:r>
              <a:rPr lang="en-US" sz="1800"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marL="0" indent="0">
              <a:buNone/>
            </a:pPr>
            <a:endParaRPr lang="en-US" sz="1800" dirty="0"/>
          </a:p>
        </p:txBody>
      </p:sp>
    </p:spTree>
    <p:extLst>
      <p:ext uri="{BB962C8B-B14F-4D97-AF65-F5344CB8AC3E}">
        <p14:creationId xmlns:p14="http://schemas.microsoft.com/office/powerpoint/2010/main" val="375367946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1"/>
            <a:ext cx="8772157" cy="542924"/>
          </a:xfrm>
        </p:spPr>
        <p:txBody>
          <a:bodyPr/>
          <a:lstStyle/>
          <a:p>
            <a:pPr algn="ctr" eaLnBrk="1" hangingPunct="1"/>
            <a:r>
              <a:rPr lang="en-US" dirty="0"/>
              <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433066" y="712311"/>
            <a:ext cx="8552200" cy="4799540"/>
          </a:xfrm>
        </p:spPr>
        <p:txBody>
          <a:bodyPr/>
          <a:lstStyle/>
          <a:p>
            <a:pPr marL="0" indent="0" algn="just">
              <a:buNone/>
            </a:pPr>
            <a:r>
              <a:rPr lang="en-US" sz="1800" b="1" dirty="0"/>
              <a:t>Remote Code Executions </a:t>
            </a:r>
            <a:r>
              <a:rPr lang="en-US" sz="1800" dirty="0"/>
              <a:t>vulnerabilities allow a cybercriminal to execute malicious code and take control of a system with the privileges of the user running the application. Remote code execution allows a criminal to execute any command on a target machine.</a:t>
            </a:r>
          </a:p>
          <a:p>
            <a:pPr marL="0" indent="0" algn="just">
              <a:buNone/>
            </a:pPr>
            <a:r>
              <a:rPr lang="en-US" sz="1800" b="1" dirty="0"/>
              <a:t>ActiveX Controls and Java </a:t>
            </a:r>
            <a:r>
              <a:rPr lang="en-US" sz="1800" dirty="0"/>
              <a:t>controls provide the capability of a plugin to Internet Explorer. </a:t>
            </a:r>
          </a:p>
          <a:p>
            <a:pPr algn="just"/>
            <a:r>
              <a:rPr lang="en-US" sz="1800" dirty="0"/>
              <a:t>ActiveX controls are pieces of software installed by users to provide extended capabilities. Third parties write some ActiveX controls and they may be malicious. They can monitor browsing habits, install malware, or log keystrokes. Active X controls also work in other Microsoft applications.</a:t>
            </a:r>
          </a:p>
          <a:p>
            <a:pPr algn="just"/>
            <a:r>
              <a:rPr lang="en-US" sz="1800" dirty="0"/>
              <a:t>Java operates through an interpreter, the Java Virtual Machine (JVM). The JVM enables the Java program’s functionality. The JVM sandboxes or isolates untrusted code from the rest of the operating system. There are vulnerabilities, which allow untrusted code to go around the restrictions imposed by the sandbox. </a:t>
            </a:r>
          </a:p>
          <a:p>
            <a:pPr marL="0" indent="0" algn="just">
              <a:buNone/>
            </a:pPr>
            <a:endParaRPr lang="en-US" sz="1800" dirty="0"/>
          </a:p>
        </p:txBody>
      </p:sp>
    </p:spTree>
    <p:extLst>
      <p:ext uri="{BB962C8B-B14F-4D97-AF65-F5344CB8AC3E}">
        <p14:creationId xmlns:p14="http://schemas.microsoft.com/office/powerpoint/2010/main" val="2263112172"/>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0"/>
            <a:ext cx="8772157" cy="557213"/>
          </a:xfrm>
        </p:spPr>
        <p:txBody>
          <a:bodyPr/>
          <a:lstStyle/>
          <a:p>
            <a:pPr algn="ctr" eaLnBrk="1" hangingPunct="1"/>
            <a:r>
              <a:rPr lang="en-US" dirty="0"/>
              <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591800" y="1018232"/>
            <a:ext cx="8552200" cy="3622964"/>
          </a:xfrm>
        </p:spPr>
        <p:txBody>
          <a:bodyPr/>
          <a:lstStyle/>
          <a:p>
            <a:pPr marL="0" indent="0" algn="just">
              <a:buNone/>
            </a:pPr>
            <a:r>
              <a:rPr lang="en-US" sz="1800" b="1" dirty="0"/>
              <a:t>Defending Against Application Attacks</a:t>
            </a:r>
          </a:p>
          <a:p>
            <a:pPr algn="just"/>
            <a:r>
              <a:rPr lang="en-US" sz="1800" dirty="0"/>
              <a:t>The first line of defense against an application attack is to write solid code. </a:t>
            </a:r>
          </a:p>
          <a:p>
            <a:pPr algn="just"/>
            <a:r>
              <a:rPr lang="en-US" sz="1800" dirty="0"/>
              <a:t>Regardless of the language used, or the source of outside input, prudent programming practice is to treat all input from outside a function as hostile. </a:t>
            </a:r>
          </a:p>
          <a:p>
            <a:pPr algn="just"/>
            <a:r>
              <a:rPr lang="en-US" sz="1800" dirty="0"/>
              <a:t>Validate all inputs as if they were hostile.</a:t>
            </a:r>
          </a:p>
          <a:p>
            <a:pPr algn="just"/>
            <a:r>
              <a:rPr lang="en-US" sz="1800" dirty="0"/>
              <a:t>Keep all software including operating systems and applications up to date, and do not ignore update prompts. </a:t>
            </a:r>
          </a:p>
          <a:p>
            <a:pPr algn="just"/>
            <a:r>
              <a:rPr lang="en-US" sz="1800" dirty="0"/>
              <a:t>Not all programs update automatically, so at the very least, always select the manual update option. </a:t>
            </a:r>
          </a:p>
          <a:p>
            <a:pPr marL="0" indent="0">
              <a:buNone/>
            </a:pPr>
            <a:endParaRPr lang="en-US" sz="1800" dirty="0"/>
          </a:p>
        </p:txBody>
      </p:sp>
    </p:spTree>
    <p:extLst>
      <p:ext uri="{BB962C8B-B14F-4D97-AF65-F5344CB8AC3E}">
        <p14:creationId xmlns:p14="http://schemas.microsoft.com/office/powerpoint/2010/main" val="285721295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3"/>
          <p:cNvSpPr txBox="1">
            <a:spLocks noChangeArrowheads="1"/>
          </p:cNvSpPr>
          <p:nvPr/>
        </p:nvSpPr>
        <p:spPr bwMode="auto">
          <a:xfrm>
            <a:off x="1341438" y="0"/>
            <a:ext cx="8145462" cy="637309"/>
          </a:xfrm>
          <a:prstGeom prst="rect">
            <a:avLst/>
          </a:prstGeom>
          <a:noFill/>
          <a:ln w="9525" algn="ctr">
            <a:noFill/>
            <a:miter lim="800000"/>
            <a:headEnd/>
            <a:tailEnd/>
          </a:ln>
        </p:spPr>
        <p:txBody>
          <a:bodyPr lIns="82124" tIns="41061" rIns="82124" bIns="41061" anchor="b"/>
          <a:lstStyle/>
          <a:p>
            <a:pPr defTabSz="814388">
              <a:lnSpc>
                <a:spcPct val="90000"/>
              </a:lnSpc>
              <a:defRPr/>
            </a:pPr>
            <a:r>
              <a:rPr lang="en-US" sz="3200" b="1" kern="0" dirty="0" smtClean="0">
                <a:solidFill>
                  <a:srgbClr val="708CA1"/>
                </a:solidFill>
                <a:latin typeface="+mj-lt"/>
                <a:ea typeface="+mj-ea"/>
                <a:cs typeface="+mj-cs"/>
              </a:rPr>
              <a:t>Best </a:t>
            </a:r>
            <a:r>
              <a:rPr lang="en-US" sz="3200" b="1" kern="0" dirty="0">
                <a:solidFill>
                  <a:srgbClr val="708CA1"/>
                </a:solidFill>
                <a:latin typeface="+mj-lt"/>
                <a:ea typeface="+mj-ea"/>
                <a:cs typeface="+mj-cs"/>
              </a:rPr>
              <a:t>Practices (Cont.)</a:t>
            </a:r>
          </a:p>
        </p:txBody>
      </p:sp>
      <p:sp>
        <p:nvSpPr>
          <p:cNvPr id="8" name="TextBox 7"/>
          <p:cNvSpPr txBox="1"/>
          <p:nvPr/>
        </p:nvSpPr>
        <p:spPr>
          <a:xfrm>
            <a:off x="1341438" y="779907"/>
            <a:ext cx="7137734" cy="1323439"/>
          </a:xfrm>
          <a:prstGeom prst="rect">
            <a:avLst/>
          </a:prstGeom>
          <a:noFill/>
        </p:spPr>
        <p:txBody>
          <a:bodyPr wrap="square" rtlCol="0">
            <a:spAutoFit/>
          </a:bodyPr>
          <a:lstStyle/>
          <a:p>
            <a:pPr algn="just">
              <a:lnSpc>
                <a:spcPct val="80000"/>
              </a:lnSpc>
              <a:buFontTx/>
              <a:buNone/>
            </a:pPr>
            <a:r>
              <a:rPr lang="en-US" sz="2000" dirty="0"/>
              <a:t>Understanding the different cyber threats is a critical skill for cybersecurity professionals. </a:t>
            </a:r>
            <a:r>
              <a:rPr lang="en-US" sz="2000" dirty="0" smtClean="0"/>
              <a:t>Get familiar </a:t>
            </a:r>
            <a:r>
              <a:rPr lang="en-US" sz="2000" dirty="0"/>
              <a:t>with the following websites:</a:t>
            </a:r>
          </a:p>
          <a:p>
            <a:pPr algn="l">
              <a:lnSpc>
                <a:spcPct val="80000"/>
              </a:lnSpc>
            </a:pPr>
            <a:endParaRPr lang="en-US" sz="2000" dirty="0"/>
          </a:p>
          <a:p>
            <a:pPr marL="285750" indent="-285750" algn="l">
              <a:lnSpc>
                <a:spcPct val="80000"/>
              </a:lnSpc>
              <a:buFont typeface="Arial" panose="020B0604020202020204" pitchFamily="34" charset="0"/>
              <a:buChar char="•"/>
            </a:pPr>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3696600710"/>
              </p:ext>
            </p:extLst>
          </p:nvPr>
        </p:nvGraphicFramePr>
        <p:xfrm>
          <a:off x="185739" y="1645870"/>
          <a:ext cx="8715374" cy="3396176"/>
        </p:xfrm>
        <a:graphic>
          <a:graphicData uri="http://schemas.openxmlformats.org/drawingml/2006/table">
            <a:tbl>
              <a:tblPr firstRow="1" bandRow="1">
                <a:tableStyleId>{5C22544A-7EE6-4342-B048-85BDC9FD1C3A}</a:tableStyleId>
              </a:tblPr>
              <a:tblGrid>
                <a:gridCol w="3264573">
                  <a:extLst>
                    <a:ext uri="{9D8B030D-6E8A-4147-A177-3AD203B41FA5}">
                      <a16:colId xmlns:a16="http://schemas.microsoft.com/office/drawing/2014/main" val="20000"/>
                    </a:ext>
                  </a:extLst>
                </a:gridCol>
                <a:gridCol w="5450801">
                  <a:extLst>
                    <a:ext uri="{9D8B030D-6E8A-4147-A177-3AD203B41FA5}">
                      <a16:colId xmlns:a16="http://schemas.microsoft.com/office/drawing/2014/main" val="20001"/>
                    </a:ext>
                  </a:extLst>
                </a:gridCol>
              </a:tblGrid>
              <a:tr h="356968">
                <a:tc>
                  <a:txBody>
                    <a:bodyPr/>
                    <a:lstStyle/>
                    <a:p>
                      <a:pPr algn="ctr"/>
                      <a:r>
                        <a:rPr lang="en-US" dirty="0"/>
                        <a:t>Cyber Threats</a:t>
                      </a:r>
                    </a:p>
                  </a:txBody>
                  <a:tcPr/>
                </a:tc>
                <a:tc>
                  <a:txBody>
                    <a:bodyPr/>
                    <a:lstStyle/>
                    <a:p>
                      <a:pPr algn="ctr"/>
                      <a:r>
                        <a:rPr lang="en-US" dirty="0"/>
                        <a:t>URL Address</a:t>
                      </a:r>
                    </a:p>
                  </a:txBody>
                  <a:tcPr/>
                </a:tc>
                <a:extLst>
                  <a:ext uri="{0D108BD9-81ED-4DB2-BD59-A6C34878D82A}">
                    <a16:rowId xmlns:a16="http://schemas.microsoft.com/office/drawing/2014/main" val="10000"/>
                  </a:ext>
                </a:extLst>
              </a:tr>
              <a:tr h="356968">
                <a:tc>
                  <a:txBody>
                    <a:bodyPr/>
                    <a:lstStyle/>
                    <a:p>
                      <a:pPr algn="l">
                        <a:lnSpc>
                          <a:spcPct val="80000"/>
                        </a:lnSpc>
                      </a:pPr>
                      <a:r>
                        <a:rPr lang="en-US" sz="1600" dirty="0"/>
                        <a:t>8 Computer Viruses That Brought the Internet to Its Knees</a:t>
                      </a:r>
                    </a:p>
                  </a:txBody>
                  <a:tcPr/>
                </a:tc>
                <a:tc>
                  <a:txBody>
                    <a:bodyPr/>
                    <a:lstStyle/>
                    <a:p>
                      <a:r>
                        <a:rPr lang="en-US" sz="1600" dirty="0"/>
                        <a:t>http://www.whoishostingthis.com/blog/2015/06/01/8-worst-viruses/</a:t>
                      </a:r>
                    </a:p>
                  </a:txBody>
                  <a:tcPr/>
                </a:tc>
                <a:extLst>
                  <a:ext uri="{0D108BD9-81ED-4DB2-BD59-A6C34878D82A}">
                    <a16:rowId xmlns:a16="http://schemas.microsoft.com/office/drawing/2014/main" val="10001"/>
                  </a:ext>
                </a:extLst>
              </a:tr>
              <a:tr h="356968">
                <a:tc>
                  <a:txBody>
                    <a:bodyPr/>
                    <a:lstStyle/>
                    <a:p>
                      <a:pPr algn="l">
                        <a:lnSpc>
                          <a:spcPct val="80000"/>
                        </a:lnSpc>
                      </a:pPr>
                      <a:r>
                        <a:rPr lang="en-US" sz="1600" dirty="0"/>
                        <a:t>7 Ways to Secure Your Web Browser Against Attacks</a:t>
                      </a:r>
                    </a:p>
                  </a:txBody>
                  <a:tcPr/>
                </a:tc>
                <a:tc>
                  <a:txBody>
                    <a:bodyPr/>
                    <a:lstStyle/>
                    <a:p>
                      <a:r>
                        <a:rPr lang="en-US" sz="1600" dirty="0"/>
                        <a:t>http://www.howtogeek.com/228828/7-ways-to-secure-your-web-browser-against-attacks/</a:t>
                      </a:r>
                    </a:p>
                  </a:txBody>
                  <a:tcPr/>
                </a:tc>
                <a:extLst>
                  <a:ext uri="{0D108BD9-81ED-4DB2-BD59-A6C34878D82A}">
                    <a16:rowId xmlns:a16="http://schemas.microsoft.com/office/drawing/2014/main" val="10002"/>
                  </a:ext>
                </a:extLst>
              </a:tr>
              <a:tr h="356968">
                <a:tc>
                  <a:txBody>
                    <a:bodyPr/>
                    <a:lstStyle/>
                    <a:p>
                      <a:r>
                        <a:rPr lang="en-US" sz="1600" dirty="0"/>
                        <a:t>Most Recent Scam Alerts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https://www.consumer.ftc.gov/scam-alerts</a:t>
                      </a:r>
                    </a:p>
                  </a:txBody>
                  <a:tcPr/>
                </a:tc>
                <a:extLst>
                  <a:ext uri="{0D108BD9-81ED-4DB2-BD59-A6C34878D82A}">
                    <a16:rowId xmlns:a16="http://schemas.microsoft.com/office/drawing/2014/main" val="10003"/>
                  </a:ext>
                </a:extLst>
              </a:tr>
              <a:tr h="356968">
                <a:tc>
                  <a:txBody>
                    <a:bodyPr/>
                    <a:lstStyle/>
                    <a:p>
                      <a:r>
                        <a:rPr lang="en-US" sz="1600" dirty="0"/>
                        <a:t>Spam</a:t>
                      </a:r>
                    </a:p>
                  </a:txBody>
                  <a:tcPr/>
                </a:tc>
                <a:tc>
                  <a:txBody>
                    <a:bodyPr/>
                    <a:lstStyle/>
                    <a:p>
                      <a:r>
                        <a:rPr lang="en-US" sz="1600" dirty="0"/>
                        <a:t>https://www.consumer.ftc.gov/articles/0038-spam</a:t>
                      </a:r>
                    </a:p>
                  </a:txBody>
                  <a:tcPr/>
                </a:tc>
                <a:extLst>
                  <a:ext uri="{0D108BD9-81ED-4DB2-BD59-A6C34878D82A}">
                    <a16:rowId xmlns:a16="http://schemas.microsoft.com/office/drawing/2014/main" val="10004"/>
                  </a:ext>
                </a:extLst>
              </a:tr>
              <a:tr h="356968">
                <a:tc>
                  <a:txBody>
                    <a:bodyPr/>
                    <a:lstStyle/>
                    <a:p>
                      <a:r>
                        <a:rPr lang="en-US" sz="1600" dirty="0" err="1"/>
                        <a:t>Malpedia</a:t>
                      </a:r>
                      <a:r>
                        <a:rPr lang="en-US" sz="1600" dirty="0"/>
                        <a:t> - Ransomware</a:t>
                      </a:r>
                    </a:p>
                  </a:txBody>
                  <a:tcPr/>
                </a:tc>
                <a:tc>
                  <a:txBody>
                    <a:bodyPr/>
                    <a:lstStyle/>
                    <a:p>
                      <a:r>
                        <a:rPr lang="en-US" sz="1600" dirty="0">
                          <a:hlinkClick r:id="rId3"/>
                        </a:rPr>
                        <a:t>http://www.exterminate-it.com/malpedia/ransomware-category</a:t>
                      </a:r>
                      <a:endParaRPr lang="en-US" sz="1600" dirty="0"/>
                    </a:p>
                  </a:txBody>
                  <a:tcPr/>
                </a:tc>
                <a:extLst>
                  <a:ext uri="{0D108BD9-81ED-4DB2-BD59-A6C34878D82A}">
                    <a16:rowId xmlns:a16="http://schemas.microsoft.com/office/drawing/2014/main" val="10005"/>
                  </a:ext>
                </a:extLst>
              </a:tr>
              <a:tr h="356968">
                <a:tc>
                  <a:txBody>
                    <a:bodyPr/>
                    <a:lstStyle/>
                    <a:p>
                      <a:r>
                        <a:rPr lang="en-US" sz="1600" dirty="0" err="1"/>
                        <a:t>InformIT</a:t>
                      </a:r>
                      <a:r>
                        <a:rPr lang="en-US" sz="1600" baseline="0" dirty="0"/>
                        <a:t> - Top 10 Social Engineering Tactics</a:t>
                      </a:r>
                      <a:endParaRPr lang="en-US" sz="1600" dirty="0"/>
                    </a:p>
                  </a:txBody>
                  <a:tcPr/>
                </a:tc>
                <a:tc>
                  <a:txBody>
                    <a:bodyPr/>
                    <a:lstStyle/>
                    <a:p>
                      <a:r>
                        <a:rPr lang="en-US" sz="1600" dirty="0"/>
                        <a:t>http://www.informit.com/articles/article.aspx?p=1350956</a:t>
                      </a: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077509437"/>
      </p:ext>
    </p:extLst>
  </p:cSld>
  <p:clrMapOvr>
    <a:masterClrMapping/>
  </p:clrMapOvr>
  <p:transition>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6" y="113945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lgn="just">
              <a:buNone/>
            </a:pPr>
            <a:r>
              <a:rPr lang="en-US" sz="1800" dirty="0"/>
              <a:t>Threats, vulnerabilities, and attacks are the central focus of the cybersecurity wizards. </a:t>
            </a:r>
          </a:p>
          <a:p>
            <a:pPr algn="just"/>
            <a:r>
              <a:rPr lang="en-US" sz="1800" dirty="0"/>
              <a:t>This </a:t>
            </a:r>
            <a:r>
              <a:rPr lang="en-US" sz="1800" dirty="0" smtClean="0"/>
              <a:t>lecture </a:t>
            </a:r>
            <a:r>
              <a:rPr lang="en-US" sz="1800" dirty="0"/>
              <a:t>discussed the various cybersecurity attacks that cyber criminals launch. </a:t>
            </a:r>
          </a:p>
          <a:p>
            <a:pPr algn="just"/>
            <a:r>
              <a:rPr lang="en-US" sz="1800" dirty="0"/>
              <a:t>The </a:t>
            </a:r>
            <a:r>
              <a:rPr lang="en-US" sz="1800" dirty="0" smtClean="0"/>
              <a:t>lecture </a:t>
            </a:r>
            <a:r>
              <a:rPr lang="en-US" sz="1800" dirty="0"/>
              <a:t>explained the threat of malware and malicious code. </a:t>
            </a:r>
          </a:p>
          <a:p>
            <a:pPr algn="just"/>
            <a:r>
              <a:rPr lang="en-US" sz="1800" dirty="0"/>
              <a:t>The </a:t>
            </a:r>
            <a:r>
              <a:rPr lang="en-US" sz="1800" dirty="0" smtClean="0"/>
              <a:t>lecture </a:t>
            </a:r>
            <a:r>
              <a:rPr lang="en-US" sz="1800" dirty="0"/>
              <a:t>discussed the types of trickery involved with social engineering. Maneuvering explained the types of attacks that both wired and wireless networks experience. </a:t>
            </a:r>
          </a:p>
          <a:p>
            <a:pPr algn="just"/>
            <a:r>
              <a:rPr lang="en-US" sz="1800" dirty="0"/>
              <a:t>Finally, the </a:t>
            </a:r>
            <a:r>
              <a:rPr lang="en-US" sz="1800" dirty="0" smtClean="0"/>
              <a:t>lecture </a:t>
            </a:r>
            <a:r>
              <a:rPr lang="en-US" sz="1800" dirty="0"/>
              <a:t>discussed the vulnerabilities presented by application attacks.</a:t>
            </a:r>
          </a:p>
          <a:p>
            <a:pPr marL="0" indent="0" algn="just">
              <a:buNone/>
            </a:pPr>
            <a:r>
              <a:rPr lang="en-US" sz="1800" dirty="0"/>
              <a:t>Understanding the types of possible threats allows an organization to identify the vulnerabilities that make it a target. The organization can then learn how to defend itself against cybersecurity trickery and maneuvering.</a:t>
            </a:r>
          </a:p>
        </p:txBody>
      </p:sp>
      <p:sp>
        <p:nvSpPr>
          <p:cNvPr id="21505" name="Rectangle 2"/>
          <p:cNvSpPr>
            <a:spLocks noGrp="1" noChangeArrowheads="1"/>
          </p:cNvSpPr>
          <p:nvPr>
            <p:ph type="title"/>
          </p:nvPr>
        </p:nvSpPr>
        <p:spPr>
          <a:xfrm>
            <a:off x="279687" y="138897"/>
            <a:ext cx="8772157" cy="587243"/>
          </a:xfrm>
        </p:spPr>
        <p:txBody>
          <a:bodyPr/>
          <a:lstStyle/>
          <a:p>
            <a:pPr algn="ctr" eaLnBrk="1" hangingPunct="1"/>
            <a:r>
              <a:rPr lang="en-US" dirty="0">
                <a:latin typeface="Arial" charset="0"/>
              </a:rPr>
              <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smtClean="0"/>
              <a:t>Questions?</a:t>
            </a:r>
            <a:endParaRPr lang="en-US" dirty="0"/>
          </a:p>
        </p:txBody>
      </p:sp>
    </p:spTree>
    <p:extLst>
      <p:ext uri="{BB962C8B-B14F-4D97-AF65-F5344CB8AC3E}">
        <p14:creationId xmlns:p14="http://schemas.microsoft.com/office/powerpoint/2010/main" val="997066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noChangeArrowheads="1"/>
          </p:cNvSpPr>
          <p:nvPr>
            <p:ph type="title"/>
          </p:nvPr>
        </p:nvSpPr>
        <p:spPr>
          <a:xfrm>
            <a:off x="449263" y="188913"/>
            <a:ext cx="8229600" cy="922337"/>
          </a:xfrm>
        </p:spPr>
        <p:txBody>
          <a:bodyPr/>
          <a:lstStyle/>
          <a:p>
            <a:pPr eaLnBrk="1" hangingPunct="1"/>
            <a:r>
              <a:rPr lang="en-GB" altLang="en-US" smtClean="0"/>
              <a:t>Cisco Networking Academy</a:t>
            </a:r>
          </a:p>
        </p:txBody>
      </p:sp>
      <p:pic>
        <p:nvPicPr>
          <p:cNvPr id="10243" name="Content Placeholder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528638" y="992188"/>
            <a:ext cx="8147050" cy="4668837"/>
          </a:xfrm>
        </p:spPr>
      </p:pic>
    </p:spTree>
    <p:extLst>
      <p:ext uri="{BB962C8B-B14F-4D97-AF65-F5344CB8AC3E}">
        <p14:creationId xmlns:p14="http://schemas.microsoft.com/office/powerpoint/2010/main" val="2238093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noChangeArrowheads="1"/>
          </p:cNvSpPr>
          <p:nvPr>
            <p:ph type="title"/>
          </p:nvPr>
        </p:nvSpPr>
        <p:spPr>
          <a:xfrm>
            <a:off x="449263" y="188913"/>
            <a:ext cx="8229600" cy="922337"/>
          </a:xfrm>
        </p:spPr>
        <p:txBody>
          <a:bodyPr/>
          <a:lstStyle/>
          <a:p>
            <a:pPr eaLnBrk="1" hangingPunct="1"/>
            <a:r>
              <a:rPr lang="en-GB" altLang="en-US" smtClean="0"/>
              <a:t>Cisco Networking Academy</a:t>
            </a:r>
          </a:p>
        </p:txBody>
      </p:sp>
      <p:pic>
        <p:nvPicPr>
          <p:cNvPr id="10243" name="Content Placeholder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528638" y="992188"/>
            <a:ext cx="8147050" cy="4668837"/>
          </a:xfrm>
        </p:spPr>
      </p:pic>
    </p:spTree>
    <p:extLst>
      <p:ext uri="{BB962C8B-B14F-4D97-AF65-F5344CB8AC3E}">
        <p14:creationId xmlns:p14="http://schemas.microsoft.com/office/powerpoint/2010/main" val="4207024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32223</TotalTime>
  <Pages>28</Pages>
  <Words>2677</Words>
  <Application>Microsoft Office PowerPoint</Application>
  <PresentationFormat>On-screen Show (4:3)</PresentationFormat>
  <Paragraphs>159</Paragraphs>
  <Slides>28</Slides>
  <Notes>22</Notes>
  <HiddenSlides>0</HiddenSlides>
  <MMClips>2</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28</vt:i4>
      </vt:variant>
    </vt:vector>
  </HeadingPairs>
  <TitlesOfParts>
    <vt:vector size="33" baseType="lpstr">
      <vt:lpstr>ＭＳ Ｐゴシック</vt:lpstr>
      <vt:lpstr>Arial</vt:lpstr>
      <vt:lpstr>Wingdings</vt:lpstr>
      <vt:lpstr>PPT-TMPLT-WHT_C</vt:lpstr>
      <vt:lpstr>NetAcad-4F_PPT-WHT_060408</vt:lpstr>
      <vt:lpstr>PowerPoint Presentation</vt:lpstr>
      <vt:lpstr>lecture 3 - Objectives</vt:lpstr>
      <vt:lpstr>Malware and Malicious Code Types of Malware</vt:lpstr>
      <vt:lpstr>PowerPoint Presentation</vt:lpstr>
      <vt:lpstr>Types of Malware (Cont.)</vt:lpstr>
      <vt:lpstr> Email and Browser Attacks (Cont.)</vt:lpstr>
      <vt:lpstr> Email and Browser Attacks (Cont.)</vt:lpstr>
      <vt:lpstr> Email and Browser Attacks (Cont.)</vt:lpstr>
      <vt:lpstr> Email and Browser Attacks (Cont.)</vt:lpstr>
      <vt:lpstr> Email and Browser Attacks (Cont.)</vt:lpstr>
      <vt:lpstr> The Art of Trickery</vt:lpstr>
      <vt:lpstr>  Types of Trickery</vt:lpstr>
      <vt:lpstr>Types of Cyber Attacks</vt:lpstr>
      <vt:lpstr>Types of Cyber Attacks</vt:lpstr>
      <vt:lpstr>Types of Cyber Attacks</vt:lpstr>
      <vt:lpstr>Wireless and Mobile Attacks (Cont.)</vt:lpstr>
      <vt:lpstr> Wireless and Mobile Attacks (Cont.)</vt:lpstr>
      <vt:lpstr>Wireless and Mobile Attacks (Cont.)</vt:lpstr>
      <vt:lpstr>Wireless and Mobile Attacks (Cont.)</vt:lpstr>
      <vt:lpstr>Application Attacks</vt:lpstr>
      <vt:lpstr> Application Attacks</vt:lpstr>
      <vt:lpstr> Application Attacks</vt:lpstr>
      <vt:lpstr>PowerPoint Presentation</vt:lpstr>
      <vt:lpstr> Summary</vt:lpstr>
      <vt:lpstr>Questions?</vt:lpstr>
      <vt:lpstr>Cisco Networking Academy</vt:lpstr>
      <vt:lpstr>Cisco Networking Academy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942</cp:revision>
  <cp:lastPrinted>1999-01-27T00:54:54Z</cp:lastPrinted>
  <dcterms:created xsi:type="dcterms:W3CDTF">2006-10-23T15:07:30Z</dcterms:created>
  <dcterms:modified xsi:type="dcterms:W3CDTF">2019-07-12T11:11:39Z</dcterms:modified>
</cp:coreProperties>
</file>