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4630400" cy="8229600"/>
  <p:notesSz cx="8229600" cy="14630400"/>
  <p:embeddedFontLst>
    <p:embeddedFont>
      <p:font typeface="Overpass Light" panose="020B0604020202020204" charset="0"/>
      <p:regular r:id="rId17"/>
    </p:embeddedFont>
  </p:embeddedFontLst>
  <p:defaultTextStyle>
    <a:defPPr>
      <a:defRPr lang="en-P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77778" autoAdjust="0"/>
  </p:normalViewPr>
  <p:slideViewPr>
    <p:cSldViewPr snapToGrid="0" snapToObjects="1">
      <p:cViewPr varScale="1">
        <p:scale>
          <a:sx n="72" d="100"/>
          <a:sy n="72" d="100"/>
        </p:scale>
        <p:origin x="96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620046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PK" sz="1200" kern="1200" dirty="0">
                <a:solidFill>
                  <a:schemeClr val="tx1"/>
                </a:solidFill>
                <a:effectLst/>
                <a:latin typeface="+mn-lt"/>
                <a:ea typeface="+mn-ea"/>
                <a:cs typeface="+mn-cs"/>
              </a:rPr>
              <a:t>Today, I will guide you to a detailed discussion of the financial pressures that are already redefining the hospitality scene. We shall commence with determining the scope of these pressures and discussing modern literature to outline the major macro and micro-economic driving factors. I will subsequently use a PESTEL framework to analyse the effects of these forces on the operations and behaviour of hotel guests. Lastly, I will finish up with a critical reflection of how the industry is responding and also provide strategic suggestions on how we can survive and remain competitive immediately and in the long run of the business.</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PK" sz="1200" kern="1200" dirty="0">
                <a:solidFill>
                  <a:schemeClr val="tx1"/>
                </a:solidFill>
                <a:effectLst/>
                <a:latin typeface="+mn-lt"/>
                <a:ea typeface="+mn-ea"/>
                <a:cs typeface="+mn-cs"/>
              </a:rPr>
              <a:t>The theme of The theme of Mounting Financial Pressures is especially timely with the increasing profitability gap where the high occupancy rates cease to assure healthy bottom lines. In the case of the hospitality industry, it is a perfect storm, where the prices of energy, labour, and supplies are increasing at a rate higher than what we are capable of charging our guests. I want to prove today that these pressures are not only temporary obstacles but a radical change in the business model of the hospitality industry that needs a complete reconsideration of the way we generate value.</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PK" sz="1200" kern="1200" dirty="0">
                <a:solidFill>
                  <a:schemeClr val="tx1"/>
                </a:solidFill>
                <a:effectLst/>
                <a:latin typeface="+mn-lt"/>
                <a:ea typeface="+mn-ea"/>
                <a:cs typeface="+mn-cs"/>
              </a:rPr>
              <a:t>According to the current academic sources, the major external threats facing the sector are global hyper-inflation and energy volatility. Researchers underline that a dramatic increase in Consumer Price Index has radically increased procurement expenses especially in Food and Beverage departments. Moreover, as central banks continue to keep interest rates higher, most hotel companies are grappling with the debt overhang of pandemic-era borrowings, which is greatly constraining their capacity to invest in their own properties or build their portfolios.</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PK" sz="1200" kern="1200" dirty="0">
                <a:solidFill>
                  <a:schemeClr val="tx1"/>
                </a:solidFill>
                <a:effectLst/>
                <a:latin typeface="+mn-lt"/>
                <a:ea typeface="+mn-ea"/>
                <a:cs typeface="+mn-cs"/>
              </a:rPr>
              <a:t>Within the industry, there is a dismal crisis of labour-to-revenue. The research on the so-called Great Resignation and the labour shortages after Brexit reveals that now hotels have to pay the so-called skills premium to recruit and retain employees, and it directly digs into profit margins. Meanwhile, we are also witnessing a change in consumer attitude; the cost-of-living crisis has turned guests into hyper-sensitive in terms of price. This brings a paradox where hotels are required to increase prices to meet their costs but they are also likely to lose their customers who are currently focusing on value-for-money over any other factor.</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PK" sz="1200" kern="1200" dirty="0">
                <a:solidFill>
                  <a:schemeClr val="tx1"/>
                </a:solidFill>
                <a:effectLst/>
                <a:latin typeface="+mn-lt"/>
                <a:ea typeface="+mn-ea"/>
                <a:cs typeface="+mn-cs"/>
              </a:rPr>
              <a:t>In order to achieve academic rigour of this study, I chose a qualitative secondary research design. I assembled information about more than 25 reliable resources, including peer-reviewed journals such as the International Journal of Hospitality Management and real-time performance ratings of industry leaders such as STR Global. I have made the insights presented today sound and professionally applicable by seeking to triangulate theoretical frameworks with the current market data between the 2022 and 2026 periods.</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PK" sz="1200" kern="1200" dirty="0">
                <a:solidFill>
                  <a:schemeClr val="tx1"/>
                </a:solidFill>
                <a:effectLst/>
                <a:latin typeface="+mn-lt"/>
                <a:ea typeface="+mn-ea"/>
                <a:cs typeface="+mn-cs"/>
              </a:rPr>
              <a:t>Regarding the political and economic environment we are experiencing, the sunsetting of government business rate reliefs and the gradual rise in the National Living Wage have imposed a high financial burden on hoteliers. We are experiencing the impact of Shrinkflation in our supply chains economically where we are writing more cheques with less volume. This fiscal drag is especially harmful to stand-alone hotels which do not have the economies of scale that larger international brands can make use of to cushion themselves against such increasing costs.</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PK" sz="1200" kern="1200" dirty="0">
                <a:solidFill>
                  <a:schemeClr val="tx1"/>
                </a:solidFill>
                <a:effectLst/>
                <a:latin typeface="+mn-lt"/>
                <a:ea typeface="+mn-ea"/>
                <a:cs typeface="+mn-cs"/>
              </a:rPr>
              <a:t>Socially, we are experiencing a Digital Divide where the excessive capital investment needed to use modern technology is becoming a barrier to entry. Although guests demand technology-driven, smooth experiences, updating old systems is a great financial burden. Moreover, the environmental laws are mandatory, and the Green Compliance means that the initial investment is compulsory and most cash-strapped hotels struggle to finance the investment even though the long-term benefits of the sustainable practises to the organisation could be enormous.</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PK" sz="1200" kern="1200" dirty="0">
                <a:solidFill>
                  <a:schemeClr val="tx1"/>
                </a:solidFill>
                <a:effectLst/>
                <a:latin typeface="+mn-lt"/>
                <a:ea typeface="+mn-ea"/>
                <a:cs typeface="+mn-cs"/>
              </a:rPr>
              <a:t>When considering the industry response, we should guard against the problem of short-termism. Dynamic Pricing and Lean Staffing are two strategies that many hotels have resorted to in order to cushion their margins. But the question arises, where does cost-cutting come into play and what is the result of this? Service-Level Erosion. We may upset our brand equity and guest loyalty by cutting too deeply or charging too high. Modern managers must find a balance between these survival strategies and the long-term requirement to sustain a high-quality guest experience.</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PK" sz="1200" kern="1200" dirty="0">
                <a:solidFill>
                  <a:schemeClr val="tx1"/>
                </a:solidFill>
                <a:effectLst/>
                <a:latin typeface="+mn-lt"/>
                <a:ea typeface="+mn-ea"/>
                <a:cs typeface="+mn-cs"/>
              </a:rPr>
              <a:t>To alleviate the situation, I propose an action plan of operational agility. Such includes Menu Engineering to drop low-margin products and IoT sensors to cut utility costs in vacant rooms. Moreover, hotels must consider the idea of Procurement Collaboration, which is cooperation with local competitors to create buying groups. Through aggregation of our buying power and multi-skilling of our current employees, we will be able to cut down our overheads in the short term without much affecting the services we offer to our guests.</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PK" sz="1200" kern="1200" dirty="0">
                <a:solidFill>
                  <a:schemeClr val="tx1"/>
                </a:solidFill>
                <a:effectLst/>
                <a:latin typeface="+mn-lt"/>
                <a:ea typeface="+mn-ea"/>
                <a:cs typeface="+mn-cs"/>
              </a:rPr>
              <a:t>Further on into the future, diversification and automation will act as resilience sources. We need to shift to the next level of 'Hyper-Automation' of non core functions such as cheque-ins to reduce labour to revenue ratio permanently. Hotels should also reconsider the physical space; the unused lobbies can be converted into co-working area, which gives them another and consistent source of revenue. Finally, replacing our business by on-site renewable energy will be the most efficient step so that we will not be dependent on the unstable national energy grids and be able to stand on our financial feet.</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PK" sz="1200" kern="1200" dirty="0">
                <a:solidFill>
                  <a:schemeClr val="tx1"/>
                </a:solidFill>
                <a:effectLst/>
                <a:latin typeface="+mn-lt"/>
                <a:ea typeface="+mn-ea"/>
                <a:cs typeface="+mn-cs"/>
              </a:rPr>
              <a:t>In short, our current mounting financial pressures are a structural change in our industry that is here to stay. To survive in this new reality, we need to shift our focus away on the old school of thought known as cost-cutting and instead to Value Innovation which is smarter ways to do things without damaging our profits or the experience of our guests. I have based these conclusions on a broad variety of academic and industry sources which are enumerated here. Thanks, and I will be glad to answer your questions now.</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p:cNvSpPr>
            <a:spLocks noGrp="1"/>
          </p:cNvSpPr>
          <p:nvPr>
            <p:ph type="body" idx="1"/>
          </p:nvPr>
        </p:nvSpPr>
        <p:spPr>
          <a:xfrm>
            <a:off x="822325" y="7040563"/>
            <a:ext cx="6584950" cy="5761037"/>
          </a:xfrm>
          <a:prstGeom prst="rect">
            <a:avLst/>
          </a:prstGeom>
        </p:spPr>
        <p:txBody>
          <a:bodyPr/>
          <a:lstStyle/>
          <a:p>
            <a:endParaRPr lang="en-PK"/>
          </a:p>
        </p:txBody>
      </p:sp>
    </p:spTree>
    <p:extLst>
      <p:ext uri="{BB962C8B-B14F-4D97-AF65-F5344CB8AC3E}">
        <p14:creationId xmlns:p14="http://schemas.microsoft.com/office/powerpoint/2010/main" val="23134692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9F4BE"/>
          </a:solidFill>
          <a:ln/>
        </p:spPr>
        <p:txBody>
          <a:bodyPr/>
          <a:lstStyle/>
          <a:p>
            <a:endParaRPr lang="en-PK"/>
          </a:p>
        </p:txBody>
      </p:sp>
      <p:sp>
        <p:nvSpPr>
          <p:cNvPr id="3" name="Shape 1"/>
          <p:cNvSpPr/>
          <p:nvPr/>
        </p:nvSpPr>
        <p:spPr>
          <a:xfrm>
            <a:off x="0" y="0"/>
            <a:ext cx="14630400" cy="8229600"/>
          </a:xfrm>
          <a:prstGeom prst="rect">
            <a:avLst/>
          </a:prstGeom>
          <a:solidFill>
            <a:srgbClr val="FFFDE6"/>
          </a:solidFill>
          <a:ln/>
        </p:spPr>
        <p:txBody>
          <a:bodyPr/>
          <a:lstStyle/>
          <a:p>
            <a:endParaRPr lang="en-PK"/>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9F4BE"/>
          </a:solidFill>
          <a:ln/>
        </p:spPr>
      </p:sp>
      <p:sp>
        <p:nvSpPr>
          <p:cNvPr id="3" name="Shape 1"/>
          <p:cNvSpPr/>
          <p:nvPr/>
        </p:nvSpPr>
        <p:spPr>
          <a:xfrm>
            <a:off x="0" y="0"/>
            <a:ext cx="14630400" cy="8229600"/>
          </a:xfrm>
          <a:prstGeom prst="rect">
            <a:avLst/>
          </a:prstGeom>
          <a:solidFill>
            <a:srgbClr val="FCEC99"/>
          </a:solidFill>
          <a:ln/>
        </p:spPr>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9F4BE"/>
          </a:solidFill>
          <a:ln/>
        </p:spPr>
      </p:sp>
      <p:sp>
        <p:nvSpPr>
          <p:cNvPr id="3" name="Shape 1"/>
          <p:cNvSpPr/>
          <p:nvPr/>
        </p:nvSpPr>
        <p:spPr>
          <a:xfrm>
            <a:off x="0" y="0"/>
            <a:ext cx="14630400" cy="8229600"/>
          </a:xfrm>
          <a:prstGeom prst="rect">
            <a:avLst/>
          </a:prstGeom>
          <a:solidFill>
            <a:srgbClr val="FFFDE6"/>
          </a:solidFill>
          <a:ln/>
        </p:spPr>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9F4BE"/>
          </a:solidFill>
          <a:ln/>
        </p:spPr>
      </p:sp>
      <p:sp>
        <p:nvSpPr>
          <p:cNvPr id="3" name="Shape 1"/>
          <p:cNvSpPr/>
          <p:nvPr/>
        </p:nvSpPr>
        <p:spPr>
          <a:xfrm>
            <a:off x="0" y="0"/>
            <a:ext cx="14630400" cy="8229600"/>
          </a:xfrm>
          <a:prstGeom prst="rect">
            <a:avLst/>
          </a:prstGeom>
          <a:solidFill>
            <a:srgbClr val="FFFDE6"/>
          </a:solidFill>
          <a:ln/>
        </p:spPr>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9F4BE"/>
          </a:solidFill>
          <a:ln/>
        </p:spPr>
      </p:sp>
      <p:sp>
        <p:nvSpPr>
          <p:cNvPr id="3" name="Shape 1"/>
          <p:cNvSpPr/>
          <p:nvPr/>
        </p:nvSpPr>
        <p:spPr>
          <a:xfrm>
            <a:off x="0" y="0"/>
            <a:ext cx="14630400" cy="8229600"/>
          </a:xfrm>
          <a:prstGeom prst="rect">
            <a:avLst/>
          </a:prstGeom>
          <a:solidFill>
            <a:srgbClr val="FFFDE6"/>
          </a:solidFill>
          <a:ln/>
        </p:spPr>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9F4BE"/>
          </a:solidFill>
          <a:ln/>
        </p:spPr>
      </p:sp>
      <p:sp>
        <p:nvSpPr>
          <p:cNvPr id="3" name="Shape 1"/>
          <p:cNvSpPr/>
          <p:nvPr/>
        </p:nvSpPr>
        <p:spPr>
          <a:xfrm>
            <a:off x="0" y="0"/>
            <a:ext cx="14630400" cy="8229600"/>
          </a:xfrm>
          <a:prstGeom prst="rect">
            <a:avLst/>
          </a:prstGeom>
          <a:solidFill>
            <a:srgbClr val="FFFDE6"/>
          </a:solidFill>
          <a:ln/>
        </p:spPr>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9F4BE"/>
          </a:solidFill>
          <a:ln/>
        </p:spPr>
      </p:sp>
      <p:sp>
        <p:nvSpPr>
          <p:cNvPr id="3" name="Shape 1"/>
          <p:cNvSpPr/>
          <p:nvPr/>
        </p:nvSpPr>
        <p:spPr>
          <a:xfrm>
            <a:off x="0" y="0"/>
            <a:ext cx="14630400" cy="8229600"/>
          </a:xfrm>
          <a:prstGeom prst="rect">
            <a:avLst/>
          </a:prstGeom>
          <a:solidFill>
            <a:srgbClr val="FFFDE6"/>
          </a:solidFill>
          <a:ln/>
        </p:spPr>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9F4BE"/>
          </a:solidFill>
          <a:ln/>
        </p:spPr>
      </p:sp>
      <p:sp>
        <p:nvSpPr>
          <p:cNvPr id="3" name="Shape 1"/>
          <p:cNvSpPr/>
          <p:nvPr/>
        </p:nvSpPr>
        <p:spPr>
          <a:xfrm>
            <a:off x="0" y="0"/>
            <a:ext cx="14630400" cy="8229600"/>
          </a:xfrm>
          <a:prstGeom prst="rect">
            <a:avLst/>
          </a:prstGeom>
          <a:solidFill>
            <a:srgbClr val="FFFDE6"/>
          </a:solidFill>
          <a:ln/>
        </p:spPr>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9F4BE"/>
          </a:solidFill>
          <a:ln/>
        </p:spPr>
      </p:sp>
      <p:sp>
        <p:nvSpPr>
          <p:cNvPr id="3" name="Shape 1"/>
          <p:cNvSpPr/>
          <p:nvPr/>
        </p:nvSpPr>
        <p:spPr>
          <a:xfrm>
            <a:off x="0" y="0"/>
            <a:ext cx="14630400" cy="8229600"/>
          </a:xfrm>
          <a:prstGeom prst="rect">
            <a:avLst/>
          </a:prstGeom>
          <a:solidFill>
            <a:srgbClr val="FFFDE6"/>
          </a:solidFill>
          <a:ln/>
        </p:spPr>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lide 10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9F4BE"/>
          </a:solidFill>
          <a:ln/>
        </p:spPr>
      </p:sp>
      <p:sp>
        <p:nvSpPr>
          <p:cNvPr id="3" name="Shape 1"/>
          <p:cNvSpPr/>
          <p:nvPr/>
        </p:nvSpPr>
        <p:spPr>
          <a:xfrm>
            <a:off x="0" y="0"/>
            <a:ext cx="14630400" cy="8229600"/>
          </a:xfrm>
          <a:prstGeom prst="rect">
            <a:avLst/>
          </a:prstGeom>
          <a:solidFill>
            <a:srgbClr val="FFFDE6"/>
          </a:solidFill>
          <a:ln/>
        </p:spPr>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Slide 11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9F4BE"/>
          </a:solidFill>
          <a:ln/>
        </p:spPr>
      </p:sp>
      <p:sp>
        <p:nvSpPr>
          <p:cNvPr id="3" name="Shape 1"/>
          <p:cNvSpPr/>
          <p:nvPr/>
        </p:nvSpPr>
        <p:spPr>
          <a:xfrm>
            <a:off x="0" y="0"/>
            <a:ext cx="14630400" cy="8229600"/>
          </a:xfrm>
          <a:prstGeom prst="rect">
            <a:avLst/>
          </a:prstGeom>
          <a:solidFill>
            <a:srgbClr val="FFFDE6"/>
          </a:solidFill>
          <a:ln/>
        </p:spPr>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lide 12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9F4BE"/>
          </a:solidFill>
          <a:ln/>
        </p:spPr>
      </p:sp>
      <p:sp>
        <p:nvSpPr>
          <p:cNvPr id="3" name="Shape 1"/>
          <p:cNvSpPr/>
          <p:nvPr/>
        </p:nvSpPr>
        <p:spPr>
          <a:xfrm>
            <a:off x="0" y="0"/>
            <a:ext cx="14630400" cy="8229600"/>
          </a:xfrm>
          <a:prstGeom prst="rect">
            <a:avLst/>
          </a:prstGeom>
          <a:solidFill>
            <a:srgbClr val="FFFDE6"/>
          </a:solidFill>
          <a:ln/>
        </p:spPr>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5.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svg"/><Relationship Id="rId2" Type="http://schemas.openxmlformats.org/officeDocument/2006/relationships/notesSlide" Target="../notesSlides/notesSlide8.xml"/><Relationship Id="rId1" Type="http://schemas.openxmlformats.org/officeDocument/2006/relationships/slideLayout" Target="../slideLayouts/slideLayout9.xml"/><Relationship Id="rId6" Type="http://schemas.openxmlformats.org/officeDocument/2006/relationships/image" Target="../media/image15.png"/><Relationship Id="rId5" Type="http://schemas.openxmlformats.org/officeDocument/2006/relationships/image" Target="../media/image14.svg"/><Relationship Id="rId4" Type="http://schemas.openxmlformats.org/officeDocument/2006/relationships/image" Target="../media/image13.png"/><Relationship Id="rId9" Type="http://schemas.openxmlformats.org/officeDocument/2006/relationships/image" Target="../media/image18.svg"/></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1.xml"/><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1.png"/><Relationship Id="rId7" Type="http://schemas.openxmlformats.org/officeDocument/2006/relationships/image" Target="../media/image25.svg"/><Relationship Id="rId2" Type="http://schemas.openxmlformats.org/officeDocument/2006/relationships/notesSlide" Target="../notesSlides/notesSlide11.xml"/><Relationship Id="rId1" Type="http://schemas.openxmlformats.org/officeDocument/2006/relationships/slideLayout" Target="../slideLayouts/slideLayout12.xml"/><Relationship Id="rId6" Type="http://schemas.openxmlformats.org/officeDocument/2006/relationships/image" Target="../media/image24.png"/><Relationship Id="rId5" Type="http://schemas.openxmlformats.org/officeDocument/2006/relationships/image" Target="../media/image23.svg"/><Relationship Id="rId4" Type="http://schemas.openxmlformats.org/officeDocument/2006/relationships/image" Target="../media/image22.png"/><Relationship Id="rId9" Type="http://schemas.openxmlformats.org/officeDocument/2006/relationships/image" Target="../media/image27.svg"/></Relationships>
</file>

<file path=ppt/slides/_rels/slide1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93790" y="1827848"/>
            <a:ext cx="7556421" cy="3100388"/>
          </a:xfrm>
          <a:prstGeom prst="rect">
            <a:avLst/>
          </a:prstGeom>
          <a:noFill/>
          <a:ln/>
        </p:spPr>
        <p:txBody>
          <a:bodyPr wrap="square" lIns="0" tIns="0" rIns="0" bIns="0" rtlCol="0" anchor="t"/>
          <a:lstStyle/>
          <a:p>
            <a:pPr marL="0" indent="0" algn="l">
              <a:lnSpc>
                <a:spcPts val="4850"/>
              </a:lnSpc>
              <a:buNone/>
            </a:pPr>
            <a:r>
              <a:rPr lang="en-US" sz="3900" b="1" dirty="0">
                <a:solidFill>
                  <a:srgbClr val="233939"/>
                </a:solidFill>
                <a:latin typeface="Syne Bold" pitchFamily="34" charset="0"/>
                <a:ea typeface="Syne Bold" pitchFamily="34" charset="-122"/>
                <a:cs typeface="Syne Bold" pitchFamily="34" charset="-120"/>
              </a:rPr>
              <a:t>The Mounting Financial Pressures in the Hospitality Industry: A Critical Analysis of Current Challenges and Strategic Responses</a:t>
            </a:r>
            <a:endParaRPr lang="en-US" sz="3900" dirty="0"/>
          </a:p>
        </p:txBody>
      </p:sp>
      <p:sp>
        <p:nvSpPr>
          <p:cNvPr id="4" name="Text 1"/>
          <p:cNvSpPr/>
          <p:nvPr/>
        </p:nvSpPr>
        <p:spPr>
          <a:xfrm>
            <a:off x="793790" y="5225891"/>
            <a:ext cx="7556421" cy="635079"/>
          </a:xfrm>
          <a:prstGeom prst="rect">
            <a:avLst/>
          </a:prstGeom>
          <a:noFill/>
          <a:ln/>
        </p:spPr>
        <p:txBody>
          <a:bodyPr wrap="square" lIns="0" tIns="0" rIns="0" bIns="0" rtlCol="0" anchor="t"/>
          <a:lstStyle/>
          <a:p>
            <a:pPr marL="0" indent="0" algn="l">
              <a:lnSpc>
                <a:spcPts val="2500"/>
              </a:lnSpc>
              <a:buNone/>
            </a:pPr>
            <a:r>
              <a:rPr lang="en-US" sz="1550" dirty="0">
                <a:solidFill>
                  <a:srgbClr val="3B4E4E"/>
                </a:solidFill>
                <a:latin typeface="Overpass Light" pitchFamily="34" charset="0"/>
                <a:ea typeface="Overpass Light" pitchFamily="34" charset="-122"/>
                <a:cs typeface="Overpass Light" pitchFamily="34" charset="-120"/>
              </a:rPr>
              <a:t> Name</a:t>
            </a:r>
            <a:r>
              <a:rPr lang="en-GB" sz="1550" dirty="0">
                <a:solidFill>
                  <a:srgbClr val="3B4E4E"/>
                </a:solidFill>
                <a:latin typeface="Overpass Light" pitchFamily="34" charset="0"/>
                <a:ea typeface="Overpass Light" pitchFamily="34" charset="-122"/>
                <a:cs typeface="Overpass Light" pitchFamily="34" charset="-120"/>
              </a:rPr>
              <a:t>: </a:t>
            </a:r>
            <a:r>
              <a:rPr lang="en-GB" sz="1550" dirty="0" err="1">
                <a:solidFill>
                  <a:srgbClr val="3B4E4E"/>
                </a:solidFill>
                <a:latin typeface="Overpass Light" pitchFamily="34" charset="0"/>
                <a:ea typeface="Overpass Light" pitchFamily="34" charset="-122"/>
                <a:cs typeface="Overpass Light" pitchFamily="34" charset="-120"/>
              </a:rPr>
              <a:t>Rehan</a:t>
            </a:r>
            <a:r>
              <a:rPr lang="en-GB" sz="1550" dirty="0">
                <a:solidFill>
                  <a:srgbClr val="3B4E4E"/>
                </a:solidFill>
                <a:latin typeface="Overpass Light" pitchFamily="34" charset="0"/>
                <a:ea typeface="Overpass Light" pitchFamily="34" charset="-122"/>
                <a:cs typeface="Overpass Light" pitchFamily="34" charset="-120"/>
              </a:rPr>
              <a:t> Ali shah </a:t>
            </a:r>
            <a:r>
              <a:rPr lang="en-US" sz="1550" dirty="0">
                <a:solidFill>
                  <a:srgbClr val="3B4E4E"/>
                </a:solidFill>
                <a:latin typeface="Overpass Light" pitchFamily="34" charset="0"/>
                <a:ea typeface="Overpass Light" pitchFamily="34" charset="-122"/>
                <a:cs typeface="Overpass Light" pitchFamily="34" charset="-120"/>
              </a:rPr>
              <a:t>, Student number</a:t>
            </a:r>
            <a:r>
              <a:rPr lang="en-GB" sz="1550" dirty="0">
                <a:solidFill>
                  <a:srgbClr val="3B4E4E"/>
                </a:solidFill>
                <a:latin typeface="Overpass Light" pitchFamily="34" charset="0"/>
                <a:ea typeface="Overpass Light" pitchFamily="34" charset="-122"/>
                <a:cs typeface="Overpass Light" pitchFamily="34" charset="-120"/>
              </a:rPr>
              <a:t>:2241266</a:t>
            </a:r>
            <a:r>
              <a:rPr lang="en-US" sz="1550" dirty="0">
                <a:solidFill>
                  <a:srgbClr val="3B4E4E"/>
                </a:solidFill>
                <a:latin typeface="Overpass Light" pitchFamily="34" charset="0"/>
                <a:ea typeface="Overpass Light" pitchFamily="34" charset="-122"/>
                <a:cs typeface="Overpass Light" pitchFamily="34" charset="-120"/>
              </a:rPr>
              <a:t>, and Module Title (Contemporary Themes in the Hotel and Hospitality Sector - BMIH6001).</a:t>
            </a:r>
            <a:endParaRPr lang="en-US" sz="1550" dirty="0"/>
          </a:p>
        </p:txBody>
      </p:sp>
      <p:sp>
        <p:nvSpPr>
          <p:cNvPr id="5" name="Text 2"/>
          <p:cNvSpPr/>
          <p:nvPr/>
        </p:nvSpPr>
        <p:spPr>
          <a:xfrm>
            <a:off x="793790" y="6084213"/>
            <a:ext cx="7556421" cy="317540"/>
          </a:xfrm>
          <a:prstGeom prst="rect">
            <a:avLst/>
          </a:prstGeom>
          <a:noFill/>
          <a:ln/>
        </p:spPr>
        <p:txBody>
          <a:bodyPr wrap="none" lIns="0" tIns="0" rIns="0" bIns="0" rtlCol="0" anchor="t"/>
          <a:lstStyle/>
          <a:p>
            <a:pPr marL="0" indent="0" algn="l">
              <a:lnSpc>
                <a:spcPts val="2500"/>
              </a:lnSpc>
              <a:buNone/>
            </a:pPr>
            <a:r>
              <a:rPr lang="en-US" sz="1550" dirty="0">
                <a:solidFill>
                  <a:srgbClr val="3B4E4E"/>
                </a:solidFill>
                <a:latin typeface="Overpass Light" pitchFamily="34" charset="0"/>
                <a:ea typeface="Overpass Light" pitchFamily="34" charset="-122"/>
                <a:cs typeface="Overpass Light" pitchFamily="34" charset="-120"/>
              </a:rPr>
              <a:t>University of Wales Trinity Saint David.</a:t>
            </a:r>
            <a:endParaRPr lang="en-US" sz="155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Text 0"/>
          <p:cNvSpPr/>
          <p:nvPr/>
        </p:nvSpPr>
        <p:spPr>
          <a:xfrm>
            <a:off x="793790" y="921782"/>
            <a:ext cx="5741313" cy="620078"/>
          </a:xfrm>
          <a:prstGeom prst="rect">
            <a:avLst/>
          </a:prstGeom>
          <a:noFill/>
          <a:ln/>
        </p:spPr>
        <p:txBody>
          <a:bodyPr wrap="none" lIns="0" tIns="0" rIns="0" bIns="0" rtlCol="0" anchor="t"/>
          <a:lstStyle/>
          <a:p>
            <a:pPr marL="0" indent="0" algn="l">
              <a:lnSpc>
                <a:spcPts val="4850"/>
              </a:lnSpc>
              <a:buNone/>
            </a:pPr>
            <a:r>
              <a:rPr lang="en-US" sz="3900" b="1" dirty="0">
                <a:solidFill>
                  <a:srgbClr val="233939"/>
                </a:solidFill>
                <a:latin typeface="Syne Bold" pitchFamily="34" charset="0"/>
                <a:ea typeface="Syne Bold" pitchFamily="34" charset="-122"/>
                <a:cs typeface="Syne Bold" pitchFamily="34" charset="-120"/>
              </a:rPr>
              <a:t>Presentation Agenda</a:t>
            </a:r>
            <a:endParaRPr lang="en-US" sz="3900" dirty="0"/>
          </a:p>
        </p:txBody>
      </p:sp>
      <p:sp>
        <p:nvSpPr>
          <p:cNvPr id="4" name="Shape 1"/>
          <p:cNvSpPr/>
          <p:nvPr/>
        </p:nvSpPr>
        <p:spPr>
          <a:xfrm>
            <a:off x="793790" y="2137172"/>
            <a:ext cx="6422231" cy="2337316"/>
          </a:xfrm>
          <a:prstGeom prst="roundRect">
            <a:avLst>
              <a:gd name="adj" fmla="val 4695"/>
            </a:avLst>
          </a:prstGeom>
          <a:solidFill>
            <a:srgbClr val="FCEC99"/>
          </a:solidFill>
          <a:ln/>
        </p:spPr>
        <p:txBody>
          <a:bodyPr/>
          <a:lstStyle/>
          <a:p>
            <a:endParaRPr lang="en-PK"/>
          </a:p>
        </p:txBody>
      </p:sp>
      <p:sp>
        <p:nvSpPr>
          <p:cNvPr id="5" name="Shape 2"/>
          <p:cNvSpPr/>
          <p:nvPr/>
        </p:nvSpPr>
        <p:spPr>
          <a:xfrm>
            <a:off x="793790" y="2114312"/>
            <a:ext cx="6422231" cy="91440"/>
          </a:xfrm>
          <a:prstGeom prst="roundRect">
            <a:avLst>
              <a:gd name="adj" fmla="val 91163"/>
            </a:avLst>
          </a:prstGeom>
          <a:solidFill>
            <a:srgbClr val="224435"/>
          </a:solidFill>
          <a:ln/>
        </p:spPr>
        <p:txBody>
          <a:bodyPr/>
          <a:lstStyle/>
          <a:p>
            <a:endParaRPr lang="en-PK"/>
          </a:p>
        </p:txBody>
      </p:sp>
      <p:sp>
        <p:nvSpPr>
          <p:cNvPr id="6" name="Shape 3"/>
          <p:cNvSpPr/>
          <p:nvPr/>
        </p:nvSpPr>
        <p:spPr>
          <a:xfrm>
            <a:off x="3707249" y="1839516"/>
            <a:ext cx="595313" cy="595313"/>
          </a:xfrm>
          <a:prstGeom prst="roundRect">
            <a:avLst>
              <a:gd name="adj" fmla="val 153600"/>
            </a:avLst>
          </a:prstGeom>
          <a:solidFill>
            <a:srgbClr val="224435"/>
          </a:solidFill>
          <a:ln/>
        </p:spPr>
        <p:txBody>
          <a:bodyPr/>
          <a:lstStyle/>
          <a:p>
            <a:endParaRPr lang="en-PK"/>
          </a:p>
        </p:txBody>
      </p:sp>
      <p:sp>
        <p:nvSpPr>
          <p:cNvPr id="7" name="Text 4"/>
          <p:cNvSpPr/>
          <p:nvPr/>
        </p:nvSpPr>
        <p:spPr>
          <a:xfrm>
            <a:off x="3885843" y="1988344"/>
            <a:ext cx="238125" cy="297656"/>
          </a:xfrm>
          <a:prstGeom prst="rect">
            <a:avLst/>
          </a:prstGeom>
          <a:noFill/>
          <a:ln/>
        </p:spPr>
        <p:txBody>
          <a:bodyPr wrap="none" lIns="0" tIns="0" rIns="0" bIns="0" rtlCol="0" anchor="t"/>
          <a:lstStyle/>
          <a:p>
            <a:pPr marL="0" indent="0" algn="l">
              <a:lnSpc>
                <a:spcPts val="3000"/>
              </a:lnSpc>
              <a:buNone/>
            </a:pPr>
            <a:r>
              <a:rPr lang="en-US" sz="1850" b="1" dirty="0">
                <a:solidFill>
                  <a:srgbClr val="FFFFFF"/>
                </a:solidFill>
                <a:latin typeface="Syne Bold" pitchFamily="34" charset="0"/>
                <a:ea typeface="Syne Bold" pitchFamily="34" charset="-122"/>
                <a:cs typeface="Syne Bold" pitchFamily="34" charset="-120"/>
              </a:rPr>
              <a:t>1</a:t>
            </a:r>
            <a:endParaRPr lang="en-US" sz="1850" dirty="0"/>
          </a:p>
        </p:txBody>
      </p:sp>
      <p:sp>
        <p:nvSpPr>
          <p:cNvPr id="8" name="Text 5"/>
          <p:cNvSpPr/>
          <p:nvPr/>
        </p:nvSpPr>
        <p:spPr>
          <a:xfrm>
            <a:off x="1015008" y="2633305"/>
            <a:ext cx="5979795" cy="317540"/>
          </a:xfrm>
          <a:prstGeom prst="rect">
            <a:avLst/>
          </a:prstGeom>
          <a:noFill/>
          <a:ln/>
        </p:spPr>
        <p:txBody>
          <a:bodyPr wrap="none" lIns="0" tIns="0" rIns="0" bIns="0" rtlCol="0" anchor="t"/>
          <a:lstStyle/>
          <a:p>
            <a:pPr marL="0" indent="0" algn="l">
              <a:lnSpc>
                <a:spcPts val="2500"/>
              </a:lnSpc>
              <a:buNone/>
            </a:pPr>
            <a:endParaRPr lang="en-US" sz="1550" dirty="0"/>
          </a:p>
        </p:txBody>
      </p:sp>
      <p:sp>
        <p:nvSpPr>
          <p:cNvPr id="9" name="Text 6"/>
          <p:cNvSpPr/>
          <p:nvPr/>
        </p:nvSpPr>
        <p:spPr>
          <a:xfrm>
            <a:off x="1015008" y="3069908"/>
            <a:ext cx="2480905" cy="310158"/>
          </a:xfrm>
          <a:prstGeom prst="rect">
            <a:avLst/>
          </a:prstGeom>
          <a:noFill/>
          <a:ln/>
        </p:spPr>
        <p:txBody>
          <a:bodyPr wrap="none" lIns="0" tIns="0" rIns="0" bIns="0" rtlCol="0" anchor="t"/>
          <a:lstStyle/>
          <a:p>
            <a:pPr marL="0" indent="0" algn="l">
              <a:lnSpc>
                <a:spcPts val="2400"/>
              </a:lnSpc>
              <a:buNone/>
            </a:pPr>
            <a:r>
              <a:rPr lang="en-US" sz="1950" b="1" dirty="0">
                <a:solidFill>
                  <a:srgbClr val="3B4E4E"/>
                </a:solidFill>
                <a:latin typeface="Syne Bold" pitchFamily="34" charset="0"/>
                <a:ea typeface="Syne Bold" pitchFamily="34" charset="-122"/>
                <a:cs typeface="Syne Bold" pitchFamily="34" charset="-120"/>
              </a:rPr>
              <a:t>Context</a:t>
            </a:r>
            <a:endParaRPr lang="en-US" sz="1950" dirty="0"/>
          </a:p>
        </p:txBody>
      </p:sp>
      <p:sp>
        <p:nvSpPr>
          <p:cNvPr id="10" name="Text 7"/>
          <p:cNvSpPr/>
          <p:nvPr/>
        </p:nvSpPr>
        <p:spPr>
          <a:xfrm>
            <a:off x="1015008" y="3499128"/>
            <a:ext cx="5979795" cy="317540"/>
          </a:xfrm>
          <a:prstGeom prst="rect">
            <a:avLst/>
          </a:prstGeom>
          <a:noFill/>
          <a:ln/>
        </p:spPr>
        <p:txBody>
          <a:bodyPr wrap="none" lIns="0" tIns="0" rIns="0" bIns="0" rtlCol="0" anchor="t"/>
          <a:lstStyle/>
          <a:p>
            <a:pPr marL="0" indent="0" algn="l">
              <a:lnSpc>
                <a:spcPts val="2500"/>
              </a:lnSpc>
              <a:buNone/>
            </a:pPr>
            <a:r>
              <a:rPr lang="en-US" sz="1550" dirty="0">
                <a:solidFill>
                  <a:srgbClr val="3B4E4E"/>
                </a:solidFill>
                <a:latin typeface="Overpass Light" pitchFamily="34" charset="0"/>
                <a:ea typeface="Overpass Light" pitchFamily="34" charset="-122"/>
                <a:cs typeface="Overpass Light" pitchFamily="34" charset="-120"/>
              </a:rPr>
              <a:t>Overview of the post-pandemic financial landscape in hospitality.</a:t>
            </a:r>
            <a:endParaRPr lang="en-US" sz="1550" dirty="0"/>
          </a:p>
        </p:txBody>
      </p:sp>
      <p:sp>
        <p:nvSpPr>
          <p:cNvPr id="11" name="Text 8"/>
          <p:cNvSpPr/>
          <p:nvPr/>
        </p:nvSpPr>
        <p:spPr>
          <a:xfrm>
            <a:off x="1015008" y="3935730"/>
            <a:ext cx="5979795" cy="317540"/>
          </a:xfrm>
          <a:prstGeom prst="rect">
            <a:avLst/>
          </a:prstGeom>
          <a:noFill/>
          <a:ln/>
        </p:spPr>
        <p:txBody>
          <a:bodyPr wrap="none" lIns="0" tIns="0" rIns="0" bIns="0" rtlCol="0" anchor="t"/>
          <a:lstStyle/>
          <a:p>
            <a:pPr marL="0" indent="0" algn="l">
              <a:lnSpc>
                <a:spcPts val="2500"/>
              </a:lnSpc>
              <a:buNone/>
            </a:pPr>
            <a:endParaRPr lang="en-US" sz="1550" dirty="0"/>
          </a:p>
        </p:txBody>
      </p:sp>
      <p:sp>
        <p:nvSpPr>
          <p:cNvPr id="12" name="Shape 9"/>
          <p:cNvSpPr/>
          <p:nvPr/>
        </p:nvSpPr>
        <p:spPr>
          <a:xfrm>
            <a:off x="7414379" y="2137172"/>
            <a:ext cx="6422231" cy="2337316"/>
          </a:xfrm>
          <a:prstGeom prst="roundRect">
            <a:avLst>
              <a:gd name="adj" fmla="val 4695"/>
            </a:avLst>
          </a:prstGeom>
          <a:solidFill>
            <a:srgbClr val="FCEC99"/>
          </a:solidFill>
          <a:ln/>
        </p:spPr>
        <p:txBody>
          <a:bodyPr/>
          <a:lstStyle/>
          <a:p>
            <a:endParaRPr lang="en-PK"/>
          </a:p>
        </p:txBody>
      </p:sp>
      <p:sp>
        <p:nvSpPr>
          <p:cNvPr id="13" name="Shape 10"/>
          <p:cNvSpPr/>
          <p:nvPr/>
        </p:nvSpPr>
        <p:spPr>
          <a:xfrm>
            <a:off x="7414379" y="2114312"/>
            <a:ext cx="6422231" cy="91440"/>
          </a:xfrm>
          <a:prstGeom prst="roundRect">
            <a:avLst>
              <a:gd name="adj" fmla="val 91163"/>
            </a:avLst>
          </a:prstGeom>
          <a:solidFill>
            <a:srgbClr val="224435"/>
          </a:solidFill>
          <a:ln/>
        </p:spPr>
        <p:txBody>
          <a:bodyPr/>
          <a:lstStyle/>
          <a:p>
            <a:endParaRPr lang="en-PK"/>
          </a:p>
        </p:txBody>
      </p:sp>
      <p:sp>
        <p:nvSpPr>
          <p:cNvPr id="14" name="Shape 11"/>
          <p:cNvSpPr/>
          <p:nvPr/>
        </p:nvSpPr>
        <p:spPr>
          <a:xfrm>
            <a:off x="10327838" y="1839516"/>
            <a:ext cx="595313" cy="595313"/>
          </a:xfrm>
          <a:prstGeom prst="roundRect">
            <a:avLst>
              <a:gd name="adj" fmla="val 153600"/>
            </a:avLst>
          </a:prstGeom>
          <a:solidFill>
            <a:srgbClr val="224435"/>
          </a:solidFill>
          <a:ln/>
        </p:spPr>
        <p:txBody>
          <a:bodyPr/>
          <a:lstStyle/>
          <a:p>
            <a:endParaRPr lang="en-PK"/>
          </a:p>
        </p:txBody>
      </p:sp>
      <p:sp>
        <p:nvSpPr>
          <p:cNvPr id="15" name="Text 12"/>
          <p:cNvSpPr/>
          <p:nvPr/>
        </p:nvSpPr>
        <p:spPr>
          <a:xfrm>
            <a:off x="10506432" y="1988344"/>
            <a:ext cx="238125" cy="297656"/>
          </a:xfrm>
          <a:prstGeom prst="rect">
            <a:avLst/>
          </a:prstGeom>
          <a:noFill/>
          <a:ln/>
        </p:spPr>
        <p:txBody>
          <a:bodyPr wrap="none" lIns="0" tIns="0" rIns="0" bIns="0" rtlCol="0" anchor="t"/>
          <a:lstStyle/>
          <a:p>
            <a:pPr marL="0" indent="0" algn="l">
              <a:lnSpc>
                <a:spcPts val="3000"/>
              </a:lnSpc>
              <a:buNone/>
            </a:pPr>
            <a:r>
              <a:rPr lang="en-US" sz="1850" b="1" dirty="0">
                <a:solidFill>
                  <a:srgbClr val="FFFFFF"/>
                </a:solidFill>
                <a:latin typeface="Syne Bold" pitchFamily="34" charset="0"/>
                <a:ea typeface="Syne Bold" pitchFamily="34" charset="-122"/>
                <a:cs typeface="Syne Bold" pitchFamily="34" charset="-120"/>
              </a:rPr>
              <a:t>2</a:t>
            </a:r>
            <a:endParaRPr lang="en-US" sz="1850" dirty="0"/>
          </a:p>
        </p:txBody>
      </p:sp>
      <p:sp>
        <p:nvSpPr>
          <p:cNvPr id="16" name="Text 13"/>
          <p:cNvSpPr/>
          <p:nvPr/>
        </p:nvSpPr>
        <p:spPr>
          <a:xfrm>
            <a:off x="7635597" y="2633305"/>
            <a:ext cx="5979795" cy="317540"/>
          </a:xfrm>
          <a:prstGeom prst="rect">
            <a:avLst/>
          </a:prstGeom>
          <a:noFill/>
          <a:ln/>
        </p:spPr>
        <p:txBody>
          <a:bodyPr wrap="none" lIns="0" tIns="0" rIns="0" bIns="0" rtlCol="0" anchor="t"/>
          <a:lstStyle/>
          <a:p>
            <a:pPr marL="0" indent="0" algn="l">
              <a:lnSpc>
                <a:spcPts val="2500"/>
              </a:lnSpc>
              <a:buNone/>
            </a:pPr>
            <a:endParaRPr lang="en-US" sz="1550" dirty="0"/>
          </a:p>
        </p:txBody>
      </p:sp>
      <p:sp>
        <p:nvSpPr>
          <p:cNvPr id="17" name="Text 14"/>
          <p:cNvSpPr/>
          <p:nvPr/>
        </p:nvSpPr>
        <p:spPr>
          <a:xfrm>
            <a:off x="7635597" y="3069908"/>
            <a:ext cx="2480905" cy="310158"/>
          </a:xfrm>
          <a:prstGeom prst="rect">
            <a:avLst/>
          </a:prstGeom>
          <a:noFill/>
          <a:ln/>
        </p:spPr>
        <p:txBody>
          <a:bodyPr wrap="none" lIns="0" tIns="0" rIns="0" bIns="0" rtlCol="0" anchor="t"/>
          <a:lstStyle/>
          <a:p>
            <a:pPr marL="0" indent="0" algn="l">
              <a:lnSpc>
                <a:spcPts val="2400"/>
              </a:lnSpc>
              <a:buNone/>
            </a:pPr>
            <a:r>
              <a:rPr lang="en-US" sz="1950" b="1" dirty="0">
                <a:solidFill>
                  <a:srgbClr val="3B4E4E"/>
                </a:solidFill>
                <a:latin typeface="Syne Bold" pitchFamily="34" charset="0"/>
                <a:ea typeface="Syne Bold" pitchFamily="34" charset="-122"/>
                <a:cs typeface="Syne Bold" pitchFamily="34" charset="-120"/>
              </a:rPr>
              <a:t>Drivers</a:t>
            </a:r>
            <a:endParaRPr lang="en-US" sz="1950" dirty="0"/>
          </a:p>
        </p:txBody>
      </p:sp>
      <p:sp>
        <p:nvSpPr>
          <p:cNvPr id="18" name="Text 15"/>
          <p:cNvSpPr/>
          <p:nvPr/>
        </p:nvSpPr>
        <p:spPr>
          <a:xfrm>
            <a:off x="7635597" y="3499128"/>
            <a:ext cx="5979795" cy="317540"/>
          </a:xfrm>
          <a:prstGeom prst="rect">
            <a:avLst/>
          </a:prstGeom>
          <a:noFill/>
          <a:ln/>
        </p:spPr>
        <p:txBody>
          <a:bodyPr wrap="none" lIns="0" tIns="0" rIns="0" bIns="0" rtlCol="0" anchor="t"/>
          <a:lstStyle/>
          <a:p>
            <a:pPr marL="0" indent="0" algn="l">
              <a:lnSpc>
                <a:spcPts val="2500"/>
              </a:lnSpc>
              <a:buNone/>
            </a:pPr>
            <a:r>
              <a:rPr lang="en-US" sz="1550" dirty="0">
                <a:solidFill>
                  <a:srgbClr val="3B4E4E"/>
                </a:solidFill>
                <a:latin typeface="Overpass Light" pitchFamily="34" charset="0"/>
                <a:ea typeface="Overpass Light" pitchFamily="34" charset="-122"/>
                <a:cs typeface="Overpass Light" pitchFamily="34" charset="-120"/>
              </a:rPr>
              <a:t>Identification of macro and micro-economic cost pressures.</a:t>
            </a:r>
            <a:endParaRPr lang="en-US" sz="1550" dirty="0"/>
          </a:p>
        </p:txBody>
      </p:sp>
      <p:sp>
        <p:nvSpPr>
          <p:cNvPr id="19" name="Text 16"/>
          <p:cNvSpPr/>
          <p:nvPr/>
        </p:nvSpPr>
        <p:spPr>
          <a:xfrm>
            <a:off x="7635597" y="3935730"/>
            <a:ext cx="5979795" cy="317540"/>
          </a:xfrm>
          <a:prstGeom prst="rect">
            <a:avLst/>
          </a:prstGeom>
          <a:noFill/>
          <a:ln/>
        </p:spPr>
        <p:txBody>
          <a:bodyPr wrap="none" lIns="0" tIns="0" rIns="0" bIns="0" rtlCol="0" anchor="t"/>
          <a:lstStyle/>
          <a:p>
            <a:pPr marL="0" indent="0" algn="l">
              <a:lnSpc>
                <a:spcPts val="2500"/>
              </a:lnSpc>
              <a:buNone/>
            </a:pPr>
            <a:endParaRPr lang="en-US" sz="1550" dirty="0"/>
          </a:p>
        </p:txBody>
      </p:sp>
      <p:sp>
        <p:nvSpPr>
          <p:cNvPr id="20" name="Shape 17"/>
          <p:cNvSpPr/>
          <p:nvPr/>
        </p:nvSpPr>
        <p:spPr>
          <a:xfrm>
            <a:off x="793790" y="4970502"/>
            <a:ext cx="6422231" cy="2337316"/>
          </a:xfrm>
          <a:prstGeom prst="roundRect">
            <a:avLst>
              <a:gd name="adj" fmla="val 4695"/>
            </a:avLst>
          </a:prstGeom>
          <a:solidFill>
            <a:srgbClr val="FCEC99"/>
          </a:solidFill>
          <a:ln/>
        </p:spPr>
        <p:txBody>
          <a:bodyPr/>
          <a:lstStyle/>
          <a:p>
            <a:endParaRPr lang="en-PK"/>
          </a:p>
        </p:txBody>
      </p:sp>
      <p:sp>
        <p:nvSpPr>
          <p:cNvPr id="21" name="Shape 18"/>
          <p:cNvSpPr/>
          <p:nvPr/>
        </p:nvSpPr>
        <p:spPr>
          <a:xfrm>
            <a:off x="793790" y="4947642"/>
            <a:ext cx="6422231" cy="91440"/>
          </a:xfrm>
          <a:prstGeom prst="roundRect">
            <a:avLst>
              <a:gd name="adj" fmla="val 91163"/>
            </a:avLst>
          </a:prstGeom>
          <a:solidFill>
            <a:srgbClr val="224435"/>
          </a:solidFill>
          <a:ln/>
        </p:spPr>
        <p:txBody>
          <a:bodyPr/>
          <a:lstStyle/>
          <a:p>
            <a:endParaRPr lang="en-PK"/>
          </a:p>
        </p:txBody>
      </p:sp>
      <p:sp>
        <p:nvSpPr>
          <p:cNvPr id="22" name="Shape 19"/>
          <p:cNvSpPr/>
          <p:nvPr/>
        </p:nvSpPr>
        <p:spPr>
          <a:xfrm>
            <a:off x="3707249" y="4672846"/>
            <a:ext cx="595313" cy="595313"/>
          </a:xfrm>
          <a:prstGeom prst="roundRect">
            <a:avLst>
              <a:gd name="adj" fmla="val 153600"/>
            </a:avLst>
          </a:prstGeom>
          <a:solidFill>
            <a:srgbClr val="224435"/>
          </a:solidFill>
          <a:ln/>
        </p:spPr>
        <p:txBody>
          <a:bodyPr/>
          <a:lstStyle/>
          <a:p>
            <a:endParaRPr lang="en-PK"/>
          </a:p>
        </p:txBody>
      </p:sp>
      <p:sp>
        <p:nvSpPr>
          <p:cNvPr id="23" name="Text 20"/>
          <p:cNvSpPr/>
          <p:nvPr/>
        </p:nvSpPr>
        <p:spPr>
          <a:xfrm>
            <a:off x="3885843" y="4821674"/>
            <a:ext cx="238125" cy="297656"/>
          </a:xfrm>
          <a:prstGeom prst="rect">
            <a:avLst/>
          </a:prstGeom>
          <a:noFill/>
          <a:ln/>
        </p:spPr>
        <p:txBody>
          <a:bodyPr wrap="none" lIns="0" tIns="0" rIns="0" bIns="0" rtlCol="0" anchor="t"/>
          <a:lstStyle/>
          <a:p>
            <a:pPr marL="0" indent="0" algn="l">
              <a:lnSpc>
                <a:spcPts val="3000"/>
              </a:lnSpc>
              <a:buNone/>
            </a:pPr>
            <a:r>
              <a:rPr lang="en-US" sz="1850" b="1" dirty="0">
                <a:solidFill>
                  <a:srgbClr val="FFFFFF"/>
                </a:solidFill>
                <a:latin typeface="Syne Bold" pitchFamily="34" charset="0"/>
                <a:ea typeface="Syne Bold" pitchFamily="34" charset="-122"/>
                <a:cs typeface="Syne Bold" pitchFamily="34" charset="-120"/>
              </a:rPr>
              <a:t>3</a:t>
            </a:r>
            <a:endParaRPr lang="en-US" sz="1850" dirty="0"/>
          </a:p>
        </p:txBody>
      </p:sp>
      <p:sp>
        <p:nvSpPr>
          <p:cNvPr id="24" name="Text 21"/>
          <p:cNvSpPr/>
          <p:nvPr/>
        </p:nvSpPr>
        <p:spPr>
          <a:xfrm>
            <a:off x="1015008" y="5466636"/>
            <a:ext cx="5979795" cy="317540"/>
          </a:xfrm>
          <a:prstGeom prst="rect">
            <a:avLst/>
          </a:prstGeom>
          <a:noFill/>
          <a:ln/>
        </p:spPr>
        <p:txBody>
          <a:bodyPr wrap="none" lIns="0" tIns="0" rIns="0" bIns="0" rtlCol="0" anchor="t"/>
          <a:lstStyle/>
          <a:p>
            <a:pPr marL="0" indent="0" algn="l">
              <a:lnSpc>
                <a:spcPts val="2500"/>
              </a:lnSpc>
              <a:buNone/>
            </a:pPr>
            <a:endParaRPr lang="en-US" sz="1550" dirty="0"/>
          </a:p>
        </p:txBody>
      </p:sp>
      <p:sp>
        <p:nvSpPr>
          <p:cNvPr id="25" name="Text 22"/>
          <p:cNvSpPr/>
          <p:nvPr/>
        </p:nvSpPr>
        <p:spPr>
          <a:xfrm>
            <a:off x="1015008" y="5903238"/>
            <a:ext cx="2480905" cy="310158"/>
          </a:xfrm>
          <a:prstGeom prst="rect">
            <a:avLst/>
          </a:prstGeom>
          <a:noFill/>
          <a:ln/>
        </p:spPr>
        <p:txBody>
          <a:bodyPr wrap="none" lIns="0" tIns="0" rIns="0" bIns="0" rtlCol="0" anchor="t"/>
          <a:lstStyle/>
          <a:p>
            <a:pPr marL="0" indent="0" algn="l">
              <a:lnSpc>
                <a:spcPts val="2400"/>
              </a:lnSpc>
              <a:buNone/>
            </a:pPr>
            <a:r>
              <a:rPr lang="en-US" sz="1950" b="1" dirty="0">
                <a:solidFill>
                  <a:srgbClr val="3B4E4E"/>
                </a:solidFill>
                <a:latin typeface="Syne Bold" pitchFamily="34" charset="0"/>
                <a:ea typeface="Syne Bold" pitchFamily="34" charset="-122"/>
                <a:cs typeface="Syne Bold" pitchFamily="34" charset="-120"/>
              </a:rPr>
              <a:t>Critical Analysis</a:t>
            </a:r>
            <a:endParaRPr lang="en-US" sz="1950" dirty="0"/>
          </a:p>
        </p:txBody>
      </p:sp>
      <p:sp>
        <p:nvSpPr>
          <p:cNvPr id="26" name="Text 23"/>
          <p:cNvSpPr/>
          <p:nvPr/>
        </p:nvSpPr>
        <p:spPr>
          <a:xfrm>
            <a:off x="1015008" y="6332458"/>
            <a:ext cx="5979795" cy="317540"/>
          </a:xfrm>
          <a:prstGeom prst="rect">
            <a:avLst/>
          </a:prstGeom>
          <a:noFill/>
          <a:ln/>
        </p:spPr>
        <p:txBody>
          <a:bodyPr wrap="none" lIns="0" tIns="0" rIns="0" bIns="0" rtlCol="0" anchor="t"/>
          <a:lstStyle/>
          <a:p>
            <a:pPr marL="0" indent="0" algn="l">
              <a:lnSpc>
                <a:spcPts val="2500"/>
              </a:lnSpc>
              <a:buNone/>
            </a:pPr>
            <a:r>
              <a:rPr lang="en-US" sz="1550" dirty="0">
                <a:solidFill>
                  <a:srgbClr val="3B4E4E"/>
                </a:solidFill>
                <a:latin typeface="Overpass Light" pitchFamily="34" charset="0"/>
                <a:ea typeface="Overpass Light" pitchFamily="34" charset="-122"/>
                <a:cs typeface="Overpass Light" pitchFamily="34" charset="-120"/>
              </a:rPr>
              <a:t>Evaluating industry impacts through the PESTEL framework.</a:t>
            </a:r>
            <a:endParaRPr lang="en-US" sz="1550" dirty="0"/>
          </a:p>
        </p:txBody>
      </p:sp>
      <p:sp>
        <p:nvSpPr>
          <p:cNvPr id="27" name="Text 24"/>
          <p:cNvSpPr/>
          <p:nvPr/>
        </p:nvSpPr>
        <p:spPr>
          <a:xfrm>
            <a:off x="1015008" y="6769060"/>
            <a:ext cx="5979795" cy="317540"/>
          </a:xfrm>
          <a:prstGeom prst="rect">
            <a:avLst/>
          </a:prstGeom>
          <a:noFill/>
          <a:ln/>
        </p:spPr>
        <p:txBody>
          <a:bodyPr wrap="none" lIns="0" tIns="0" rIns="0" bIns="0" rtlCol="0" anchor="t"/>
          <a:lstStyle/>
          <a:p>
            <a:pPr marL="0" indent="0" algn="l">
              <a:lnSpc>
                <a:spcPts val="2500"/>
              </a:lnSpc>
              <a:buNone/>
            </a:pPr>
            <a:endParaRPr lang="en-US" sz="1550" dirty="0"/>
          </a:p>
        </p:txBody>
      </p:sp>
      <p:sp>
        <p:nvSpPr>
          <p:cNvPr id="28" name="Shape 25"/>
          <p:cNvSpPr/>
          <p:nvPr/>
        </p:nvSpPr>
        <p:spPr>
          <a:xfrm>
            <a:off x="7414379" y="4970502"/>
            <a:ext cx="6422231" cy="2337316"/>
          </a:xfrm>
          <a:prstGeom prst="roundRect">
            <a:avLst>
              <a:gd name="adj" fmla="val 4695"/>
            </a:avLst>
          </a:prstGeom>
          <a:solidFill>
            <a:srgbClr val="FCEC99"/>
          </a:solidFill>
          <a:ln/>
        </p:spPr>
        <p:txBody>
          <a:bodyPr/>
          <a:lstStyle/>
          <a:p>
            <a:endParaRPr lang="en-PK"/>
          </a:p>
        </p:txBody>
      </p:sp>
      <p:sp>
        <p:nvSpPr>
          <p:cNvPr id="29" name="Shape 26"/>
          <p:cNvSpPr/>
          <p:nvPr/>
        </p:nvSpPr>
        <p:spPr>
          <a:xfrm>
            <a:off x="7414379" y="4947642"/>
            <a:ext cx="6422231" cy="91440"/>
          </a:xfrm>
          <a:prstGeom prst="roundRect">
            <a:avLst>
              <a:gd name="adj" fmla="val 91163"/>
            </a:avLst>
          </a:prstGeom>
          <a:solidFill>
            <a:srgbClr val="224435"/>
          </a:solidFill>
          <a:ln/>
        </p:spPr>
        <p:txBody>
          <a:bodyPr/>
          <a:lstStyle/>
          <a:p>
            <a:endParaRPr lang="en-PK"/>
          </a:p>
        </p:txBody>
      </p:sp>
      <p:sp>
        <p:nvSpPr>
          <p:cNvPr id="30" name="Shape 27"/>
          <p:cNvSpPr/>
          <p:nvPr/>
        </p:nvSpPr>
        <p:spPr>
          <a:xfrm>
            <a:off x="10327838" y="4672846"/>
            <a:ext cx="595313" cy="595313"/>
          </a:xfrm>
          <a:prstGeom prst="roundRect">
            <a:avLst>
              <a:gd name="adj" fmla="val 153600"/>
            </a:avLst>
          </a:prstGeom>
          <a:solidFill>
            <a:srgbClr val="224435"/>
          </a:solidFill>
          <a:ln/>
        </p:spPr>
        <p:txBody>
          <a:bodyPr/>
          <a:lstStyle/>
          <a:p>
            <a:endParaRPr lang="en-PK"/>
          </a:p>
        </p:txBody>
      </p:sp>
      <p:sp>
        <p:nvSpPr>
          <p:cNvPr id="31" name="Text 28"/>
          <p:cNvSpPr/>
          <p:nvPr/>
        </p:nvSpPr>
        <p:spPr>
          <a:xfrm>
            <a:off x="10506432" y="4821674"/>
            <a:ext cx="238125" cy="297656"/>
          </a:xfrm>
          <a:prstGeom prst="rect">
            <a:avLst/>
          </a:prstGeom>
          <a:noFill/>
          <a:ln/>
        </p:spPr>
        <p:txBody>
          <a:bodyPr wrap="none" lIns="0" tIns="0" rIns="0" bIns="0" rtlCol="0" anchor="t"/>
          <a:lstStyle/>
          <a:p>
            <a:pPr marL="0" indent="0" algn="l">
              <a:lnSpc>
                <a:spcPts val="3000"/>
              </a:lnSpc>
              <a:buNone/>
            </a:pPr>
            <a:r>
              <a:rPr lang="en-US" sz="1850" b="1" dirty="0">
                <a:solidFill>
                  <a:srgbClr val="FFFFFF"/>
                </a:solidFill>
                <a:latin typeface="Syne Bold" pitchFamily="34" charset="0"/>
                <a:ea typeface="Syne Bold" pitchFamily="34" charset="-122"/>
                <a:cs typeface="Syne Bold" pitchFamily="34" charset="-120"/>
              </a:rPr>
              <a:t>4</a:t>
            </a:r>
            <a:endParaRPr lang="en-US" sz="1850" dirty="0"/>
          </a:p>
        </p:txBody>
      </p:sp>
      <p:sp>
        <p:nvSpPr>
          <p:cNvPr id="32" name="Text 29"/>
          <p:cNvSpPr/>
          <p:nvPr/>
        </p:nvSpPr>
        <p:spPr>
          <a:xfrm>
            <a:off x="7635597" y="5466636"/>
            <a:ext cx="5979795" cy="317540"/>
          </a:xfrm>
          <a:prstGeom prst="rect">
            <a:avLst/>
          </a:prstGeom>
          <a:noFill/>
          <a:ln/>
        </p:spPr>
        <p:txBody>
          <a:bodyPr wrap="none" lIns="0" tIns="0" rIns="0" bIns="0" rtlCol="0" anchor="t"/>
          <a:lstStyle/>
          <a:p>
            <a:pPr marL="0" indent="0" algn="l">
              <a:lnSpc>
                <a:spcPts val="2500"/>
              </a:lnSpc>
              <a:buNone/>
            </a:pPr>
            <a:endParaRPr lang="en-US" sz="1550" dirty="0"/>
          </a:p>
        </p:txBody>
      </p:sp>
      <p:sp>
        <p:nvSpPr>
          <p:cNvPr id="33" name="Text 30"/>
          <p:cNvSpPr/>
          <p:nvPr/>
        </p:nvSpPr>
        <p:spPr>
          <a:xfrm>
            <a:off x="7635597" y="5903238"/>
            <a:ext cx="2480905" cy="310158"/>
          </a:xfrm>
          <a:prstGeom prst="rect">
            <a:avLst/>
          </a:prstGeom>
          <a:noFill/>
          <a:ln/>
        </p:spPr>
        <p:txBody>
          <a:bodyPr wrap="none" lIns="0" tIns="0" rIns="0" bIns="0" rtlCol="0" anchor="t"/>
          <a:lstStyle/>
          <a:p>
            <a:pPr marL="0" indent="0" algn="l">
              <a:lnSpc>
                <a:spcPts val="2400"/>
              </a:lnSpc>
              <a:buNone/>
            </a:pPr>
            <a:r>
              <a:rPr lang="en-US" sz="1950" b="1" dirty="0">
                <a:solidFill>
                  <a:srgbClr val="3B4E4E"/>
                </a:solidFill>
                <a:latin typeface="Syne Bold" pitchFamily="34" charset="0"/>
                <a:ea typeface="Syne Bold" pitchFamily="34" charset="-122"/>
                <a:cs typeface="Syne Bold" pitchFamily="34" charset="-120"/>
              </a:rPr>
              <a:t>Strategic Outlook</a:t>
            </a:r>
            <a:endParaRPr lang="en-US" sz="1950" dirty="0"/>
          </a:p>
        </p:txBody>
      </p:sp>
      <p:sp>
        <p:nvSpPr>
          <p:cNvPr id="34" name="Text 31"/>
          <p:cNvSpPr/>
          <p:nvPr/>
        </p:nvSpPr>
        <p:spPr>
          <a:xfrm>
            <a:off x="7635597" y="6332458"/>
            <a:ext cx="5979795" cy="317540"/>
          </a:xfrm>
          <a:prstGeom prst="rect">
            <a:avLst/>
          </a:prstGeom>
          <a:noFill/>
          <a:ln/>
        </p:spPr>
        <p:txBody>
          <a:bodyPr wrap="none" lIns="0" tIns="0" rIns="0" bIns="0" rtlCol="0" anchor="t"/>
          <a:lstStyle/>
          <a:p>
            <a:pPr marL="0" indent="0" algn="l">
              <a:lnSpc>
                <a:spcPts val="2500"/>
              </a:lnSpc>
              <a:buNone/>
            </a:pPr>
            <a:r>
              <a:rPr lang="en-US" sz="1550" dirty="0">
                <a:solidFill>
                  <a:srgbClr val="3B4E4E"/>
                </a:solidFill>
                <a:latin typeface="Overpass Light" pitchFamily="34" charset="0"/>
                <a:ea typeface="Overpass Light" pitchFamily="34" charset="-122"/>
                <a:cs typeface="Overpass Light" pitchFamily="34" charset="-120"/>
              </a:rPr>
              <a:t>Short-term survival tactics and long-term resilience strategies.</a:t>
            </a:r>
            <a:endParaRPr lang="en-US" sz="1550" dirty="0"/>
          </a:p>
        </p:txBody>
      </p:sp>
      <p:sp>
        <p:nvSpPr>
          <p:cNvPr id="35" name="Text 32"/>
          <p:cNvSpPr/>
          <p:nvPr/>
        </p:nvSpPr>
        <p:spPr>
          <a:xfrm>
            <a:off x="7635597" y="6769060"/>
            <a:ext cx="5979795" cy="317540"/>
          </a:xfrm>
          <a:prstGeom prst="rect">
            <a:avLst/>
          </a:prstGeom>
          <a:noFill/>
          <a:ln/>
        </p:spPr>
        <p:txBody>
          <a:bodyPr wrap="none" lIns="0" tIns="0" rIns="0" bIns="0" rtlCol="0" anchor="t"/>
          <a:lstStyle/>
          <a:p>
            <a:pPr marL="0" indent="0" algn="l">
              <a:lnSpc>
                <a:spcPts val="2500"/>
              </a:lnSpc>
              <a:buNone/>
            </a:pPr>
            <a:endParaRPr lang="en-US" sz="155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93790" y="1666518"/>
            <a:ext cx="4961811" cy="620078"/>
          </a:xfrm>
          <a:prstGeom prst="rect">
            <a:avLst/>
          </a:prstGeom>
          <a:noFill/>
          <a:ln/>
        </p:spPr>
        <p:txBody>
          <a:bodyPr wrap="none" lIns="0" tIns="0" rIns="0" bIns="0" rtlCol="0" anchor="t"/>
          <a:lstStyle/>
          <a:p>
            <a:pPr marL="0" indent="0" algn="l">
              <a:lnSpc>
                <a:spcPts val="4850"/>
              </a:lnSpc>
              <a:buNone/>
            </a:pPr>
            <a:r>
              <a:rPr lang="en-US" sz="3900" b="1" dirty="0">
                <a:solidFill>
                  <a:srgbClr val="F44444"/>
                </a:solidFill>
                <a:latin typeface="Syne Bold" pitchFamily="34" charset="0"/>
                <a:ea typeface="Syne Bold" pitchFamily="34" charset="-122"/>
                <a:cs typeface="Syne Bold" pitchFamily="34" charset="-120"/>
              </a:rPr>
              <a:t>Introduction</a:t>
            </a:r>
            <a:endParaRPr lang="en-US" sz="3900" dirty="0"/>
          </a:p>
        </p:txBody>
      </p:sp>
      <p:sp>
        <p:nvSpPr>
          <p:cNvPr id="4" name="Shape 1"/>
          <p:cNvSpPr/>
          <p:nvPr/>
        </p:nvSpPr>
        <p:spPr>
          <a:xfrm>
            <a:off x="793790" y="2584252"/>
            <a:ext cx="793790" cy="1461016"/>
          </a:xfrm>
          <a:prstGeom prst="roundRect">
            <a:avLst>
              <a:gd name="adj" fmla="val 360049"/>
            </a:avLst>
          </a:prstGeom>
          <a:solidFill>
            <a:srgbClr val="DDEEE6"/>
          </a:solidFill>
          <a:ln w="7620">
            <a:solidFill>
              <a:srgbClr val="C3D4CC"/>
            </a:solidFill>
            <a:prstDash val="solid"/>
          </a:ln>
        </p:spPr>
        <p:txBody>
          <a:bodyPr/>
          <a:lstStyle/>
          <a:p>
            <a:endParaRPr lang="en-PK"/>
          </a:p>
        </p:txBody>
      </p:sp>
      <p:sp>
        <p:nvSpPr>
          <p:cNvPr id="5" name="Text 2"/>
          <p:cNvSpPr/>
          <p:nvPr/>
        </p:nvSpPr>
        <p:spPr>
          <a:xfrm>
            <a:off x="1041797" y="3128724"/>
            <a:ext cx="297656" cy="372070"/>
          </a:xfrm>
          <a:prstGeom prst="rect">
            <a:avLst/>
          </a:prstGeom>
          <a:noFill/>
          <a:ln/>
        </p:spPr>
        <p:txBody>
          <a:bodyPr wrap="none" lIns="0" tIns="0" rIns="0" bIns="0" rtlCol="0" anchor="t"/>
          <a:lstStyle/>
          <a:p>
            <a:pPr marL="0" indent="0" algn="l">
              <a:lnSpc>
                <a:spcPts val="2300"/>
              </a:lnSpc>
              <a:buNone/>
            </a:pPr>
            <a:r>
              <a:rPr lang="en-US" sz="2300" b="1" dirty="0">
                <a:solidFill>
                  <a:srgbClr val="3B4E4E"/>
                </a:solidFill>
                <a:latin typeface="Syne Bold" pitchFamily="34" charset="0"/>
                <a:ea typeface="Syne Bold" pitchFamily="34" charset="-122"/>
                <a:cs typeface="Syne Bold" pitchFamily="34" charset="-120"/>
              </a:rPr>
              <a:t>1</a:t>
            </a:r>
            <a:endParaRPr lang="en-US" sz="2300" dirty="0"/>
          </a:p>
        </p:txBody>
      </p:sp>
      <p:sp>
        <p:nvSpPr>
          <p:cNvPr id="6" name="Text 3"/>
          <p:cNvSpPr/>
          <p:nvPr/>
        </p:nvSpPr>
        <p:spPr>
          <a:xfrm>
            <a:off x="1785938" y="2782610"/>
            <a:ext cx="2480905" cy="310158"/>
          </a:xfrm>
          <a:prstGeom prst="rect">
            <a:avLst/>
          </a:prstGeom>
          <a:noFill/>
          <a:ln/>
        </p:spPr>
        <p:txBody>
          <a:bodyPr wrap="none" lIns="0" tIns="0" rIns="0" bIns="0" rtlCol="0" anchor="t"/>
          <a:lstStyle/>
          <a:p>
            <a:pPr marL="0" indent="0" algn="l">
              <a:lnSpc>
                <a:spcPts val="2400"/>
              </a:lnSpc>
              <a:buNone/>
            </a:pPr>
            <a:r>
              <a:rPr lang="en-US" sz="1950" b="1" dirty="0">
                <a:solidFill>
                  <a:srgbClr val="F44444"/>
                </a:solidFill>
                <a:latin typeface="Syne Bold" pitchFamily="34" charset="0"/>
                <a:ea typeface="Syne Bold" pitchFamily="34" charset="-122"/>
                <a:cs typeface="Syne Bold" pitchFamily="34" charset="-120"/>
              </a:rPr>
              <a:t>The Theme</a:t>
            </a:r>
            <a:endParaRPr lang="en-US" sz="1950" dirty="0"/>
          </a:p>
        </p:txBody>
      </p:sp>
      <p:sp>
        <p:nvSpPr>
          <p:cNvPr id="7" name="Text 4"/>
          <p:cNvSpPr/>
          <p:nvPr/>
        </p:nvSpPr>
        <p:spPr>
          <a:xfrm>
            <a:off x="1785938" y="3211830"/>
            <a:ext cx="6564273" cy="635079"/>
          </a:xfrm>
          <a:prstGeom prst="rect">
            <a:avLst/>
          </a:prstGeom>
          <a:noFill/>
          <a:ln/>
        </p:spPr>
        <p:txBody>
          <a:bodyPr wrap="square" lIns="0" tIns="0" rIns="0" bIns="0" rtlCol="0" anchor="t"/>
          <a:lstStyle/>
          <a:p>
            <a:pPr marL="0" indent="0" algn="l">
              <a:lnSpc>
                <a:spcPts val="2500"/>
              </a:lnSpc>
              <a:buNone/>
            </a:pPr>
            <a:r>
              <a:rPr lang="en-US" sz="1550" dirty="0">
                <a:solidFill>
                  <a:srgbClr val="F44444"/>
                </a:solidFill>
                <a:latin typeface="Overpass Light" pitchFamily="34" charset="0"/>
                <a:ea typeface="Overpass Light" pitchFamily="34" charset="-122"/>
                <a:cs typeface="Overpass Light" pitchFamily="34" charset="-120"/>
              </a:rPr>
              <a:t>"Mounting Financial Pressures" refers to the squeeze between stagnant consumer budgets and skyrocketing operational overheads (Ahmed 2025).</a:t>
            </a:r>
            <a:endParaRPr lang="en-US" sz="1550" dirty="0"/>
          </a:p>
        </p:txBody>
      </p:sp>
      <p:sp>
        <p:nvSpPr>
          <p:cNvPr id="8" name="Shape 5"/>
          <p:cNvSpPr/>
          <p:nvPr/>
        </p:nvSpPr>
        <p:spPr>
          <a:xfrm>
            <a:off x="793790" y="4243626"/>
            <a:ext cx="793790" cy="1461016"/>
          </a:xfrm>
          <a:prstGeom prst="roundRect">
            <a:avLst>
              <a:gd name="adj" fmla="val 360049"/>
            </a:avLst>
          </a:prstGeom>
          <a:solidFill>
            <a:srgbClr val="DDEEE6"/>
          </a:solidFill>
          <a:ln w="7620">
            <a:solidFill>
              <a:srgbClr val="C3D4CC"/>
            </a:solidFill>
            <a:prstDash val="solid"/>
          </a:ln>
        </p:spPr>
        <p:txBody>
          <a:bodyPr/>
          <a:lstStyle/>
          <a:p>
            <a:endParaRPr lang="en-PK"/>
          </a:p>
        </p:txBody>
      </p:sp>
      <p:sp>
        <p:nvSpPr>
          <p:cNvPr id="9" name="Text 6"/>
          <p:cNvSpPr/>
          <p:nvPr/>
        </p:nvSpPr>
        <p:spPr>
          <a:xfrm>
            <a:off x="1041797" y="4788098"/>
            <a:ext cx="297656" cy="372070"/>
          </a:xfrm>
          <a:prstGeom prst="rect">
            <a:avLst/>
          </a:prstGeom>
          <a:noFill/>
          <a:ln/>
        </p:spPr>
        <p:txBody>
          <a:bodyPr wrap="none" lIns="0" tIns="0" rIns="0" bIns="0" rtlCol="0" anchor="t"/>
          <a:lstStyle/>
          <a:p>
            <a:pPr marL="0" indent="0" algn="l">
              <a:lnSpc>
                <a:spcPts val="2300"/>
              </a:lnSpc>
              <a:buNone/>
            </a:pPr>
            <a:r>
              <a:rPr lang="en-US" sz="2300" b="1" dirty="0">
                <a:solidFill>
                  <a:srgbClr val="3B4E4E"/>
                </a:solidFill>
                <a:latin typeface="Syne Bold" pitchFamily="34" charset="0"/>
                <a:ea typeface="Syne Bold" pitchFamily="34" charset="-122"/>
                <a:cs typeface="Syne Bold" pitchFamily="34" charset="-120"/>
              </a:rPr>
              <a:t>2</a:t>
            </a:r>
            <a:endParaRPr lang="en-US" sz="2300" dirty="0"/>
          </a:p>
        </p:txBody>
      </p:sp>
      <p:sp>
        <p:nvSpPr>
          <p:cNvPr id="10" name="Text 7"/>
          <p:cNvSpPr/>
          <p:nvPr/>
        </p:nvSpPr>
        <p:spPr>
          <a:xfrm>
            <a:off x="1785938" y="4441984"/>
            <a:ext cx="2480905" cy="310158"/>
          </a:xfrm>
          <a:prstGeom prst="rect">
            <a:avLst/>
          </a:prstGeom>
          <a:noFill/>
          <a:ln/>
        </p:spPr>
        <p:txBody>
          <a:bodyPr wrap="none" lIns="0" tIns="0" rIns="0" bIns="0" rtlCol="0" anchor="t"/>
          <a:lstStyle/>
          <a:p>
            <a:pPr marL="0" indent="0" algn="l">
              <a:lnSpc>
                <a:spcPts val="2400"/>
              </a:lnSpc>
              <a:buNone/>
            </a:pPr>
            <a:r>
              <a:rPr lang="en-US" sz="1950" b="1" dirty="0">
                <a:solidFill>
                  <a:srgbClr val="F44444"/>
                </a:solidFill>
                <a:latin typeface="Syne Bold" pitchFamily="34" charset="0"/>
                <a:ea typeface="Syne Bold" pitchFamily="34" charset="-122"/>
                <a:cs typeface="Syne Bold" pitchFamily="34" charset="-120"/>
              </a:rPr>
              <a:t>Criticality</a:t>
            </a:r>
            <a:endParaRPr lang="en-US" sz="1950" dirty="0"/>
          </a:p>
        </p:txBody>
      </p:sp>
      <p:sp>
        <p:nvSpPr>
          <p:cNvPr id="11" name="Text 8"/>
          <p:cNvSpPr/>
          <p:nvPr/>
        </p:nvSpPr>
        <p:spPr>
          <a:xfrm>
            <a:off x="1785938" y="4871204"/>
            <a:ext cx="6564273" cy="635079"/>
          </a:xfrm>
          <a:prstGeom prst="rect">
            <a:avLst/>
          </a:prstGeom>
          <a:noFill/>
          <a:ln/>
        </p:spPr>
        <p:txBody>
          <a:bodyPr wrap="square" lIns="0" tIns="0" rIns="0" bIns="0" rtlCol="0" anchor="t"/>
          <a:lstStyle/>
          <a:p>
            <a:pPr marL="0" indent="0" algn="l">
              <a:lnSpc>
                <a:spcPts val="2500"/>
              </a:lnSpc>
              <a:buNone/>
            </a:pPr>
            <a:r>
              <a:rPr lang="en-US" sz="1550" dirty="0">
                <a:solidFill>
                  <a:srgbClr val="F44444"/>
                </a:solidFill>
                <a:latin typeface="Overpass Light" pitchFamily="34" charset="0"/>
                <a:ea typeface="Overpass Light" pitchFamily="34" charset="-122"/>
                <a:cs typeface="Overpass Light" pitchFamily="34" charset="-120"/>
              </a:rPr>
              <a:t>Financial instability currently represents the highest risk to business continuity in the UK and global hospitality sectors.</a:t>
            </a:r>
            <a:endParaRPr lang="en-US" sz="1550" dirty="0"/>
          </a:p>
        </p:txBody>
      </p:sp>
      <p:sp>
        <p:nvSpPr>
          <p:cNvPr id="12" name="Text 9"/>
          <p:cNvSpPr/>
          <p:nvPr/>
        </p:nvSpPr>
        <p:spPr>
          <a:xfrm>
            <a:off x="793790" y="5927884"/>
            <a:ext cx="7556421" cy="635079"/>
          </a:xfrm>
          <a:prstGeom prst="rect">
            <a:avLst/>
          </a:prstGeom>
          <a:noFill/>
          <a:ln/>
        </p:spPr>
        <p:txBody>
          <a:bodyPr wrap="square" lIns="0" tIns="0" rIns="0" bIns="0" rtlCol="0" anchor="t"/>
          <a:lstStyle/>
          <a:p>
            <a:pPr marL="0" indent="0" algn="l">
              <a:lnSpc>
                <a:spcPts val="2500"/>
              </a:lnSpc>
              <a:buNone/>
            </a:pPr>
            <a:r>
              <a:rPr lang="en-US" sz="1550" b="1" dirty="0">
                <a:solidFill>
                  <a:srgbClr val="F44444"/>
                </a:solidFill>
                <a:latin typeface="Overpass Light" pitchFamily="34" charset="0"/>
                <a:ea typeface="Overpass Light" pitchFamily="34" charset="-122"/>
                <a:cs typeface="Overpass Light" pitchFamily="34" charset="-120"/>
              </a:rPr>
              <a:t>Scope:</a:t>
            </a:r>
            <a:r>
              <a:rPr lang="en-US" sz="1550" dirty="0">
                <a:solidFill>
                  <a:srgbClr val="3B4E4E"/>
                </a:solidFill>
                <a:latin typeface="Overpass Light" pitchFamily="34" charset="0"/>
                <a:ea typeface="Overpass Light" pitchFamily="34" charset="-122"/>
                <a:cs typeface="Overpass Light" pitchFamily="34" charset="-120"/>
              </a:rPr>
              <a:t> This presentation evaluates how inflation, labor shortages, and energy volatility necessitate a fundamental shift in hotel business models.</a:t>
            </a:r>
            <a:endParaRPr lang="en-US" sz="155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pic>
        <p:nvPicPr>
          <p:cNvPr id="3" name="Image 1" descr="preencoded.png"/>
          <p:cNvPicPr>
            <a:picLocks noChangeAspect="1"/>
          </p:cNvPicPr>
          <p:nvPr/>
        </p:nvPicPr>
        <p:blipFill>
          <a:blip r:embed="rId4"/>
          <a:stretch>
            <a:fillRect/>
          </a:stretch>
        </p:blipFill>
        <p:spPr>
          <a:xfrm>
            <a:off x="10081260" y="3101340"/>
            <a:ext cx="3611880" cy="2026920"/>
          </a:xfrm>
          <a:prstGeom prst="rect">
            <a:avLst/>
          </a:prstGeom>
        </p:spPr>
      </p:pic>
      <p:sp>
        <p:nvSpPr>
          <p:cNvPr id="4" name="Text 0"/>
          <p:cNvSpPr/>
          <p:nvPr/>
        </p:nvSpPr>
        <p:spPr>
          <a:xfrm>
            <a:off x="793790" y="1658779"/>
            <a:ext cx="7556421" cy="1240155"/>
          </a:xfrm>
          <a:prstGeom prst="rect">
            <a:avLst/>
          </a:prstGeom>
          <a:noFill/>
          <a:ln/>
        </p:spPr>
        <p:txBody>
          <a:bodyPr wrap="square" lIns="0" tIns="0" rIns="0" bIns="0" rtlCol="0" anchor="t"/>
          <a:lstStyle/>
          <a:p>
            <a:pPr marL="0" indent="0" algn="l">
              <a:lnSpc>
                <a:spcPts val="4850"/>
              </a:lnSpc>
              <a:buNone/>
            </a:pPr>
            <a:r>
              <a:rPr lang="en-US" sz="3900" b="1" dirty="0">
                <a:solidFill>
                  <a:srgbClr val="233939"/>
                </a:solidFill>
                <a:latin typeface="Syne Bold" pitchFamily="34" charset="0"/>
                <a:ea typeface="Syne Bold" pitchFamily="34" charset="-122"/>
                <a:cs typeface="Syne Bold" pitchFamily="34" charset="-120"/>
              </a:rPr>
              <a:t>Literature Review: Macro-Economic Drivers</a:t>
            </a:r>
            <a:endParaRPr lang="en-US" sz="3900" dirty="0"/>
          </a:p>
        </p:txBody>
      </p:sp>
      <p:sp>
        <p:nvSpPr>
          <p:cNvPr id="5" name="Shape 1"/>
          <p:cNvSpPr/>
          <p:nvPr/>
        </p:nvSpPr>
        <p:spPr>
          <a:xfrm>
            <a:off x="793790" y="3196590"/>
            <a:ext cx="2386489" cy="3374112"/>
          </a:xfrm>
          <a:prstGeom prst="roundRect">
            <a:avLst>
              <a:gd name="adj" fmla="val 3493"/>
            </a:avLst>
          </a:prstGeom>
          <a:solidFill>
            <a:srgbClr val="DDEEE6"/>
          </a:solidFill>
          <a:ln w="7620">
            <a:solidFill>
              <a:srgbClr val="C3D4CC"/>
            </a:solidFill>
            <a:prstDash val="solid"/>
          </a:ln>
        </p:spPr>
        <p:txBody>
          <a:bodyPr/>
          <a:lstStyle/>
          <a:p>
            <a:endParaRPr lang="en-PK"/>
          </a:p>
        </p:txBody>
      </p:sp>
      <p:sp>
        <p:nvSpPr>
          <p:cNvPr id="6" name="Text 2"/>
          <p:cNvSpPr/>
          <p:nvPr/>
        </p:nvSpPr>
        <p:spPr>
          <a:xfrm>
            <a:off x="999768" y="3402568"/>
            <a:ext cx="1974532" cy="620316"/>
          </a:xfrm>
          <a:prstGeom prst="rect">
            <a:avLst/>
          </a:prstGeom>
          <a:noFill/>
          <a:ln/>
        </p:spPr>
        <p:txBody>
          <a:bodyPr wrap="square" lIns="0" tIns="0" rIns="0" bIns="0" rtlCol="0" anchor="t"/>
          <a:lstStyle/>
          <a:p>
            <a:pPr marL="0" indent="0" algn="l">
              <a:lnSpc>
                <a:spcPts val="2400"/>
              </a:lnSpc>
              <a:buNone/>
            </a:pPr>
            <a:r>
              <a:rPr lang="en-US" sz="1950" b="1" dirty="0">
                <a:solidFill>
                  <a:srgbClr val="3B4E4E"/>
                </a:solidFill>
                <a:latin typeface="Syne Bold" pitchFamily="34" charset="0"/>
                <a:ea typeface="Syne Bold" pitchFamily="34" charset="-122"/>
                <a:cs typeface="Syne Bold" pitchFamily="34" charset="-120"/>
              </a:rPr>
              <a:t>Hyper-Inflation</a:t>
            </a:r>
            <a:endParaRPr lang="en-US" sz="1950" dirty="0"/>
          </a:p>
        </p:txBody>
      </p:sp>
      <p:sp>
        <p:nvSpPr>
          <p:cNvPr id="7" name="Text 3"/>
          <p:cNvSpPr/>
          <p:nvPr/>
        </p:nvSpPr>
        <p:spPr>
          <a:xfrm>
            <a:off x="999767" y="4141946"/>
            <a:ext cx="2172891" cy="2222778"/>
          </a:xfrm>
          <a:prstGeom prst="rect">
            <a:avLst/>
          </a:prstGeom>
          <a:noFill/>
          <a:ln/>
        </p:spPr>
        <p:txBody>
          <a:bodyPr wrap="square" lIns="0" tIns="0" rIns="0" bIns="0" rtlCol="0" anchor="t"/>
          <a:lstStyle/>
          <a:p>
            <a:pPr marL="0" indent="0" algn="l">
              <a:lnSpc>
                <a:spcPts val="2500"/>
              </a:lnSpc>
              <a:buNone/>
            </a:pPr>
            <a:r>
              <a:rPr lang="en-US" sz="1550" dirty="0">
                <a:solidFill>
                  <a:srgbClr val="3B4E4E"/>
                </a:solidFill>
                <a:latin typeface="Overpass Light" pitchFamily="34" charset="0"/>
                <a:ea typeface="Overpass Light" pitchFamily="34" charset="-122"/>
                <a:cs typeface="Overpass Light" pitchFamily="34" charset="-120"/>
              </a:rPr>
              <a:t>Analysis of the Consumer Price Index (CPI) surge and its direct correlation to increased procurement costs for Food &amp; Beverage (</a:t>
            </a:r>
            <a:r>
              <a:rPr lang="en-US" sz="1550" dirty="0" err="1">
                <a:solidFill>
                  <a:srgbClr val="3B4E4E"/>
                </a:solidFill>
                <a:latin typeface="Overpass Light" pitchFamily="34" charset="0"/>
                <a:ea typeface="Overpass Light" pitchFamily="34" charset="-122"/>
                <a:cs typeface="Overpass Light" pitchFamily="34" charset="-120"/>
              </a:rPr>
              <a:t>Nyamwaro</a:t>
            </a:r>
            <a:r>
              <a:rPr lang="en-US" sz="1550" dirty="0">
                <a:solidFill>
                  <a:srgbClr val="3B4E4E"/>
                </a:solidFill>
                <a:latin typeface="Overpass Light" pitchFamily="34" charset="0"/>
                <a:ea typeface="Overpass Light" pitchFamily="34" charset="-122"/>
                <a:cs typeface="Overpass Light" pitchFamily="34" charset="-120"/>
              </a:rPr>
              <a:t> et al., 2025).</a:t>
            </a:r>
            <a:endParaRPr lang="en-US" sz="1550" dirty="0"/>
          </a:p>
        </p:txBody>
      </p:sp>
      <p:sp>
        <p:nvSpPr>
          <p:cNvPr id="8" name="Shape 4"/>
          <p:cNvSpPr/>
          <p:nvPr/>
        </p:nvSpPr>
        <p:spPr>
          <a:xfrm>
            <a:off x="3378637" y="3196590"/>
            <a:ext cx="2386608" cy="3374112"/>
          </a:xfrm>
          <a:prstGeom prst="roundRect">
            <a:avLst>
              <a:gd name="adj" fmla="val 3493"/>
            </a:avLst>
          </a:prstGeom>
          <a:solidFill>
            <a:srgbClr val="DDEEE6"/>
          </a:solidFill>
          <a:ln w="7620">
            <a:solidFill>
              <a:srgbClr val="C3D4CC"/>
            </a:solidFill>
            <a:prstDash val="solid"/>
          </a:ln>
        </p:spPr>
        <p:txBody>
          <a:bodyPr/>
          <a:lstStyle/>
          <a:p>
            <a:endParaRPr lang="en-PK"/>
          </a:p>
        </p:txBody>
      </p:sp>
      <p:sp>
        <p:nvSpPr>
          <p:cNvPr id="9" name="Text 5"/>
          <p:cNvSpPr/>
          <p:nvPr/>
        </p:nvSpPr>
        <p:spPr>
          <a:xfrm>
            <a:off x="3584615" y="3402568"/>
            <a:ext cx="1974652" cy="620316"/>
          </a:xfrm>
          <a:prstGeom prst="rect">
            <a:avLst/>
          </a:prstGeom>
          <a:noFill/>
          <a:ln/>
        </p:spPr>
        <p:txBody>
          <a:bodyPr wrap="square" lIns="0" tIns="0" rIns="0" bIns="0" rtlCol="0" anchor="t"/>
          <a:lstStyle/>
          <a:p>
            <a:pPr marL="0" indent="0" algn="l">
              <a:lnSpc>
                <a:spcPts val="2400"/>
              </a:lnSpc>
              <a:buNone/>
            </a:pPr>
            <a:r>
              <a:rPr lang="en-US" sz="1950" b="1" dirty="0">
                <a:solidFill>
                  <a:srgbClr val="3B4E4E"/>
                </a:solidFill>
                <a:latin typeface="Syne Bold" pitchFamily="34" charset="0"/>
                <a:ea typeface="Syne Bold" pitchFamily="34" charset="-122"/>
                <a:cs typeface="Syne Bold" pitchFamily="34" charset="-120"/>
              </a:rPr>
              <a:t>Monetary Policy</a:t>
            </a:r>
            <a:endParaRPr lang="en-US" sz="1950" dirty="0"/>
          </a:p>
        </p:txBody>
      </p:sp>
      <p:sp>
        <p:nvSpPr>
          <p:cNvPr id="10" name="Text 6"/>
          <p:cNvSpPr/>
          <p:nvPr/>
        </p:nvSpPr>
        <p:spPr>
          <a:xfrm>
            <a:off x="3584615" y="4141946"/>
            <a:ext cx="1974652" cy="1905238"/>
          </a:xfrm>
          <a:prstGeom prst="rect">
            <a:avLst/>
          </a:prstGeom>
          <a:noFill/>
          <a:ln/>
        </p:spPr>
        <p:txBody>
          <a:bodyPr wrap="square" lIns="0" tIns="0" rIns="0" bIns="0" rtlCol="0" anchor="t"/>
          <a:lstStyle/>
          <a:p>
            <a:pPr marL="0" indent="0" algn="l">
              <a:lnSpc>
                <a:spcPts val="2500"/>
              </a:lnSpc>
              <a:buNone/>
            </a:pPr>
            <a:r>
              <a:rPr lang="en-US" sz="1550" dirty="0">
                <a:solidFill>
                  <a:srgbClr val="3B4E4E"/>
                </a:solidFill>
                <a:latin typeface="Overpass Light" pitchFamily="34" charset="0"/>
                <a:ea typeface="Overpass Light" pitchFamily="34" charset="-122"/>
                <a:cs typeface="Overpass Light" pitchFamily="34" charset="-120"/>
              </a:rPr>
              <a:t>Impact of high-interest rates on debt servicing for hotels that took out emergency loans during 2020-2021 (Asuga, 2024).</a:t>
            </a:r>
            <a:endParaRPr lang="en-US" sz="1550" dirty="0"/>
          </a:p>
        </p:txBody>
      </p:sp>
      <p:sp>
        <p:nvSpPr>
          <p:cNvPr id="11" name="Shape 7"/>
          <p:cNvSpPr/>
          <p:nvPr/>
        </p:nvSpPr>
        <p:spPr>
          <a:xfrm>
            <a:off x="5963603" y="3196590"/>
            <a:ext cx="2386608" cy="3374112"/>
          </a:xfrm>
          <a:prstGeom prst="roundRect">
            <a:avLst>
              <a:gd name="adj" fmla="val 3493"/>
            </a:avLst>
          </a:prstGeom>
          <a:solidFill>
            <a:srgbClr val="DDEEE6"/>
          </a:solidFill>
          <a:ln w="7620">
            <a:solidFill>
              <a:srgbClr val="C3D4CC"/>
            </a:solidFill>
            <a:prstDash val="solid"/>
          </a:ln>
        </p:spPr>
        <p:txBody>
          <a:bodyPr/>
          <a:lstStyle/>
          <a:p>
            <a:endParaRPr lang="en-PK"/>
          </a:p>
        </p:txBody>
      </p:sp>
      <p:sp>
        <p:nvSpPr>
          <p:cNvPr id="12" name="Text 8"/>
          <p:cNvSpPr/>
          <p:nvPr/>
        </p:nvSpPr>
        <p:spPr>
          <a:xfrm>
            <a:off x="6169581" y="3402568"/>
            <a:ext cx="1974652" cy="620316"/>
          </a:xfrm>
          <a:prstGeom prst="rect">
            <a:avLst/>
          </a:prstGeom>
          <a:noFill/>
          <a:ln/>
        </p:spPr>
        <p:txBody>
          <a:bodyPr wrap="square" lIns="0" tIns="0" rIns="0" bIns="0" rtlCol="0" anchor="t"/>
          <a:lstStyle/>
          <a:p>
            <a:pPr marL="0" indent="0" algn="l">
              <a:lnSpc>
                <a:spcPts val="2400"/>
              </a:lnSpc>
              <a:buNone/>
            </a:pPr>
            <a:r>
              <a:rPr lang="en-US" sz="1950" b="1" dirty="0">
                <a:solidFill>
                  <a:srgbClr val="3B4E4E"/>
                </a:solidFill>
                <a:latin typeface="Syne Bold" pitchFamily="34" charset="0"/>
                <a:ea typeface="Syne Bold" pitchFamily="34" charset="-122"/>
                <a:cs typeface="Syne Bold" pitchFamily="34" charset="-120"/>
              </a:rPr>
              <a:t>Energy Volatility</a:t>
            </a:r>
            <a:endParaRPr lang="en-US" sz="1950" dirty="0"/>
          </a:p>
        </p:txBody>
      </p:sp>
      <p:sp>
        <p:nvSpPr>
          <p:cNvPr id="13" name="Text 9"/>
          <p:cNvSpPr/>
          <p:nvPr/>
        </p:nvSpPr>
        <p:spPr>
          <a:xfrm>
            <a:off x="6169581" y="4141946"/>
            <a:ext cx="2180630" cy="2222778"/>
          </a:xfrm>
          <a:prstGeom prst="rect">
            <a:avLst/>
          </a:prstGeom>
          <a:noFill/>
          <a:ln/>
        </p:spPr>
        <p:txBody>
          <a:bodyPr wrap="square" lIns="0" tIns="0" rIns="0" bIns="0" rtlCol="0" anchor="t"/>
          <a:lstStyle/>
          <a:p>
            <a:pPr marL="0" indent="0" algn="l">
              <a:lnSpc>
                <a:spcPts val="2500"/>
              </a:lnSpc>
              <a:buNone/>
            </a:pPr>
            <a:r>
              <a:rPr lang="en-US" sz="1550" dirty="0">
                <a:solidFill>
                  <a:srgbClr val="3B4E4E"/>
                </a:solidFill>
                <a:latin typeface="Overpass Light" pitchFamily="34" charset="0"/>
                <a:ea typeface="Overpass Light" pitchFamily="34" charset="-122"/>
                <a:cs typeface="Overpass Light" pitchFamily="34" charset="-120"/>
              </a:rPr>
              <a:t>Scholarly focus on the "Energy Crisis" as a primary driver of reduced net profit margins in heavy-infrastructure assets like hotels (Griffith, 2022).</a:t>
            </a:r>
            <a:endParaRPr lang="en-US" sz="155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887373"/>
            <a:ext cx="7556421" cy="1240155"/>
          </a:xfrm>
          <a:prstGeom prst="rect">
            <a:avLst/>
          </a:prstGeom>
          <a:noFill/>
          <a:ln/>
        </p:spPr>
        <p:txBody>
          <a:bodyPr wrap="square" lIns="0" tIns="0" rIns="0" bIns="0" rtlCol="0" anchor="t"/>
          <a:lstStyle/>
          <a:p>
            <a:pPr marL="0" indent="0" algn="l">
              <a:lnSpc>
                <a:spcPts val="4850"/>
              </a:lnSpc>
              <a:buNone/>
            </a:pPr>
            <a:r>
              <a:rPr lang="en-US" sz="3900" b="1" dirty="0">
                <a:solidFill>
                  <a:srgbClr val="233939"/>
                </a:solidFill>
                <a:latin typeface="Syne Bold" pitchFamily="34" charset="0"/>
                <a:ea typeface="Syne Bold" pitchFamily="34" charset="-122"/>
                <a:cs typeface="Syne Bold" pitchFamily="34" charset="-120"/>
              </a:rPr>
              <a:t>Literature Review: Internal Market Pressures</a:t>
            </a:r>
            <a:endParaRPr lang="en-US" sz="3900" dirty="0"/>
          </a:p>
        </p:txBody>
      </p:sp>
      <p:sp>
        <p:nvSpPr>
          <p:cNvPr id="4" name="Shape 1"/>
          <p:cNvSpPr/>
          <p:nvPr/>
        </p:nvSpPr>
        <p:spPr>
          <a:xfrm>
            <a:off x="6280190" y="2425184"/>
            <a:ext cx="7556421" cy="1506736"/>
          </a:xfrm>
          <a:prstGeom prst="roundRect">
            <a:avLst>
              <a:gd name="adj" fmla="val 7282"/>
            </a:avLst>
          </a:prstGeom>
          <a:solidFill>
            <a:srgbClr val="FFFDE6"/>
          </a:solidFill>
          <a:ln w="22860">
            <a:solidFill>
              <a:srgbClr val="C3D4CC"/>
            </a:solidFill>
            <a:prstDash val="solid"/>
          </a:ln>
        </p:spPr>
        <p:txBody>
          <a:bodyPr/>
          <a:lstStyle/>
          <a:p>
            <a:endParaRPr lang="en-PK"/>
          </a:p>
        </p:txBody>
      </p:sp>
      <p:sp>
        <p:nvSpPr>
          <p:cNvPr id="5" name="Shape 2"/>
          <p:cNvSpPr/>
          <p:nvPr/>
        </p:nvSpPr>
        <p:spPr>
          <a:xfrm>
            <a:off x="6257330" y="2425184"/>
            <a:ext cx="91440" cy="1506736"/>
          </a:xfrm>
          <a:prstGeom prst="roundRect">
            <a:avLst>
              <a:gd name="adj" fmla="val 91163"/>
            </a:avLst>
          </a:prstGeom>
          <a:solidFill>
            <a:srgbClr val="224435"/>
          </a:solidFill>
          <a:ln/>
        </p:spPr>
        <p:txBody>
          <a:bodyPr/>
          <a:lstStyle/>
          <a:p>
            <a:endParaRPr lang="en-PK"/>
          </a:p>
        </p:txBody>
      </p:sp>
      <p:sp>
        <p:nvSpPr>
          <p:cNvPr id="6" name="Text 3"/>
          <p:cNvSpPr/>
          <p:nvPr/>
        </p:nvSpPr>
        <p:spPr>
          <a:xfrm>
            <a:off x="6569988" y="2646402"/>
            <a:ext cx="2480905" cy="310158"/>
          </a:xfrm>
          <a:prstGeom prst="rect">
            <a:avLst/>
          </a:prstGeom>
          <a:noFill/>
          <a:ln/>
        </p:spPr>
        <p:txBody>
          <a:bodyPr wrap="none" lIns="0" tIns="0" rIns="0" bIns="0" rtlCol="0" anchor="t"/>
          <a:lstStyle/>
          <a:p>
            <a:pPr marL="0" indent="0" algn="l">
              <a:lnSpc>
                <a:spcPts val="2400"/>
              </a:lnSpc>
              <a:buNone/>
            </a:pPr>
            <a:r>
              <a:rPr lang="en-US" sz="1950" b="1" dirty="0">
                <a:solidFill>
                  <a:srgbClr val="3B4E4E"/>
                </a:solidFill>
                <a:latin typeface="Syne Bold" pitchFamily="34" charset="0"/>
                <a:ea typeface="Syne Bold" pitchFamily="34" charset="-122"/>
                <a:cs typeface="Syne Bold" pitchFamily="34" charset="-120"/>
              </a:rPr>
              <a:t>Labor Inflation</a:t>
            </a:r>
            <a:endParaRPr lang="en-US" sz="1950" dirty="0"/>
          </a:p>
        </p:txBody>
      </p:sp>
      <p:sp>
        <p:nvSpPr>
          <p:cNvPr id="7" name="Text 4"/>
          <p:cNvSpPr/>
          <p:nvPr/>
        </p:nvSpPr>
        <p:spPr>
          <a:xfrm>
            <a:off x="6569988" y="3075623"/>
            <a:ext cx="7045404" cy="635079"/>
          </a:xfrm>
          <a:prstGeom prst="rect">
            <a:avLst/>
          </a:prstGeom>
          <a:noFill/>
          <a:ln/>
        </p:spPr>
        <p:txBody>
          <a:bodyPr wrap="square" lIns="0" tIns="0" rIns="0" bIns="0" rtlCol="0" anchor="t"/>
          <a:lstStyle/>
          <a:p>
            <a:pPr marL="0" indent="0" algn="l">
              <a:lnSpc>
                <a:spcPts val="2500"/>
              </a:lnSpc>
              <a:buNone/>
            </a:pPr>
            <a:r>
              <a:rPr lang="en-US" sz="1550" dirty="0">
                <a:solidFill>
                  <a:srgbClr val="3B4E4E"/>
                </a:solidFill>
                <a:latin typeface="Overpass Light" pitchFamily="34" charset="0"/>
                <a:ea typeface="Overpass Light" pitchFamily="34" charset="-122"/>
                <a:cs typeface="Overpass Light" pitchFamily="34" charset="-120"/>
              </a:rPr>
              <a:t>The "Great Resignation" and post-Brexit labor shortages have forced a mandatory rise in competitive wages. (</a:t>
            </a:r>
            <a:r>
              <a:rPr lang="en-US" sz="1550" dirty="0" err="1">
                <a:solidFill>
                  <a:srgbClr val="3B4E4E"/>
                </a:solidFill>
                <a:latin typeface="Overpass Light" pitchFamily="34" charset="0"/>
                <a:ea typeface="Overpass Light" pitchFamily="34" charset="-122"/>
                <a:cs typeface="Overpass Light" pitchFamily="34" charset="-120"/>
              </a:rPr>
              <a:t>Cepparulo</a:t>
            </a:r>
            <a:r>
              <a:rPr lang="en-US" sz="1550" dirty="0">
                <a:solidFill>
                  <a:srgbClr val="3B4E4E"/>
                </a:solidFill>
                <a:latin typeface="Overpass Light" pitchFamily="34" charset="0"/>
                <a:ea typeface="Overpass Light" pitchFamily="34" charset="-122"/>
                <a:cs typeface="Overpass Light" pitchFamily="34" charset="-120"/>
              </a:rPr>
              <a:t>, 2025)</a:t>
            </a:r>
            <a:endParaRPr lang="en-US" sz="1550" dirty="0"/>
          </a:p>
        </p:txBody>
      </p:sp>
      <p:sp>
        <p:nvSpPr>
          <p:cNvPr id="8" name="Shape 5"/>
          <p:cNvSpPr/>
          <p:nvPr/>
        </p:nvSpPr>
        <p:spPr>
          <a:xfrm>
            <a:off x="6280190" y="4130278"/>
            <a:ext cx="7556421" cy="1506736"/>
          </a:xfrm>
          <a:prstGeom prst="roundRect">
            <a:avLst>
              <a:gd name="adj" fmla="val 7282"/>
            </a:avLst>
          </a:prstGeom>
          <a:solidFill>
            <a:srgbClr val="FFFDE6"/>
          </a:solidFill>
          <a:ln w="22860">
            <a:solidFill>
              <a:srgbClr val="C3D4CC"/>
            </a:solidFill>
            <a:prstDash val="solid"/>
          </a:ln>
        </p:spPr>
        <p:txBody>
          <a:bodyPr/>
          <a:lstStyle/>
          <a:p>
            <a:endParaRPr lang="en-PK"/>
          </a:p>
        </p:txBody>
      </p:sp>
      <p:sp>
        <p:nvSpPr>
          <p:cNvPr id="9" name="Shape 6"/>
          <p:cNvSpPr/>
          <p:nvPr/>
        </p:nvSpPr>
        <p:spPr>
          <a:xfrm>
            <a:off x="6257330" y="4130278"/>
            <a:ext cx="91440" cy="1506736"/>
          </a:xfrm>
          <a:prstGeom prst="roundRect">
            <a:avLst>
              <a:gd name="adj" fmla="val 91163"/>
            </a:avLst>
          </a:prstGeom>
          <a:solidFill>
            <a:srgbClr val="224435"/>
          </a:solidFill>
          <a:ln/>
        </p:spPr>
        <p:txBody>
          <a:bodyPr/>
          <a:lstStyle/>
          <a:p>
            <a:endParaRPr lang="en-PK"/>
          </a:p>
        </p:txBody>
      </p:sp>
      <p:sp>
        <p:nvSpPr>
          <p:cNvPr id="10" name="Text 7"/>
          <p:cNvSpPr/>
          <p:nvPr/>
        </p:nvSpPr>
        <p:spPr>
          <a:xfrm>
            <a:off x="6569988" y="4351496"/>
            <a:ext cx="2480905" cy="310158"/>
          </a:xfrm>
          <a:prstGeom prst="rect">
            <a:avLst/>
          </a:prstGeom>
          <a:noFill/>
          <a:ln/>
        </p:spPr>
        <p:txBody>
          <a:bodyPr wrap="none" lIns="0" tIns="0" rIns="0" bIns="0" rtlCol="0" anchor="t"/>
          <a:lstStyle/>
          <a:p>
            <a:pPr marL="0" indent="0" algn="l">
              <a:lnSpc>
                <a:spcPts val="2400"/>
              </a:lnSpc>
              <a:buNone/>
            </a:pPr>
            <a:r>
              <a:rPr lang="en-US" sz="1950" b="1" dirty="0">
                <a:solidFill>
                  <a:srgbClr val="3B4E4E"/>
                </a:solidFill>
                <a:latin typeface="Syne Bold" pitchFamily="34" charset="0"/>
                <a:ea typeface="Syne Bold" pitchFamily="34" charset="-122"/>
                <a:cs typeface="Syne Bold" pitchFamily="34" charset="-120"/>
              </a:rPr>
              <a:t>The Yield Gap</a:t>
            </a:r>
            <a:endParaRPr lang="en-US" sz="1950" dirty="0"/>
          </a:p>
        </p:txBody>
      </p:sp>
      <p:sp>
        <p:nvSpPr>
          <p:cNvPr id="11" name="Text 8"/>
          <p:cNvSpPr/>
          <p:nvPr/>
        </p:nvSpPr>
        <p:spPr>
          <a:xfrm>
            <a:off x="6569988" y="4780717"/>
            <a:ext cx="7045404" cy="635079"/>
          </a:xfrm>
          <a:prstGeom prst="rect">
            <a:avLst/>
          </a:prstGeom>
          <a:noFill/>
          <a:ln/>
        </p:spPr>
        <p:txBody>
          <a:bodyPr wrap="square" lIns="0" tIns="0" rIns="0" bIns="0" rtlCol="0" anchor="t"/>
          <a:lstStyle/>
          <a:p>
            <a:pPr marL="0" indent="0" algn="l">
              <a:lnSpc>
                <a:spcPts val="2500"/>
              </a:lnSpc>
              <a:buNone/>
            </a:pPr>
            <a:r>
              <a:rPr lang="en-US" sz="1550" dirty="0">
                <a:solidFill>
                  <a:srgbClr val="3B4E4E"/>
                </a:solidFill>
                <a:latin typeface="Overpass Light" pitchFamily="34" charset="0"/>
                <a:ea typeface="Overpass Light" pitchFamily="34" charset="-122"/>
                <a:cs typeface="Overpass Light" pitchFamily="34" charset="-120"/>
              </a:rPr>
              <a:t>Research shows that while RevPAR (Revenue Per Available Room) is rising, GOPPAR (Gross Operating Profit Per Available Room) is shrinking (Remy et al., 2023).</a:t>
            </a:r>
            <a:endParaRPr lang="en-US" sz="1550" dirty="0"/>
          </a:p>
        </p:txBody>
      </p:sp>
      <p:sp>
        <p:nvSpPr>
          <p:cNvPr id="12" name="Shape 9"/>
          <p:cNvSpPr/>
          <p:nvPr/>
        </p:nvSpPr>
        <p:spPr>
          <a:xfrm>
            <a:off x="6280190" y="5835372"/>
            <a:ext cx="7556421" cy="1506736"/>
          </a:xfrm>
          <a:prstGeom prst="roundRect">
            <a:avLst>
              <a:gd name="adj" fmla="val 7282"/>
            </a:avLst>
          </a:prstGeom>
          <a:solidFill>
            <a:srgbClr val="FFFDE6"/>
          </a:solidFill>
          <a:ln w="22860">
            <a:solidFill>
              <a:srgbClr val="C3D4CC"/>
            </a:solidFill>
            <a:prstDash val="solid"/>
          </a:ln>
        </p:spPr>
        <p:txBody>
          <a:bodyPr/>
          <a:lstStyle/>
          <a:p>
            <a:endParaRPr lang="en-PK"/>
          </a:p>
        </p:txBody>
      </p:sp>
      <p:sp>
        <p:nvSpPr>
          <p:cNvPr id="13" name="Shape 10"/>
          <p:cNvSpPr/>
          <p:nvPr/>
        </p:nvSpPr>
        <p:spPr>
          <a:xfrm>
            <a:off x="6257330" y="5835372"/>
            <a:ext cx="91440" cy="1506736"/>
          </a:xfrm>
          <a:prstGeom prst="roundRect">
            <a:avLst>
              <a:gd name="adj" fmla="val 91163"/>
            </a:avLst>
          </a:prstGeom>
          <a:solidFill>
            <a:srgbClr val="224435"/>
          </a:solidFill>
          <a:ln/>
        </p:spPr>
        <p:txBody>
          <a:bodyPr/>
          <a:lstStyle/>
          <a:p>
            <a:endParaRPr lang="en-PK"/>
          </a:p>
        </p:txBody>
      </p:sp>
      <p:sp>
        <p:nvSpPr>
          <p:cNvPr id="14" name="Text 11"/>
          <p:cNvSpPr/>
          <p:nvPr/>
        </p:nvSpPr>
        <p:spPr>
          <a:xfrm>
            <a:off x="6569988" y="6056590"/>
            <a:ext cx="2897981" cy="310158"/>
          </a:xfrm>
          <a:prstGeom prst="rect">
            <a:avLst/>
          </a:prstGeom>
          <a:noFill/>
          <a:ln/>
        </p:spPr>
        <p:txBody>
          <a:bodyPr wrap="none" lIns="0" tIns="0" rIns="0" bIns="0" rtlCol="0" anchor="t"/>
          <a:lstStyle/>
          <a:p>
            <a:pPr marL="0" indent="0" algn="l">
              <a:lnSpc>
                <a:spcPts val="2400"/>
              </a:lnSpc>
              <a:buNone/>
            </a:pPr>
            <a:r>
              <a:rPr lang="en-US" sz="1950" b="1" dirty="0">
                <a:solidFill>
                  <a:srgbClr val="3B4E4E"/>
                </a:solidFill>
                <a:latin typeface="Syne Bold" pitchFamily="34" charset="0"/>
                <a:ea typeface="Syne Bold" pitchFamily="34" charset="-122"/>
                <a:cs typeface="Syne Bold" pitchFamily="34" charset="-120"/>
              </a:rPr>
              <a:t>Consumer Sentiment</a:t>
            </a:r>
            <a:endParaRPr lang="en-US" sz="1950" dirty="0"/>
          </a:p>
        </p:txBody>
      </p:sp>
      <p:sp>
        <p:nvSpPr>
          <p:cNvPr id="15" name="Text 12"/>
          <p:cNvSpPr/>
          <p:nvPr/>
        </p:nvSpPr>
        <p:spPr>
          <a:xfrm>
            <a:off x="6569988" y="6485811"/>
            <a:ext cx="7045404" cy="635079"/>
          </a:xfrm>
          <a:prstGeom prst="rect">
            <a:avLst/>
          </a:prstGeom>
          <a:noFill/>
          <a:ln/>
        </p:spPr>
        <p:txBody>
          <a:bodyPr wrap="square" lIns="0" tIns="0" rIns="0" bIns="0" rtlCol="0" anchor="t"/>
          <a:lstStyle/>
          <a:p>
            <a:pPr marL="0" indent="0" algn="l">
              <a:lnSpc>
                <a:spcPts val="2500"/>
              </a:lnSpc>
              <a:buNone/>
            </a:pPr>
            <a:r>
              <a:rPr lang="en-US" sz="1550" dirty="0">
                <a:solidFill>
                  <a:srgbClr val="3B4E4E"/>
                </a:solidFill>
                <a:latin typeface="Overpass Light" pitchFamily="34" charset="0"/>
                <a:ea typeface="Overpass Light" pitchFamily="34" charset="-122"/>
                <a:cs typeface="Overpass Light" pitchFamily="34" charset="-120"/>
              </a:rPr>
              <a:t>Literature highlights a shift toward "Value-for-Money" as disposable income decreases globally (Ribeiro, 2025).</a:t>
            </a:r>
            <a:endParaRPr lang="en-US" sz="155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1748314"/>
            <a:ext cx="4961811" cy="620078"/>
          </a:xfrm>
          <a:prstGeom prst="rect">
            <a:avLst/>
          </a:prstGeom>
          <a:noFill/>
          <a:ln/>
        </p:spPr>
        <p:txBody>
          <a:bodyPr wrap="none" lIns="0" tIns="0" rIns="0" bIns="0" rtlCol="0" anchor="t"/>
          <a:lstStyle/>
          <a:p>
            <a:pPr marL="0" indent="0" algn="l">
              <a:lnSpc>
                <a:spcPts val="4850"/>
              </a:lnSpc>
              <a:buNone/>
            </a:pPr>
            <a:r>
              <a:rPr lang="en-US" sz="3900" b="1" dirty="0">
                <a:solidFill>
                  <a:srgbClr val="233939"/>
                </a:solidFill>
                <a:latin typeface="Syne Bold" pitchFamily="34" charset="0"/>
                <a:ea typeface="Syne Bold" pitchFamily="34" charset="-122"/>
                <a:cs typeface="Syne Bold" pitchFamily="34" charset="-120"/>
              </a:rPr>
              <a:t>Methodology</a:t>
            </a:r>
            <a:endParaRPr lang="en-US" sz="3900" dirty="0"/>
          </a:p>
        </p:txBody>
      </p:sp>
      <p:sp>
        <p:nvSpPr>
          <p:cNvPr id="4" name="Text 1"/>
          <p:cNvSpPr/>
          <p:nvPr/>
        </p:nvSpPr>
        <p:spPr>
          <a:xfrm>
            <a:off x="6280190" y="2864406"/>
            <a:ext cx="2480905" cy="310158"/>
          </a:xfrm>
          <a:prstGeom prst="rect">
            <a:avLst/>
          </a:prstGeom>
          <a:noFill/>
          <a:ln/>
        </p:spPr>
        <p:txBody>
          <a:bodyPr wrap="none" lIns="0" tIns="0" rIns="0" bIns="0" rtlCol="0" anchor="t"/>
          <a:lstStyle/>
          <a:p>
            <a:pPr marL="0" indent="0" algn="l">
              <a:lnSpc>
                <a:spcPts val="2400"/>
              </a:lnSpc>
              <a:buNone/>
            </a:pPr>
            <a:r>
              <a:rPr lang="en-US" sz="1950" b="1" dirty="0">
                <a:solidFill>
                  <a:srgbClr val="233939"/>
                </a:solidFill>
                <a:latin typeface="Syne Bold" pitchFamily="34" charset="0"/>
                <a:ea typeface="Syne Bold" pitchFamily="34" charset="-122"/>
                <a:cs typeface="Syne Bold" pitchFamily="34" charset="-120"/>
              </a:rPr>
              <a:t>Research Design</a:t>
            </a:r>
            <a:endParaRPr lang="en-US" sz="1950" dirty="0"/>
          </a:p>
        </p:txBody>
      </p:sp>
      <p:sp>
        <p:nvSpPr>
          <p:cNvPr id="5" name="Text 2"/>
          <p:cNvSpPr/>
          <p:nvPr/>
        </p:nvSpPr>
        <p:spPr>
          <a:xfrm>
            <a:off x="6280190" y="3372922"/>
            <a:ext cx="3536156" cy="952619"/>
          </a:xfrm>
          <a:prstGeom prst="rect">
            <a:avLst/>
          </a:prstGeom>
          <a:noFill/>
          <a:ln/>
        </p:spPr>
        <p:txBody>
          <a:bodyPr wrap="square" lIns="0" tIns="0" rIns="0" bIns="0" rtlCol="0" anchor="t"/>
          <a:lstStyle/>
          <a:p>
            <a:pPr marL="0" indent="0" algn="l">
              <a:lnSpc>
                <a:spcPts val="2500"/>
              </a:lnSpc>
              <a:buNone/>
            </a:pPr>
            <a:r>
              <a:rPr lang="en-US" sz="1550" dirty="0">
                <a:solidFill>
                  <a:srgbClr val="3B4E4E"/>
                </a:solidFill>
                <a:latin typeface="Overpass Light" pitchFamily="34" charset="0"/>
                <a:ea typeface="Overpass Light" pitchFamily="34" charset="-122"/>
                <a:cs typeface="Overpass Light" pitchFamily="34" charset="-120"/>
              </a:rPr>
              <a:t>A qualitative secondary research approach focusing on contemporary industry data (2022–2026).</a:t>
            </a:r>
            <a:endParaRPr lang="en-US" sz="1550" dirty="0"/>
          </a:p>
        </p:txBody>
      </p:sp>
      <p:sp>
        <p:nvSpPr>
          <p:cNvPr id="6" name="Text 3"/>
          <p:cNvSpPr/>
          <p:nvPr/>
        </p:nvSpPr>
        <p:spPr>
          <a:xfrm>
            <a:off x="6280190" y="4523899"/>
            <a:ext cx="2480905" cy="310158"/>
          </a:xfrm>
          <a:prstGeom prst="rect">
            <a:avLst/>
          </a:prstGeom>
          <a:noFill/>
          <a:ln/>
        </p:spPr>
        <p:txBody>
          <a:bodyPr wrap="none" lIns="0" tIns="0" rIns="0" bIns="0" rtlCol="0" anchor="t"/>
          <a:lstStyle/>
          <a:p>
            <a:pPr marL="0" indent="0" algn="l">
              <a:lnSpc>
                <a:spcPts val="2400"/>
              </a:lnSpc>
              <a:buNone/>
            </a:pPr>
            <a:r>
              <a:rPr lang="en-US" sz="1950" b="1" dirty="0">
                <a:solidFill>
                  <a:srgbClr val="233939"/>
                </a:solidFill>
                <a:latin typeface="Syne Bold" pitchFamily="34" charset="0"/>
                <a:ea typeface="Syne Bold" pitchFamily="34" charset="-122"/>
                <a:cs typeface="Syne Bold" pitchFamily="34" charset="-120"/>
              </a:rPr>
              <a:t>Data Sources</a:t>
            </a:r>
            <a:endParaRPr lang="en-US" sz="1950" dirty="0"/>
          </a:p>
        </p:txBody>
      </p:sp>
      <p:sp>
        <p:nvSpPr>
          <p:cNvPr id="7" name="Text 4"/>
          <p:cNvSpPr/>
          <p:nvPr/>
        </p:nvSpPr>
        <p:spPr>
          <a:xfrm>
            <a:off x="6280190" y="5032415"/>
            <a:ext cx="3536156" cy="1270159"/>
          </a:xfrm>
          <a:prstGeom prst="rect">
            <a:avLst/>
          </a:prstGeom>
          <a:noFill/>
          <a:ln/>
        </p:spPr>
        <p:txBody>
          <a:bodyPr wrap="square" lIns="0" tIns="0" rIns="0" bIns="0" rtlCol="0" anchor="t"/>
          <a:lstStyle/>
          <a:p>
            <a:pPr marL="0" indent="0" algn="l">
              <a:lnSpc>
                <a:spcPts val="2500"/>
              </a:lnSpc>
              <a:buNone/>
            </a:pPr>
            <a:r>
              <a:rPr lang="en-US" sz="1550" dirty="0">
                <a:solidFill>
                  <a:srgbClr val="3B4E4E"/>
                </a:solidFill>
                <a:latin typeface="Overpass Light" pitchFamily="34" charset="0"/>
                <a:ea typeface="Overpass Light" pitchFamily="34" charset="-122"/>
                <a:cs typeface="Overpass Light" pitchFamily="34" charset="-120"/>
              </a:rPr>
              <a:t>Synthesised data from 25+ credible sources, including </a:t>
            </a:r>
            <a:r>
              <a:rPr lang="en-US" sz="1550" i="1" dirty="0">
                <a:solidFill>
                  <a:srgbClr val="3B4E4E"/>
                </a:solidFill>
                <a:latin typeface="Overpass Light" pitchFamily="34" charset="0"/>
                <a:ea typeface="Overpass Light" pitchFamily="34" charset="-122"/>
                <a:cs typeface="Overpass Light" pitchFamily="34" charset="-120"/>
              </a:rPr>
              <a:t>The International Journal of Hospitality Management</a:t>
            </a:r>
            <a:r>
              <a:rPr lang="en-US" sz="1550" dirty="0">
                <a:solidFill>
                  <a:srgbClr val="3B4E4E"/>
                </a:solidFill>
                <a:latin typeface="Overpass Light" pitchFamily="34" charset="0"/>
                <a:ea typeface="Overpass Light" pitchFamily="34" charset="-122"/>
                <a:cs typeface="Overpass Light" pitchFamily="34" charset="-120"/>
              </a:rPr>
              <a:t> and </a:t>
            </a:r>
            <a:r>
              <a:rPr lang="en-US" sz="1550" i="1" dirty="0">
                <a:solidFill>
                  <a:srgbClr val="3B4E4E"/>
                </a:solidFill>
                <a:latin typeface="Overpass Light" pitchFamily="34" charset="0"/>
                <a:ea typeface="Overpass Light" pitchFamily="34" charset="-122"/>
                <a:cs typeface="Overpass Light" pitchFamily="34" charset="-120"/>
              </a:rPr>
              <a:t>STR/Deloitte</a:t>
            </a:r>
            <a:r>
              <a:rPr lang="en-US" sz="1550" dirty="0">
                <a:solidFill>
                  <a:srgbClr val="3B4E4E"/>
                </a:solidFill>
                <a:latin typeface="Overpass Light" pitchFamily="34" charset="0"/>
                <a:ea typeface="Overpass Light" pitchFamily="34" charset="-122"/>
                <a:cs typeface="Overpass Light" pitchFamily="34" charset="-120"/>
              </a:rPr>
              <a:t> reports.</a:t>
            </a:r>
            <a:endParaRPr lang="en-US" sz="1550" dirty="0"/>
          </a:p>
        </p:txBody>
      </p:sp>
      <p:sp>
        <p:nvSpPr>
          <p:cNvPr id="8" name="Text 5"/>
          <p:cNvSpPr/>
          <p:nvPr/>
        </p:nvSpPr>
        <p:spPr>
          <a:xfrm>
            <a:off x="10308074" y="2864406"/>
            <a:ext cx="2480905" cy="310158"/>
          </a:xfrm>
          <a:prstGeom prst="rect">
            <a:avLst/>
          </a:prstGeom>
          <a:noFill/>
          <a:ln/>
        </p:spPr>
        <p:txBody>
          <a:bodyPr wrap="none" lIns="0" tIns="0" rIns="0" bIns="0" rtlCol="0" anchor="t"/>
          <a:lstStyle/>
          <a:p>
            <a:pPr marL="0" indent="0" algn="l">
              <a:lnSpc>
                <a:spcPts val="2400"/>
              </a:lnSpc>
              <a:buNone/>
            </a:pPr>
            <a:r>
              <a:rPr lang="en-US" sz="1950" b="1" dirty="0">
                <a:solidFill>
                  <a:srgbClr val="233939"/>
                </a:solidFill>
                <a:latin typeface="Syne Bold" pitchFamily="34" charset="0"/>
                <a:ea typeface="Syne Bold" pitchFamily="34" charset="-122"/>
                <a:cs typeface="Syne Bold" pitchFamily="34" charset="-120"/>
              </a:rPr>
              <a:t>Framework</a:t>
            </a:r>
            <a:endParaRPr lang="en-US" sz="1950" dirty="0"/>
          </a:p>
        </p:txBody>
      </p:sp>
      <p:sp>
        <p:nvSpPr>
          <p:cNvPr id="9" name="Text 6"/>
          <p:cNvSpPr/>
          <p:nvPr/>
        </p:nvSpPr>
        <p:spPr>
          <a:xfrm>
            <a:off x="10308074" y="3372922"/>
            <a:ext cx="3536156" cy="952619"/>
          </a:xfrm>
          <a:prstGeom prst="rect">
            <a:avLst/>
          </a:prstGeom>
          <a:noFill/>
          <a:ln/>
        </p:spPr>
        <p:txBody>
          <a:bodyPr wrap="square" lIns="0" tIns="0" rIns="0" bIns="0" rtlCol="0" anchor="t"/>
          <a:lstStyle/>
          <a:p>
            <a:pPr marL="0" indent="0" algn="l">
              <a:lnSpc>
                <a:spcPts val="2500"/>
              </a:lnSpc>
              <a:buNone/>
            </a:pPr>
            <a:r>
              <a:rPr lang="en-US" sz="1550" dirty="0">
                <a:solidFill>
                  <a:srgbClr val="3B4E4E"/>
                </a:solidFill>
                <a:latin typeface="Overpass Light" pitchFamily="34" charset="0"/>
                <a:ea typeface="Overpass Light" pitchFamily="34" charset="-122"/>
                <a:cs typeface="Overpass Light" pitchFamily="34" charset="-120"/>
              </a:rPr>
              <a:t>Use of PESTEL analysis to categorise complex financial variables into actionable insights.</a:t>
            </a:r>
            <a:endParaRPr lang="en-US" sz="155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1154311"/>
            <a:ext cx="7556421" cy="1240155"/>
          </a:xfrm>
          <a:prstGeom prst="rect">
            <a:avLst/>
          </a:prstGeom>
          <a:noFill/>
          <a:ln/>
        </p:spPr>
        <p:txBody>
          <a:bodyPr wrap="square" lIns="0" tIns="0" rIns="0" bIns="0" rtlCol="0" anchor="t"/>
          <a:lstStyle/>
          <a:p>
            <a:pPr marL="0" indent="0" algn="l">
              <a:lnSpc>
                <a:spcPts val="4850"/>
              </a:lnSpc>
              <a:buNone/>
            </a:pPr>
            <a:r>
              <a:rPr lang="en-US" sz="3900" b="1" dirty="0">
                <a:solidFill>
                  <a:srgbClr val="233939"/>
                </a:solidFill>
                <a:latin typeface="Syne Bold" pitchFamily="34" charset="0"/>
                <a:ea typeface="Syne Bold" pitchFamily="34" charset="-122"/>
                <a:cs typeface="Syne Bold" pitchFamily="34" charset="-120"/>
              </a:rPr>
              <a:t>Impact Analysis (Political &amp; Economic)</a:t>
            </a:r>
            <a:endParaRPr lang="en-US" sz="3900" dirty="0"/>
          </a:p>
        </p:txBody>
      </p:sp>
      <p:pic>
        <p:nvPicPr>
          <p:cNvPr id="4" name="Image 1" descr="preencoded.png"/>
          <p:cNvPicPr>
            <a:picLocks noChangeAspect="1"/>
          </p:cNvPicPr>
          <p:nvPr/>
        </p:nvPicPr>
        <p:blipFill>
          <a:blip r:embed="rId4"/>
          <a:stretch>
            <a:fillRect/>
          </a:stretch>
        </p:blipFill>
        <p:spPr>
          <a:xfrm>
            <a:off x="6280190" y="2692122"/>
            <a:ext cx="992267" cy="1461016"/>
          </a:xfrm>
          <a:prstGeom prst="rect">
            <a:avLst/>
          </a:prstGeom>
        </p:spPr>
      </p:pic>
      <p:sp>
        <p:nvSpPr>
          <p:cNvPr id="5" name="Text 1"/>
          <p:cNvSpPr/>
          <p:nvPr/>
        </p:nvSpPr>
        <p:spPr>
          <a:xfrm>
            <a:off x="7470815" y="2890480"/>
            <a:ext cx="2480905" cy="310158"/>
          </a:xfrm>
          <a:prstGeom prst="rect">
            <a:avLst/>
          </a:prstGeom>
          <a:noFill/>
          <a:ln/>
        </p:spPr>
        <p:txBody>
          <a:bodyPr wrap="none" lIns="0" tIns="0" rIns="0" bIns="0" rtlCol="0" anchor="t"/>
          <a:lstStyle/>
          <a:p>
            <a:pPr marL="0" indent="0" algn="l">
              <a:lnSpc>
                <a:spcPts val="2400"/>
              </a:lnSpc>
              <a:buNone/>
            </a:pPr>
            <a:r>
              <a:rPr lang="en-US" sz="1950" b="1" dirty="0">
                <a:solidFill>
                  <a:srgbClr val="3B4E4E"/>
                </a:solidFill>
                <a:latin typeface="Syne Bold" pitchFamily="34" charset="0"/>
                <a:ea typeface="Syne Bold" pitchFamily="34" charset="-122"/>
                <a:cs typeface="Syne Bold" pitchFamily="34" charset="-120"/>
              </a:rPr>
              <a:t>Political</a:t>
            </a:r>
            <a:endParaRPr lang="en-US" sz="1950" dirty="0"/>
          </a:p>
        </p:txBody>
      </p:sp>
      <p:sp>
        <p:nvSpPr>
          <p:cNvPr id="6" name="Text 2"/>
          <p:cNvSpPr/>
          <p:nvPr/>
        </p:nvSpPr>
        <p:spPr>
          <a:xfrm>
            <a:off x="7470815" y="3319701"/>
            <a:ext cx="6365796" cy="635079"/>
          </a:xfrm>
          <a:prstGeom prst="rect">
            <a:avLst/>
          </a:prstGeom>
          <a:noFill/>
          <a:ln/>
        </p:spPr>
        <p:txBody>
          <a:bodyPr wrap="square" lIns="0" tIns="0" rIns="0" bIns="0" rtlCol="0" anchor="t"/>
          <a:lstStyle/>
          <a:p>
            <a:pPr marL="0" indent="0" algn="l">
              <a:lnSpc>
                <a:spcPts val="2500"/>
              </a:lnSpc>
              <a:buNone/>
            </a:pPr>
            <a:r>
              <a:rPr lang="en-US" sz="1550" dirty="0">
                <a:solidFill>
                  <a:srgbClr val="3B4E4E"/>
                </a:solidFill>
                <a:latin typeface="Overpass Light" pitchFamily="34" charset="0"/>
                <a:ea typeface="Overpass Light" pitchFamily="34" charset="-122"/>
                <a:cs typeface="Overpass Light" pitchFamily="34" charset="-120"/>
              </a:rPr>
              <a:t>Impact of the National Living Wage increases and the expiration of government business rate reliefs (Xiong et al., 2022).</a:t>
            </a:r>
            <a:endParaRPr lang="en-US" sz="1550" dirty="0"/>
          </a:p>
        </p:txBody>
      </p:sp>
      <p:pic>
        <p:nvPicPr>
          <p:cNvPr id="7" name="Image 2" descr="preencoded.png"/>
          <p:cNvPicPr>
            <a:picLocks noChangeAspect="1"/>
          </p:cNvPicPr>
          <p:nvPr/>
        </p:nvPicPr>
        <p:blipFill>
          <a:blip r:embed="rId5"/>
          <a:stretch>
            <a:fillRect/>
          </a:stretch>
        </p:blipFill>
        <p:spPr>
          <a:xfrm>
            <a:off x="6280190" y="4153138"/>
            <a:ext cx="992267" cy="1461016"/>
          </a:xfrm>
          <a:prstGeom prst="rect">
            <a:avLst/>
          </a:prstGeom>
        </p:spPr>
      </p:pic>
      <p:sp>
        <p:nvSpPr>
          <p:cNvPr id="8" name="Text 3"/>
          <p:cNvSpPr/>
          <p:nvPr/>
        </p:nvSpPr>
        <p:spPr>
          <a:xfrm>
            <a:off x="7470815" y="4351496"/>
            <a:ext cx="3421023" cy="310158"/>
          </a:xfrm>
          <a:prstGeom prst="rect">
            <a:avLst/>
          </a:prstGeom>
          <a:noFill/>
          <a:ln/>
        </p:spPr>
        <p:txBody>
          <a:bodyPr wrap="none" lIns="0" tIns="0" rIns="0" bIns="0" rtlCol="0" anchor="t"/>
          <a:lstStyle/>
          <a:p>
            <a:pPr marL="0" indent="0" algn="l">
              <a:lnSpc>
                <a:spcPts val="2400"/>
              </a:lnSpc>
              <a:buNone/>
            </a:pPr>
            <a:r>
              <a:rPr lang="en-US" sz="1950" b="1" dirty="0">
                <a:solidFill>
                  <a:srgbClr val="3B4E4E"/>
                </a:solidFill>
                <a:latin typeface="Syne Bold" pitchFamily="34" charset="0"/>
                <a:ea typeface="Syne Bold" pitchFamily="34" charset="-122"/>
                <a:cs typeface="Syne Bold" pitchFamily="34" charset="-120"/>
              </a:rPr>
              <a:t>Economic (Supply Chain)</a:t>
            </a:r>
            <a:endParaRPr lang="en-US" sz="1950" dirty="0"/>
          </a:p>
        </p:txBody>
      </p:sp>
      <p:sp>
        <p:nvSpPr>
          <p:cNvPr id="9" name="Text 4"/>
          <p:cNvSpPr/>
          <p:nvPr/>
        </p:nvSpPr>
        <p:spPr>
          <a:xfrm>
            <a:off x="7470815" y="4780717"/>
            <a:ext cx="6365796" cy="635079"/>
          </a:xfrm>
          <a:prstGeom prst="rect">
            <a:avLst/>
          </a:prstGeom>
          <a:noFill/>
          <a:ln/>
        </p:spPr>
        <p:txBody>
          <a:bodyPr wrap="square" lIns="0" tIns="0" rIns="0" bIns="0" rtlCol="0" anchor="t"/>
          <a:lstStyle/>
          <a:p>
            <a:pPr marL="0" indent="0" algn="l">
              <a:lnSpc>
                <a:spcPts val="2500"/>
              </a:lnSpc>
              <a:buNone/>
            </a:pPr>
            <a:r>
              <a:rPr lang="en-US" sz="1550" dirty="0">
                <a:solidFill>
                  <a:srgbClr val="3B4E4E"/>
                </a:solidFill>
                <a:latin typeface="Overpass Light" pitchFamily="34" charset="0"/>
                <a:ea typeface="Overpass Light" pitchFamily="34" charset="-122"/>
                <a:cs typeface="Overpass Light" pitchFamily="34" charset="-120"/>
              </a:rPr>
              <a:t>Analysis of "Shrinkflation" where suppliers provide less volume for higher prices, impacting hotel F&amp;B margins.</a:t>
            </a:r>
            <a:endParaRPr lang="en-US" sz="1550" dirty="0"/>
          </a:p>
        </p:txBody>
      </p:sp>
      <p:pic>
        <p:nvPicPr>
          <p:cNvPr id="10" name="Image 3" descr="preencoded.png"/>
          <p:cNvPicPr>
            <a:picLocks noChangeAspect="1"/>
          </p:cNvPicPr>
          <p:nvPr/>
        </p:nvPicPr>
        <p:blipFill>
          <a:blip r:embed="rId6"/>
          <a:stretch>
            <a:fillRect/>
          </a:stretch>
        </p:blipFill>
        <p:spPr>
          <a:xfrm>
            <a:off x="6280190" y="5614154"/>
            <a:ext cx="992267" cy="1461016"/>
          </a:xfrm>
          <a:prstGeom prst="rect">
            <a:avLst/>
          </a:prstGeom>
        </p:spPr>
      </p:pic>
      <p:sp>
        <p:nvSpPr>
          <p:cNvPr id="11" name="Text 5"/>
          <p:cNvSpPr/>
          <p:nvPr/>
        </p:nvSpPr>
        <p:spPr>
          <a:xfrm>
            <a:off x="7470815" y="5812512"/>
            <a:ext cx="2480905" cy="310158"/>
          </a:xfrm>
          <a:prstGeom prst="rect">
            <a:avLst/>
          </a:prstGeom>
          <a:noFill/>
          <a:ln/>
        </p:spPr>
        <p:txBody>
          <a:bodyPr wrap="none" lIns="0" tIns="0" rIns="0" bIns="0" rtlCol="0" anchor="t"/>
          <a:lstStyle/>
          <a:p>
            <a:pPr marL="0" indent="0" algn="l">
              <a:lnSpc>
                <a:spcPts val="2400"/>
              </a:lnSpc>
              <a:buNone/>
            </a:pPr>
            <a:r>
              <a:rPr lang="en-US" sz="1950" b="1" dirty="0">
                <a:solidFill>
                  <a:srgbClr val="3B4E4E"/>
                </a:solidFill>
                <a:latin typeface="Syne Bold" pitchFamily="34" charset="0"/>
                <a:ea typeface="Syne Bold" pitchFamily="34" charset="-122"/>
                <a:cs typeface="Syne Bold" pitchFamily="34" charset="-120"/>
              </a:rPr>
              <a:t>Economic (Debt)</a:t>
            </a:r>
            <a:endParaRPr lang="en-US" sz="1950" dirty="0"/>
          </a:p>
        </p:txBody>
      </p:sp>
      <p:sp>
        <p:nvSpPr>
          <p:cNvPr id="12" name="Text 6"/>
          <p:cNvSpPr/>
          <p:nvPr/>
        </p:nvSpPr>
        <p:spPr>
          <a:xfrm>
            <a:off x="7470815" y="6241733"/>
            <a:ext cx="6365796" cy="635079"/>
          </a:xfrm>
          <a:prstGeom prst="rect">
            <a:avLst/>
          </a:prstGeom>
          <a:noFill/>
          <a:ln/>
        </p:spPr>
        <p:txBody>
          <a:bodyPr wrap="square" lIns="0" tIns="0" rIns="0" bIns="0" rtlCol="0" anchor="t"/>
          <a:lstStyle/>
          <a:p>
            <a:pPr marL="0" indent="0" algn="l">
              <a:lnSpc>
                <a:spcPts val="2500"/>
              </a:lnSpc>
              <a:buNone/>
            </a:pPr>
            <a:r>
              <a:rPr lang="en-US" sz="1550" dirty="0">
                <a:solidFill>
                  <a:srgbClr val="3B4E4E"/>
                </a:solidFill>
                <a:latin typeface="Overpass Light" pitchFamily="34" charset="0"/>
                <a:ea typeface="Overpass Light" pitchFamily="34" charset="-122"/>
                <a:cs typeface="Overpass Light" pitchFamily="34" charset="-120"/>
              </a:rPr>
              <a:t>The "Debt overhang" from pandemic-era borrowing limiting the capital available for necessary property upgrades.</a:t>
            </a:r>
            <a:endParaRPr lang="en-US" sz="15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901779"/>
            <a:ext cx="7556421" cy="1116330"/>
          </a:xfrm>
          <a:prstGeom prst="rect">
            <a:avLst/>
          </a:prstGeom>
          <a:noFill/>
          <a:ln/>
        </p:spPr>
        <p:txBody>
          <a:bodyPr wrap="square" lIns="0" tIns="0" rIns="0" bIns="0" rtlCol="0" anchor="t"/>
          <a:lstStyle/>
          <a:p>
            <a:pPr marL="0" indent="0" algn="l">
              <a:lnSpc>
                <a:spcPts val="4350"/>
              </a:lnSpc>
              <a:buNone/>
            </a:pPr>
            <a:r>
              <a:rPr lang="en-US" sz="3500" b="1" dirty="0">
                <a:solidFill>
                  <a:srgbClr val="233939"/>
                </a:solidFill>
                <a:latin typeface="Syne Bold" pitchFamily="34" charset="0"/>
                <a:ea typeface="Syne Bold" pitchFamily="34" charset="-122"/>
                <a:cs typeface="Syne Bold" pitchFamily="34" charset="-120"/>
              </a:rPr>
              <a:t>Impact Analysis (Social &amp; Technological)</a:t>
            </a:r>
            <a:endParaRPr lang="en-US" sz="3500" dirty="0"/>
          </a:p>
        </p:txBody>
      </p:sp>
      <p:pic>
        <p:nvPicPr>
          <p:cNvPr id="4" name="Image 1" descr="preencoded.png"/>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280190" y="2259211"/>
            <a:ext cx="446484" cy="446484"/>
          </a:xfrm>
          <a:prstGeom prst="rect">
            <a:avLst/>
          </a:prstGeom>
        </p:spPr>
      </p:pic>
      <p:sp>
        <p:nvSpPr>
          <p:cNvPr id="5" name="Text 1"/>
          <p:cNvSpPr/>
          <p:nvPr/>
        </p:nvSpPr>
        <p:spPr>
          <a:xfrm>
            <a:off x="6280190" y="2906554"/>
            <a:ext cx="2232779" cy="278963"/>
          </a:xfrm>
          <a:prstGeom prst="rect">
            <a:avLst/>
          </a:prstGeom>
          <a:noFill/>
          <a:ln/>
        </p:spPr>
        <p:txBody>
          <a:bodyPr wrap="none" lIns="0" tIns="0" rIns="0" bIns="0" rtlCol="0" anchor="t"/>
          <a:lstStyle/>
          <a:p>
            <a:pPr marL="0" indent="0" algn="l">
              <a:lnSpc>
                <a:spcPts val="2150"/>
              </a:lnSpc>
              <a:buNone/>
            </a:pPr>
            <a:r>
              <a:rPr lang="en-US" sz="1750" b="1" dirty="0">
                <a:solidFill>
                  <a:srgbClr val="3B4E4E"/>
                </a:solidFill>
                <a:latin typeface="Syne Bold" pitchFamily="34" charset="0"/>
                <a:ea typeface="Syne Bold" pitchFamily="34" charset="-122"/>
                <a:cs typeface="Syne Bold" pitchFamily="34" charset="-120"/>
              </a:rPr>
              <a:t>Social</a:t>
            </a:r>
            <a:endParaRPr lang="en-US" sz="1750" dirty="0"/>
          </a:p>
        </p:txBody>
      </p:sp>
      <p:sp>
        <p:nvSpPr>
          <p:cNvPr id="6" name="Text 2"/>
          <p:cNvSpPr/>
          <p:nvPr/>
        </p:nvSpPr>
        <p:spPr>
          <a:xfrm>
            <a:off x="6280190" y="3281958"/>
            <a:ext cx="7556421" cy="542925"/>
          </a:xfrm>
          <a:prstGeom prst="rect">
            <a:avLst/>
          </a:prstGeom>
          <a:noFill/>
          <a:ln/>
        </p:spPr>
        <p:txBody>
          <a:bodyPr wrap="square" lIns="0" tIns="0" rIns="0" bIns="0" rtlCol="0" anchor="t"/>
          <a:lstStyle/>
          <a:p>
            <a:pPr marL="0" indent="0" algn="l">
              <a:lnSpc>
                <a:spcPts val="2100"/>
              </a:lnSpc>
              <a:buNone/>
            </a:pPr>
            <a:r>
              <a:rPr lang="en-US" sz="1400" dirty="0">
                <a:solidFill>
                  <a:srgbClr val="3B4E4E"/>
                </a:solidFill>
                <a:latin typeface="Overpass Light" pitchFamily="34" charset="0"/>
                <a:ea typeface="Overpass Light" pitchFamily="34" charset="-122"/>
                <a:cs typeface="Overpass Light" pitchFamily="34" charset="-120"/>
              </a:rPr>
              <a:t>Guests are becoming "hyper-sensitive" to price increases, leading to lower loyalty and higher reliance on Discount OTAs (Online Travel Agencies) (Gustafson, 2025).</a:t>
            </a:r>
            <a:endParaRPr lang="en-US" sz="1400" dirty="0"/>
          </a:p>
        </p:txBody>
      </p:sp>
      <p:pic>
        <p:nvPicPr>
          <p:cNvPr id="7" name="Image 2" descr="preencoded.png"/>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280190" y="4146352"/>
            <a:ext cx="446484" cy="446484"/>
          </a:xfrm>
          <a:prstGeom prst="rect">
            <a:avLst/>
          </a:prstGeom>
        </p:spPr>
      </p:pic>
      <p:sp>
        <p:nvSpPr>
          <p:cNvPr id="8" name="Text 3"/>
          <p:cNvSpPr/>
          <p:nvPr/>
        </p:nvSpPr>
        <p:spPr>
          <a:xfrm>
            <a:off x="6280190" y="4793694"/>
            <a:ext cx="2232779" cy="278963"/>
          </a:xfrm>
          <a:prstGeom prst="rect">
            <a:avLst/>
          </a:prstGeom>
          <a:noFill/>
          <a:ln/>
        </p:spPr>
        <p:txBody>
          <a:bodyPr wrap="none" lIns="0" tIns="0" rIns="0" bIns="0" rtlCol="0" anchor="t"/>
          <a:lstStyle/>
          <a:p>
            <a:pPr marL="0" indent="0" algn="l">
              <a:lnSpc>
                <a:spcPts val="2150"/>
              </a:lnSpc>
              <a:buNone/>
            </a:pPr>
            <a:r>
              <a:rPr lang="en-US" sz="1750" b="1" dirty="0">
                <a:solidFill>
                  <a:srgbClr val="3B4E4E"/>
                </a:solidFill>
                <a:latin typeface="Syne Bold" pitchFamily="34" charset="0"/>
                <a:ea typeface="Syne Bold" pitchFamily="34" charset="-122"/>
                <a:cs typeface="Syne Bold" pitchFamily="34" charset="-120"/>
              </a:rPr>
              <a:t>Technological</a:t>
            </a:r>
            <a:endParaRPr lang="en-US" sz="1750" dirty="0"/>
          </a:p>
        </p:txBody>
      </p:sp>
      <p:sp>
        <p:nvSpPr>
          <p:cNvPr id="9" name="Text 4"/>
          <p:cNvSpPr/>
          <p:nvPr/>
        </p:nvSpPr>
        <p:spPr>
          <a:xfrm>
            <a:off x="6280190" y="5169098"/>
            <a:ext cx="7556421" cy="542925"/>
          </a:xfrm>
          <a:prstGeom prst="rect">
            <a:avLst/>
          </a:prstGeom>
          <a:noFill/>
          <a:ln/>
        </p:spPr>
        <p:txBody>
          <a:bodyPr wrap="square" lIns="0" tIns="0" rIns="0" bIns="0" rtlCol="0" anchor="t"/>
          <a:lstStyle/>
          <a:p>
            <a:pPr marL="0" indent="0" algn="l">
              <a:lnSpc>
                <a:spcPts val="2100"/>
              </a:lnSpc>
              <a:buNone/>
            </a:pPr>
            <a:r>
              <a:rPr lang="en-US" sz="1400" dirty="0">
                <a:solidFill>
                  <a:srgbClr val="3B4E4E"/>
                </a:solidFill>
                <a:latin typeface="Overpass Light" pitchFamily="34" charset="0"/>
                <a:ea typeface="Overpass Light" pitchFamily="34" charset="-122"/>
                <a:cs typeface="Overpass Light" pitchFamily="34" charset="-120"/>
              </a:rPr>
              <a:t>The financial burden of "Technical Debt"—the cost of upgrading legacy systems to modern, efficient cloud-based platforms (Asatiani et al., 2025).</a:t>
            </a:r>
            <a:endParaRPr lang="en-US" sz="1400" dirty="0"/>
          </a:p>
        </p:txBody>
      </p:sp>
      <p:pic>
        <p:nvPicPr>
          <p:cNvPr id="10" name="Image 3" descr="preencoded.png"/>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280190" y="6033492"/>
            <a:ext cx="446484" cy="446484"/>
          </a:xfrm>
          <a:prstGeom prst="rect">
            <a:avLst/>
          </a:prstGeom>
        </p:spPr>
      </p:pic>
      <p:sp>
        <p:nvSpPr>
          <p:cNvPr id="11" name="Text 5"/>
          <p:cNvSpPr/>
          <p:nvPr/>
        </p:nvSpPr>
        <p:spPr>
          <a:xfrm>
            <a:off x="6280190" y="6680835"/>
            <a:ext cx="2232779" cy="278963"/>
          </a:xfrm>
          <a:prstGeom prst="rect">
            <a:avLst/>
          </a:prstGeom>
          <a:noFill/>
          <a:ln/>
        </p:spPr>
        <p:txBody>
          <a:bodyPr wrap="none" lIns="0" tIns="0" rIns="0" bIns="0" rtlCol="0" anchor="t"/>
          <a:lstStyle/>
          <a:p>
            <a:pPr marL="0" indent="0" algn="l">
              <a:lnSpc>
                <a:spcPts val="2150"/>
              </a:lnSpc>
              <a:buNone/>
            </a:pPr>
            <a:r>
              <a:rPr lang="en-US" sz="1750" b="1" dirty="0">
                <a:solidFill>
                  <a:srgbClr val="3B4E4E"/>
                </a:solidFill>
                <a:latin typeface="Syne Bold" pitchFamily="34" charset="0"/>
                <a:ea typeface="Syne Bold" pitchFamily="34" charset="-122"/>
                <a:cs typeface="Syne Bold" pitchFamily="34" charset="-120"/>
              </a:rPr>
              <a:t>Environmental</a:t>
            </a:r>
            <a:endParaRPr lang="en-US" sz="1750" dirty="0"/>
          </a:p>
        </p:txBody>
      </p:sp>
      <p:sp>
        <p:nvSpPr>
          <p:cNvPr id="12" name="Text 6"/>
          <p:cNvSpPr/>
          <p:nvPr/>
        </p:nvSpPr>
        <p:spPr>
          <a:xfrm>
            <a:off x="6280190" y="7056239"/>
            <a:ext cx="7556421" cy="271463"/>
          </a:xfrm>
          <a:prstGeom prst="rect">
            <a:avLst/>
          </a:prstGeom>
          <a:noFill/>
          <a:ln/>
        </p:spPr>
        <p:txBody>
          <a:bodyPr wrap="none" lIns="0" tIns="0" rIns="0" bIns="0" rtlCol="0" anchor="t"/>
          <a:lstStyle/>
          <a:p>
            <a:pPr marL="0" indent="0" algn="l">
              <a:lnSpc>
                <a:spcPts val="2100"/>
              </a:lnSpc>
              <a:buNone/>
            </a:pPr>
            <a:r>
              <a:rPr lang="en-US" sz="1400" dirty="0">
                <a:solidFill>
                  <a:srgbClr val="3B4E4E"/>
                </a:solidFill>
                <a:latin typeface="Overpass Light" pitchFamily="34" charset="0"/>
                <a:ea typeface="Overpass Light" pitchFamily="34" charset="-122"/>
                <a:cs typeface="Overpass Light" pitchFamily="34" charset="-120"/>
              </a:rPr>
              <a:t>The rising cost of "Green Compliance" (e.g., carbon taxes and waste management regulations).</a:t>
            </a:r>
            <a:endParaRPr lang="en-US" sz="14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832842"/>
            <a:ext cx="7556421" cy="1240155"/>
          </a:xfrm>
          <a:prstGeom prst="rect">
            <a:avLst/>
          </a:prstGeom>
          <a:noFill/>
          <a:ln/>
        </p:spPr>
        <p:txBody>
          <a:bodyPr wrap="square" lIns="0" tIns="0" rIns="0" bIns="0" rtlCol="0" anchor="t"/>
          <a:lstStyle/>
          <a:p>
            <a:pPr marL="0" indent="0" algn="l">
              <a:lnSpc>
                <a:spcPts val="4850"/>
              </a:lnSpc>
              <a:buNone/>
            </a:pPr>
            <a:r>
              <a:rPr lang="en-US" sz="3900" b="1" dirty="0">
                <a:solidFill>
                  <a:srgbClr val="233939"/>
                </a:solidFill>
                <a:latin typeface="Syne Bold" pitchFamily="34" charset="0"/>
                <a:ea typeface="Syne Bold" pitchFamily="34" charset="-122"/>
                <a:cs typeface="Syne Bold" pitchFamily="34" charset="-120"/>
              </a:rPr>
              <a:t>Critical Reflection on Industry Responses</a:t>
            </a:r>
            <a:endParaRPr lang="en-US" sz="3900" dirty="0"/>
          </a:p>
        </p:txBody>
      </p:sp>
      <p:sp>
        <p:nvSpPr>
          <p:cNvPr id="4" name="Shape 1"/>
          <p:cNvSpPr/>
          <p:nvPr/>
        </p:nvSpPr>
        <p:spPr>
          <a:xfrm>
            <a:off x="6280190" y="2593896"/>
            <a:ext cx="3536156" cy="2190631"/>
          </a:xfrm>
          <a:prstGeom prst="roundRect">
            <a:avLst>
              <a:gd name="adj" fmla="val 3805"/>
            </a:avLst>
          </a:prstGeom>
          <a:solidFill>
            <a:srgbClr val="DDEEE6"/>
          </a:solidFill>
          <a:ln w="7620">
            <a:solidFill>
              <a:srgbClr val="C3D4CC"/>
            </a:solidFill>
            <a:prstDash val="solid"/>
          </a:ln>
        </p:spPr>
        <p:txBody>
          <a:bodyPr/>
          <a:lstStyle/>
          <a:p>
            <a:endParaRPr lang="en-PK"/>
          </a:p>
        </p:txBody>
      </p:sp>
      <p:sp>
        <p:nvSpPr>
          <p:cNvPr id="5" name="Text 2"/>
          <p:cNvSpPr/>
          <p:nvPr/>
        </p:nvSpPr>
        <p:spPr>
          <a:xfrm>
            <a:off x="6486168" y="2799874"/>
            <a:ext cx="2480905" cy="310158"/>
          </a:xfrm>
          <a:prstGeom prst="rect">
            <a:avLst/>
          </a:prstGeom>
          <a:noFill/>
          <a:ln/>
        </p:spPr>
        <p:txBody>
          <a:bodyPr wrap="none" lIns="0" tIns="0" rIns="0" bIns="0" rtlCol="0" anchor="t"/>
          <a:lstStyle/>
          <a:p>
            <a:pPr marL="0" indent="0" algn="l">
              <a:lnSpc>
                <a:spcPts val="2400"/>
              </a:lnSpc>
              <a:buNone/>
            </a:pPr>
            <a:r>
              <a:rPr lang="en-US" sz="1950" b="1" dirty="0">
                <a:solidFill>
                  <a:srgbClr val="3B4E4E"/>
                </a:solidFill>
                <a:latin typeface="Syne Bold" pitchFamily="34" charset="0"/>
                <a:ea typeface="Syne Bold" pitchFamily="34" charset="-122"/>
                <a:cs typeface="Syne Bold" pitchFamily="34" charset="-120"/>
              </a:rPr>
              <a:t>Dynamic Pricing</a:t>
            </a:r>
            <a:endParaRPr lang="en-US" sz="1950" dirty="0"/>
          </a:p>
        </p:txBody>
      </p:sp>
      <p:sp>
        <p:nvSpPr>
          <p:cNvPr id="6" name="Text 3"/>
          <p:cNvSpPr/>
          <p:nvPr/>
        </p:nvSpPr>
        <p:spPr>
          <a:xfrm>
            <a:off x="6486168" y="3308390"/>
            <a:ext cx="3124200" cy="1270159"/>
          </a:xfrm>
          <a:prstGeom prst="rect">
            <a:avLst/>
          </a:prstGeom>
          <a:noFill/>
          <a:ln/>
        </p:spPr>
        <p:txBody>
          <a:bodyPr wrap="square" lIns="0" tIns="0" rIns="0" bIns="0" rtlCol="0" anchor="t"/>
          <a:lstStyle/>
          <a:p>
            <a:pPr marL="0" indent="0" algn="l">
              <a:lnSpc>
                <a:spcPts val="2500"/>
              </a:lnSpc>
              <a:buNone/>
            </a:pPr>
            <a:r>
              <a:rPr lang="en-US" sz="1550" dirty="0">
                <a:solidFill>
                  <a:srgbClr val="3B4E4E"/>
                </a:solidFill>
                <a:latin typeface="Overpass Light" pitchFamily="34" charset="0"/>
                <a:ea typeface="Overpass Light" pitchFamily="34" charset="-122"/>
                <a:cs typeface="Overpass Light" pitchFamily="34" charset="-120"/>
              </a:rPr>
              <a:t>While effective for revenue, aggressive price hikes risk damaging long-term brand equity and guest trust.</a:t>
            </a:r>
            <a:endParaRPr lang="en-US" sz="1550" dirty="0"/>
          </a:p>
        </p:txBody>
      </p:sp>
      <p:sp>
        <p:nvSpPr>
          <p:cNvPr id="7" name="Shape 4"/>
          <p:cNvSpPr/>
          <p:nvPr/>
        </p:nvSpPr>
        <p:spPr>
          <a:xfrm>
            <a:off x="6280190" y="4982885"/>
            <a:ext cx="3536156" cy="2190631"/>
          </a:xfrm>
          <a:prstGeom prst="roundRect">
            <a:avLst>
              <a:gd name="adj" fmla="val 3805"/>
            </a:avLst>
          </a:prstGeom>
          <a:solidFill>
            <a:srgbClr val="DDEEE6"/>
          </a:solidFill>
          <a:ln w="7620">
            <a:solidFill>
              <a:srgbClr val="C3D4CC"/>
            </a:solidFill>
            <a:prstDash val="solid"/>
          </a:ln>
        </p:spPr>
        <p:txBody>
          <a:bodyPr/>
          <a:lstStyle/>
          <a:p>
            <a:endParaRPr lang="en-PK"/>
          </a:p>
        </p:txBody>
      </p:sp>
      <p:sp>
        <p:nvSpPr>
          <p:cNvPr id="8" name="Text 5"/>
          <p:cNvSpPr/>
          <p:nvPr/>
        </p:nvSpPr>
        <p:spPr>
          <a:xfrm>
            <a:off x="6486168" y="5188863"/>
            <a:ext cx="2480905" cy="310158"/>
          </a:xfrm>
          <a:prstGeom prst="rect">
            <a:avLst/>
          </a:prstGeom>
          <a:noFill/>
          <a:ln/>
        </p:spPr>
        <p:txBody>
          <a:bodyPr wrap="none" lIns="0" tIns="0" rIns="0" bIns="0" rtlCol="0" anchor="t"/>
          <a:lstStyle/>
          <a:p>
            <a:pPr marL="0" indent="0" algn="l">
              <a:lnSpc>
                <a:spcPts val="2400"/>
              </a:lnSpc>
              <a:buNone/>
            </a:pPr>
            <a:r>
              <a:rPr lang="en-US" sz="1950" b="1" dirty="0">
                <a:solidFill>
                  <a:srgbClr val="3B4E4E"/>
                </a:solidFill>
                <a:latin typeface="Syne Bold" pitchFamily="34" charset="0"/>
                <a:ea typeface="Syne Bold" pitchFamily="34" charset="-122"/>
                <a:cs typeface="Syne Bold" pitchFamily="34" charset="-120"/>
              </a:rPr>
              <a:t>Lean Staffing</a:t>
            </a:r>
            <a:endParaRPr lang="en-US" sz="1950" dirty="0"/>
          </a:p>
        </p:txBody>
      </p:sp>
      <p:sp>
        <p:nvSpPr>
          <p:cNvPr id="9" name="Text 6"/>
          <p:cNvSpPr/>
          <p:nvPr/>
        </p:nvSpPr>
        <p:spPr>
          <a:xfrm>
            <a:off x="6486168" y="5697379"/>
            <a:ext cx="3124200" cy="1270159"/>
          </a:xfrm>
          <a:prstGeom prst="rect">
            <a:avLst/>
          </a:prstGeom>
          <a:noFill/>
          <a:ln/>
        </p:spPr>
        <p:txBody>
          <a:bodyPr wrap="square" lIns="0" tIns="0" rIns="0" bIns="0" rtlCol="0" anchor="t"/>
          <a:lstStyle/>
          <a:p>
            <a:pPr marL="0" indent="0" algn="l">
              <a:lnSpc>
                <a:spcPts val="2500"/>
              </a:lnSpc>
              <a:buNone/>
            </a:pPr>
            <a:r>
              <a:rPr lang="en-US" sz="1550" dirty="0">
                <a:solidFill>
                  <a:srgbClr val="3B4E4E"/>
                </a:solidFill>
                <a:latin typeface="Overpass Light" pitchFamily="34" charset="0"/>
                <a:ea typeface="Overpass Light" pitchFamily="34" charset="-122"/>
                <a:cs typeface="Overpass Light" pitchFamily="34" charset="-120"/>
              </a:rPr>
              <a:t>Reflection on the "Service-Profit Chain"—can a hotel remain profitable if staff reductions lead to poor guest reviews?</a:t>
            </a:r>
            <a:endParaRPr lang="en-US" sz="1550" dirty="0"/>
          </a:p>
        </p:txBody>
      </p:sp>
      <p:sp>
        <p:nvSpPr>
          <p:cNvPr id="10" name="Text 7"/>
          <p:cNvSpPr/>
          <p:nvPr/>
        </p:nvSpPr>
        <p:spPr>
          <a:xfrm>
            <a:off x="10308074" y="2569012"/>
            <a:ext cx="2671882" cy="310158"/>
          </a:xfrm>
          <a:prstGeom prst="rect">
            <a:avLst/>
          </a:prstGeom>
          <a:noFill/>
          <a:ln/>
        </p:spPr>
        <p:txBody>
          <a:bodyPr wrap="none" lIns="0" tIns="0" rIns="0" bIns="0" rtlCol="0" anchor="t"/>
          <a:lstStyle/>
          <a:p>
            <a:pPr marL="0" indent="0" algn="l">
              <a:lnSpc>
                <a:spcPts val="2400"/>
              </a:lnSpc>
              <a:buNone/>
            </a:pPr>
            <a:r>
              <a:rPr lang="en-US" sz="1950" b="1" dirty="0">
                <a:solidFill>
                  <a:srgbClr val="233939"/>
                </a:solidFill>
                <a:latin typeface="Syne Bold" pitchFamily="34" charset="0"/>
                <a:ea typeface="Syne Bold" pitchFamily="34" charset="-122"/>
                <a:cs typeface="Syne Bold" pitchFamily="34" charset="-120"/>
              </a:rPr>
              <a:t>Asset Management</a:t>
            </a:r>
            <a:endParaRPr lang="en-US" sz="1950" dirty="0"/>
          </a:p>
        </p:txBody>
      </p:sp>
      <p:sp>
        <p:nvSpPr>
          <p:cNvPr id="11" name="Text 8"/>
          <p:cNvSpPr/>
          <p:nvPr/>
        </p:nvSpPr>
        <p:spPr>
          <a:xfrm>
            <a:off x="10308074" y="3077528"/>
            <a:ext cx="3536156" cy="1270159"/>
          </a:xfrm>
          <a:prstGeom prst="rect">
            <a:avLst/>
          </a:prstGeom>
          <a:noFill/>
          <a:ln/>
        </p:spPr>
        <p:txBody>
          <a:bodyPr wrap="square" lIns="0" tIns="0" rIns="0" bIns="0" rtlCol="0" anchor="t"/>
          <a:lstStyle/>
          <a:p>
            <a:pPr marL="0" indent="0" algn="l">
              <a:lnSpc>
                <a:spcPts val="2500"/>
              </a:lnSpc>
              <a:buNone/>
            </a:pPr>
            <a:r>
              <a:rPr lang="en-US" sz="1550" dirty="0">
                <a:solidFill>
                  <a:srgbClr val="3B4E4E"/>
                </a:solidFill>
                <a:latin typeface="Overpass Light" pitchFamily="34" charset="0"/>
                <a:ea typeface="Overpass Light" pitchFamily="34" charset="-122"/>
                <a:cs typeface="Overpass Light" pitchFamily="34" charset="-120"/>
              </a:rPr>
              <a:t>The trend of "Asset-Light" models where brands sell property to free up liquidity whilst retaining management contracts.</a:t>
            </a:r>
            <a:endParaRPr lang="en-US" sz="155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pic>
        <p:nvPicPr>
          <p:cNvPr id="3" name="Image 1" descr="preencoded.png"/>
          <p:cNvPicPr>
            <a:picLocks noChangeAspect="1"/>
          </p:cNvPicPr>
          <p:nvPr/>
        </p:nvPicPr>
        <p:blipFill>
          <a:blip r:embed="rId4"/>
          <a:stretch>
            <a:fillRect/>
          </a:stretch>
        </p:blipFill>
        <p:spPr>
          <a:xfrm>
            <a:off x="937260" y="1409700"/>
            <a:ext cx="3611880" cy="5410200"/>
          </a:xfrm>
          <a:prstGeom prst="rect">
            <a:avLst/>
          </a:prstGeom>
        </p:spPr>
      </p:pic>
      <p:sp>
        <p:nvSpPr>
          <p:cNvPr id="4" name="Text 0"/>
          <p:cNvSpPr/>
          <p:nvPr/>
        </p:nvSpPr>
        <p:spPr>
          <a:xfrm>
            <a:off x="6280190" y="1516023"/>
            <a:ext cx="7556421" cy="1240155"/>
          </a:xfrm>
          <a:prstGeom prst="rect">
            <a:avLst/>
          </a:prstGeom>
          <a:noFill/>
          <a:ln/>
        </p:spPr>
        <p:txBody>
          <a:bodyPr wrap="square" lIns="0" tIns="0" rIns="0" bIns="0" rtlCol="0" anchor="t"/>
          <a:lstStyle/>
          <a:p>
            <a:pPr marL="0" indent="0" algn="l">
              <a:lnSpc>
                <a:spcPts val="4850"/>
              </a:lnSpc>
              <a:buNone/>
            </a:pPr>
            <a:r>
              <a:rPr lang="en-US" sz="3900" b="1" dirty="0">
                <a:solidFill>
                  <a:srgbClr val="233939"/>
                </a:solidFill>
                <a:latin typeface="Syne Bold" pitchFamily="34" charset="0"/>
                <a:ea typeface="Syne Bold" pitchFamily="34" charset="-122"/>
                <a:cs typeface="Syne Bold" pitchFamily="34" charset="-120"/>
              </a:rPr>
              <a:t>Recommendations: Short-Term Survival</a:t>
            </a:r>
            <a:endParaRPr lang="en-US" sz="3900" dirty="0"/>
          </a:p>
        </p:txBody>
      </p:sp>
      <p:sp>
        <p:nvSpPr>
          <p:cNvPr id="5" name="Shape 1"/>
          <p:cNvSpPr/>
          <p:nvPr/>
        </p:nvSpPr>
        <p:spPr>
          <a:xfrm>
            <a:off x="6280190" y="3351490"/>
            <a:ext cx="2386489" cy="3361968"/>
          </a:xfrm>
          <a:prstGeom prst="roundRect">
            <a:avLst>
              <a:gd name="adj" fmla="val 4598"/>
            </a:avLst>
          </a:prstGeom>
          <a:solidFill>
            <a:srgbClr val="FFFDE6"/>
          </a:solidFill>
          <a:ln/>
        </p:spPr>
        <p:txBody>
          <a:bodyPr/>
          <a:lstStyle/>
          <a:p>
            <a:endParaRPr lang="en-PK"/>
          </a:p>
        </p:txBody>
      </p:sp>
      <p:sp>
        <p:nvSpPr>
          <p:cNvPr id="6" name="Shape 2"/>
          <p:cNvSpPr/>
          <p:nvPr/>
        </p:nvSpPr>
        <p:spPr>
          <a:xfrm>
            <a:off x="6280190" y="3328630"/>
            <a:ext cx="2386489" cy="91440"/>
          </a:xfrm>
          <a:prstGeom prst="roundRect">
            <a:avLst>
              <a:gd name="adj" fmla="val 91163"/>
            </a:avLst>
          </a:prstGeom>
          <a:solidFill>
            <a:srgbClr val="224435"/>
          </a:solidFill>
          <a:ln/>
        </p:spPr>
        <p:txBody>
          <a:bodyPr/>
          <a:lstStyle/>
          <a:p>
            <a:endParaRPr lang="en-PK"/>
          </a:p>
        </p:txBody>
      </p:sp>
      <p:sp>
        <p:nvSpPr>
          <p:cNvPr id="7" name="Shape 3"/>
          <p:cNvSpPr/>
          <p:nvPr/>
        </p:nvSpPr>
        <p:spPr>
          <a:xfrm>
            <a:off x="7175778" y="3053834"/>
            <a:ext cx="595313" cy="595313"/>
          </a:xfrm>
          <a:prstGeom prst="roundRect">
            <a:avLst>
              <a:gd name="adj" fmla="val 153600"/>
            </a:avLst>
          </a:prstGeom>
          <a:solidFill>
            <a:srgbClr val="224435"/>
          </a:solidFill>
          <a:ln/>
        </p:spPr>
        <p:txBody>
          <a:bodyPr/>
          <a:lstStyle/>
          <a:p>
            <a:endParaRPr lang="en-PK"/>
          </a:p>
        </p:txBody>
      </p:sp>
      <p:sp>
        <p:nvSpPr>
          <p:cNvPr id="8" name="Text 4"/>
          <p:cNvSpPr/>
          <p:nvPr/>
        </p:nvSpPr>
        <p:spPr>
          <a:xfrm>
            <a:off x="7354372" y="3202662"/>
            <a:ext cx="238125" cy="297656"/>
          </a:xfrm>
          <a:prstGeom prst="rect">
            <a:avLst/>
          </a:prstGeom>
          <a:noFill/>
          <a:ln/>
        </p:spPr>
        <p:txBody>
          <a:bodyPr wrap="none" lIns="0" tIns="0" rIns="0" bIns="0" rtlCol="0" anchor="t"/>
          <a:lstStyle/>
          <a:p>
            <a:pPr marL="0" indent="0" algn="l">
              <a:lnSpc>
                <a:spcPts val="3000"/>
              </a:lnSpc>
              <a:buNone/>
            </a:pPr>
            <a:r>
              <a:rPr lang="en-US" sz="1850" b="1" dirty="0">
                <a:solidFill>
                  <a:srgbClr val="FFFFFF"/>
                </a:solidFill>
                <a:latin typeface="Syne Bold" pitchFamily="34" charset="0"/>
                <a:ea typeface="Syne Bold" pitchFamily="34" charset="-122"/>
                <a:cs typeface="Syne Bold" pitchFamily="34" charset="-120"/>
              </a:rPr>
              <a:t>1</a:t>
            </a:r>
            <a:endParaRPr lang="en-US" sz="1850" dirty="0"/>
          </a:p>
        </p:txBody>
      </p:sp>
      <p:sp>
        <p:nvSpPr>
          <p:cNvPr id="9" name="Text 5"/>
          <p:cNvSpPr/>
          <p:nvPr/>
        </p:nvSpPr>
        <p:spPr>
          <a:xfrm>
            <a:off x="6501408" y="3847624"/>
            <a:ext cx="1944053" cy="620316"/>
          </a:xfrm>
          <a:prstGeom prst="rect">
            <a:avLst/>
          </a:prstGeom>
          <a:noFill/>
          <a:ln/>
        </p:spPr>
        <p:txBody>
          <a:bodyPr wrap="square" lIns="0" tIns="0" rIns="0" bIns="0" rtlCol="0" anchor="t"/>
          <a:lstStyle/>
          <a:p>
            <a:pPr marL="0" indent="0" algn="l">
              <a:lnSpc>
                <a:spcPts val="2400"/>
              </a:lnSpc>
              <a:buNone/>
            </a:pPr>
            <a:r>
              <a:rPr lang="en-US" sz="1950" b="1" dirty="0">
                <a:solidFill>
                  <a:srgbClr val="3B4E4E"/>
                </a:solidFill>
                <a:latin typeface="Syne Bold" pitchFamily="34" charset="0"/>
                <a:ea typeface="Syne Bold" pitchFamily="34" charset="-122"/>
                <a:cs typeface="Syne Bold" pitchFamily="34" charset="-120"/>
              </a:rPr>
              <a:t>Menu Engineering</a:t>
            </a:r>
            <a:endParaRPr lang="en-US" sz="1950" dirty="0"/>
          </a:p>
        </p:txBody>
      </p:sp>
      <p:sp>
        <p:nvSpPr>
          <p:cNvPr id="10" name="Text 6"/>
          <p:cNvSpPr/>
          <p:nvPr/>
        </p:nvSpPr>
        <p:spPr>
          <a:xfrm>
            <a:off x="6501408" y="4587002"/>
            <a:ext cx="1944053" cy="1587698"/>
          </a:xfrm>
          <a:prstGeom prst="rect">
            <a:avLst/>
          </a:prstGeom>
          <a:noFill/>
          <a:ln/>
        </p:spPr>
        <p:txBody>
          <a:bodyPr wrap="square" lIns="0" tIns="0" rIns="0" bIns="0" rtlCol="0" anchor="t"/>
          <a:lstStyle/>
          <a:p>
            <a:pPr marL="0" indent="0" algn="l">
              <a:lnSpc>
                <a:spcPts val="2500"/>
              </a:lnSpc>
              <a:buNone/>
            </a:pPr>
            <a:r>
              <a:rPr lang="en-US" sz="1550" dirty="0">
                <a:solidFill>
                  <a:srgbClr val="3B4E4E"/>
                </a:solidFill>
                <a:latin typeface="Overpass Light" pitchFamily="34" charset="0"/>
                <a:ea typeface="Overpass Light" pitchFamily="34" charset="-122"/>
                <a:cs typeface="Overpass Light" pitchFamily="34" charset="-120"/>
              </a:rPr>
              <a:t>Use "Stars and Dogs" analysis to eliminate high-labour, high-cost dishes that offer low margins.</a:t>
            </a:r>
            <a:endParaRPr lang="en-US" sz="1550" dirty="0"/>
          </a:p>
        </p:txBody>
      </p:sp>
      <p:sp>
        <p:nvSpPr>
          <p:cNvPr id="11" name="Shape 7"/>
          <p:cNvSpPr/>
          <p:nvPr/>
        </p:nvSpPr>
        <p:spPr>
          <a:xfrm>
            <a:off x="8865037" y="3351490"/>
            <a:ext cx="2386608" cy="3361968"/>
          </a:xfrm>
          <a:prstGeom prst="roundRect">
            <a:avLst>
              <a:gd name="adj" fmla="val 4598"/>
            </a:avLst>
          </a:prstGeom>
          <a:solidFill>
            <a:srgbClr val="FFFDE6"/>
          </a:solidFill>
          <a:ln/>
        </p:spPr>
        <p:txBody>
          <a:bodyPr/>
          <a:lstStyle/>
          <a:p>
            <a:endParaRPr lang="en-PK"/>
          </a:p>
        </p:txBody>
      </p:sp>
      <p:sp>
        <p:nvSpPr>
          <p:cNvPr id="12" name="Shape 8"/>
          <p:cNvSpPr/>
          <p:nvPr/>
        </p:nvSpPr>
        <p:spPr>
          <a:xfrm>
            <a:off x="8865037" y="3328630"/>
            <a:ext cx="2386608" cy="91440"/>
          </a:xfrm>
          <a:prstGeom prst="roundRect">
            <a:avLst>
              <a:gd name="adj" fmla="val 91163"/>
            </a:avLst>
          </a:prstGeom>
          <a:solidFill>
            <a:srgbClr val="224435"/>
          </a:solidFill>
          <a:ln/>
        </p:spPr>
        <p:txBody>
          <a:bodyPr/>
          <a:lstStyle/>
          <a:p>
            <a:endParaRPr lang="en-PK"/>
          </a:p>
        </p:txBody>
      </p:sp>
      <p:sp>
        <p:nvSpPr>
          <p:cNvPr id="13" name="Shape 9"/>
          <p:cNvSpPr/>
          <p:nvPr/>
        </p:nvSpPr>
        <p:spPr>
          <a:xfrm>
            <a:off x="9760625" y="3053834"/>
            <a:ext cx="595313" cy="595313"/>
          </a:xfrm>
          <a:prstGeom prst="roundRect">
            <a:avLst>
              <a:gd name="adj" fmla="val 153600"/>
            </a:avLst>
          </a:prstGeom>
          <a:solidFill>
            <a:srgbClr val="224435"/>
          </a:solidFill>
          <a:ln/>
        </p:spPr>
        <p:txBody>
          <a:bodyPr/>
          <a:lstStyle/>
          <a:p>
            <a:endParaRPr lang="en-PK"/>
          </a:p>
        </p:txBody>
      </p:sp>
      <p:sp>
        <p:nvSpPr>
          <p:cNvPr id="14" name="Text 10"/>
          <p:cNvSpPr/>
          <p:nvPr/>
        </p:nvSpPr>
        <p:spPr>
          <a:xfrm>
            <a:off x="9939218" y="3202662"/>
            <a:ext cx="238125" cy="297656"/>
          </a:xfrm>
          <a:prstGeom prst="rect">
            <a:avLst/>
          </a:prstGeom>
          <a:noFill/>
          <a:ln/>
        </p:spPr>
        <p:txBody>
          <a:bodyPr wrap="none" lIns="0" tIns="0" rIns="0" bIns="0" rtlCol="0" anchor="t"/>
          <a:lstStyle/>
          <a:p>
            <a:pPr marL="0" indent="0" algn="l">
              <a:lnSpc>
                <a:spcPts val="3000"/>
              </a:lnSpc>
              <a:buNone/>
            </a:pPr>
            <a:r>
              <a:rPr lang="en-US" sz="1850" b="1" dirty="0">
                <a:solidFill>
                  <a:srgbClr val="FFFFFF"/>
                </a:solidFill>
                <a:latin typeface="Syne Bold" pitchFamily="34" charset="0"/>
                <a:ea typeface="Syne Bold" pitchFamily="34" charset="-122"/>
                <a:cs typeface="Syne Bold" pitchFamily="34" charset="-120"/>
              </a:rPr>
              <a:t>2</a:t>
            </a:r>
            <a:endParaRPr lang="en-US" sz="1850" dirty="0"/>
          </a:p>
        </p:txBody>
      </p:sp>
      <p:sp>
        <p:nvSpPr>
          <p:cNvPr id="15" name="Text 11"/>
          <p:cNvSpPr/>
          <p:nvPr/>
        </p:nvSpPr>
        <p:spPr>
          <a:xfrm>
            <a:off x="9086255" y="3847624"/>
            <a:ext cx="1944172" cy="620316"/>
          </a:xfrm>
          <a:prstGeom prst="rect">
            <a:avLst/>
          </a:prstGeom>
          <a:noFill/>
          <a:ln/>
        </p:spPr>
        <p:txBody>
          <a:bodyPr wrap="square" lIns="0" tIns="0" rIns="0" bIns="0" rtlCol="0" anchor="t"/>
          <a:lstStyle/>
          <a:p>
            <a:pPr marL="0" indent="0" algn="l">
              <a:lnSpc>
                <a:spcPts val="2400"/>
              </a:lnSpc>
              <a:buNone/>
            </a:pPr>
            <a:r>
              <a:rPr lang="en-US" sz="1950" b="1" dirty="0">
                <a:solidFill>
                  <a:srgbClr val="3B4E4E"/>
                </a:solidFill>
                <a:latin typeface="Syne Bold" pitchFamily="34" charset="0"/>
                <a:ea typeface="Syne Bold" pitchFamily="34" charset="-122"/>
                <a:cs typeface="Syne Bold" pitchFamily="34" charset="-120"/>
              </a:rPr>
              <a:t>Operational Audits</a:t>
            </a:r>
            <a:endParaRPr lang="en-US" sz="1950" dirty="0"/>
          </a:p>
        </p:txBody>
      </p:sp>
      <p:sp>
        <p:nvSpPr>
          <p:cNvPr id="16" name="Text 12"/>
          <p:cNvSpPr/>
          <p:nvPr/>
        </p:nvSpPr>
        <p:spPr>
          <a:xfrm>
            <a:off x="9086255" y="4587002"/>
            <a:ext cx="1944172" cy="1905238"/>
          </a:xfrm>
          <a:prstGeom prst="rect">
            <a:avLst/>
          </a:prstGeom>
          <a:noFill/>
          <a:ln/>
        </p:spPr>
        <p:txBody>
          <a:bodyPr wrap="square" lIns="0" tIns="0" rIns="0" bIns="0" rtlCol="0" anchor="t"/>
          <a:lstStyle/>
          <a:p>
            <a:pPr marL="0" indent="0" algn="l">
              <a:lnSpc>
                <a:spcPts val="2500"/>
              </a:lnSpc>
              <a:buNone/>
            </a:pPr>
            <a:r>
              <a:rPr lang="en-US" sz="1550" dirty="0">
                <a:solidFill>
                  <a:srgbClr val="3B4E4E"/>
                </a:solidFill>
                <a:latin typeface="Overpass Light" pitchFamily="34" charset="0"/>
                <a:ea typeface="Overpass Light" pitchFamily="34" charset="-122"/>
                <a:cs typeface="Overpass Light" pitchFamily="34" charset="-120"/>
              </a:rPr>
              <a:t>Implementing IoT (Internet of Things) sensors for real-time monitoring of heating and lighting to slash utility waste.</a:t>
            </a:r>
            <a:endParaRPr lang="en-US" sz="1550" dirty="0"/>
          </a:p>
        </p:txBody>
      </p:sp>
      <p:sp>
        <p:nvSpPr>
          <p:cNvPr id="17" name="Shape 13"/>
          <p:cNvSpPr/>
          <p:nvPr/>
        </p:nvSpPr>
        <p:spPr>
          <a:xfrm>
            <a:off x="11450003" y="3351490"/>
            <a:ext cx="2386608" cy="3361968"/>
          </a:xfrm>
          <a:prstGeom prst="roundRect">
            <a:avLst>
              <a:gd name="adj" fmla="val 4598"/>
            </a:avLst>
          </a:prstGeom>
          <a:solidFill>
            <a:srgbClr val="FFFDE6"/>
          </a:solidFill>
          <a:ln/>
        </p:spPr>
        <p:txBody>
          <a:bodyPr/>
          <a:lstStyle/>
          <a:p>
            <a:endParaRPr lang="en-PK"/>
          </a:p>
        </p:txBody>
      </p:sp>
      <p:sp>
        <p:nvSpPr>
          <p:cNvPr id="18" name="Shape 14"/>
          <p:cNvSpPr/>
          <p:nvPr/>
        </p:nvSpPr>
        <p:spPr>
          <a:xfrm>
            <a:off x="11450003" y="3328630"/>
            <a:ext cx="2386608" cy="91440"/>
          </a:xfrm>
          <a:prstGeom prst="roundRect">
            <a:avLst>
              <a:gd name="adj" fmla="val 91163"/>
            </a:avLst>
          </a:prstGeom>
          <a:solidFill>
            <a:srgbClr val="224435"/>
          </a:solidFill>
          <a:ln/>
        </p:spPr>
        <p:txBody>
          <a:bodyPr/>
          <a:lstStyle/>
          <a:p>
            <a:endParaRPr lang="en-PK"/>
          </a:p>
        </p:txBody>
      </p:sp>
      <p:sp>
        <p:nvSpPr>
          <p:cNvPr id="19" name="Shape 15"/>
          <p:cNvSpPr/>
          <p:nvPr/>
        </p:nvSpPr>
        <p:spPr>
          <a:xfrm>
            <a:off x="12345591" y="3053834"/>
            <a:ext cx="595313" cy="595313"/>
          </a:xfrm>
          <a:prstGeom prst="roundRect">
            <a:avLst>
              <a:gd name="adj" fmla="val 153600"/>
            </a:avLst>
          </a:prstGeom>
          <a:solidFill>
            <a:srgbClr val="224435"/>
          </a:solidFill>
          <a:ln/>
        </p:spPr>
        <p:txBody>
          <a:bodyPr/>
          <a:lstStyle/>
          <a:p>
            <a:endParaRPr lang="en-PK"/>
          </a:p>
        </p:txBody>
      </p:sp>
      <p:sp>
        <p:nvSpPr>
          <p:cNvPr id="20" name="Text 16"/>
          <p:cNvSpPr/>
          <p:nvPr/>
        </p:nvSpPr>
        <p:spPr>
          <a:xfrm>
            <a:off x="12524184" y="3202662"/>
            <a:ext cx="238125" cy="297656"/>
          </a:xfrm>
          <a:prstGeom prst="rect">
            <a:avLst/>
          </a:prstGeom>
          <a:noFill/>
          <a:ln/>
        </p:spPr>
        <p:txBody>
          <a:bodyPr wrap="none" lIns="0" tIns="0" rIns="0" bIns="0" rtlCol="0" anchor="t"/>
          <a:lstStyle/>
          <a:p>
            <a:pPr marL="0" indent="0" algn="l">
              <a:lnSpc>
                <a:spcPts val="3000"/>
              </a:lnSpc>
              <a:buNone/>
            </a:pPr>
            <a:r>
              <a:rPr lang="en-US" sz="1850" b="1" dirty="0">
                <a:solidFill>
                  <a:srgbClr val="FFFFFF"/>
                </a:solidFill>
                <a:latin typeface="Syne Bold" pitchFamily="34" charset="0"/>
                <a:ea typeface="Syne Bold" pitchFamily="34" charset="-122"/>
                <a:cs typeface="Syne Bold" pitchFamily="34" charset="-120"/>
              </a:rPr>
              <a:t>3</a:t>
            </a:r>
            <a:endParaRPr lang="en-US" sz="1850" dirty="0"/>
          </a:p>
        </p:txBody>
      </p:sp>
      <p:sp>
        <p:nvSpPr>
          <p:cNvPr id="21" name="Text 17"/>
          <p:cNvSpPr/>
          <p:nvPr/>
        </p:nvSpPr>
        <p:spPr>
          <a:xfrm>
            <a:off x="11671221" y="3847624"/>
            <a:ext cx="1944172" cy="620316"/>
          </a:xfrm>
          <a:prstGeom prst="rect">
            <a:avLst/>
          </a:prstGeom>
          <a:noFill/>
          <a:ln/>
        </p:spPr>
        <p:txBody>
          <a:bodyPr wrap="square" lIns="0" tIns="0" rIns="0" bIns="0" rtlCol="0" anchor="t"/>
          <a:lstStyle/>
          <a:p>
            <a:pPr marL="0" indent="0" algn="l">
              <a:lnSpc>
                <a:spcPts val="2400"/>
              </a:lnSpc>
              <a:buNone/>
            </a:pPr>
            <a:r>
              <a:rPr lang="en-US" sz="1950" b="1" dirty="0">
                <a:solidFill>
                  <a:srgbClr val="3B4E4E"/>
                </a:solidFill>
                <a:latin typeface="Syne Bold" pitchFamily="34" charset="0"/>
                <a:ea typeface="Syne Bold" pitchFamily="34" charset="-122"/>
                <a:cs typeface="Syne Bold" pitchFamily="34" charset="-120"/>
              </a:rPr>
              <a:t>Fixed-Rate Contracts</a:t>
            </a:r>
            <a:endParaRPr lang="en-US" sz="1950" dirty="0"/>
          </a:p>
        </p:txBody>
      </p:sp>
      <p:sp>
        <p:nvSpPr>
          <p:cNvPr id="22" name="Text 18"/>
          <p:cNvSpPr/>
          <p:nvPr/>
        </p:nvSpPr>
        <p:spPr>
          <a:xfrm>
            <a:off x="11671221" y="4587002"/>
            <a:ext cx="1944172" cy="1587698"/>
          </a:xfrm>
          <a:prstGeom prst="rect">
            <a:avLst/>
          </a:prstGeom>
          <a:noFill/>
          <a:ln/>
        </p:spPr>
        <p:txBody>
          <a:bodyPr wrap="square" lIns="0" tIns="0" rIns="0" bIns="0" rtlCol="0" anchor="t"/>
          <a:lstStyle/>
          <a:p>
            <a:pPr marL="0" indent="0" algn="l">
              <a:lnSpc>
                <a:spcPts val="2500"/>
              </a:lnSpc>
              <a:buNone/>
            </a:pPr>
            <a:r>
              <a:rPr lang="en-US" sz="1550" dirty="0">
                <a:solidFill>
                  <a:srgbClr val="3B4E4E"/>
                </a:solidFill>
                <a:latin typeface="Overpass Light" pitchFamily="34" charset="0"/>
                <a:ea typeface="Overpass Light" pitchFamily="34" charset="-122"/>
                <a:cs typeface="Overpass Light" pitchFamily="34" charset="-120"/>
              </a:rPr>
              <a:t>Hedging against future volatility by locking in utility and supply contracts early.</a:t>
            </a:r>
            <a:endParaRPr lang="en-US" sz="155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955953"/>
            <a:ext cx="7556421" cy="1240155"/>
          </a:xfrm>
          <a:prstGeom prst="rect">
            <a:avLst/>
          </a:prstGeom>
          <a:noFill/>
          <a:ln/>
        </p:spPr>
        <p:txBody>
          <a:bodyPr wrap="square" lIns="0" tIns="0" rIns="0" bIns="0" rtlCol="0" anchor="t"/>
          <a:lstStyle/>
          <a:p>
            <a:pPr marL="0" indent="0" algn="l">
              <a:lnSpc>
                <a:spcPts val="4850"/>
              </a:lnSpc>
              <a:buNone/>
            </a:pPr>
            <a:r>
              <a:rPr lang="en-US" sz="3900" b="1" dirty="0">
                <a:solidFill>
                  <a:srgbClr val="233939"/>
                </a:solidFill>
                <a:latin typeface="Syne Bold" pitchFamily="34" charset="0"/>
                <a:ea typeface="Syne Bold" pitchFamily="34" charset="-122"/>
                <a:cs typeface="Syne Bold" pitchFamily="34" charset="-120"/>
              </a:rPr>
              <a:t>Recommendations: Long-Term Resilience</a:t>
            </a:r>
            <a:endParaRPr lang="en-US" sz="3900" dirty="0"/>
          </a:p>
        </p:txBody>
      </p:sp>
      <p:sp>
        <p:nvSpPr>
          <p:cNvPr id="4" name="Shape 1"/>
          <p:cNvSpPr/>
          <p:nvPr/>
        </p:nvSpPr>
        <p:spPr>
          <a:xfrm>
            <a:off x="6478667" y="2791420"/>
            <a:ext cx="198358" cy="1163241"/>
          </a:xfrm>
          <a:prstGeom prst="roundRect">
            <a:avLst>
              <a:gd name="adj" fmla="val 42025"/>
            </a:avLst>
          </a:prstGeom>
          <a:solidFill>
            <a:srgbClr val="DDEEE6"/>
          </a:solidFill>
          <a:ln w="7620">
            <a:solidFill>
              <a:srgbClr val="C3D4CC"/>
            </a:solidFill>
            <a:prstDash val="solid"/>
          </a:ln>
        </p:spPr>
        <p:txBody>
          <a:bodyPr/>
          <a:lstStyle/>
          <a:p>
            <a:endParaRPr lang="en-PK"/>
          </a:p>
        </p:txBody>
      </p:sp>
      <p:sp>
        <p:nvSpPr>
          <p:cNvPr id="5" name="Shape 2"/>
          <p:cNvSpPr/>
          <p:nvPr/>
        </p:nvSpPr>
        <p:spPr>
          <a:xfrm>
            <a:off x="6280190" y="2661166"/>
            <a:ext cx="595313" cy="595313"/>
          </a:xfrm>
          <a:prstGeom prst="roundRect">
            <a:avLst>
              <a:gd name="adj" fmla="val 76800"/>
            </a:avLst>
          </a:prstGeom>
          <a:solidFill>
            <a:srgbClr val="DDEEE6"/>
          </a:solidFill>
          <a:ln w="7620">
            <a:solidFill>
              <a:srgbClr val="C3D4CC"/>
            </a:solidFill>
            <a:prstDash val="solid"/>
          </a:ln>
        </p:spPr>
        <p:txBody>
          <a:bodyPr/>
          <a:lstStyle/>
          <a:p>
            <a:endParaRPr lang="en-PK"/>
          </a:p>
        </p:txBody>
      </p:sp>
      <p:pic>
        <p:nvPicPr>
          <p:cNvPr id="6" name="Image 1" descr="preencoded.png"/>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429018" y="2809994"/>
            <a:ext cx="297656" cy="297656"/>
          </a:xfrm>
          <a:prstGeom prst="rect">
            <a:avLst/>
          </a:prstGeom>
        </p:spPr>
      </p:pic>
      <p:sp>
        <p:nvSpPr>
          <p:cNvPr id="7" name="Text 3"/>
          <p:cNvSpPr/>
          <p:nvPr/>
        </p:nvSpPr>
        <p:spPr>
          <a:xfrm>
            <a:off x="7073860" y="2692122"/>
            <a:ext cx="2563178" cy="310158"/>
          </a:xfrm>
          <a:prstGeom prst="rect">
            <a:avLst/>
          </a:prstGeom>
          <a:noFill/>
          <a:ln/>
        </p:spPr>
        <p:txBody>
          <a:bodyPr wrap="none" lIns="0" tIns="0" rIns="0" bIns="0" rtlCol="0" anchor="t"/>
          <a:lstStyle/>
          <a:p>
            <a:pPr marL="0" indent="0" algn="l">
              <a:lnSpc>
                <a:spcPts val="2400"/>
              </a:lnSpc>
              <a:buNone/>
            </a:pPr>
            <a:r>
              <a:rPr lang="en-US" sz="1950" b="1" dirty="0">
                <a:solidFill>
                  <a:srgbClr val="3B4E4E"/>
                </a:solidFill>
                <a:latin typeface="Syne Bold" pitchFamily="34" charset="0"/>
                <a:ea typeface="Syne Bold" pitchFamily="34" charset="-122"/>
                <a:cs typeface="Syne Bold" pitchFamily="34" charset="-120"/>
              </a:rPr>
              <a:t>Hyper-Automation</a:t>
            </a:r>
            <a:endParaRPr lang="en-US" sz="1950" dirty="0"/>
          </a:p>
        </p:txBody>
      </p:sp>
      <p:sp>
        <p:nvSpPr>
          <p:cNvPr id="8" name="Text 4"/>
          <p:cNvSpPr/>
          <p:nvPr/>
        </p:nvSpPr>
        <p:spPr>
          <a:xfrm>
            <a:off x="7073860" y="3121343"/>
            <a:ext cx="6762750" cy="635079"/>
          </a:xfrm>
          <a:prstGeom prst="rect">
            <a:avLst/>
          </a:prstGeom>
          <a:noFill/>
          <a:ln/>
        </p:spPr>
        <p:txBody>
          <a:bodyPr wrap="square" lIns="0" tIns="0" rIns="0" bIns="0" rtlCol="0" anchor="t"/>
          <a:lstStyle/>
          <a:p>
            <a:pPr marL="0" indent="0" algn="l">
              <a:lnSpc>
                <a:spcPts val="2500"/>
              </a:lnSpc>
              <a:buNone/>
            </a:pPr>
            <a:r>
              <a:rPr lang="en-US" sz="1550" dirty="0">
                <a:solidFill>
                  <a:srgbClr val="3B4E4E"/>
                </a:solidFill>
                <a:latin typeface="Overpass Light" pitchFamily="34" charset="0"/>
                <a:ea typeface="Overpass Light" pitchFamily="34" charset="-122"/>
                <a:cs typeface="Overpass Light" pitchFamily="34" charset="-120"/>
              </a:rPr>
              <a:t>Investing in AI-concierges and self-check-in kiosks to permanently lower the "Labour-to-Revenue" ratio.</a:t>
            </a:r>
            <a:endParaRPr lang="en-US" sz="1550" dirty="0"/>
          </a:p>
        </p:txBody>
      </p:sp>
      <p:sp>
        <p:nvSpPr>
          <p:cNvPr id="9" name="Shape 5"/>
          <p:cNvSpPr/>
          <p:nvPr/>
        </p:nvSpPr>
        <p:spPr>
          <a:xfrm>
            <a:off x="6776323" y="4450794"/>
            <a:ext cx="198358" cy="1163241"/>
          </a:xfrm>
          <a:prstGeom prst="roundRect">
            <a:avLst>
              <a:gd name="adj" fmla="val 42025"/>
            </a:avLst>
          </a:prstGeom>
          <a:solidFill>
            <a:srgbClr val="DDEEE6"/>
          </a:solidFill>
          <a:ln w="7620">
            <a:solidFill>
              <a:srgbClr val="C3D4CC"/>
            </a:solidFill>
            <a:prstDash val="solid"/>
          </a:ln>
        </p:spPr>
        <p:txBody>
          <a:bodyPr/>
          <a:lstStyle/>
          <a:p>
            <a:endParaRPr lang="en-PK"/>
          </a:p>
        </p:txBody>
      </p:sp>
      <p:sp>
        <p:nvSpPr>
          <p:cNvPr id="10" name="Shape 6"/>
          <p:cNvSpPr/>
          <p:nvPr/>
        </p:nvSpPr>
        <p:spPr>
          <a:xfrm>
            <a:off x="6577846" y="4320540"/>
            <a:ext cx="595313" cy="595313"/>
          </a:xfrm>
          <a:prstGeom prst="roundRect">
            <a:avLst>
              <a:gd name="adj" fmla="val 76800"/>
            </a:avLst>
          </a:prstGeom>
          <a:solidFill>
            <a:srgbClr val="DDEEE6"/>
          </a:solidFill>
          <a:ln w="7620">
            <a:solidFill>
              <a:srgbClr val="C3D4CC"/>
            </a:solidFill>
            <a:prstDash val="solid"/>
          </a:ln>
        </p:spPr>
        <p:txBody>
          <a:bodyPr/>
          <a:lstStyle/>
          <a:p>
            <a:endParaRPr lang="en-PK"/>
          </a:p>
        </p:txBody>
      </p:sp>
      <p:pic>
        <p:nvPicPr>
          <p:cNvPr id="11" name="Image 2" descr="preencoded.png"/>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726674" y="4469368"/>
            <a:ext cx="297656" cy="297656"/>
          </a:xfrm>
          <a:prstGeom prst="rect">
            <a:avLst/>
          </a:prstGeom>
        </p:spPr>
      </p:pic>
      <p:sp>
        <p:nvSpPr>
          <p:cNvPr id="12" name="Text 7"/>
          <p:cNvSpPr/>
          <p:nvPr/>
        </p:nvSpPr>
        <p:spPr>
          <a:xfrm>
            <a:off x="7371517" y="4351496"/>
            <a:ext cx="2480905" cy="310158"/>
          </a:xfrm>
          <a:prstGeom prst="rect">
            <a:avLst/>
          </a:prstGeom>
          <a:noFill/>
          <a:ln/>
        </p:spPr>
        <p:txBody>
          <a:bodyPr wrap="none" lIns="0" tIns="0" rIns="0" bIns="0" rtlCol="0" anchor="t"/>
          <a:lstStyle/>
          <a:p>
            <a:pPr marL="0" indent="0" algn="l">
              <a:lnSpc>
                <a:spcPts val="2400"/>
              </a:lnSpc>
              <a:buNone/>
            </a:pPr>
            <a:r>
              <a:rPr lang="en-US" sz="1950" b="1" dirty="0">
                <a:solidFill>
                  <a:srgbClr val="3B4E4E"/>
                </a:solidFill>
                <a:latin typeface="Syne Bold" pitchFamily="34" charset="0"/>
                <a:ea typeface="Syne Bold" pitchFamily="34" charset="-122"/>
                <a:cs typeface="Syne Bold" pitchFamily="34" charset="-120"/>
              </a:rPr>
              <a:t>Ancillary Revenue</a:t>
            </a:r>
            <a:endParaRPr lang="en-US" sz="1950" dirty="0"/>
          </a:p>
        </p:txBody>
      </p:sp>
      <p:sp>
        <p:nvSpPr>
          <p:cNvPr id="13" name="Text 8"/>
          <p:cNvSpPr/>
          <p:nvPr/>
        </p:nvSpPr>
        <p:spPr>
          <a:xfrm>
            <a:off x="7371517" y="4780717"/>
            <a:ext cx="6465094" cy="635079"/>
          </a:xfrm>
          <a:prstGeom prst="rect">
            <a:avLst/>
          </a:prstGeom>
          <a:noFill/>
          <a:ln/>
        </p:spPr>
        <p:txBody>
          <a:bodyPr wrap="square" lIns="0" tIns="0" rIns="0" bIns="0" rtlCol="0" anchor="t"/>
          <a:lstStyle/>
          <a:p>
            <a:pPr marL="0" indent="0" algn="l">
              <a:lnSpc>
                <a:spcPts val="2500"/>
              </a:lnSpc>
              <a:buNone/>
            </a:pPr>
            <a:r>
              <a:rPr lang="en-US" sz="1550" dirty="0">
                <a:solidFill>
                  <a:srgbClr val="3B4E4E"/>
                </a:solidFill>
                <a:latin typeface="Overpass Light" pitchFamily="34" charset="0"/>
                <a:ea typeface="Overpass Light" pitchFamily="34" charset="-122"/>
                <a:cs typeface="Overpass Light" pitchFamily="34" charset="-120"/>
              </a:rPr>
              <a:t>Converting underutilised lobby spaces into "Pay-per-minute" co-working hubs or local retail pop-ups.</a:t>
            </a:r>
            <a:endParaRPr lang="en-US" sz="1550" dirty="0"/>
          </a:p>
        </p:txBody>
      </p:sp>
      <p:sp>
        <p:nvSpPr>
          <p:cNvPr id="14" name="Shape 9"/>
          <p:cNvSpPr/>
          <p:nvPr/>
        </p:nvSpPr>
        <p:spPr>
          <a:xfrm>
            <a:off x="7073979" y="6110168"/>
            <a:ext cx="198358" cy="1163241"/>
          </a:xfrm>
          <a:prstGeom prst="roundRect">
            <a:avLst>
              <a:gd name="adj" fmla="val 42025"/>
            </a:avLst>
          </a:prstGeom>
          <a:solidFill>
            <a:srgbClr val="DDEEE6"/>
          </a:solidFill>
          <a:ln w="7620">
            <a:solidFill>
              <a:srgbClr val="C3D4CC"/>
            </a:solidFill>
            <a:prstDash val="solid"/>
          </a:ln>
        </p:spPr>
        <p:txBody>
          <a:bodyPr/>
          <a:lstStyle/>
          <a:p>
            <a:endParaRPr lang="en-PK"/>
          </a:p>
        </p:txBody>
      </p:sp>
      <p:sp>
        <p:nvSpPr>
          <p:cNvPr id="15" name="Shape 10"/>
          <p:cNvSpPr/>
          <p:nvPr/>
        </p:nvSpPr>
        <p:spPr>
          <a:xfrm>
            <a:off x="6875502" y="5979914"/>
            <a:ext cx="595313" cy="595313"/>
          </a:xfrm>
          <a:prstGeom prst="roundRect">
            <a:avLst>
              <a:gd name="adj" fmla="val 76800"/>
            </a:avLst>
          </a:prstGeom>
          <a:solidFill>
            <a:srgbClr val="DDEEE6"/>
          </a:solidFill>
          <a:ln w="7620">
            <a:solidFill>
              <a:srgbClr val="C3D4CC"/>
            </a:solidFill>
            <a:prstDash val="solid"/>
          </a:ln>
        </p:spPr>
        <p:txBody>
          <a:bodyPr/>
          <a:lstStyle/>
          <a:p>
            <a:endParaRPr lang="en-PK"/>
          </a:p>
        </p:txBody>
      </p:sp>
      <p:pic>
        <p:nvPicPr>
          <p:cNvPr id="16" name="Image 3" descr="preencoded.png"/>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7024330" y="6128742"/>
            <a:ext cx="297656" cy="297656"/>
          </a:xfrm>
          <a:prstGeom prst="rect">
            <a:avLst/>
          </a:prstGeom>
        </p:spPr>
      </p:pic>
      <p:sp>
        <p:nvSpPr>
          <p:cNvPr id="17" name="Text 11"/>
          <p:cNvSpPr/>
          <p:nvPr/>
        </p:nvSpPr>
        <p:spPr>
          <a:xfrm>
            <a:off x="7669173" y="6010870"/>
            <a:ext cx="3541633" cy="310158"/>
          </a:xfrm>
          <a:prstGeom prst="rect">
            <a:avLst/>
          </a:prstGeom>
          <a:noFill/>
          <a:ln/>
        </p:spPr>
        <p:txBody>
          <a:bodyPr wrap="none" lIns="0" tIns="0" rIns="0" bIns="0" rtlCol="0" anchor="t"/>
          <a:lstStyle/>
          <a:p>
            <a:pPr marL="0" indent="0" algn="l">
              <a:lnSpc>
                <a:spcPts val="2400"/>
              </a:lnSpc>
              <a:buNone/>
            </a:pPr>
            <a:r>
              <a:rPr lang="en-US" sz="1950" b="1" dirty="0">
                <a:solidFill>
                  <a:srgbClr val="3B4E4E"/>
                </a:solidFill>
                <a:latin typeface="Syne Bold" pitchFamily="34" charset="0"/>
                <a:ea typeface="Syne Bold" pitchFamily="34" charset="-122"/>
                <a:cs typeface="Syne Bold" pitchFamily="34" charset="-120"/>
              </a:rPr>
              <a:t>Sustainable Infrastructure</a:t>
            </a:r>
            <a:endParaRPr lang="en-US" sz="1950" dirty="0"/>
          </a:p>
        </p:txBody>
      </p:sp>
      <p:sp>
        <p:nvSpPr>
          <p:cNvPr id="18" name="Text 12"/>
          <p:cNvSpPr/>
          <p:nvPr/>
        </p:nvSpPr>
        <p:spPr>
          <a:xfrm>
            <a:off x="7669173" y="6440091"/>
            <a:ext cx="6167437" cy="635079"/>
          </a:xfrm>
          <a:prstGeom prst="rect">
            <a:avLst/>
          </a:prstGeom>
          <a:noFill/>
          <a:ln/>
        </p:spPr>
        <p:txBody>
          <a:bodyPr wrap="square" lIns="0" tIns="0" rIns="0" bIns="0" rtlCol="0" anchor="t"/>
          <a:lstStyle/>
          <a:p>
            <a:pPr marL="0" indent="0" algn="l">
              <a:lnSpc>
                <a:spcPts val="2500"/>
              </a:lnSpc>
              <a:buNone/>
            </a:pPr>
            <a:r>
              <a:rPr lang="en-US" sz="1550" dirty="0">
                <a:solidFill>
                  <a:srgbClr val="3B4E4E"/>
                </a:solidFill>
                <a:latin typeface="Overpass Light" pitchFamily="34" charset="0"/>
                <a:ea typeface="Overpass Light" pitchFamily="34" charset="-122"/>
                <a:cs typeface="Overpass Light" pitchFamily="34" charset="-120"/>
              </a:rPr>
              <a:t>Transitioning to on-site renewable energy (Solar/Heat Pumps) to decouple from volatile national energy grids.</a:t>
            </a:r>
            <a:endParaRPr lang="en-US" sz="155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2426851"/>
            <a:ext cx="7556421" cy="1240155"/>
          </a:xfrm>
          <a:prstGeom prst="rect">
            <a:avLst/>
          </a:prstGeom>
          <a:noFill/>
          <a:ln/>
        </p:spPr>
        <p:txBody>
          <a:bodyPr wrap="square" lIns="0" tIns="0" rIns="0" bIns="0" rtlCol="0" anchor="t"/>
          <a:lstStyle/>
          <a:p>
            <a:pPr marL="0" indent="0" algn="l">
              <a:lnSpc>
                <a:spcPts val="4850"/>
              </a:lnSpc>
              <a:buNone/>
            </a:pPr>
            <a:r>
              <a:rPr lang="en-US" sz="3900" b="1" dirty="0">
                <a:solidFill>
                  <a:srgbClr val="233939"/>
                </a:solidFill>
                <a:latin typeface="Syne Bold" pitchFamily="34" charset="0"/>
                <a:ea typeface="Syne Bold" pitchFamily="34" charset="-122"/>
                <a:cs typeface="Syne Bold" pitchFamily="34" charset="-120"/>
              </a:rPr>
              <a:t>Conclusion &amp; Reference Highlights</a:t>
            </a:r>
            <a:endParaRPr lang="en-US" sz="3900" dirty="0"/>
          </a:p>
        </p:txBody>
      </p:sp>
      <p:sp>
        <p:nvSpPr>
          <p:cNvPr id="4" name="Shape 1"/>
          <p:cNvSpPr/>
          <p:nvPr/>
        </p:nvSpPr>
        <p:spPr>
          <a:xfrm>
            <a:off x="6137315" y="3964662"/>
            <a:ext cx="3821906" cy="1838087"/>
          </a:xfrm>
          <a:prstGeom prst="roundRect">
            <a:avLst>
              <a:gd name="adj" fmla="val 7774"/>
            </a:avLst>
          </a:prstGeom>
          <a:solidFill>
            <a:srgbClr val="224435"/>
          </a:solidFill>
          <a:ln/>
        </p:spPr>
        <p:txBody>
          <a:bodyPr/>
          <a:lstStyle/>
          <a:p>
            <a:endParaRPr lang="en-PK"/>
          </a:p>
        </p:txBody>
      </p:sp>
      <p:sp>
        <p:nvSpPr>
          <p:cNvPr id="5" name="Text 2"/>
          <p:cNvSpPr/>
          <p:nvPr/>
        </p:nvSpPr>
        <p:spPr>
          <a:xfrm>
            <a:off x="6335673" y="4163020"/>
            <a:ext cx="2480905" cy="310158"/>
          </a:xfrm>
          <a:prstGeom prst="rect">
            <a:avLst/>
          </a:prstGeom>
          <a:noFill/>
          <a:ln/>
        </p:spPr>
        <p:txBody>
          <a:bodyPr wrap="none" lIns="0" tIns="0" rIns="0" bIns="0" rtlCol="0" anchor="t"/>
          <a:lstStyle/>
          <a:p>
            <a:pPr marL="0" indent="0" algn="l">
              <a:lnSpc>
                <a:spcPts val="2400"/>
              </a:lnSpc>
              <a:buNone/>
            </a:pPr>
            <a:r>
              <a:rPr lang="en-US" sz="1950" b="1" dirty="0">
                <a:solidFill>
                  <a:srgbClr val="F9F4BE"/>
                </a:solidFill>
                <a:latin typeface="Syne Bold" pitchFamily="34" charset="0"/>
                <a:ea typeface="Syne Bold" pitchFamily="34" charset="-122"/>
                <a:cs typeface="Syne Bold" pitchFamily="34" charset="-120"/>
              </a:rPr>
              <a:t>Final Synthesis</a:t>
            </a:r>
            <a:endParaRPr lang="en-US" sz="1950" dirty="0"/>
          </a:p>
        </p:txBody>
      </p:sp>
      <p:sp>
        <p:nvSpPr>
          <p:cNvPr id="6" name="Text 3"/>
          <p:cNvSpPr/>
          <p:nvPr/>
        </p:nvSpPr>
        <p:spPr>
          <a:xfrm>
            <a:off x="6335673" y="4671536"/>
            <a:ext cx="3425190" cy="952619"/>
          </a:xfrm>
          <a:prstGeom prst="rect">
            <a:avLst/>
          </a:prstGeom>
          <a:noFill/>
          <a:ln/>
        </p:spPr>
        <p:txBody>
          <a:bodyPr wrap="square" lIns="0" tIns="0" rIns="0" bIns="0" rtlCol="0" anchor="t"/>
          <a:lstStyle/>
          <a:p>
            <a:pPr marL="0" indent="0" algn="l">
              <a:lnSpc>
                <a:spcPts val="2500"/>
              </a:lnSpc>
              <a:buNone/>
            </a:pPr>
            <a:r>
              <a:rPr lang="en-US" sz="1550" dirty="0">
                <a:solidFill>
                  <a:srgbClr val="FFFDE6"/>
                </a:solidFill>
                <a:latin typeface="Overpass Light" pitchFamily="34" charset="0"/>
                <a:ea typeface="Overpass Light" pitchFamily="34" charset="-122"/>
                <a:cs typeface="Overpass Light" pitchFamily="34" charset="-120"/>
              </a:rPr>
              <a:t>Financial pressure is no longer a "crisis" but the new "baseline" for the hospitality industry.</a:t>
            </a:r>
            <a:endParaRPr lang="en-US" sz="1550" dirty="0"/>
          </a:p>
        </p:txBody>
      </p:sp>
      <p:sp>
        <p:nvSpPr>
          <p:cNvPr id="7" name="Text 4"/>
          <p:cNvSpPr/>
          <p:nvPr/>
        </p:nvSpPr>
        <p:spPr>
          <a:xfrm>
            <a:off x="10308074" y="4163020"/>
            <a:ext cx="2480905" cy="310158"/>
          </a:xfrm>
          <a:prstGeom prst="rect">
            <a:avLst/>
          </a:prstGeom>
          <a:noFill/>
          <a:ln/>
        </p:spPr>
        <p:txBody>
          <a:bodyPr wrap="none" lIns="0" tIns="0" rIns="0" bIns="0" rtlCol="0" anchor="t"/>
          <a:lstStyle/>
          <a:p>
            <a:pPr marL="0" indent="0" algn="l">
              <a:lnSpc>
                <a:spcPts val="2400"/>
              </a:lnSpc>
              <a:buNone/>
            </a:pPr>
            <a:r>
              <a:rPr lang="en-US" sz="1950" b="1" dirty="0">
                <a:solidFill>
                  <a:srgbClr val="233939"/>
                </a:solidFill>
                <a:latin typeface="Syne Bold" pitchFamily="34" charset="0"/>
                <a:ea typeface="Syne Bold" pitchFamily="34" charset="-122"/>
                <a:cs typeface="Syne Bold" pitchFamily="34" charset="-120"/>
              </a:rPr>
              <a:t>Key Insight</a:t>
            </a:r>
            <a:endParaRPr lang="en-US" sz="1950" dirty="0"/>
          </a:p>
        </p:txBody>
      </p:sp>
      <p:sp>
        <p:nvSpPr>
          <p:cNvPr id="8" name="Text 5"/>
          <p:cNvSpPr/>
          <p:nvPr/>
        </p:nvSpPr>
        <p:spPr>
          <a:xfrm>
            <a:off x="10308074" y="4671536"/>
            <a:ext cx="3536156" cy="952619"/>
          </a:xfrm>
          <a:prstGeom prst="rect">
            <a:avLst/>
          </a:prstGeom>
          <a:noFill/>
          <a:ln/>
        </p:spPr>
        <p:txBody>
          <a:bodyPr wrap="square" lIns="0" tIns="0" rIns="0" bIns="0" rtlCol="0" anchor="t"/>
          <a:lstStyle/>
          <a:p>
            <a:pPr marL="0" indent="0" algn="l">
              <a:lnSpc>
                <a:spcPts val="2500"/>
              </a:lnSpc>
              <a:buNone/>
            </a:pPr>
            <a:r>
              <a:rPr lang="en-US" sz="1550" dirty="0">
                <a:solidFill>
                  <a:srgbClr val="3B4E4E"/>
                </a:solidFill>
                <a:latin typeface="Overpass Light" pitchFamily="34" charset="0"/>
                <a:ea typeface="Overpass Light" pitchFamily="34" charset="-122"/>
                <a:cs typeface="Overpass Light" pitchFamily="34" charset="-120"/>
              </a:rPr>
              <a:t>Survival requires moving away from traditional cost-cutting toward </a:t>
            </a:r>
            <a:r>
              <a:rPr lang="en-US" sz="1550" b="1" dirty="0">
                <a:solidFill>
                  <a:srgbClr val="224435"/>
                </a:solidFill>
                <a:latin typeface="Overpass Light" pitchFamily="34" charset="0"/>
                <a:ea typeface="Overpass Light" pitchFamily="34" charset="-122"/>
                <a:cs typeface="Overpass Light" pitchFamily="34" charset="-120"/>
              </a:rPr>
              <a:t>"Value Innovation."</a:t>
            </a:r>
            <a:endParaRPr lang="en-US" sz="155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30E46AD-409A-4955-F50D-0E402CDA9794}"/>
              </a:ext>
            </a:extLst>
          </p:cNvPr>
          <p:cNvSpPr txBox="1"/>
          <p:nvPr/>
        </p:nvSpPr>
        <p:spPr>
          <a:xfrm>
            <a:off x="957943" y="870857"/>
            <a:ext cx="12554857" cy="5786199"/>
          </a:xfrm>
          <a:prstGeom prst="rect">
            <a:avLst/>
          </a:prstGeom>
          <a:noFill/>
        </p:spPr>
        <p:txBody>
          <a:bodyPr wrap="square" rtlCol="0">
            <a:spAutoFit/>
          </a:bodyPr>
          <a:lstStyle/>
          <a:p>
            <a:pPr algn="ctr"/>
            <a:r>
              <a:rPr lang="en-US" sz="2800" b="1" dirty="0"/>
              <a:t>References </a:t>
            </a:r>
          </a:p>
          <a:p>
            <a:r>
              <a:rPr lang="en-PK" dirty="0"/>
              <a:t> </a:t>
            </a:r>
          </a:p>
          <a:p>
            <a:r>
              <a:rPr lang="en-PK" dirty="0"/>
              <a:t>Ahmed El-Sakka, N., 2025. A comparative study of Economic Inflation’s effect on Counterproductive Work </a:t>
            </a:r>
            <a:r>
              <a:rPr lang="en-PK" dirty="0" err="1"/>
              <a:t>Behavior</a:t>
            </a:r>
            <a:r>
              <a:rPr lang="en-PK" dirty="0"/>
              <a:t>: Mediating role of Psychological Contract Breach. </a:t>
            </a:r>
            <a:r>
              <a:rPr lang="en-PK" i="1" dirty="0" err="1"/>
              <a:t>المجلة</a:t>
            </a:r>
            <a:r>
              <a:rPr lang="en-PK" i="1" dirty="0"/>
              <a:t> </a:t>
            </a:r>
            <a:r>
              <a:rPr lang="en-PK" i="1" dirty="0" err="1"/>
              <a:t>العلمية</a:t>
            </a:r>
            <a:r>
              <a:rPr lang="en-PK" i="1" dirty="0"/>
              <a:t> </a:t>
            </a:r>
            <a:r>
              <a:rPr lang="en-PK" i="1" dirty="0" err="1"/>
              <a:t>للدراسات</a:t>
            </a:r>
            <a:r>
              <a:rPr lang="en-PK" i="1" dirty="0"/>
              <a:t> </a:t>
            </a:r>
            <a:r>
              <a:rPr lang="en-PK" i="1" dirty="0" err="1"/>
              <a:t>والبحوث</a:t>
            </a:r>
            <a:r>
              <a:rPr lang="en-PK" i="1" dirty="0"/>
              <a:t> </a:t>
            </a:r>
            <a:r>
              <a:rPr lang="en-PK" i="1" dirty="0" err="1"/>
              <a:t>المالية</a:t>
            </a:r>
            <a:r>
              <a:rPr lang="en-PK" i="1" dirty="0"/>
              <a:t> </a:t>
            </a:r>
            <a:r>
              <a:rPr lang="en-PK" i="1" dirty="0" err="1"/>
              <a:t>والتجارية</a:t>
            </a:r>
            <a:r>
              <a:rPr lang="en-PK" dirty="0"/>
              <a:t>, </a:t>
            </a:r>
            <a:r>
              <a:rPr lang="en-PK" i="1" dirty="0"/>
              <a:t>6</a:t>
            </a:r>
            <a:r>
              <a:rPr lang="en-PK" dirty="0"/>
              <a:t>(2), pp.585-625.</a:t>
            </a:r>
          </a:p>
          <a:p>
            <a:r>
              <a:rPr lang="en-PK" dirty="0"/>
              <a:t>Asatiani, A., Torell, J., Rinta-Kahila, T. and Magnusson, J., 2025. Technical debt is killing digital transformation, but there is a way out. </a:t>
            </a:r>
            <a:r>
              <a:rPr lang="en-PK" i="1" dirty="0"/>
              <a:t>California Management Review</a:t>
            </a:r>
            <a:r>
              <a:rPr lang="en-PK" dirty="0"/>
              <a:t>, </a:t>
            </a:r>
            <a:r>
              <a:rPr lang="en-PK" i="1" dirty="0"/>
              <a:t>68</a:t>
            </a:r>
            <a:r>
              <a:rPr lang="en-PK" dirty="0"/>
              <a:t>(1), pp.55-75.</a:t>
            </a:r>
          </a:p>
          <a:p>
            <a:r>
              <a:rPr lang="en-PK" dirty="0"/>
              <a:t>Asuga, H.K., 2024. Credit Cost Management and Financial Performance of Hotel Businesses in Kenya. </a:t>
            </a:r>
            <a:r>
              <a:rPr lang="en-PK" i="1" dirty="0"/>
              <a:t>African Journal of Commercial Studies</a:t>
            </a:r>
            <a:r>
              <a:rPr lang="en-PK" dirty="0"/>
              <a:t>, </a:t>
            </a:r>
            <a:r>
              <a:rPr lang="en-PK" i="1" dirty="0"/>
              <a:t>5</a:t>
            </a:r>
            <a:r>
              <a:rPr lang="en-PK" dirty="0"/>
              <a:t>(4), pp.248-256.</a:t>
            </a:r>
          </a:p>
          <a:p>
            <a:r>
              <a:rPr lang="en-PK" dirty="0" err="1"/>
              <a:t>Cepparulo</a:t>
            </a:r>
            <a:r>
              <a:rPr lang="en-PK" dirty="0"/>
              <a:t>, B., 2025. Explaining the Post-Pandemic Labour Market Tightness in the UK. </a:t>
            </a:r>
            <a:r>
              <a:rPr lang="en-PK" i="1" dirty="0"/>
              <a:t>Available at SSRN 5310975</a:t>
            </a:r>
            <a:r>
              <a:rPr lang="en-PK" dirty="0"/>
              <a:t>.</a:t>
            </a:r>
          </a:p>
          <a:p>
            <a:r>
              <a:rPr lang="en-PK" dirty="0"/>
              <a:t>Griffith, S., 2022. </a:t>
            </a:r>
            <a:r>
              <a:rPr lang="en-PK" i="1" dirty="0"/>
              <a:t>Electrify: An optimist’s playbook for our clean energy future</a:t>
            </a:r>
            <a:r>
              <a:rPr lang="en-PK" dirty="0"/>
              <a:t>. MIT Press.</a:t>
            </a:r>
          </a:p>
          <a:p>
            <a:r>
              <a:rPr lang="en-PK" dirty="0"/>
              <a:t>Gustafson, J.M., 2025. </a:t>
            </a:r>
            <a:r>
              <a:rPr lang="en-PK" i="1" dirty="0"/>
              <a:t>The Lion and the Sun: Environmental History and the Formation of Modern Iran</a:t>
            </a:r>
            <a:r>
              <a:rPr lang="en-PK" dirty="0"/>
              <a:t>. Bloomsbury Publishing.</a:t>
            </a:r>
          </a:p>
          <a:p>
            <a:r>
              <a:rPr lang="en-PK" dirty="0" err="1"/>
              <a:t>Nyamwaro</a:t>
            </a:r>
            <a:r>
              <a:rPr lang="en-PK" dirty="0"/>
              <a:t>, L.K., </a:t>
            </a:r>
            <a:r>
              <a:rPr lang="en-PK" dirty="0" err="1"/>
              <a:t>Wachiuri</a:t>
            </a:r>
            <a:r>
              <a:rPr lang="en-PK" dirty="0"/>
              <a:t>, E. and </a:t>
            </a:r>
            <a:r>
              <a:rPr lang="en-PK" dirty="0" err="1"/>
              <a:t>Namusonge</a:t>
            </a:r>
            <a:r>
              <a:rPr lang="en-PK" dirty="0"/>
              <a:t>, E., 2025. PRICE FLUCTUATIONS ON PERFORMANCE OF FOOD AND BEVERAGE MANUFACTURING FIRMS IN KENYA. </a:t>
            </a:r>
            <a:r>
              <a:rPr lang="en-PK" i="1" dirty="0"/>
              <a:t>International Journal of Social Sciences Management and Entrepreneurship (IJSSME)</a:t>
            </a:r>
            <a:r>
              <a:rPr lang="en-PK" dirty="0"/>
              <a:t>, </a:t>
            </a:r>
            <a:r>
              <a:rPr lang="en-PK" i="1" dirty="0"/>
              <a:t>9</a:t>
            </a:r>
            <a:r>
              <a:rPr lang="en-PK" dirty="0"/>
              <a:t>(1).</a:t>
            </a:r>
          </a:p>
          <a:p>
            <a:r>
              <a:rPr lang="en-PK" dirty="0"/>
              <a:t>Remy, D., Boo, H.C. and Tee, S., 2023. From traditional to new hotel revenue management metrics: An exploratory study on the potential of </a:t>
            </a:r>
            <a:r>
              <a:rPr lang="en-PK" dirty="0" err="1"/>
              <a:t>NRevPAR</a:t>
            </a:r>
            <a:r>
              <a:rPr lang="en-PK" dirty="0"/>
              <a:t> and </a:t>
            </a:r>
            <a:r>
              <a:rPr lang="en-PK" dirty="0" err="1"/>
              <a:t>RevPAC</a:t>
            </a:r>
            <a:r>
              <a:rPr lang="en-PK" dirty="0"/>
              <a:t>. </a:t>
            </a:r>
            <a:r>
              <a:rPr lang="en-PK" i="1" dirty="0"/>
              <a:t>Tourism and hospitality management</a:t>
            </a:r>
            <a:r>
              <a:rPr lang="en-PK" dirty="0"/>
              <a:t>, </a:t>
            </a:r>
            <a:r>
              <a:rPr lang="en-PK" i="1" dirty="0"/>
              <a:t>29</a:t>
            </a:r>
            <a:r>
              <a:rPr lang="en-PK" dirty="0"/>
              <a:t>(2), pp.221-233.</a:t>
            </a:r>
          </a:p>
          <a:p>
            <a:r>
              <a:rPr lang="en-PK" dirty="0"/>
              <a:t>Ribeiro, A.F.A., 2025. </a:t>
            </a:r>
            <a:r>
              <a:rPr lang="en-PK" i="1" dirty="0"/>
              <a:t>The Key Factors Shaping Dog Food Purchases in Portugal The Dog Food Market in Portugal: Literature Review on Consumer Behaviour and Brand Positioning</a:t>
            </a:r>
            <a:r>
              <a:rPr lang="en-PK" dirty="0"/>
              <a:t> (Master's thesis, </a:t>
            </a:r>
            <a:r>
              <a:rPr lang="en-PK" dirty="0" err="1"/>
              <a:t>Universidade</a:t>
            </a:r>
            <a:r>
              <a:rPr lang="en-PK" dirty="0"/>
              <a:t> NOVA de Lisboa (Portugal)).</a:t>
            </a:r>
          </a:p>
          <a:p>
            <a:r>
              <a:rPr lang="en-PK" dirty="0"/>
              <a:t>Xiong, R., Wan, Q. and Liang, W., 2022. On foreign-invested enterprises’ exit: Economic development or </a:t>
            </a:r>
            <a:r>
              <a:rPr lang="en-PK" dirty="0" err="1"/>
              <a:t>labor</a:t>
            </a:r>
            <a:r>
              <a:rPr lang="en-PK" dirty="0"/>
              <a:t> market price regulation?. </a:t>
            </a:r>
            <a:r>
              <a:rPr lang="en-PK" i="1" dirty="0"/>
              <a:t>China Economic Quarterly International</a:t>
            </a:r>
            <a:r>
              <a:rPr lang="en-PK" dirty="0"/>
              <a:t>, </a:t>
            </a:r>
            <a:r>
              <a:rPr lang="en-PK" i="1" dirty="0"/>
              <a:t>2</a:t>
            </a:r>
            <a:r>
              <a:rPr lang="en-PK" dirty="0"/>
              <a:t>(3), pp.215-226.</a:t>
            </a:r>
          </a:p>
          <a:p>
            <a:endParaRPr lang="en-PK" dirty="0"/>
          </a:p>
        </p:txBody>
      </p:sp>
    </p:spTree>
    <p:extLst>
      <p:ext uri="{BB962C8B-B14F-4D97-AF65-F5344CB8AC3E}">
        <p14:creationId xmlns:p14="http://schemas.microsoft.com/office/powerpoint/2010/main" val="2556030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32B521A-E139-3530-4463-FE2788D1C1A0}"/>
              </a:ext>
            </a:extLst>
          </p:cNvPr>
          <p:cNvSpPr txBox="1"/>
          <p:nvPr/>
        </p:nvSpPr>
        <p:spPr>
          <a:xfrm>
            <a:off x="4105835" y="2672179"/>
            <a:ext cx="6391836" cy="1754326"/>
          </a:xfrm>
          <a:prstGeom prst="rect">
            <a:avLst/>
          </a:prstGeom>
          <a:noFill/>
        </p:spPr>
        <p:txBody>
          <a:bodyPr wrap="square" rtlCol="0">
            <a:spAutoFit/>
          </a:bodyPr>
          <a:lstStyle/>
          <a:p>
            <a:r>
              <a:rPr lang="en-GB" b="1" dirty="0"/>
              <a:t>AI DECLARATION</a:t>
            </a:r>
          </a:p>
          <a:p>
            <a:r>
              <a:rPr lang="en-GB" b="1" dirty="0"/>
              <a:t>I confirm that I have not used any AI tools in the research and creation of this assignment. I confirm that I have not presented any AI generated materials as my own work. I confirm I have copies of my drafts, notes, and other resources I used, which I may be asked to provide in evidence.</a:t>
            </a:r>
          </a:p>
        </p:txBody>
      </p:sp>
    </p:spTree>
    <p:extLst>
      <p:ext uri="{BB962C8B-B14F-4D97-AF65-F5344CB8AC3E}">
        <p14:creationId xmlns:p14="http://schemas.microsoft.com/office/powerpoint/2010/main" val="41287382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TotalTime>
  <Words>2281</Words>
  <Application>Microsoft Office PowerPoint</Application>
  <PresentationFormat>Custom</PresentationFormat>
  <Paragraphs>125</Paragraphs>
  <Slides>14</Slides>
  <Notes>13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Overpass Light</vt:lpstr>
      <vt:lpstr>Arial</vt:lpstr>
      <vt:lpstr>Syne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Rehan Shah</dc:creator>
  <cp:lastModifiedBy>Rehan Ali Shah (2241266)</cp:lastModifiedBy>
  <cp:revision>6</cp:revision>
  <dcterms:created xsi:type="dcterms:W3CDTF">2026-02-02T12:05:19Z</dcterms:created>
  <dcterms:modified xsi:type="dcterms:W3CDTF">2026-02-25T17:22:52Z</dcterms:modified>
</cp:coreProperties>
</file>