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gD4FGj2mqCMYL0Nok0r7jZDcU/Y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E478761-9EEB-4C76-ABC5-A073AB274271}">
  <a:tblStyle styleId="{FE478761-9EEB-4C76-ABC5-A073AB274271}"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895" autoAdjust="0"/>
  </p:normalViewPr>
  <p:slideViewPr>
    <p:cSldViewPr snapToGrid="0">
      <p:cViewPr>
        <p:scale>
          <a:sx n="33" d="100"/>
          <a:sy n="33" d="100"/>
        </p:scale>
        <p:origin x="1536"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b="1">
                <a:solidFill>
                  <a:schemeClr val="dk1"/>
                </a:solidFill>
              </a:rPr>
              <a:t>Introduction</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This presentation will outline the challenges in healthcare that lead to the creation of NHS Virtual Wards. This presentation will critically evaluate three major impact areas of NHS Virtual Wards which are workforce, service delivery and patient/service users. This presentation will also discuss appropriate legislation and policy in the UK such as “A Plan for Digital Health and Social Care, the What Good Looks Like Framework, and UK GDPR”. Consequently, it will evaluate the major challenges, suggest recommendations for further improvement and provide the key findings.</a:t>
            </a:r>
            <a:endParaRPr b="1">
              <a:solidFill>
                <a:schemeClr val="dk1"/>
              </a:solidFill>
            </a:endParaRPr>
          </a:p>
        </p:txBody>
      </p:sp>
      <p:sp>
        <p:nvSpPr>
          <p:cNvPr id="91" name="Google Shape;9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f09a78c4cc_0_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dirty="0">
                <a:solidFill>
                  <a:schemeClr val="dk1"/>
                </a:solidFill>
              </a:rPr>
              <a:t>The Healthcare Problem</a:t>
            </a:r>
            <a:endParaRPr b="1"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dirty="0">
                <a:solidFill>
                  <a:schemeClr val="dk1"/>
                </a:solidFill>
              </a:rPr>
              <a:t>The development of Virtual Wards by the NHS was introduced to address the increasing pressure on UK healthcare services. The increasing admissions in hospital, bed shortages, delayed discharges of patience and shortages in workforce significantly mitigate the effectiveness of acute care. Additionally, following the COVID-19, these challenges in healthcare became more intense, which accelerated an urgent requirement for innovative healthcare models. Consequently, there was a strong requirement for the development of digital innovation for the NHS that could provide safe and people-</a:t>
            </a:r>
            <a:r>
              <a:rPr lang="en-US" dirty="0" err="1">
                <a:solidFill>
                  <a:schemeClr val="dk1"/>
                </a:solidFill>
              </a:rPr>
              <a:t>centred</a:t>
            </a:r>
            <a:r>
              <a:rPr lang="en-US" dirty="0">
                <a:solidFill>
                  <a:schemeClr val="dk1"/>
                </a:solidFill>
              </a:rPr>
              <a:t> hospital care remotely in the respective homes of patients while efficiently reducing the pressure on acute health services (</a:t>
            </a:r>
            <a:r>
              <a:rPr lang="en-US" dirty="0" err="1">
                <a:solidFill>
                  <a:schemeClr val="dk1"/>
                </a:solidFill>
              </a:rPr>
              <a:t>Stoumpos</a:t>
            </a:r>
            <a:r>
              <a:rPr lang="en-US" dirty="0">
                <a:solidFill>
                  <a:schemeClr val="dk1"/>
                </a:solidFill>
              </a:rPr>
              <a:t>, Fotis Kitsios and </a:t>
            </a:r>
            <a:r>
              <a:rPr lang="en-US" dirty="0" err="1">
                <a:solidFill>
                  <a:schemeClr val="dk1"/>
                </a:solidFill>
              </a:rPr>
              <a:t>Talias</a:t>
            </a:r>
            <a:r>
              <a:rPr lang="en-US" dirty="0">
                <a:solidFill>
                  <a:schemeClr val="dk1"/>
                </a:solidFill>
              </a:rPr>
              <a:t>, 2023). </a:t>
            </a:r>
            <a:endParaRPr b="1" dirty="0">
              <a:solidFill>
                <a:schemeClr val="dk1"/>
              </a:solidFill>
            </a:endParaRPr>
          </a:p>
        </p:txBody>
      </p:sp>
      <p:sp>
        <p:nvSpPr>
          <p:cNvPr id="99" name="Google Shape;99;g3f09a78c4cc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f09a78c4cc_0_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Solution: NHS Virtual Wards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The Virtual Wards introduced by the NHS is a digital innovative model of care that allows appropriate patients or service users to receive the hospital level of treatment in their respective homes (Yahya, Cooper and Nazar, 2025). Hence, the patients are provided with the remote monitoring technologies that will effectively collect the health data which could be oxygen saturation, heart rate and blood pressure. Later, this obtained data is transmitted securely by a digital platform, which allows multidisciplinary teams to monitor the conditions of patients immediately.</a:t>
            </a:r>
            <a:endParaRPr b="1">
              <a:solidFill>
                <a:schemeClr val="dk1"/>
              </a:solidFill>
            </a:endParaRPr>
          </a:p>
        </p:txBody>
      </p:sp>
      <p:sp>
        <p:nvSpPr>
          <p:cNvPr id="107" name="Google Shape;107;g3f09a78c4cc_0_8: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b="1" dirty="0">
                <a:solidFill>
                  <a:schemeClr val="dk1"/>
                </a:solidFill>
              </a:rPr>
              <a:t>Development of NHS Virtual Wards</a:t>
            </a:r>
            <a:endParaRPr b="1"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dirty="0">
                <a:solidFill>
                  <a:schemeClr val="dk1"/>
                </a:solidFill>
              </a:rPr>
              <a:t>The development of NHS Virtual Wards was strongly driven by advancement in digital health technologies, particularly the rapid growth of telehealth and wider digital transformation initiatives taken by the NHS. It was firstly introduced to enhance efficiency in healthcare, while ensuring patient safety and quality of care. NHS Virtual Wards also aided a strong movement towards patient-</a:t>
            </a:r>
            <a:r>
              <a:rPr lang="en-US" dirty="0" err="1">
                <a:solidFill>
                  <a:schemeClr val="dk1"/>
                </a:solidFill>
              </a:rPr>
              <a:t>centred</a:t>
            </a:r>
            <a:r>
              <a:rPr lang="en-US" dirty="0">
                <a:solidFill>
                  <a:schemeClr val="dk1"/>
                </a:solidFill>
              </a:rPr>
              <a:t> care and home-based healthcare treatment. NHS England (2025), implies around 12,000 virtual wards beds availability across the nation, highlighting the strong growth and adoption of Virtual Wards across the NHS.</a:t>
            </a:r>
            <a:endParaRPr dirty="0"/>
          </a:p>
        </p:txBody>
      </p:sp>
      <p:sp>
        <p:nvSpPr>
          <p:cNvPr id="115" name="Google Shape;11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f221bc8de8_0_3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Impact on Workforce</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For the workforce, the NHS Virtual Wards improve collaboration among multidisciplinary teams by allowing healthcare professionals to share patient information and coordinate care in an effective manner. Evidence by Lee, Caton and Knight (2023), suggest that these changes enhance productivity for the workforce and allow staff to manage extensive caseloads while maintaining the proper and continuity of care. However, the effectiveness of these benefits rely on the digital competencies of staff and organisational readiness. The implementation process can be restricted by the gaps in digital skills, training requirements and resistance towards technology, which represent the strong requirement for continuous support and development for healthcare workforce. </a:t>
            </a:r>
            <a:endParaRPr b="1">
              <a:solidFill>
                <a:schemeClr val="dk1"/>
              </a:solidFill>
            </a:endParaRPr>
          </a:p>
        </p:txBody>
      </p:sp>
      <p:sp>
        <p:nvSpPr>
          <p:cNvPr id="124" name="Google Shape;124;g3f221bc8de8_0_36: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f221bc8de8_0_4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Impact on Service Delivery</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NHS Virtual Wards have also enhanced service delivery by supporting earlier discharge from hospitals and reducing avoidable admissions. Vindrola-Padros </a:t>
            </a:r>
            <a:r>
              <a:rPr lang="en-US" i="1">
                <a:solidFill>
                  <a:schemeClr val="dk1"/>
                </a:solidFill>
              </a:rPr>
              <a:t>et al.</a:t>
            </a:r>
            <a:r>
              <a:rPr lang="en-US">
                <a:solidFill>
                  <a:schemeClr val="dk1"/>
                </a:solidFill>
              </a:rPr>
              <a:t> (2021), implies that health professionals can recognise earlier deterioration among patients and also intervene promptly, while enhancing care quality and overall efficiency. However, the advantages of Virtual Wards rely on the reliable digital infrastructure and compatibility among the NHS existing systems. Inconsistency in system interoperability and limitation of digital maturity throughout the organisation can negatively impact the service effectiveness, which shows the requirement for stronger incorporation and continuous investment in the digital technologies. </a:t>
            </a:r>
            <a:endParaRPr b="1">
              <a:solidFill>
                <a:schemeClr val="dk1"/>
              </a:solidFill>
            </a:endParaRPr>
          </a:p>
        </p:txBody>
      </p:sp>
      <p:sp>
        <p:nvSpPr>
          <p:cNvPr id="132" name="Google Shape;132;g3f221bc8de8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f221bc8de8_0_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Impact on Patients/Service Users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NHS Virtual Wards enables remote monitoring and allows clinicians to identify early deterioration and provide timely interventions to reduce the risk of infection due to hospitalisation. Virtual wards are quite important while considering its value for older people with chronic conditions (Akinluyi, Ogunfusika and Brown, 2025). However, these benefits are not equitable for all the service users. Factors like digital divide, limited digital education and access inequality to technology can diminish the service engagement, particularly for at-risk populations, which demonstrates the requirement for targeted support and inclusive strategies for digital healthcare service.</a:t>
            </a:r>
            <a:endParaRPr b="1">
              <a:solidFill>
                <a:schemeClr val="dk1"/>
              </a:solidFill>
            </a:endParaRPr>
          </a:p>
        </p:txBody>
      </p:sp>
      <p:sp>
        <p:nvSpPr>
          <p:cNvPr id="141" name="Google Shape;141;g3f221bc8de8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f221bc8de8_0_6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Policy and Legislation</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The NHS Virtual Wards are strongly assisted by the legislation and policy such as “A Plan for Digital Health and Social Care, the What Good Looks Like Framework, and  NHS Long Term Plan”, each motivating the integration of digital transformation and enhanced service delivery in care (‌GOV.UK., 2022; NHS Futures, 2026; NHS England, 2026). Proper compliance with “UK GDPR” is equally necessary to safeguard the patient’s data confidentiality and to foster trust. Further, the NHS must be able to address the concerns related with ethics, cybersecurity risks and access inequality to guarantee that the digital healthcare innovations stay inclusive, sustainable and safe.</a:t>
            </a:r>
            <a:endParaRPr b="1">
              <a:solidFill>
                <a:schemeClr val="dk1"/>
              </a:solidFill>
            </a:endParaRPr>
          </a:p>
        </p:txBody>
      </p:sp>
      <p:sp>
        <p:nvSpPr>
          <p:cNvPr id="149" name="Google Shape;149;g3f221bc8de8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f221bc8de8_0_7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SWOT Analysis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The strengths of Virtual Wards include the reduction in hospital admissions, enhanced patient outcomes and strengthening in multidisciplinary cooperation. However, requirements for workforce training, compatibility challenges and strong variation in digital capabilities are some of the major weaknesses (Cucurachi </a:t>
            </a:r>
            <a:r>
              <a:rPr lang="en-US" i="1">
                <a:solidFill>
                  <a:schemeClr val="dk1"/>
                </a:solidFill>
              </a:rPr>
              <a:t>et al.,</a:t>
            </a:r>
            <a:r>
              <a:rPr lang="en-US">
                <a:solidFill>
                  <a:schemeClr val="dk1"/>
                </a:solidFill>
              </a:rPr>
              <a:t> 2025). Despite these, potential opportunities exist by the advancement in technology such as artificial intelligence, predictive analytics and wider expansion of community-centred care. However, the long term sustainability of Virtual Wards can be affected by the threats such as cybersecurity risks, financial pressure, digital dividend as well as resistance to change among healthcare staff. The development of Virtual Wards generate major benefits; however there is a strong need for continuous investment to overcome the barriers in implementation.</a:t>
            </a:r>
            <a:endParaRPr b="1">
              <a:solidFill>
                <a:schemeClr val="dk1"/>
              </a:solidFill>
            </a:endParaRPr>
          </a:p>
        </p:txBody>
      </p:sp>
      <p:sp>
        <p:nvSpPr>
          <p:cNvPr id="159" name="Google Shape;159;g3f221bc8de8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3f221bc8de8_0_8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Challenges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Major challenges are digital gap, limitation in compatibility and gaps in labourforce capabilities. These challenges negatively impact the service consistency and accessibility for patients (Cucurachi</a:t>
            </a:r>
            <a:r>
              <a:rPr lang="en-US" i="1">
                <a:solidFill>
                  <a:schemeClr val="dk1"/>
                </a:solidFill>
              </a:rPr>
              <a:t> et al.,</a:t>
            </a:r>
            <a:r>
              <a:rPr lang="en-US">
                <a:solidFill>
                  <a:schemeClr val="dk1"/>
                </a:solidFill>
              </a:rPr>
              <a:t> 2025). Therefore, the NHS should substantially invest in digital infrastructure, staff training and development, and support programmes for service users to guarantee equitable implementation and to elevate the service efficiency of Virtual Wards.</a:t>
            </a:r>
            <a:endParaRPr b="1">
              <a:solidFill>
                <a:schemeClr val="dk1"/>
              </a:solidFill>
            </a:endParaRPr>
          </a:p>
        </p:txBody>
      </p:sp>
      <p:sp>
        <p:nvSpPr>
          <p:cNvPr id="167" name="Google Shape;167;g3f221bc8de8_0_84: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3f09a78c4cc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US" b="1">
                <a:solidFill>
                  <a:schemeClr val="dk1"/>
                </a:solidFill>
              </a:rPr>
              <a:t>Recommendations</a:t>
            </a:r>
            <a:endParaRPr b="1">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The major recommendations are to enhance the digital training programmes for healthcare professionals, maximize compatibility between systems, integration of cybersecurity measures and strong support towards digital dividend individuals (Sunny </a:t>
            </a:r>
            <a:r>
              <a:rPr lang="en-US" i="1">
                <a:solidFill>
                  <a:schemeClr val="dk1"/>
                </a:solidFill>
              </a:rPr>
              <a:t>et al.,</a:t>
            </a:r>
            <a:r>
              <a:rPr lang="en-US">
                <a:solidFill>
                  <a:schemeClr val="dk1"/>
                </a:solidFill>
              </a:rPr>
              <a:t> 2025). These suggested recommendations have the ability to improve sustainability, enhance patients’ outcomes and to guarantee equal accessibility to digitalised healthcare services like Virtual Wards.</a:t>
            </a:r>
            <a:endParaRPr b="1">
              <a:solidFill>
                <a:schemeClr val="dk1"/>
              </a:solidFill>
            </a:endParaRPr>
          </a:p>
        </p:txBody>
      </p:sp>
      <p:sp>
        <p:nvSpPr>
          <p:cNvPr id="175" name="Google Shape;175;g3f09a78c4cc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3f09a78c4cc_0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US" b="1">
                <a:solidFill>
                  <a:schemeClr val="dk1"/>
                </a:solidFill>
              </a:rPr>
              <a:t>Future Development</a:t>
            </a:r>
            <a:endParaRPr b="1">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The future development for Virtual Wards should include strong integration of advanced technologies like predictive analytics and artificial intelligence (LinkedIn, 2026). These innovations can assist initial recognition of health deterioration and enable clinicians to provide personalized interventions. Increased application of wearable technologies and automated monitoring systems might improve the safety for patients and strength efficiency in overall healthcare operations. </a:t>
            </a:r>
            <a:endParaRPr b="1">
              <a:solidFill>
                <a:schemeClr val="dk1"/>
              </a:solidFill>
            </a:endParaRPr>
          </a:p>
        </p:txBody>
      </p:sp>
      <p:sp>
        <p:nvSpPr>
          <p:cNvPr id="183" name="Google Shape;183;g3f09a78c4cc_0_25: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3f221bc8de8_0_9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b="1">
                <a:solidFill>
                  <a:schemeClr val="dk1"/>
                </a:solidFill>
              </a:rPr>
              <a:t>Conclusion</a:t>
            </a:r>
            <a:endParaRPr b="1">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NHS Virtual Wards is one of the key digital innovations in the UK that have had a significant impact on the landscape of healthcare services through increased capacity at hospital sites, patients' outcomes, and improved efficiency for staff. Its increasing adaptation and development significantly showcase its strong importance within the NHS. The challenges such as limitations in infrastructure and digital divide remains, however NHS Virtual Wards offers strong potential to deliver a patient-centred care.</a:t>
            </a:r>
            <a:endParaRPr b="1">
              <a:solidFill>
                <a:schemeClr val="dk1"/>
              </a:solidFill>
            </a:endParaRPr>
          </a:p>
        </p:txBody>
      </p:sp>
      <p:sp>
        <p:nvSpPr>
          <p:cNvPr id="191" name="Google Shape;191;g3f221bc8de8_0_93: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g3f221bc8de8_0_10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b="1">
                <a:solidFill>
                  <a:schemeClr val="dk1"/>
                </a:solidFill>
              </a:rPr>
              <a:t>References </a:t>
            </a:r>
            <a:endParaRPr b="1">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Cucurachi, S., Lydon, S., Moens, L.L., Manser, T. and O’Connor, P. (2025). Barriers and facilitators to the use of virtual wards: a systematic review of the qualitative evidence. </a:t>
            </a:r>
            <a:r>
              <a:rPr lang="en-US" i="1">
                <a:solidFill>
                  <a:schemeClr val="dk1"/>
                </a:solidFill>
              </a:rPr>
              <a:t>International Journal For Quality In Health Care</a:t>
            </a:r>
            <a:r>
              <a:rPr lang="en-US">
                <a:solidFill>
                  <a:schemeClr val="dk1"/>
                </a:solidFill>
              </a:rPr>
              <a:t>, [online] 37(3). doi:10.1093/intqhc/mzaf065.</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Greenhalgh, T., Wherton, J., Papoutsi, C., Lynch, J., Hughes, G., A’Court, C., Hinder, S., Procter, R. and Shaw, S., (2018). Analysing the role of complexity in explaining the fortunes of technology programmes: empirical application of the NASSS framework. </a:t>
            </a:r>
            <a:r>
              <a:rPr lang="en-US" i="1">
                <a:solidFill>
                  <a:schemeClr val="dk1"/>
                </a:solidFill>
              </a:rPr>
              <a:t>BMC medicine</a:t>
            </a:r>
            <a:r>
              <a:rPr lang="en-US">
                <a:solidFill>
                  <a:schemeClr val="dk1"/>
                </a:solidFill>
              </a:rPr>
              <a:t>, </a:t>
            </a:r>
            <a:r>
              <a:rPr lang="en-US" i="1">
                <a:solidFill>
                  <a:schemeClr val="dk1"/>
                </a:solidFill>
              </a:rPr>
              <a:t>16</a:t>
            </a:r>
            <a:r>
              <a:rPr lang="en-US">
                <a:solidFill>
                  <a:schemeClr val="dk1"/>
                </a:solidFill>
              </a:rPr>
              <a:t>(1), p.66.</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Khatri, R., Endalamaw, A., Erku, D., Wolka, E., Nigatu, F., Zewdie, A. and Assefa, Y., (2023). Continuity and care coordination of primary health care: a scoping review. </a:t>
            </a:r>
            <a:r>
              <a:rPr lang="en-US" i="1">
                <a:solidFill>
                  <a:schemeClr val="dk1"/>
                </a:solidFill>
              </a:rPr>
              <a:t>BMC Health Services Research</a:t>
            </a:r>
            <a:r>
              <a:rPr lang="en-US">
                <a:solidFill>
                  <a:schemeClr val="dk1"/>
                </a:solidFill>
              </a:rPr>
              <a:t>, </a:t>
            </a:r>
            <a:r>
              <a:rPr lang="en-US" i="1">
                <a:solidFill>
                  <a:schemeClr val="dk1"/>
                </a:solidFill>
              </a:rPr>
              <a:t>23</a:t>
            </a:r>
            <a:r>
              <a:rPr lang="en-US">
                <a:solidFill>
                  <a:schemeClr val="dk1"/>
                </a:solidFill>
              </a:rPr>
              <a:t>(1), p.750. </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Lee, G., Caton, E. and Knight, A., (2023). Evaluating digital competencies for allied health professionals in the United Kingdom. </a:t>
            </a:r>
            <a:r>
              <a:rPr lang="en-US" i="1">
                <a:solidFill>
                  <a:schemeClr val="dk1"/>
                </a:solidFill>
              </a:rPr>
              <a:t>Digital Health</a:t>
            </a:r>
            <a:r>
              <a:rPr lang="en-US">
                <a:solidFill>
                  <a:schemeClr val="dk1"/>
                </a:solidFill>
              </a:rPr>
              <a:t>, </a:t>
            </a:r>
            <a:r>
              <a:rPr lang="en-US" i="1">
                <a:solidFill>
                  <a:schemeClr val="dk1"/>
                </a:solidFill>
              </a:rPr>
              <a:t>9</a:t>
            </a:r>
            <a:r>
              <a:rPr lang="en-US">
                <a:solidFill>
                  <a:schemeClr val="dk1"/>
                </a:solidFill>
              </a:rPr>
              <a:t>, p.20552076231176658.</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NHS England. (2023). </a:t>
            </a:r>
            <a:r>
              <a:rPr lang="en-US" i="1">
                <a:solidFill>
                  <a:schemeClr val="dk1"/>
                </a:solidFill>
              </a:rPr>
              <a:t>NHS England » NHS Long Term Workforce Plan</a:t>
            </a:r>
            <a:r>
              <a:rPr lang="en-US">
                <a:solidFill>
                  <a:schemeClr val="dk1"/>
                </a:solidFill>
              </a:rPr>
              <a:t>. [online] England.nhs.uk. Available at: https://www.england.nhs.uk/long-read/nhs-long-term-workforce-plan-2/ [Accessed 20 June 2026].</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NHS England. (2024). </a:t>
            </a:r>
            <a:r>
              <a:rPr lang="en-US" i="1">
                <a:solidFill>
                  <a:schemeClr val="dk1"/>
                </a:solidFill>
              </a:rPr>
              <a:t>NHS England » Virtual wards</a:t>
            </a:r>
            <a:r>
              <a:rPr lang="en-US">
                <a:solidFill>
                  <a:schemeClr val="dk1"/>
                </a:solidFill>
              </a:rPr>
              <a:t>. [online] England.nhs.uk. Available at: https://www.england.nhs.uk/virtual-wards/ [Accessed 19 June 2026].</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NHS England. (2025). </a:t>
            </a:r>
            <a:r>
              <a:rPr lang="en-US" i="1">
                <a:solidFill>
                  <a:schemeClr val="dk1"/>
                </a:solidFill>
              </a:rPr>
              <a:t>NHS England » Review of NHS performance and delivery</a:t>
            </a:r>
            <a:r>
              <a:rPr lang="en-US">
                <a:solidFill>
                  <a:schemeClr val="dk1"/>
                </a:solidFill>
              </a:rPr>
              <a:t>. [online] England.nhs.uk. Available at: https://www.england.nhs.uk/long-read/review-of-nhs-performance-and-delivery/ [Accessed 22 June 2026].</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NHS England. (2026). </a:t>
            </a:r>
            <a:r>
              <a:rPr lang="en-US" i="1">
                <a:solidFill>
                  <a:schemeClr val="dk1"/>
                </a:solidFill>
              </a:rPr>
              <a:t>NHS England » Virtual wards</a:t>
            </a:r>
            <a:r>
              <a:rPr lang="en-US">
                <a:solidFill>
                  <a:schemeClr val="dk1"/>
                </a:solidFill>
              </a:rPr>
              <a:t>. [online] England.nhs.uk. Available at: https://www.england.nhs.uk/virtual-wards/ [Accessed 22 June 2026].</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Paul, M., Maglaras, L., Ferrag, M.A. and Almomani, I., (2023). Digitization of healthcare sector: A study on privacy and security concerns. </a:t>
            </a:r>
            <a:r>
              <a:rPr lang="en-US" i="1">
                <a:solidFill>
                  <a:schemeClr val="dk1"/>
                </a:solidFill>
              </a:rPr>
              <a:t>ICT express</a:t>
            </a:r>
            <a:r>
              <a:rPr lang="en-US">
                <a:solidFill>
                  <a:schemeClr val="dk1"/>
                </a:solidFill>
              </a:rPr>
              <a:t>, </a:t>
            </a:r>
            <a:r>
              <a:rPr lang="en-US" i="1">
                <a:solidFill>
                  <a:schemeClr val="dk1"/>
                </a:solidFill>
              </a:rPr>
              <a:t>9</a:t>
            </a:r>
            <a:r>
              <a:rPr lang="en-US">
                <a:solidFill>
                  <a:schemeClr val="dk1"/>
                </a:solidFill>
              </a:rPr>
              <a:t>(4), pp.571-588. </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Vindrola-Padros, C., Sidhu, M.S., Georghiou, T., Sherlaw-Johnson, C., Singh, K.E., Tomini, S.M., Ellins, J., Morris, S. and Fulop, N.J., (2021). The implementation of remote home monitoring models during the COVID-19 pandemic in England. </a:t>
            </a:r>
            <a:r>
              <a:rPr lang="en-US" i="1">
                <a:solidFill>
                  <a:schemeClr val="dk1"/>
                </a:solidFill>
              </a:rPr>
              <a:t>EClinicalMedicine</a:t>
            </a:r>
            <a:r>
              <a:rPr lang="en-US">
                <a:solidFill>
                  <a:schemeClr val="dk1"/>
                </a:solidFill>
              </a:rPr>
              <a:t>, </a:t>
            </a:r>
            <a:r>
              <a:rPr lang="en-US" i="1">
                <a:solidFill>
                  <a:schemeClr val="dk1"/>
                </a:solidFill>
              </a:rPr>
              <a:t>34</a:t>
            </a:r>
            <a:r>
              <a:rPr lang="en-US">
                <a:solidFill>
                  <a:schemeClr val="dk1"/>
                </a:solidFill>
              </a:rPr>
              <a:t>. </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‌Akinluyi, A., Ogunfusika, O.H. and Brown, A. (2025). The Effectiveness of Virtual Wards Compared to Inpatient Beds in Clinical Outcomes of Frail Older Patients With Chronic Conditions: A Systematic Review. </a:t>
            </a:r>
            <a:r>
              <a:rPr lang="en-US" i="1">
                <a:solidFill>
                  <a:schemeClr val="dk1"/>
                </a:solidFill>
              </a:rPr>
              <a:t>Cureus</a:t>
            </a:r>
            <a:r>
              <a:rPr lang="en-US">
                <a:solidFill>
                  <a:schemeClr val="dk1"/>
                </a:solidFill>
              </a:rPr>
              <a:t>. [online] doi:10.7759/cureus.97487.</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‌NHS Futures. (2026). FutureNHS collaboration platform. </a:t>
            </a:r>
            <a:r>
              <a:rPr lang="en-US" i="1">
                <a:solidFill>
                  <a:schemeClr val="dk1"/>
                </a:solidFill>
              </a:rPr>
              <a:t>Future.nhs.uk</a:t>
            </a:r>
            <a:r>
              <a:rPr lang="en-US">
                <a:solidFill>
                  <a:schemeClr val="dk1"/>
                </a:solidFill>
              </a:rPr>
              <a:t>. [online] doi:https://future.nhs.uk/connect.ti/WhatGoodLooksLikeKnowledge/grouphome. [Accessed 20 June 2026].</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‌Norman, G., Bennett, P. and Vardy, E.R.L.C. (2023). Virtual wards: a rapid evidence synthesis and implications for the care of older people. </a:t>
            </a:r>
            <a:r>
              <a:rPr lang="en-US" i="1">
                <a:solidFill>
                  <a:schemeClr val="dk1"/>
                </a:solidFill>
              </a:rPr>
              <a:t>Age and Ageing</a:t>
            </a:r>
            <a:r>
              <a:rPr lang="en-US">
                <a:solidFill>
                  <a:schemeClr val="dk1"/>
                </a:solidFill>
              </a:rPr>
              <a:t>, [online] 52(1). doi:10.1093/ageing/afac319.</a:t>
            </a:r>
            <a:endParaRPr>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‌O’Malley, E.J., Hansjee, S., Abdel-Hadi, B., Kendrick, E. and Lok, S., 2022. A Covid-19 virtual ward model: A preliminary retrospective clinical evaluation from a UK district general hospital. </a:t>
            </a:r>
            <a:r>
              <a:rPr lang="en-US" i="1">
                <a:solidFill>
                  <a:schemeClr val="dk1"/>
                </a:solidFill>
              </a:rPr>
              <a:t>Journal of Primary Care &amp; Community Health</a:t>
            </a:r>
            <a:r>
              <a:rPr lang="en-US">
                <a:solidFill>
                  <a:schemeClr val="dk1"/>
                </a:solidFill>
              </a:rPr>
              <a:t>, </a:t>
            </a:r>
            <a:r>
              <a:rPr lang="en-US" i="1">
                <a:solidFill>
                  <a:schemeClr val="dk1"/>
                </a:solidFill>
              </a:rPr>
              <a:t>13</a:t>
            </a:r>
            <a:r>
              <a:rPr lang="en-US">
                <a:solidFill>
                  <a:schemeClr val="dk1"/>
                </a:solidFill>
              </a:rPr>
              <a:t>, p.21501319211066667. </a:t>
            </a:r>
            <a:endParaRPr b="1">
              <a:solidFill>
                <a:schemeClr val="dk1"/>
              </a:solidFill>
            </a:endParaRPr>
          </a:p>
        </p:txBody>
      </p:sp>
      <p:sp>
        <p:nvSpPr>
          <p:cNvPr id="200" name="Google Shape;200;g3f221bc8de8_0_102: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4"/>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4"/>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8" name="Google Shape;18;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6"/>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6"/>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0" name="Google Shape;30;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7"/>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6" name="Google Shape;36;p17"/>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8"/>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18"/>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18"/>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18"/>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0"/>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20"/>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1"/>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1"/>
          <p:cNvSpPr>
            <a:spLocks noGrp="1"/>
          </p:cNvSpPr>
          <p:nvPr>
            <p:ph type="pic" idx="2"/>
          </p:nvPr>
        </p:nvSpPr>
        <p:spPr>
          <a:xfrm>
            <a:off x="1792288" y="612775"/>
            <a:ext cx="5486400" cy="4114800"/>
          </a:xfrm>
          <a:prstGeom prst="rect">
            <a:avLst/>
          </a:prstGeom>
          <a:noFill/>
          <a:ln>
            <a:noFill/>
          </a:ln>
        </p:spPr>
      </p:sp>
      <p:sp>
        <p:nvSpPr>
          <p:cNvPr id="64" name="Google Shape;64;p21"/>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2"/>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3"/>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3"/>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long-read/review-of-nhs-performance-and-delivery/" TargetMode="External"/><Relationship Id="rId13" Type="http://schemas.openxmlformats.org/officeDocument/2006/relationships/hyperlink" Target="https://doi.org/10.1016/j.eclinm.2021.100799" TargetMode="External"/><Relationship Id="rId3" Type="http://schemas.openxmlformats.org/officeDocument/2006/relationships/hyperlink" Target="https://doi.org/10.7759/cureus.97487" TargetMode="External"/><Relationship Id="rId7" Type="http://schemas.openxmlformats.org/officeDocument/2006/relationships/hyperlink" Target="https://www.linkedin.com/pulse/virtual-wards-what-future-holds-using-technology-ai-michael-hough-h1w7f/" TargetMode="External"/><Relationship Id="rId12" Type="http://schemas.openxmlformats.org/officeDocument/2006/relationships/hyperlink" Target="https://doi.org/10.1371/journal.pdig.0000858"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doi.org/10.1177/20552076231176658" TargetMode="External"/><Relationship Id="rId11" Type="http://schemas.openxmlformats.org/officeDocument/2006/relationships/hyperlink" Target="https://doi.org/10.3390/ijerph20043407" TargetMode="External"/><Relationship Id="rId5" Type="http://schemas.openxmlformats.org/officeDocument/2006/relationships/hyperlink" Target="https://www.gov.uk/government/publications/a-plan-for-digital-health-and-social-care/a-plan-for-digital-health-and-social-care" TargetMode="External"/><Relationship Id="rId10" Type="http://schemas.openxmlformats.org/officeDocument/2006/relationships/hyperlink" Target="https://future.nhs.uk/connect.ti/WhatGoodLooksLikeKnowledge/grouphome" TargetMode="External"/><Relationship Id="rId4" Type="http://schemas.openxmlformats.org/officeDocument/2006/relationships/hyperlink" Target="https://doi.org/10.1093/intqhc/mzaf065" TargetMode="External"/><Relationship Id="rId9" Type="http://schemas.openxmlformats.org/officeDocument/2006/relationships/hyperlink" Target="https://www.england.nhs.uk/digitaltechnology/" TargetMode="External"/><Relationship Id="rId14" Type="http://schemas.openxmlformats.org/officeDocument/2006/relationships/hyperlink" Target="https://doi.org/10.1186/s12913-025-12872-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83"/>
        <p:cNvGrpSpPr/>
        <p:nvPr/>
      </p:nvGrpSpPr>
      <p:grpSpPr>
        <a:xfrm>
          <a:off x="0" y="0"/>
          <a:ext cx="0" cy="0"/>
          <a:chOff x="0" y="0"/>
          <a:chExt cx="0" cy="0"/>
        </a:xfrm>
      </p:grpSpPr>
      <p:sp>
        <p:nvSpPr>
          <p:cNvPr id="84" name="Google Shape;84;p1"/>
          <p:cNvSpPr txBox="1"/>
          <p:nvPr/>
        </p:nvSpPr>
        <p:spPr>
          <a:xfrm>
            <a:off x="1461750" y="1497167"/>
            <a:ext cx="15364500" cy="5170646"/>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Clr>
                <a:schemeClr val="dk1"/>
              </a:buClr>
              <a:buSzPts val="1100"/>
              <a:buFont typeface="Arial"/>
              <a:buNone/>
            </a:pPr>
            <a:r>
              <a:rPr lang="en-US" sz="4800" b="1" i="0" u="none" strike="noStrike" cap="none" dirty="0">
                <a:solidFill>
                  <a:srgbClr val="EED9C6"/>
                </a:solidFill>
                <a:latin typeface="Arial"/>
                <a:ea typeface="Arial"/>
                <a:cs typeface="Arial"/>
                <a:sym typeface="Arial"/>
              </a:rPr>
              <a:t>Module Name: Digital Transformation in the Health and Care Professions</a:t>
            </a:r>
          </a:p>
          <a:p>
            <a:pPr marL="0" marR="0" lvl="0" indent="0" algn="ctr" rtl="0">
              <a:lnSpc>
                <a:spcPct val="100000"/>
              </a:lnSpc>
              <a:spcBef>
                <a:spcPts val="0"/>
              </a:spcBef>
              <a:spcAft>
                <a:spcPts val="0"/>
              </a:spcAft>
              <a:buClr>
                <a:schemeClr val="dk1"/>
              </a:buClr>
              <a:buSzPts val="1100"/>
              <a:buFont typeface="Arial"/>
              <a:buNone/>
            </a:pPr>
            <a:r>
              <a:rPr lang="en-US" sz="4800" b="1" i="0" u="none" strike="noStrike" cap="none" dirty="0">
                <a:solidFill>
                  <a:srgbClr val="EED9C6"/>
                </a:solidFill>
                <a:latin typeface="Arial"/>
                <a:ea typeface="Arial"/>
                <a:cs typeface="Arial"/>
                <a:sym typeface="Arial"/>
              </a:rPr>
              <a:t>Name: </a:t>
            </a:r>
            <a:r>
              <a:rPr lang="en-US" sz="4800" b="1" dirty="0">
                <a:solidFill>
                  <a:srgbClr val="EED9C6"/>
                </a:solidFill>
              </a:rPr>
              <a:t>Amie Banja 2023092513</a:t>
            </a:r>
          </a:p>
          <a:p>
            <a:pPr marL="0" marR="0" lvl="0" indent="0" algn="ctr" rtl="0">
              <a:lnSpc>
                <a:spcPct val="100000"/>
              </a:lnSpc>
              <a:spcBef>
                <a:spcPts val="0"/>
              </a:spcBef>
              <a:spcAft>
                <a:spcPts val="0"/>
              </a:spcAft>
              <a:buClr>
                <a:schemeClr val="dk1"/>
              </a:buClr>
              <a:buSzPts val="1100"/>
              <a:buFont typeface="Arial"/>
              <a:buNone/>
            </a:pPr>
            <a:r>
              <a:rPr lang="en-US" sz="4800" b="1" i="0" u="none" strike="noStrike" cap="none" dirty="0">
                <a:solidFill>
                  <a:srgbClr val="EED9C6"/>
                </a:solidFill>
                <a:latin typeface="Arial"/>
                <a:ea typeface="Arial"/>
                <a:cs typeface="Arial"/>
                <a:sym typeface="Arial"/>
              </a:rPr>
              <a:t>Lecturer: Zakiyyah Ahmed</a:t>
            </a:r>
            <a:endParaRPr sz="4800" b="1" i="0" u="none" strike="noStrike" cap="none" dirty="0">
              <a:solidFill>
                <a:srgbClr val="EED9C6"/>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1100"/>
              <a:buFont typeface="Arial"/>
              <a:buNone/>
            </a:pPr>
            <a:r>
              <a:rPr lang="en-US" sz="4800" b="1" i="0" u="none" strike="noStrike" cap="none" dirty="0">
                <a:solidFill>
                  <a:srgbClr val="EED9C6"/>
                </a:solidFill>
                <a:latin typeface="Arial"/>
                <a:ea typeface="Arial"/>
                <a:cs typeface="Arial"/>
                <a:sym typeface="Arial"/>
              </a:rPr>
              <a:t>Module Code: BMHP6026</a:t>
            </a:r>
            <a:endParaRPr sz="4800" b="1" i="0" u="none" strike="noStrike" cap="none" dirty="0">
              <a:solidFill>
                <a:srgbClr val="EED9C6"/>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1100"/>
              <a:buFont typeface="Arial"/>
              <a:buNone/>
            </a:pPr>
            <a:r>
              <a:rPr lang="en-US" sz="4800" b="1" i="0" u="none" strike="noStrike" cap="none" dirty="0">
                <a:solidFill>
                  <a:srgbClr val="EED9C6"/>
                </a:solidFill>
                <a:latin typeface="Arial"/>
                <a:ea typeface="Arial"/>
                <a:cs typeface="Arial"/>
                <a:sym typeface="Arial"/>
              </a:rPr>
              <a:t>Assignment Title: Component 2: Viva Voce (Oral Presentation) </a:t>
            </a:r>
            <a:endParaRPr sz="4800" b="1" i="0" u="none" strike="noStrike" cap="none" dirty="0">
              <a:solidFill>
                <a:srgbClr val="EED9C6"/>
              </a:solidFill>
              <a:latin typeface="Arial"/>
              <a:ea typeface="Arial"/>
              <a:cs typeface="Arial"/>
              <a:sym typeface="Arial"/>
            </a:endParaRPr>
          </a:p>
        </p:txBody>
      </p:sp>
      <p:sp>
        <p:nvSpPr>
          <p:cNvPr id="85" name="Google Shape;85;p1"/>
          <p:cNvSpPr/>
          <p:nvPr/>
        </p:nvSpPr>
        <p:spPr>
          <a:xfrm>
            <a:off x="0" y="0"/>
            <a:ext cx="4058322" cy="3811877"/>
          </a:xfrm>
          <a:custGeom>
            <a:avLst/>
            <a:gdLst/>
            <a:ahLst/>
            <a:cxnLst/>
            <a:rect l="l" t="t" r="r" b="b"/>
            <a:pathLst>
              <a:path w="7693501" h="4578831" extrusionOk="0">
                <a:moveTo>
                  <a:pt x="0" y="0"/>
                </a:moveTo>
                <a:lnTo>
                  <a:pt x="7693501" y="0"/>
                </a:lnTo>
                <a:lnTo>
                  <a:pt x="7693501" y="4578831"/>
                </a:lnTo>
                <a:lnTo>
                  <a:pt x="0" y="4578831"/>
                </a:lnTo>
                <a:lnTo>
                  <a:pt x="0" y="0"/>
                </a:lnTo>
                <a:close/>
              </a:path>
            </a:pathLst>
          </a:custGeom>
          <a:blipFill rotWithShape="1">
            <a:blip r:embed="rId3">
              <a:alphaModFix/>
            </a:blip>
            <a:stretch>
              <a:fillRect/>
            </a:stretch>
          </a:blipFill>
          <a:ln>
            <a:noFill/>
          </a:ln>
        </p:spPr>
        <p:txBody>
          <a:bodyPr/>
          <a:lstStyle/>
          <a:p>
            <a:endParaRPr lang="en-GB"/>
          </a:p>
        </p:txBody>
      </p:sp>
      <p:sp>
        <p:nvSpPr>
          <p:cNvPr id="86" name="Google Shape;86;p1"/>
          <p:cNvSpPr txBox="1"/>
          <p:nvPr/>
        </p:nvSpPr>
        <p:spPr>
          <a:xfrm>
            <a:off x="3274050" y="6738025"/>
            <a:ext cx="11739900" cy="738900"/>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Clr>
                <a:schemeClr val="dk1"/>
              </a:buClr>
              <a:buSzPts val="1100"/>
              <a:buFont typeface="Arial"/>
              <a:buNone/>
            </a:pPr>
            <a:r>
              <a:rPr lang="en-US" sz="4800" b="1" i="0" u="none" strike="noStrike" cap="none">
                <a:solidFill>
                  <a:srgbClr val="F7F2ED"/>
                </a:solidFill>
                <a:latin typeface="Arial"/>
                <a:ea typeface="Arial"/>
                <a:cs typeface="Arial"/>
                <a:sym typeface="Arial"/>
              </a:rPr>
              <a:t>“Digital Innovation of NHS Virtual Ward”</a:t>
            </a:r>
            <a:endParaRPr sz="4800" b="0" i="0" u="none" strike="noStrike" cap="none">
              <a:solidFill>
                <a:srgbClr val="F7F2ED"/>
              </a:solidFill>
              <a:latin typeface="Arial"/>
              <a:ea typeface="Arial"/>
              <a:cs typeface="Arial"/>
              <a:sym typeface="Arial"/>
            </a:endParaRPr>
          </a:p>
        </p:txBody>
      </p:sp>
      <p:sp>
        <p:nvSpPr>
          <p:cNvPr id="87" name="Google Shape;87;p1"/>
          <p:cNvSpPr txBox="1"/>
          <p:nvPr/>
        </p:nvSpPr>
        <p:spPr>
          <a:xfrm>
            <a:off x="273375" y="9023575"/>
            <a:ext cx="4184400" cy="1169521"/>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1" i="0" u="none" strike="noStrike" cap="none" dirty="0">
                <a:solidFill>
                  <a:srgbClr val="EED9C6"/>
                </a:solidFill>
                <a:latin typeface="Arial"/>
                <a:ea typeface="Arial"/>
                <a:cs typeface="Arial"/>
                <a:sym typeface="Arial"/>
              </a:rPr>
              <a:t>Presented By:</a:t>
            </a:r>
            <a:r>
              <a:rPr lang="en-US" sz="3200" b="1" dirty="0">
                <a:solidFill>
                  <a:srgbClr val="EED9C6"/>
                </a:solidFill>
              </a:rPr>
              <a:t> Amie Banja </a:t>
            </a:r>
            <a:endParaRPr sz="3200" b="1" i="0" u="none" strike="noStrike" cap="none" dirty="0">
              <a:solidFill>
                <a:srgbClr val="EED9C6"/>
              </a:solidFill>
              <a:latin typeface="Arial"/>
              <a:ea typeface="Arial"/>
              <a:cs typeface="Arial"/>
              <a:sym typeface="Arial"/>
            </a:endParaRPr>
          </a:p>
        </p:txBody>
      </p:sp>
      <p:sp>
        <p:nvSpPr>
          <p:cNvPr id="88" name="Google Shape;88;p1"/>
          <p:cNvSpPr/>
          <p:nvPr/>
        </p:nvSpPr>
        <p:spPr>
          <a:xfrm rot="10800000">
            <a:off x="13864238" y="6475124"/>
            <a:ext cx="4423763" cy="3811877"/>
          </a:xfrm>
          <a:custGeom>
            <a:avLst/>
            <a:gdLst/>
            <a:ahLst/>
            <a:cxnLst/>
            <a:rect l="l" t="t" r="r" b="b"/>
            <a:pathLst>
              <a:path w="7693501" h="4578831" extrusionOk="0">
                <a:moveTo>
                  <a:pt x="0" y="0"/>
                </a:moveTo>
                <a:lnTo>
                  <a:pt x="7693501" y="0"/>
                </a:lnTo>
                <a:lnTo>
                  <a:pt x="7693501" y="4578831"/>
                </a:lnTo>
                <a:lnTo>
                  <a:pt x="0" y="4578831"/>
                </a:lnTo>
                <a:lnTo>
                  <a:pt x="0" y="0"/>
                </a:lnTo>
                <a:close/>
              </a:path>
            </a:pathLst>
          </a:custGeom>
          <a:blipFill rotWithShape="1">
            <a:blip r:embed="rId3">
              <a:alphaModFix/>
            </a:blip>
            <a:stretch>
              <a:fillRect/>
            </a:stretch>
          </a:blipFill>
          <a:ln>
            <a:noFill/>
          </a:ln>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92"/>
        <p:cNvGrpSpPr/>
        <p:nvPr/>
      </p:nvGrpSpPr>
      <p:grpSpPr>
        <a:xfrm>
          <a:off x="0" y="0"/>
          <a:ext cx="0" cy="0"/>
          <a:chOff x="0" y="0"/>
          <a:chExt cx="0" cy="0"/>
        </a:xfrm>
      </p:grpSpPr>
      <p:sp>
        <p:nvSpPr>
          <p:cNvPr id="93" name="Google Shape;93;p2"/>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a:lstStyle/>
          <a:p>
            <a:endParaRPr lang="en-GB"/>
          </a:p>
        </p:txBody>
      </p:sp>
      <p:sp>
        <p:nvSpPr>
          <p:cNvPr id="94" name="Google Shape;94;p2"/>
          <p:cNvSpPr txBox="1"/>
          <p:nvPr/>
        </p:nvSpPr>
        <p:spPr>
          <a:xfrm>
            <a:off x="595300" y="729925"/>
            <a:ext cx="10546800" cy="10635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chemeClr val="dk1"/>
              </a:buClr>
              <a:buSzPts val="1100"/>
              <a:buFont typeface="Arial"/>
              <a:buNone/>
            </a:pPr>
            <a:r>
              <a:rPr lang="en-US" sz="4800" b="1" i="0" u="none" strike="noStrike" cap="none">
                <a:solidFill>
                  <a:srgbClr val="EED9C6"/>
                </a:solidFill>
                <a:latin typeface="Arial"/>
                <a:ea typeface="Arial"/>
                <a:cs typeface="Arial"/>
                <a:sym typeface="Arial"/>
              </a:rPr>
              <a:t>Introduction</a:t>
            </a:r>
            <a:endParaRPr sz="4800" b="0" i="0" u="none" strike="noStrike" cap="none">
              <a:solidFill>
                <a:srgbClr val="EED9C6"/>
              </a:solidFill>
              <a:latin typeface="Arial"/>
              <a:ea typeface="Arial"/>
              <a:cs typeface="Arial"/>
              <a:sym typeface="Arial"/>
            </a:endParaRPr>
          </a:p>
        </p:txBody>
      </p:sp>
      <p:sp>
        <p:nvSpPr>
          <p:cNvPr id="95" name="Google Shape;95;p2"/>
          <p:cNvSpPr txBox="1"/>
          <p:nvPr/>
        </p:nvSpPr>
        <p:spPr>
          <a:xfrm>
            <a:off x="884850" y="3124500"/>
            <a:ext cx="6871784" cy="6099000"/>
          </a:xfrm>
          <a:prstGeom prst="rect">
            <a:avLst/>
          </a:prstGeom>
          <a:noFill/>
          <a:ln>
            <a:noFill/>
          </a:ln>
        </p:spPr>
        <p:txBody>
          <a:bodyPr spcFirstLastPara="1" wrap="square" lIns="91425" tIns="91425" rIns="91425" bIns="91425" anchor="t" anchorCtr="0">
            <a:noAutofit/>
          </a:bodyPr>
          <a:lstStyle/>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Healthcare problem and digital innovative solution of NHS Virtual Wards.</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Impact on workforce</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Impact on service delivery</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Impact on patients, policy and legislation</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Challenges, recommendations for improvement and key findings.</a:t>
            </a:r>
            <a:endParaRPr sz="2600" dirty="0">
              <a:solidFill>
                <a:srgbClr val="F7F2ED"/>
              </a:solidFill>
            </a:endParaRPr>
          </a:p>
        </p:txBody>
      </p:sp>
      <p:pic>
        <p:nvPicPr>
          <p:cNvPr id="96" name="Google Shape;96;p2"/>
          <p:cNvPicPr preferRelativeResize="0"/>
          <p:nvPr/>
        </p:nvPicPr>
        <p:blipFill rotWithShape="1">
          <a:blip r:embed="rId4">
            <a:alphaModFix/>
          </a:blip>
          <a:srcRect/>
          <a:stretch/>
        </p:blipFill>
        <p:spPr>
          <a:xfrm>
            <a:off x="8889050" y="2663975"/>
            <a:ext cx="8786749" cy="5928025"/>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00"/>
        <p:cNvGrpSpPr/>
        <p:nvPr/>
      </p:nvGrpSpPr>
      <p:grpSpPr>
        <a:xfrm>
          <a:off x="0" y="0"/>
          <a:ext cx="0" cy="0"/>
          <a:chOff x="0" y="0"/>
          <a:chExt cx="0" cy="0"/>
        </a:xfrm>
      </p:grpSpPr>
      <p:sp>
        <p:nvSpPr>
          <p:cNvPr id="101" name="Google Shape;101;g3f09a78c4cc_0_1"/>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a:lstStyle/>
          <a:p>
            <a:endParaRPr lang="en-GB"/>
          </a:p>
        </p:txBody>
      </p:sp>
      <p:sp>
        <p:nvSpPr>
          <p:cNvPr id="102" name="Google Shape;102;g3f09a78c4cc_0_1"/>
          <p:cNvSpPr txBox="1"/>
          <p:nvPr/>
        </p:nvSpPr>
        <p:spPr>
          <a:xfrm>
            <a:off x="595300" y="729925"/>
            <a:ext cx="10546800" cy="10635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chemeClr val="dk1"/>
              </a:buClr>
              <a:buSzPts val="1100"/>
              <a:buFont typeface="Arial"/>
              <a:buNone/>
            </a:pPr>
            <a:r>
              <a:rPr lang="en-US" sz="4800" b="1">
                <a:solidFill>
                  <a:srgbClr val="EED9C6"/>
                </a:solidFill>
              </a:rPr>
              <a:t>The Healthcare Problem</a:t>
            </a:r>
            <a:endParaRPr sz="4800" b="0" i="0" u="none" strike="noStrike" cap="none">
              <a:solidFill>
                <a:srgbClr val="EED9C6"/>
              </a:solidFill>
              <a:latin typeface="Arial"/>
              <a:ea typeface="Arial"/>
              <a:cs typeface="Arial"/>
              <a:sym typeface="Arial"/>
            </a:endParaRPr>
          </a:p>
        </p:txBody>
      </p:sp>
      <p:sp>
        <p:nvSpPr>
          <p:cNvPr id="103" name="Google Shape;103;g3f09a78c4cc_0_1"/>
          <p:cNvSpPr txBox="1"/>
          <p:nvPr/>
        </p:nvSpPr>
        <p:spPr>
          <a:xfrm>
            <a:off x="901700" y="2681250"/>
            <a:ext cx="8450700" cy="6068400"/>
          </a:xfrm>
          <a:prstGeom prst="rect">
            <a:avLst/>
          </a:prstGeom>
          <a:noFill/>
          <a:ln>
            <a:noFill/>
          </a:ln>
        </p:spPr>
        <p:txBody>
          <a:bodyPr spcFirstLastPara="1" wrap="square" lIns="91425" tIns="91425" rIns="91425" bIns="91425" anchor="t" anchorCtr="0">
            <a:noAutofit/>
          </a:bodyPr>
          <a:lstStyle/>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Increasing pressure on UK healthcare services. </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The increasing admissions in hospital, bed shortages, delayed discharges of patience and shortages in workforce. </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COVID-19 accelerated an urgent requirement for innovative healthcare models. </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Strong requirement for digital innovation like NHS Virtual Wards. </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To provide safe and people-</a:t>
            </a:r>
            <a:r>
              <a:rPr lang="en-US" sz="2600" dirty="0" err="1">
                <a:solidFill>
                  <a:srgbClr val="F7F2ED"/>
                </a:solidFill>
              </a:rPr>
              <a:t>centred</a:t>
            </a:r>
            <a:r>
              <a:rPr lang="en-US" sz="2600" dirty="0">
                <a:solidFill>
                  <a:srgbClr val="F7F2ED"/>
                </a:solidFill>
              </a:rPr>
              <a:t> hospital care remotely in the respective homes of patients (</a:t>
            </a:r>
            <a:r>
              <a:rPr lang="en-US" sz="2600" dirty="0" err="1">
                <a:solidFill>
                  <a:srgbClr val="F7F2ED"/>
                </a:solidFill>
              </a:rPr>
              <a:t>Stoumpos</a:t>
            </a:r>
            <a:r>
              <a:rPr lang="en-US" sz="2600" dirty="0">
                <a:solidFill>
                  <a:srgbClr val="F7F2ED"/>
                </a:solidFill>
              </a:rPr>
              <a:t>, Fotis Kitsios and </a:t>
            </a:r>
            <a:r>
              <a:rPr lang="en-US" sz="2600" dirty="0" err="1">
                <a:solidFill>
                  <a:srgbClr val="F7F2ED"/>
                </a:solidFill>
              </a:rPr>
              <a:t>Talias</a:t>
            </a:r>
            <a:r>
              <a:rPr lang="en-US" sz="2600" dirty="0">
                <a:solidFill>
                  <a:srgbClr val="F7F2ED"/>
                </a:solidFill>
              </a:rPr>
              <a:t>, 2023). </a:t>
            </a:r>
            <a:endParaRPr sz="2600" dirty="0">
              <a:solidFill>
                <a:srgbClr val="F7F2ED"/>
              </a:solidFill>
            </a:endParaRPr>
          </a:p>
        </p:txBody>
      </p:sp>
      <p:pic>
        <p:nvPicPr>
          <p:cNvPr id="104" name="Google Shape;104;g3f09a78c4cc_0_1"/>
          <p:cNvPicPr preferRelativeResize="0"/>
          <p:nvPr/>
        </p:nvPicPr>
        <p:blipFill>
          <a:blip r:embed="rId4">
            <a:alphaModFix/>
          </a:blip>
          <a:stretch>
            <a:fillRect/>
          </a:stretch>
        </p:blipFill>
        <p:spPr>
          <a:xfrm>
            <a:off x="9968200" y="2414551"/>
            <a:ext cx="7899450" cy="66018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08"/>
        <p:cNvGrpSpPr/>
        <p:nvPr/>
      </p:nvGrpSpPr>
      <p:grpSpPr>
        <a:xfrm>
          <a:off x="0" y="0"/>
          <a:ext cx="0" cy="0"/>
          <a:chOff x="0" y="0"/>
          <a:chExt cx="0" cy="0"/>
        </a:xfrm>
      </p:grpSpPr>
      <p:sp>
        <p:nvSpPr>
          <p:cNvPr id="109" name="Google Shape;109;g3f09a78c4cc_0_8"/>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a:lstStyle/>
          <a:p>
            <a:endParaRPr lang="en-GB"/>
          </a:p>
        </p:txBody>
      </p:sp>
      <p:sp>
        <p:nvSpPr>
          <p:cNvPr id="110" name="Google Shape;110;g3f09a78c4cc_0_8"/>
          <p:cNvSpPr txBox="1"/>
          <p:nvPr/>
        </p:nvSpPr>
        <p:spPr>
          <a:xfrm>
            <a:off x="595300" y="729925"/>
            <a:ext cx="10546800" cy="10635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chemeClr val="dk1"/>
              </a:buClr>
              <a:buSzPts val="1100"/>
              <a:buFont typeface="Arial"/>
              <a:buNone/>
            </a:pPr>
            <a:r>
              <a:rPr lang="en-US" sz="4800" b="1">
                <a:solidFill>
                  <a:srgbClr val="EED9C6"/>
                </a:solidFill>
              </a:rPr>
              <a:t>Solution: NHS Virtual Wards</a:t>
            </a:r>
            <a:endParaRPr sz="4800" b="0" i="0" u="none" strike="noStrike" cap="none">
              <a:solidFill>
                <a:srgbClr val="EED9C6"/>
              </a:solidFill>
              <a:latin typeface="Arial"/>
              <a:ea typeface="Arial"/>
              <a:cs typeface="Arial"/>
              <a:sym typeface="Arial"/>
            </a:endParaRPr>
          </a:p>
        </p:txBody>
      </p:sp>
      <p:sp>
        <p:nvSpPr>
          <p:cNvPr id="111" name="Google Shape;111;g3f09a78c4cc_0_8"/>
          <p:cNvSpPr txBox="1"/>
          <p:nvPr/>
        </p:nvSpPr>
        <p:spPr>
          <a:xfrm>
            <a:off x="901700" y="2681250"/>
            <a:ext cx="8450700" cy="6068400"/>
          </a:xfrm>
          <a:prstGeom prst="rect">
            <a:avLst/>
          </a:prstGeom>
          <a:noFill/>
          <a:ln>
            <a:noFill/>
          </a:ln>
        </p:spPr>
        <p:txBody>
          <a:bodyPr spcFirstLastPara="1" wrap="square" lIns="91425" tIns="91425" rIns="91425" bIns="91425" anchor="t" anchorCtr="0">
            <a:noAutofit/>
          </a:bodyPr>
          <a:lstStyle/>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NHS Virtual Wards is a digital innovative model of care that gives the hospital level of treatment in patients’ homes (Yahya, Cooper and Nazar, 2025). </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The patients are provided with the remote monitoring technologies that will effectively collect the health data which could be oxygen saturation, heart rate and blood pressure. </a:t>
            </a:r>
            <a:endParaRPr sz="2600" dirty="0">
              <a:solidFill>
                <a:srgbClr val="F7F2ED"/>
              </a:solidFill>
            </a:endParaRPr>
          </a:p>
          <a:p>
            <a:pPr marL="457200" lvl="0" indent="-393700" algn="just" rtl="0">
              <a:lnSpc>
                <a:spcPct val="150000"/>
              </a:lnSpc>
              <a:spcBef>
                <a:spcPts val="0"/>
              </a:spcBef>
              <a:spcAft>
                <a:spcPts val="0"/>
              </a:spcAft>
              <a:buClr>
                <a:srgbClr val="F7F2ED"/>
              </a:buClr>
              <a:buSzPts val="2600"/>
              <a:buChar char="➔"/>
            </a:pPr>
            <a:r>
              <a:rPr lang="en-US" sz="2600" dirty="0">
                <a:solidFill>
                  <a:srgbClr val="F7F2ED"/>
                </a:solidFill>
              </a:rPr>
              <a:t>This obtained data is transmitted securely by a digital platform, which allows multidisciplinary teams to monitor the conditions of patients immediately.</a:t>
            </a:r>
            <a:endParaRPr sz="2600" dirty="0">
              <a:solidFill>
                <a:srgbClr val="F7F2ED"/>
              </a:solidFill>
            </a:endParaRPr>
          </a:p>
        </p:txBody>
      </p:sp>
      <p:pic>
        <p:nvPicPr>
          <p:cNvPr id="112" name="Google Shape;112;g3f09a78c4cc_0_8"/>
          <p:cNvPicPr preferRelativeResize="0"/>
          <p:nvPr/>
        </p:nvPicPr>
        <p:blipFill>
          <a:blip r:embed="rId4">
            <a:alphaModFix/>
          </a:blip>
          <a:stretch>
            <a:fillRect/>
          </a:stretch>
        </p:blipFill>
        <p:spPr>
          <a:xfrm>
            <a:off x="10450100" y="1793426"/>
            <a:ext cx="7265751" cy="715784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16"/>
        <p:cNvGrpSpPr/>
        <p:nvPr/>
      </p:nvGrpSpPr>
      <p:grpSpPr>
        <a:xfrm>
          <a:off x="0" y="0"/>
          <a:ext cx="0" cy="0"/>
          <a:chOff x="0" y="0"/>
          <a:chExt cx="0" cy="0"/>
        </a:xfrm>
      </p:grpSpPr>
      <p:sp>
        <p:nvSpPr>
          <p:cNvPr id="117" name="Google Shape;117;p3"/>
          <p:cNvSpPr/>
          <p:nvPr/>
        </p:nvSpPr>
        <p:spPr>
          <a:xfrm>
            <a:off x="14148877" y="8838033"/>
            <a:ext cx="3110423" cy="840533"/>
          </a:xfrm>
          <a:custGeom>
            <a:avLst/>
            <a:gdLst/>
            <a:ahLst/>
            <a:cxnLst/>
            <a:rect l="l" t="t" r="r" b="b"/>
            <a:pathLst>
              <a:path w="3110423" h="840533" extrusionOk="0">
                <a:moveTo>
                  <a:pt x="0" y="0"/>
                </a:moveTo>
                <a:lnTo>
                  <a:pt x="3110423" y="0"/>
                </a:lnTo>
                <a:lnTo>
                  <a:pt x="3110423" y="840534"/>
                </a:lnTo>
                <a:lnTo>
                  <a:pt x="0" y="840534"/>
                </a:lnTo>
                <a:lnTo>
                  <a:pt x="0" y="0"/>
                </a:lnTo>
                <a:close/>
              </a:path>
            </a:pathLst>
          </a:custGeom>
          <a:blipFill rotWithShape="1">
            <a:blip r:embed="rId3">
              <a:alphaModFix/>
            </a:blip>
            <a:stretch>
              <a:fillRect/>
            </a:stretch>
          </a:blipFill>
          <a:ln>
            <a:noFill/>
          </a:ln>
        </p:spPr>
        <p:txBody>
          <a:bodyPr/>
          <a:lstStyle/>
          <a:p>
            <a:endParaRPr lang="en-GB"/>
          </a:p>
        </p:txBody>
      </p:sp>
      <p:sp>
        <p:nvSpPr>
          <p:cNvPr id="118" name="Google Shape;118;p3"/>
          <p:cNvSpPr txBox="1"/>
          <p:nvPr/>
        </p:nvSpPr>
        <p:spPr>
          <a:xfrm>
            <a:off x="481600" y="920490"/>
            <a:ext cx="109263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0"/>
              </a:spcBef>
              <a:spcAft>
                <a:spcPts val="0"/>
              </a:spcAft>
              <a:buClr>
                <a:schemeClr val="dk1"/>
              </a:buClr>
              <a:buSzPts val="1100"/>
              <a:buFont typeface="Arial"/>
              <a:buNone/>
            </a:pPr>
            <a:r>
              <a:rPr lang="en-US" sz="4800" b="1" i="0" u="none" strike="noStrike" cap="none">
                <a:solidFill>
                  <a:srgbClr val="EED9C6"/>
                </a:solidFill>
                <a:latin typeface="Arial"/>
                <a:ea typeface="Arial"/>
                <a:cs typeface="Arial"/>
                <a:sym typeface="Arial"/>
              </a:rPr>
              <a:t>Development of NHS Virtual Wards</a:t>
            </a:r>
            <a:endParaRPr sz="4800" b="0" i="0" u="none" strike="noStrike" cap="none">
              <a:solidFill>
                <a:srgbClr val="EED9C6"/>
              </a:solidFill>
              <a:latin typeface="Calibri"/>
              <a:ea typeface="Calibri"/>
              <a:cs typeface="Calibri"/>
              <a:sym typeface="Calibri"/>
            </a:endParaRPr>
          </a:p>
        </p:txBody>
      </p:sp>
      <p:sp>
        <p:nvSpPr>
          <p:cNvPr id="119" name="Google Shape;119;p3"/>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4">
              <a:alphaModFix/>
            </a:blip>
            <a:stretch>
              <a:fillRect/>
            </a:stretch>
          </a:blipFill>
          <a:ln>
            <a:noFill/>
          </a:ln>
        </p:spPr>
        <p:txBody>
          <a:bodyPr/>
          <a:lstStyle/>
          <a:p>
            <a:endParaRPr lang="en-GB"/>
          </a:p>
        </p:txBody>
      </p:sp>
      <p:sp>
        <p:nvSpPr>
          <p:cNvPr id="120" name="Google Shape;120;p3"/>
          <p:cNvSpPr txBox="1"/>
          <p:nvPr/>
        </p:nvSpPr>
        <p:spPr>
          <a:xfrm>
            <a:off x="581475" y="2780925"/>
            <a:ext cx="8715000" cy="5877300"/>
          </a:xfrm>
          <a:prstGeom prst="rect">
            <a:avLst/>
          </a:prstGeom>
          <a:noFill/>
          <a:ln>
            <a:noFill/>
          </a:ln>
        </p:spPr>
        <p:txBody>
          <a:bodyPr spcFirstLastPara="1" wrap="square" lIns="91425" tIns="91425" rIns="91425" bIns="91425" anchor="t" anchorCtr="0">
            <a:noAutofit/>
          </a:bodyPr>
          <a:lstStyle/>
          <a:p>
            <a:pPr marL="457200" marR="0" lvl="0" indent="-374650" algn="just" rtl="0">
              <a:lnSpc>
                <a:spcPct val="150000"/>
              </a:lnSpc>
              <a:spcBef>
                <a:spcPts val="0"/>
              </a:spcBef>
              <a:spcAft>
                <a:spcPts val="0"/>
              </a:spcAft>
              <a:buClr>
                <a:srgbClr val="F7F2ED"/>
              </a:buClr>
              <a:buSzPts val="2300"/>
              <a:buFont typeface="Arial"/>
              <a:buChar char="➔"/>
            </a:pPr>
            <a:r>
              <a:rPr lang="en-US" sz="2400" b="0" i="0" u="none" strike="noStrike" cap="none" dirty="0">
                <a:solidFill>
                  <a:srgbClr val="F7F2ED"/>
                </a:solidFill>
                <a:latin typeface="Arial"/>
                <a:ea typeface="Arial"/>
                <a:cs typeface="Arial"/>
                <a:sym typeface="Arial"/>
              </a:rPr>
              <a:t>NHS Virtual Wards was strongly driven by advancement in digital health technologies</a:t>
            </a:r>
            <a:r>
              <a:rPr lang="en-US" sz="2400" dirty="0">
                <a:solidFill>
                  <a:srgbClr val="F7F2ED"/>
                </a:solidFill>
              </a:rPr>
              <a:t>.</a:t>
            </a:r>
            <a:endParaRPr sz="2400" dirty="0">
              <a:solidFill>
                <a:srgbClr val="F7F2ED"/>
              </a:solidFill>
            </a:endParaRPr>
          </a:p>
          <a:p>
            <a:pPr marL="457200" marR="0" lvl="0" indent="-374650" algn="just" rtl="0">
              <a:lnSpc>
                <a:spcPct val="150000"/>
              </a:lnSpc>
              <a:spcBef>
                <a:spcPts val="0"/>
              </a:spcBef>
              <a:spcAft>
                <a:spcPts val="0"/>
              </a:spcAft>
              <a:buClr>
                <a:srgbClr val="F7F2ED"/>
              </a:buClr>
              <a:buSzPts val="2300"/>
              <a:buFont typeface="Arial"/>
              <a:buChar char="➔"/>
            </a:pPr>
            <a:r>
              <a:rPr lang="en-US" sz="2400" dirty="0">
                <a:solidFill>
                  <a:srgbClr val="F7F2ED"/>
                </a:solidFill>
              </a:rPr>
              <a:t>Due to the </a:t>
            </a:r>
            <a:r>
              <a:rPr lang="en-US" sz="2400" b="0" i="0" u="none" strike="noStrike" cap="none" dirty="0">
                <a:solidFill>
                  <a:srgbClr val="F7F2ED"/>
                </a:solidFill>
                <a:latin typeface="Arial"/>
                <a:ea typeface="Arial"/>
                <a:cs typeface="Arial"/>
                <a:sym typeface="Arial"/>
              </a:rPr>
              <a:t>rapid growth of telehealth and wider digital transformation initiatives taken by the NHS. </a:t>
            </a:r>
            <a:endParaRPr sz="2400" b="0" i="0" u="none" strike="noStrike" cap="none" dirty="0">
              <a:solidFill>
                <a:srgbClr val="F7F2ED"/>
              </a:solidFill>
              <a:latin typeface="Arial"/>
              <a:ea typeface="Arial"/>
              <a:cs typeface="Arial"/>
              <a:sym typeface="Arial"/>
            </a:endParaRPr>
          </a:p>
          <a:p>
            <a:pPr marL="457200" marR="0" lvl="0" indent="-374650" algn="just" rtl="0">
              <a:lnSpc>
                <a:spcPct val="150000"/>
              </a:lnSpc>
              <a:spcBef>
                <a:spcPts val="0"/>
              </a:spcBef>
              <a:spcAft>
                <a:spcPts val="0"/>
              </a:spcAft>
              <a:buClr>
                <a:srgbClr val="F7F2ED"/>
              </a:buClr>
              <a:buSzPts val="2300"/>
              <a:buFont typeface="Arial"/>
              <a:buChar char="➔"/>
            </a:pPr>
            <a:r>
              <a:rPr lang="en-US" sz="2400" b="0" i="0" u="none" strike="noStrike" cap="none" dirty="0">
                <a:solidFill>
                  <a:srgbClr val="F7F2ED"/>
                </a:solidFill>
                <a:latin typeface="Arial"/>
                <a:ea typeface="Arial"/>
                <a:cs typeface="Arial"/>
                <a:sym typeface="Arial"/>
              </a:rPr>
              <a:t>It was firstly introduced to enhance efficiency in healthcare, while ensuring patient safety and quality of care. </a:t>
            </a:r>
            <a:endParaRPr sz="2400" b="0" i="0" u="none" strike="noStrike" cap="none" dirty="0">
              <a:solidFill>
                <a:srgbClr val="F7F2ED"/>
              </a:solidFill>
              <a:latin typeface="Arial"/>
              <a:ea typeface="Arial"/>
              <a:cs typeface="Arial"/>
              <a:sym typeface="Arial"/>
            </a:endParaRPr>
          </a:p>
          <a:p>
            <a:pPr marL="457200" marR="0" lvl="0" indent="-374650" algn="just" rtl="0">
              <a:lnSpc>
                <a:spcPct val="150000"/>
              </a:lnSpc>
              <a:spcBef>
                <a:spcPts val="0"/>
              </a:spcBef>
              <a:spcAft>
                <a:spcPts val="0"/>
              </a:spcAft>
              <a:buClr>
                <a:srgbClr val="F7F2ED"/>
              </a:buClr>
              <a:buSzPts val="2300"/>
              <a:buFont typeface="Arial"/>
              <a:buChar char="➔"/>
            </a:pPr>
            <a:r>
              <a:rPr lang="en-US" sz="2400" dirty="0">
                <a:solidFill>
                  <a:srgbClr val="F7F2ED"/>
                </a:solidFill>
              </a:rPr>
              <a:t>It</a:t>
            </a:r>
            <a:r>
              <a:rPr lang="en-US" sz="2400" b="0" i="0" u="none" strike="noStrike" cap="none" dirty="0">
                <a:solidFill>
                  <a:srgbClr val="F7F2ED"/>
                </a:solidFill>
                <a:latin typeface="Arial"/>
                <a:ea typeface="Arial"/>
                <a:cs typeface="Arial"/>
                <a:sym typeface="Arial"/>
              </a:rPr>
              <a:t> also aided a strong movement towards patient-</a:t>
            </a:r>
            <a:r>
              <a:rPr lang="en-US" sz="2400" b="0" i="0" u="none" strike="noStrike" cap="none" dirty="0" err="1">
                <a:solidFill>
                  <a:srgbClr val="F7F2ED"/>
                </a:solidFill>
                <a:latin typeface="Arial"/>
                <a:ea typeface="Arial"/>
                <a:cs typeface="Arial"/>
                <a:sym typeface="Arial"/>
              </a:rPr>
              <a:t>centred</a:t>
            </a:r>
            <a:r>
              <a:rPr lang="en-US" sz="2400" b="0" i="0" u="none" strike="noStrike" cap="none" dirty="0">
                <a:solidFill>
                  <a:srgbClr val="F7F2ED"/>
                </a:solidFill>
                <a:latin typeface="Arial"/>
                <a:ea typeface="Arial"/>
                <a:cs typeface="Arial"/>
                <a:sym typeface="Arial"/>
              </a:rPr>
              <a:t> care and home-based healthcare treatment. </a:t>
            </a:r>
            <a:endParaRPr sz="2400" b="0" i="0" u="none" strike="noStrike" cap="none" dirty="0">
              <a:solidFill>
                <a:srgbClr val="F7F2ED"/>
              </a:solidFill>
              <a:latin typeface="Arial"/>
              <a:ea typeface="Arial"/>
              <a:cs typeface="Arial"/>
              <a:sym typeface="Arial"/>
            </a:endParaRPr>
          </a:p>
          <a:p>
            <a:pPr marL="457200" marR="0" lvl="0" indent="-374650" algn="just" rtl="0">
              <a:lnSpc>
                <a:spcPct val="150000"/>
              </a:lnSpc>
              <a:spcBef>
                <a:spcPts val="0"/>
              </a:spcBef>
              <a:spcAft>
                <a:spcPts val="0"/>
              </a:spcAft>
              <a:buClr>
                <a:srgbClr val="F7F2ED"/>
              </a:buClr>
              <a:buSzPts val="2300"/>
              <a:buFont typeface="Arial"/>
              <a:buChar char="➔"/>
            </a:pPr>
            <a:r>
              <a:rPr lang="en-US" sz="2400" b="0" i="0" u="none" strike="noStrike" cap="none" dirty="0">
                <a:solidFill>
                  <a:srgbClr val="F7F2ED"/>
                </a:solidFill>
                <a:latin typeface="Arial"/>
                <a:ea typeface="Arial"/>
                <a:cs typeface="Arial"/>
                <a:sym typeface="Arial"/>
              </a:rPr>
              <a:t>NHS England (2025), implies around 12,000 virtual wards beds availability, highlighting the strong adoption of Virtual Wards</a:t>
            </a:r>
            <a:r>
              <a:rPr lang="en-US" sz="2400" dirty="0">
                <a:solidFill>
                  <a:srgbClr val="F7F2ED"/>
                </a:solidFill>
              </a:rPr>
              <a:t>.</a:t>
            </a:r>
            <a:endParaRPr sz="2400" b="0" i="0" u="none" strike="noStrike" cap="none" dirty="0">
              <a:solidFill>
                <a:srgbClr val="F7F2ED"/>
              </a:solidFill>
              <a:latin typeface="Calibri"/>
              <a:ea typeface="Calibri"/>
              <a:cs typeface="Calibri"/>
              <a:sym typeface="Calibri"/>
            </a:endParaRPr>
          </a:p>
        </p:txBody>
      </p:sp>
      <p:pic>
        <p:nvPicPr>
          <p:cNvPr id="121" name="Google Shape;121;p3"/>
          <p:cNvPicPr preferRelativeResize="0"/>
          <p:nvPr/>
        </p:nvPicPr>
        <p:blipFill rotWithShape="1">
          <a:blip r:embed="rId5">
            <a:alphaModFix/>
          </a:blip>
          <a:srcRect/>
          <a:stretch/>
        </p:blipFill>
        <p:spPr>
          <a:xfrm>
            <a:off x="10346091" y="3063699"/>
            <a:ext cx="7609733" cy="5311751"/>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25"/>
        <p:cNvGrpSpPr/>
        <p:nvPr/>
      </p:nvGrpSpPr>
      <p:grpSpPr>
        <a:xfrm>
          <a:off x="0" y="0"/>
          <a:ext cx="0" cy="0"/>
          <a:chOff x="0" y="0"/>
          <a:chExt cx="0" cy="0"/>
        </a:xfrm>
      </p:grpSpPr>
      <p:sp>
        <p:nvSpPr>
          <p:cNvPr id="126" name="Google Shape;126;g3f221bc8de8_0_36"/>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a:lstStyle/>
          <a:p>
            <a:endParaRPr lang="en-GB"/>
          </a:p>
        </p:txBody>
      </p:sp>
      <p:sp>
        <p:nvSpPr>
          <p:cNvPr id="127" name="Google Shape;127;g3f221bc8de8_0_36"/>
          <p:cNvSpPr txBox="1"/>
          <p:nvPr/>
        </p:nvSpPr>
        <p:spPr>
          <a:xfrm>
            <a:off x="521575" y="1083075"/>
            <a:ext cx="10546800" cy="11985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Impact on Workforce</a:t>
            </a:r>
            <a:endParaRPr sz="4800" b="0" i="0" u="none" strike="noStrike" cap="none">
              <a:solidFill>
                <a:srgbClr val="EED9C6"/>
              </a:solidFill>
              <a:latin typeface="Arial"/>
              <a:ea typeface="Arial"/>
              <a:cs typeface="Arial"/>
              <a:sym typeface="Arial"/>
            </a:endParaRPr>
          </a:p>
        </p:txBody>
      </p:sp>
      <p:sp>
        <p:nvSpPr>
          <p:cNvPr id="128" name="Google Shape;128;g3f221bc8de8_0_36"/>
          <p:cNvSpPr txBox="1"/>
          <p:nvPr/>
        </p:nvSpPr>
        <p:spPr>
          <a:xfrm>
            <a:off x="527100" y="2629275"/>
            <a:ext cx="8089800" cy="6432000"/>
          </a:xfrm>
          <a:prstGeom prst="rect">
            <a:avLst/>
          </a:prstGeom>
          <a:noFill/>
          <a:ln>
            <a:noFill/>
          </a:ln>
        </p:spPr>
        <p:txBody>
          <a:bodyPr spcFirstLastPara="1" wrap="square" lIns="91425" tIns="91425" rIns="91425" bIns="91425" anchor="t" anchorCtr="0">
            <a:noAutofit/>
          </a:bodyPr>
          <a:lstStyle/>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Improves collaboration among multidisciplinary teams by allowing healthcare professionals to share patient information and coordinate care. </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Evidence by Lee, Caton and Knight (2023), suggest that these changes enhance productivity for the workforce and allow staff to manage extensive caseloads. </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However, the effectiveness rely on the digital competencies of staff and organisational readiness. </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The implementation process can be restricted by the gaps in digital skills, training requirements and resistance towards technology.</a:t>
            </a:r>
            <a:endParaRPr sz="2400" b="0" i="0" u="none" strike="noStrike" cap="none">
              <a:solidFill>
                <a:srgbClr val="F7F2ED"/>
              </a:solidFill>
              <a:latin typeface="Arial"/>
              <a:ea typeface="Arial"/>
              <a:cs typeface="Arial"/>
              <a:sym typeface="Arial"/>
            </a:endParaRPr>
          </a:p>
        </p:txBody>
      </p:sp>
      <p:pic>
        <p:nvPicPr>
          <p:cNvPr id="129" name="Google Shape;129;g3f221bc8de8_0_36"/>
          <p:cNvPicPr preferRelativeResize="0"/>
          <p:nvPr/>
        </p:nvPicPr>
        <p:blipFill rotWithShape="1">
          <a:blip r:embed="rId4">
            <a:alphaModFix/>
          </a:blip>
          <a:srcRect/>
          <a:stretch/>
        </p:blipFill>
        <p:spPr>
          <a:xfrm>
            <a:off x="9263200" y="2629275"/>
            <a:ext cx="8712601" cy="5778835"/>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33"/>
        <p:cNvGrpSpPr/>
        <p:nvPr/>
      </p:nvGrpSpPr>
      <p:grpSpPr>
        <a:xfrm>
          <a:off x="0" y="0"/>
          <a:ext cx="0" cy="0"/>
          <a:chOff x="0" y="0"/>
          <a:chExt cx="0" cy="0"/>
        </a:xfrm>
      </p:grpSpPr>
      <p:sp>
        <p:nvSpPr>
          <p:cNvPr id="134" name="Google Shape;134;g3f221bc8de8_0_44"/>
          <p:cNvSpPr/>
          <p:nvPr/>
        </p:nvSpPr>
        <p:spPr>
          <a:xfrm>
            <a:off x="14148877" y="8838033"/>
            <a:ext cx="3110423" cy="840533"/>
          </a:xfrm>
          <a:custGeom>
            <a:avLst/>
            <a:gdLst/>
            <a:ahLst/>
            <a:cxnLst/>
            <a:rect l="l" t="t" r="r" b="b"/>
            <a:pathLst>
              <a:path w="3110423" h="840533" extrusionOk="0">
                <a:moveTo>
                  <a:pt x="0" y="0"/>
                </a:moveTo>
                <a:lnTo>
                  <a:pt x="3110423" y="0"/>
                </a:lnTo>
                <a:lnTo>
                  <a:pt x="3110423" y="840534"/>
                </a:lnTo>
                <a:lnTo>
                  <a:pt x="0" y="840534"/>
                </a:lnTo>
                <a:lnTo>
                  <a:pt x="0" y="0"/>
                </a:lnTo>
                <a:close/>
              </a:path>
            </a:pathLst>
          </a:custGeom>
          <a:blipFill rotWithShape="1">
            <a:blip r:embed="rId3">
              <a:alphaModFix/>
            </a:blip>
            <a:stretch>
              <a:fillRect/>
            </a:stretch>
          </a:blipFill>
          <a:ln>
            <a:noFill/>
          </a:ln>
        </p:spPr>
        <p:txBody>
          <a:bodyPr/>
          <a:lstStyle/>
          <a:p>
            <a:endParaRPr lang="en-GB"/>
          </a:p>
        </p:txBody>
      </p:sp>
      <p:sp>
        <p:nvSpPr>
          <p:cNvPr id="135" name="Google Shape;135;g3f221bc8de8_0_44"/>
          <p:cNvSpPr txBox="1"/>
          <p:nvPr/>
        </p:nvSpPr>
        <p:spPr>
          <a:xfrm>
            <a:off x="481600" y="667815"/>
            <a:ext cx="109263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Impact on Service Delivery</a:t>
            </a:r>
            <a:endParaRPr sz="4800" b="0" i="0" u="none" strike="noStrike" cap="none">
              <a:solidFill>
                <a:srgbClr val="EED9C6"/>
              </a:solidFill>
              <a:latin typeface="Calibri"/>
              <a:ea typeface="Calibri"/>
              <a:cs typeface="Calibri"/>
              <a:sym typeface="Calibri"/>
            </a:endParaRPr>
          </a:p>
        </p:txBody>
      </p:sp>
      <p:sp>
        <p:nvSpPr>
          <p:cNvPr id="136" name="Google Shape;136;g3f221bc8de8_0_44"/>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4">
              <a:alphaModFix/>
            </a:blip>
            <a:stretch>
              <a:fillRect/>
            </a:stretch>
          </a:blipFill>
          <a:ln>
            <a:noFill/>
          </a:ln>
        </p:spPr>
        <p:txBody>
          <a:bodyPr/>
          <a:lstStyle/>
          <a:p>
            <a:endParaRPr lang="en-GB"/>
          </a:p>
        </p:txBody>
      </p:sp>
      <p:sp>
        <p:nvSpPr>
          <p:cNvPr id="137" name="Google Shape;137;g3f221bc8de8_0_44"/>
          <p:cNvSpPr txBox="1"/>
          <p:nvPr/>
        </p:nvSpPr>
        <p:spPr>
          <a:xfrm>
            <a:off x="581475" y="2390975"/>
            <a:ext cx="8500500" cy="6637500"/>
          </a:xfrm>
          <a:prstGeom prst="rect">
            <a:avLst/>
          </a:prstGeom>
          <a:noFill/>
          <a:ln>
            <a:noFill/>
          </a:ln>
        </p:spPr>
        <p:txBody>
          <a:bodyPr spcFirstLastPara="1" wrap="square" lIns="91425" tIns="91425" rIns="91425" bIns="91425" anchor="t" anchorCtr="0">
            <a:noAutofit/>
          </a:bodyPr>
          <a:lstStyle/>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NHS Virtual Wards have enhanced service delivery by supporting earlier discharge and reducing avoidable admissions. </a:t>
            </a:r>
            <a:endParaRPr sz="2400" dirty="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dirty="0" err="1">
                <a:solidFill>
                  <a:srgbClr val="F7F2ED"/>
                </a:solidFill>
              </a:rPr>
              <a:t>Vindrola-Padros</a:t>
            </a:r>
            <a:r>
              <a:rPr lang="en-US" sz="2400" dirty="0">
                <a:solidFill>
                  <a:srgbClr val="F7F2ED"/>
                </a:solidFill>
              </a:rPr>
              <a:t> </a:t>
            </a:r>
            <a:r>
              <a:rPr lang="en-US" sz="2400" i="1" dirty="0">
                <a:solidFill>
                  <a:srgbClr val="F7F2ED"/>
                </a:solidFill>
              </a:rPr>
              <a:t>et al.</a:t>
            </a:r>
            <a:r>
              <a:rPr lang="en-US" sz="2400" dirty="0">
                <a:solidFill>
                  <a:srgbClr val="F7F2ED"/>
                </a:solidFill>
              </a:rPr>
              <a:t> (2021), implies that health professionals can </a:t>
            </a:r>
            <a:r>
              <a:rPr lang="en-US" sz="2400" dirty="0" err="1">
                <a:solidFill>
                  <a:srgbClr val="F7F2ED"/>
                </a:solidFill>
              </a:rPr>
              <a:t>recognise</a:t>
            </a:r>
            <a:r>
              <a:rPr lang="en-US" sz="2400" dirty="0">
                <a:solidFill>
                  <a:srgbClr val="F7F2ED"/>
                </a:solidFill>
              </a:rPr>
              <a:t> earlier deterioration among patients. </a:t>
            </a:r>
            <a:endParaRPr sz="2400" dirty="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However, the advantages rely on the reliable digital infrastructure and compatibility among the NHS existing systems. </a:t>
            </a:r>
            <a:endParaRPr sz="2400" dirty="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Inconsistency in system interoperability and limitation of digital maturity can negatively impact the service effectiveness.</a:t>
            </a:r>
            <a:endParaRPr sz="2400" b="0" i="0" u="none" strike="noStrike" cap="none" dirty="0">
              <a:solidFill>
                <a:srgbClr val="F7F2ED"/>
              </a:solidFill>
              <a:latin typeface="Calibri"/>
              <a:ea typeface="Calibri"/>
              <a:cs typeface="Calibri"/>
              <a:sym typeface="Calibri"/>
            </a:endParaRPr>
          </a:p>
        </p:txBody>
      </p:sp>
      <p:pic>
        <p:nvPicPr>
          <p:cNvPr id="138" name="Google Shape;138;g3f221bc8de8_0_44"/>
          <p:cNvPicPr preferRelativeResize="0"/>
          <p:nvPr/>
        </p:nvPicPr>
        <p:blipFill rotWithShape="1">
          <a:blip r:embed="rId5">
            <a:alphaModFix/>
          </a:blip>
          <a:srcRect/>
          <a:stretch/>
        </p:blipFill>
        <p:spPr>
          <a:xfrm>
            <a:off x="10169350" y="2780925"/>
            <a:ext cx="7890051" cy="4793949"/>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42"/>
        <p:cNvGrpSpPr/>
        <p:nvPr/>
      </p:nvGrpSpPr>
      <p:grpSpPr>
        <a:xfrm>
          <a:off x="0" y="0"/>
          <a:ext cx="0" cy="0"/>
          <a:chOff x="0" y="0"/>
          <a:chExt cx="0" cy="0"/>
        </a:xfrm>
      </p:grpSpPr>
      <p:sp>
        <p:nvSpPr>
          <p:cNvPr id="143" name="Google Shape;143;g3f221bc8de8_0_53"/>
          <p:cNvSpPr/>
          <p:nvPr/>
        </p:nvSpPr>
        <p:spPr>
          <a:xfrm>
            <a:off x="12070075" y="7879098"/>
            <a:ext cx="6217920" cy="2407898"/>
          </a:xfrm>
          <a:custGeom>
            <a:avLst/>
            <a:gdLst/>
            <a:ahLst/>
            <a:cxnLst/>
            <a:rect l="l" t="t" r="r" b="b"/>
            <a:pathLst>
              <a:path w="7315200" h="3298490" extrusionOk="0">
                <a:moveTo>
                  <a:pt x="0" y="0"/>
                </a:moveTo>
                <a:lnTo>
                  <a:pt x="7315200" y="0"/>
                </a:lnTo>
                <a:lnTo>
                  <a:pt x="7315200" y="3298490"/>
                </a:lnTo>
                <a:lnTo>
                  <a:pt x="0" y="3298490"/>
                </a:lnTo>
                <a:lnTo>
                  <a:pt x="0" y="0"/>
                </a:lnTo>
                <a:close/>
              </a:path>
            </a:pathLst>
          </a:custGeom>
          <a:blipFill rotWithShape="1">
            <a:blip r:embed="rId3">
              <a:alphaModFix/>
            </a:blip>
            <a:stretch>
              <a:fillRect/>
            </a:stretch>
          </a:blipFill>
          <a:ln>
            <a:noFill/>
          </a:ln>
        </p:spPr>
        <p:txBody>
          <a:bodyPr/>
          <a:lstStyle/>
          <a:p>
            <a:endParaRPr lang="en-GB"/>
          </a:p>
        </p:txBody>
      </p:sp>
      <p:sp>
        <p:nvSpPr>
          <p:cNvPr id="144" name="Google Shape;144;g3f221bc8de8_0_53"/>
          <p:cNvSpPr txBox="1"/>
          <p:nvPr/>
        </p:nvSpPr>
        <p:spPr>
          <a:xfrm>
            <a:off x="541550" y="525277"/>
            <a:ext cx="11844900" cy="10386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100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Impact on Patients/Service Users</a:t>
            </a:r>
            <a:endParaRPr sz="4800" b="0" i="0" u="none" strike="noStrike" cap="none">
              <a:solidFill>
                <a:srgbClr val="EED9C6"/>
              </a:solidFill>
              <a:latin typeface="Calibri"/>
              <a:ea typeface="Calibri"/>
              <a:cs typeface="Calibri"/>
              <a:sym typeface="Calibri"/>
            </a:endParaRPr>
          </a:p>
        </p:txBody>
      </p:sp>
      <p:sp>
        <p:nvSpPr>
          <p:cNvPr id="145" name="Google Shape;145;g3f221bc8de8_0_53"/>
          <p:cNvSpPr txBox="1"/>
          <p:nvPr/>
        </p:nvSpPr>
        <p:spPr>
          <a:xfrm>
            <a:off x="671525" y="2666825"/>
            <a:ext cx="8243400" cy="5730300"/>
          </a:xfrm>
          <a:prstGeom prst="rect">
            <a:avLst/>
          </a:prstGeom>
          <a:noFill/>
          <a:ln>
            <a:noFill/>
          </a:ln>
        </p:spPr>
        <p:txBody>
          <a:bodyPr spcFirstLastPara="1" wrap="square" lIns="91425" tIns="91425" rIns="91425" bIns="91425" anchor="t" anchorCtr="0">
            <a:noAutofit/>
          </a:bodyPr>
          <a:lstStyle/>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NHS Virtual Wards enables remote monitoring and allows to identify early deterioration.</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Virtual wards are quite important for older people with chronic conditions (Akinluyi, Ogunfusika and Brown, 2025). </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However, digital divide, limited digital education and access inequality to technology can diminish the service engagement, particularly for at-risk populations</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This demonstrates the requirement for targeted support and inclusive strategies for digital healthcare service.</a:t>
            </a:r>
            <a:endParaRPr sz="2400" b="0" i="0" u="none" strike="noStrike" cap="none">
              <a:solidFill>
                <a:srgbClr val="F7F2ED"/>
              </a:solidFill>
              <a:latin typeface="Calibri"/>
              <a:ea typeface="Calibri"/>
              <a:cs typeface="Calibri"/>
              <a:sym typeface="Calibri"/>
            </a:endParaRPr>
          </a:p>
        </p:txBody>
      </p:sp>
      <p:pic>
        <p:nvPicPr>
          <p:cNvPr id="146" name="Google Shape;146;g3f221bc8de8_0_53"/>
          <p:cNvPicPr preferRelativeResize="0"/>
          <p:nvPr/>
        </p:nvPicPr>
        <p:blipFill rotWithShape="1">
          <a:blip r:embed="rId4">
            <a:alphaModFix/>
          </a:blip>
          <a:srcRect/>
          <a:stretch/>
        </p:blipFill>
        <p:spPr>
          <a:xfrm>
            <a:off x="9634275" y="2948325"/>
            <a:ext cx="8342176" cy="5448801"/>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50"/>
        <p:cNvGrpSpPr/>
        <p:nvPr/>
      </p:nvGrpSpPr>
      <p:grpSpPr>
        <a:xfrm>
          <a:off x="0" y="0"/>
          <a:ext cx="0" cy="0"/>
          <a:chOff x="0" y="0"/>
          <a:chExt cx="0" cy="0"/>
        </a:xfrm>
      </p:grpSpPr>
      <p:sp>
        <p:nvSpPr>
          <p:cNvPr id="151" name="Google Shape;151;g3f221bc8de8_0_61"/>
          <p:cNvSpPr txBox="1"/>
          <p:nvPr/>
        </p:nvSpPr>
        <p:spPr>
          <a:xfrm>
            <a:off x="461625" y="553313"/>
            <a:ext cx="109461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Policy</a:t>
            </a:r>
            <a:r>
              <a:rPr lang="en-US" sz="4800" b="1">
                <a:solidFill>
                  <a:srgbClr val="EED9C6"/>
                </a:solidFill>
              </a:rPr>
              <a:t> and Legislations</a:t>
            </a:r>
            <a:endParaRPr sz="4800" b="0" i="0" u="none" strike="noStrike" cap="none">
              <a:solidFill>
                <a:srgbClr val="EED9C6"/>
              </a:solidFill>
              <a:latin typeface="Calibri"/>
              <a:ea typeface="Calibri"/>
              <a:cs typeface="Calibri"/>
              <a:sym typeface="Calibri"/>
            </a:endParaRPr>
          </a:p>
        </p:txBody>
      </p:sp>
      <p:sp>
        <p:nvSpPr>
          <p:cNvPr id="152" name="Google Shape;152;g3f221bc8de8_0_61"/>
          <p:cNvSpPr/>
          <p:nvPr/>
        </p:nvSpPr>
        <p:spPr>
          <a:xfrm rot="10800000" flipH="1">
            <a:off x="13225499" y="-319"/>
            <a:ext cx="5068888" cy="1283148"/>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a:lstStyle/>
          <a:p>
            <a:endParaRPr lang="en-GB"/>
          </a:p>
        </p:txBody>
      </p:sp>
      <p:sp>
        <p:nvSpPr>
          <p:cNvPr id="153" name="Google Shape;153;g3f221bc8de8_0_61"/>
          <p:cNvSpPr txBox="1"/>
          <p:nvPr/>
        </p:nvSpPr>
        <p:spPr>
          <a:xfrm>
            <a:off x="302551" y="2054450"/>
            <a:ext cx="8620500" cy="6531900"/>
          </a:xfrm>
          <a:prstGeom prst="rect">
            <a:avLst/>
          </a:prstGeom>
          <a:noFill/>
          <a:ln>
            <a:noFill/>
          </a:ln>
        </p:spPr>
        <p:txBody>
          <a:bodyPr spcFirstLastPara="1" wrap="square" lIns="91425" tIns="91425" rIns="91425" bIns="91425" anchor="t" anchorCtr="0">
            <a:noAutofit/>
          </a:bodyPr>
          <a:lstStyle/>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Assisted by the legislation and policy such as “A Plan for Digital Health and Social Care, the What Good Looks Like Framework, and  NHS Long Term Plan”.</a:t>
            </a:r>
            <a:endParaRPr sz="2400" dirty="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Each motivates the integration of digital transformation and enhanced service delivery in care (‌GOV.UK., 2022; NHS Futures, 2026; NHS England, 2026). </a:t>
            </a:r>
            <a:endParaRPr sz="2400" dirty="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Proper compliance with “UK GDPR” is equally necessary to safeguard the patient’s data confidentiality and to foster trust. </a:t>
            </a:r>
            <a:endParaRPr sz="2400" dirty="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NHS must be able to address the concerns related with ethics, cybersecurity risks and access inequality to guarantee that it stay inclusive, sustainable and safe.</a:t>
            </a:r>
            <a:endParaRPr sz="2400" b="0" i="0" u="none" strike="noStrike" cap="none" dirty="0">
              <a:solidFill>
                <a:srgbClr val="F7F2ED"/>
              </a:solidFill>
              <a:latin typeface="Arial"/>
              <a:ea typeface="Arial"/>
              <a:cs typeface="Arial"/>
              <a:sym typeface="Arial"/>
            </a:endParaRPr>
          </a:p>
        </p:txBody>
      </p:sp>
      <p:pic>
        <p:nvPicPr>
          <p:cNvPr id="154" name="Google Shape;154;g3f221bc8de8_0_61"/>
          <p:cNvPicPr preferRelativeResize="0"/>
          <p:nvPr/>
        </p:nvPicPr>
        <p:blipFill rotWithShape="1">
          <a:blip r:embed="rId4">
            <a:alphaModFix/>
          </a:blip>
          <a:srcRect/>
          <a:stretch/>
        </p:blipFill>
        <p:spPr>
          <a:xfrm>
            <a:off x="10261775" y="553326"/>
            <a:ext cx="7353300" cy="4612875"/>
          </a:xfrm>
          <a:prstGeom prst="rect">
            <a:avLst/>
          </a:prstGeom>
          <a:noFill/>
          <a:ln w="76200" cap="flat" cmpd="sng">
            <a:solidFill>
              <a:schemeClr val="dk2"/>
            </a:solidFill>
            <a:prstDash val="solid"/>
            <a:round/>
            <a:headEnd type="none" w="sm" len="sm"/>
            <a:tailEnd type="none" w="sm" len="sm"/>
          </a:ln>
        </p:spPr>
      </p:pic>
      <p:pic>
        <p:nvPicPr>
          <p:cNvPr id="155" name="Google Shape;155;g3f221bc8de8_0_61"/>
          <p:cNvPicPr preferRelativeResize="0"/>
          <p:nvPr/>
        </p:nvPicPr>
        <p:blipFill rotWithShape="1">
          <a:blip r:embed="rId5">
            <a:alphaModFix/>
          </a:blip>
          <a:srcRect/>
          <a:stretch/>
        </p:blipFill>
        <p:spPr>
          <a:xfrm>
            <a:off x="9364950" y="5560175"/>
            <a:ext cx="4366461" cy="3980307"/>
          </a:xfrm>
          <a:prstGeom prst="rect">
            <a:avLst/>
          </a:prstGeom>
          <a:noFill/>
          <a:ln w="76200" cap="flat" cmpd="sng">
            <a:solidFill>
              <a:schemeClr val="dk2"/>
            </a:solidFill>
            <a:prstDash val="solid"/>
            <a:round/>
            <a:headEnd type="none" w="sm" len="sm"/>
            <a:tailEnd type="none" w="sm" len="sm"/>
          </a:ln>
        </p:spPr>
      </p:pic>
      <p:pic>
        <p:nvPicPr>
          <p:cNvPr id="156" name="Google Shape;156;g3f221bc8de8_0_61"/>
          <p:cNvPicPr preferRelativeResize="0"/>
          <p:nvPr/>
        </p:nvPicPr>
        <p:blipFill>
          <a:blip r:embed="rId6">
            <a:alphaModFix/>
          </a:blip>
          <a:stretch>
            <a:fillRect/>
          </a:stretch>
        </p:blipFill>
        <p:spPr>
          <a:xfrm>
            <a:off x="13931775" y="6005825"/>
            <a:ext cx="4152549" cy="3783950"/>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60"/>
        <p:cNvGrpSpPr/>
        <p:nvPr/>
      </p:nvGrpSpPr>
      <p:grpSpPr>
        <a:xfrm>
          <a:off x="0" y="0"/>
          <a:ext cx="0" cy="0"/>
          <a:chOff x="0" y="0"/>
          <a:chExt cx="0" cy="0"/>
        </a:xfrm>
      </p:grpSpPr>
      <p:sp>
        <p:nvSpPr>
          <p:cNvPr id="161" name="Google Shape;161;g3f221bc8de8_0_74"/>
          <p:cNvSpPr txBox="1"/>
          <p:nvPr/>
        </p:nvSpPr>
        <p:spPr>
          <a:xfrm>
            <a:off x="489374" y="464390"/>
            <a:ext cx="109263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0"/>
              </a:spcBef>
              <a:spcAft>
                <a:spcPts val="0"/>
              </a:spcAft>
              <a:buClr>
                <a:srgbClr val="000000"/>
              </a:buClr>
              <a:buSzPts val="4800"/>
              <a:buFont typeface="Arial"/>
              <a:buNone/>
            </a:pPr>
            <a:r>
              <a:rPr lang="en-US" sz="4800" b="1">
                <a:solidFill>
                  <a:srgbClr val="EED9C6"/>
                </a:solidFill>
              </a:rPr>
              <a:t>SWOT Analysis</a:t>
            </a:r>
            <a:endParaRPr sz="4800" b="0" i="0" u="none" strike="noStrike" cap="none">
              <a:solidFill>
                <a:srgbClr val="EED9C6"/>
              </a:solidFill>
              <a:latin typeface="Calibri"/>
              <a:ea typeface="Calibri"/>
              <a:cs typeface="Calibri"/>
              <a:sym typeface="Calibri"/>
            </a:endParaRPr>
          </a:p>
        </p:txBody>
      </p:sp>
      <p:sp>
        <p:nvSpPr>
          <p:cNvPr id="162" name="Google Shape;162;g3f221bc8de8_0_74"/>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a:lstStyle/>
          <a:p>
            <a:endParaRPr lang="en-GB"/>
          </a:p>
        </p:txBody>
      </p:sp>
      <p:graphicFrame>
        <p:nvGraphicFramePr>
          <p:cNvPr id="163" name="Google Shape;163;g3f221bc8de8_0_74"/>
          <p:cNvGraphicFramePr/>
          <p:nvPr/>
        </p:nvGraphicFramePr>
        <p:xfrm>
          <a:off x="672325" y="1934975"/>
          <a:ext cx="8887900" cy="6921174"/>
        </p:xfrm>
        <a:graphic>
          <a:graphicData uri="http://schemas.openxmlformats.org/drawingml/2006/table">
            <a:tbl>
              <a:tblPr>
                <a:noFill/>
                <a:tableStyleId>{FE478761-9EEB-4C76-ABC5-A073AB274271}</a:tableStyleId>
              </a:tblPr>
              <a:tblGrid>
                <a:gridCol w="4443950">
                  <a:extLst>
                    <a:ext uri="{9D8B030D-6E8A-4147-A177-3AD203B41FA5}">
                      <a16:colId xmlns:a16="http://schemas.microsoft.com/office/drawing/2014/main" val="20000"/>
                    </a:ext>
                  </a:extLst>
                </a:gridCol>
                <a:gridCol w="4443950">
                  <a:extLst>
                    <a:ext uri="{9D8B030D-6E8A-4147-A177-3AD203B41FA5}">
                      <a16:colId xmlns:a16="http://schemas.microsoft.com/office/drawing/2014/main" val="20001"/>
                    </a:ext>
                  </a:extLst>
                </a:gridCol>
              </a:tblGrid>
              <a:tr h="932525">
                <a:tc>
                  <a:txBody>
                    <a:bodyPr/>
                    <a:lstStyle/>
                    <a:p>
                      <a:pPr marL="0" lvl="0" indent="0" algn="ctr" rtl="0">
                        <a:lnSpc>
                          <a:spcPct val="150000"/>
                        </a:lnSpc>
                        <a:spcBef>
                          <a:spcPts val="0"/>
                        </a:spcBef>
                        <a:spcAft>
                          <a:spcPts val="0"/>
                        </a:spcAft>
                        <a:buNone/>
                      </a:pPr>
                      <a:r>
                        <a:rPr lang="en-US" sz="2400"/>
                        <a:t>Strengths</a:t>
                      </a:r>
                      <a:endParaRPr sz="2400"/>
                    </a:p>
                  </a:txBody>
                  <a:tcPr marL="63500" marR="63500" marT="63500" marB="63500">
                    <a:solidFill>
                      <a:srgbClr val="F3F3F3"/>
                    </a:solidFill>
                  </a:tcPr>
                </a:tc>
                <a:tc>
                  <a:txBody>
                    <a:bodyPr/>
                    <a:lstStyle/>
                    <a:p>
                      <a:pPr marL="0" lvl="0" indent="0" algn="ctr" rtl="0">
                        <a:lnSpc>
                          <a:spcPct val="150000"/>
                        </a:lnSpc>
                        <a:spcBef>
                          <a:spcPts val="0"/>
                        </a:spcBef>
                        <a:spcAft>
                          <a:spcPts val="0"/>
                        </a:spcAft>
                        <a:buNone/>
                      </a:pPr>
                      <a:r>
                        <a:rPr lang="en-US" sz="2400"/>
                        <a:t>Weaknesses</a:t>
                      </a:r>
                      <a:endParaRPr sz="2400"/>
                    </a:p>
                  </a:txBody>
                  <a:tcPr marL="63500" marR="63500" marT="63500" marB="63500">
                    <a:solidFill>
                      <a:srgbClr val="F3F3F3"/>
                    </a:solidFill>
                  </a:tcPr>
                </a:tc>
                <a:extLst>
                  <a:ext uri="{0D108BD9-81ED-4DB2-BD59-A6C34878D82A}">
                    <a16:rowId xmlns:a16="http://schemas.microsoft.com/office/drawing/2014/main" val="10000"/>
                  </a:ext>
                </a:extLst>
              </a:tr>
              <a:tr h="2781750">
                <a:tc>
                  <a:txBody>
                    <a:bodyPr/>
                    <a:lstStyle/>
                    <a:p>
                      <a:pPr marL="457200" lvl="0" indent="-381000" algn="just" rtl="0">
                        <a:lnSpc>
                          <a:spcPct val="150000"/>
                        </a:lnSpc>
                        <a:spcBef>
                          <a:spcPts val="0"/>
                        </a:spcBef>
                        <a:spcAft>
                          <a:spcPts val="0"/>
                        </a:spcAft>
                        <a:buSzPts val="2400"/>
                        <a:buChar char="●"/>
                      </a:pPr>
                      <a:r>
                        <a:rPr lang="en-US" sz="2400"/>
                        <a:t>Reduced admissions</a:t>
                      </a:r>
                      <a:endParaRPr sz="2400"/>
                    </a:p>
                    <a:p>
                      <a:pPr marL="457200" lvl="0" indent="-381000" algn="just" rtl="0">
                        <a:lnSpc>
                          <a:spcPct val="150000"/>
                        </a:lnSpc>
                        <a:spcBef>
                          <a:spcPts val="0"/>
                        </a:spcBef>
                        <a:spcAft>
                          <a:spcPts val="0"/>
                        </a:spcAft>
                        <a:buSzPts val="2400"/>
                        <a:buChar char="●"/>
                      </a:pPr>
                      <a:r>
                        <a:rPr lang="en-US" sz="2400"/>
                        <a:t>Better patients’ outcomes</a:t>
                      </a:r>
                      <a:endParaRPr sz="2400"/>
                    </a:p>
                    <a:p>
                      <a:pPr marL="457200" lvl="0" indent="-381000" algn="just" rtl="0">
                        <a:lnSpc>
                          <a:spcPct val="150000"/>
                        </a:lnSpc>
                        <a:spcBef>
                          <a:spcPts val="0"/>
                        </a:spcBef>
                        <a:spcAft>
                          <a:spcPts val="0"/>
                        </a:spcAft>
                        <a:buSzPts val="2400"/>
                        <a:buChar char="●"/>
                      </a:pPr>
                      <a:r>
                        <a:rPr lang="en-US" sz="2400"/>
                        <a:t>Earlier discharge</a:t>
                      </a:r>
                      <a:endParaRPr sz="2400"/>
                    </a:p>
                    <a:p>
                      <a:pPr marL="457200" lvl="0" indent="-381000" algn="just" rtl="0">
                        <a:lnSpc>
                          <a:spcPct val="150000"/>
                        </a:lnSpc>
                        <a:spcBef>
                          <a:spcPts val="0"/>
                        </a:spcBef>
                        <a:spcAft>
                          <a:spcPts val="0"/>
                        </a:spcAft>
                        <a:buSzPts val="2400"/>
                        <a:buChar char="●"/>
                      </a:pPr>
                      <a:r>
                        <a:rPr lang="en-US" sz="2400"/>
                        <a:t>Multidisciplinary cooperation </a:t>
                      </a:r>
                      <a:endParaRPr sz="2400"/>
                    </a:p>
                  </a:txBody>
                  <a:tcPr marL="63500" marR="63500" marT="63500" marB="63500">
                    <a:solidFill>
                      <a:srgbClr val="D9D9D9"/>
                    </a:solidFill>
                  </a:tcPr>
                </a:tc>
                <a:tc>
                  <a:txBody>
                    <a:bodyPr/>
                    <a:lstStyle/>
                    <a:p>
                      <a:pPr marL="457200" lvl="0" indent="-381000" algn="l" rtl="0">
                        <a:lnSpc>
                          <a:spcPct val="150000"/>
                        </a:lnSpc>
                        <a:spcBef>
                          <a:spcPts val="0"/>
                        </a:spcBef>
                        <a:spcAft>
                          <a:spcPts val="0"/>
                        </a:spcAft>
                        <a:buSzPts val="2400"/>
                        <a:buChar char="●"/>
                      </a:pPr>
                      <a:r>
                        <a:rPr lang="en-US" sz="2400"/>
                        <a:t>Barriers of digital education</a:t>
                      </a:r>
                      <a:endParaRPr sz="2400"/>
                    </a:p>
                    <a:p>
                      <a:pPr marL="457200" lvl="0" indent="-381000" algn="l" rtl="0">
                        <a:lnSpc>
                          <a:spcPct val="150000"/>
                        </a:lnSpc>
                        <a:spcBef>
                          <a:spcPts val="0"/>
                        </a:spcBef>
                        <a:spcAft>
                          <a:spcPts val="0"/>
                        </a:spcAft>
                        <a:buSzPts val="2400"/>
                        <a:buChar char="●"/>
                      </a:pPr>
                      <a:r>
                        <a:rPr lang="en-US" sz="2400"/>
                        <a:t>Staff training</a:t>
                      </a:r>
                      <a:endParaRPr sz="2400"/>
                    </a:p>
                    <a:p>
                      <a:pPr marL="457200" lvl="0" indent="-381000" algn="l" rtl="0">
                        <a:lnSpc>
                          <a:spcPct val="150000"/>
                        </a:lnSpc>
                        <a:spcBef>
                          <a:spcPts val="0"/>
                        </a:spcBef>
                        <a:spcAft>
                          <a:spcPts val="0"/>
                        </a:spcAft>
                        <a:buSzPts val="2400"/>
                        <a:buChar char="●"/>
                      </a:pPr>
                      <a:r>
                        <a:rPr lang="en-US" sz="2400"/>
                        <a:t>Variations in infrastructures</a:t>
                      </a:r>
                      <a:endParaRPr sz="2400"/>
                    </a:p>
                    <a:p>
                      <a:pPr marL="457200" lvl="0" indent="-381000" algn="l" rtl="0">
                        <a:lnSpc>
                          <a:spcPct val="150000"/>
                        </a:lnSpc>
                        <a:spcBef>
                          <a:spcPts val="0"/>
                        </a:spcBef>
                        <a:spcAft>
                          <a:spcPts val="0"/>
                        </a:spcAft>
                        <a:buSzPts val="2400"/>
                        <a:buChar char="●"/>
                      </a:pPr>
                      <a:r>
                        <a:rPr lang="en-US" sz="2400"/>
                        <a:t>Compatibility with NHS systems</a:t>
                      </a:r>
                      <a:endParaRPr sz="2400"/>
                    </a:p>
                  </a:txBody>
                  <a:tcPr marL="63500" marR="63500" marT="63500" marB="63500">
                    <a:solidFill>
                      <a:srgbClr val="D9D9D9"/>
                    </a:solidFill>
                  </a:tcPr>
                </a:tc>
                <a:extLst>
                  <a:ext uri="{0D108BD9-81ED-4DB2-BD59-A6C34878D82A}">
                    <a16:rowId xmlns:a16="http://schemas.microsoft.com/office/drawing/2014/main" val="10001"/>
                  </a:ext>
                </a:extLst>
              </a:tr>
              <a:tr h="932525">
                <a:tc>
                  <a:txBody>
                    <a:bodyPr/>
                    <a:lstStyle/>
                    <a:p>
                      <a:pPr marL="0" lvl="0" indent="0" algn="ctr" rtl="0">
                        <a:lnSpc>
                          <a:spcPct val="150000"/>
                        </a:lnSpc>
                        <a:spcBef>
                          <a:spcPts val="0"/>
                        </a:spcBef>
                        <a:spcAft>
                          <a:spcPts val="0"/>
                        </a:spcAft>
                        <a:buNone/>
                      </a:pPr>
                      <a:r>
                        <a:rPr lang="en-US" sz="2400"/>
                        <a:t>Opportunities</a:t>
                      </a:r>
                      <a:endParaRPr sz="2400"/>
                    </a:p>
                  </a:txBody>
                  <a:tcPr marL="63500" marR="63500" marT="63500" marB="63500">
                    <a:solidFill>
                      <a:srgbClr val="F3F3F3"/>
                    </a:solidFill>
                  </a:tcPr>
                </a:tc>
                <a:tc>
                  <a:txBody>
                    <a:bodyPr/>
                    <a:lstStyle/>
                    <a:p>
                      <a:pPr marL="0" lvl="0" indent="0" algn="ctr" rtl="0">
                        <a:lnSpc>
                          <a:spcPct val="150000"/>
                        </a:lnSpc>
                        <a:spcBef>
                          <a:spcPts val="0"/>
                        </a:spcBef>
                        <a:spcAft>
                          <a:spcPts val="0"/>
                        </a:spcAft>
                        <a:buNone/>
                      </a:pPr>
                      <a:r>
                        <a:rPr lang="en-US" sz="2400"/>
                        <a:t>Threats</a:t>
                      </a:r>
                      <a:endParaRPr sz="2400"/>
                    </a:p>
                  </a:txBody>
                  <a:tcPr marL="63500" marR="63500" marT="63500" marB="63500">
                    <a:solidFill>
                      <a:srgbClr val="F3F3F3"/>
                    </a:solidFill>
                  </a:tcPr>
                </a:tc>
                <a:extLst>
                  <a:ext uri="{0D108BD9-81ED-4DB2-BD59-A6C34878D82A}">
                    <a16:rowId xmlns:a16="http://schemas.microsoft.com/office/drawing/2014/main" val="10002"/>
                  </a:ext>
                </a:extLst>
              </a:tr>
              <a:tr h="2212775">
                <a:tc>
                  <a:txBody>
                    <a:bodyPr/>
                    <a:lstStyle/>
                    <a:p>
                      <a:pPr marL="457200" lvl="0" indent="-381000" algn="just" rtl="0">
                        <a:lnSpc>
                          <a:spcPct val="150000"/>
                        </a:lnSpc>
                        <a:spcBef>
                          <a:spcPts val="0"/>
                        </a:spcBef>
                        <a:spcAft>
                          <a:spcPts val="0"/>
                        </a:spcAft>
                        <a:buSzPts val="2400"/>
                        <a:buChar char="●"/>
                      </a:pPr>
                      <a:r>
                        <a:rPr lang="en-US" sz="2400"/>
                        <a:t>AI monitoring</a:t>
                      </a:r>
                      <a:endParaRPr sz="2400"/>
                    </a:p>
                    <a:p>
                      <a:pPr marL="457200" lvl="0" indent="-381000" algn="just" rtl="0">
                        <a:lnSpc>
                          <a:spcPct val="150000"/>
                        </a:lnSpc>
                        <a:spcBef>
                          <a:spcPts val="0"/>
                        </a:spcBef>
                        <a:spcAft>
                          <a:spcPts val="0"/>
                        </a:spcAft>
                        <a:buSzPts val="2400"/>
                        <a:buChar char="●"/>
                      </a:pPr>
                      <a:r>
                        <a:rPr lang="en-US" sz="2400"/>
                        <a:t>Expansion</a:t>
                      </a:r>
                      <a:endParaRPr sz="2400"/>
                    </a:p>
                    <a:p>
                      <a:pPr marL="457200" lvl="0" indent="-381000" algn="just" rtl="0">
                        <a:lnSpc>
                          <a:spcPct val="150000"/>
                        </a:lnSpc>
                        <a:spcBef>
                          <a:spcPts val="0"/>
                        </a:spcBef>
                        <a:spcAft>
                          <a:spcPts val="0"/>
                        </a:spcAft>
                        <a:buSzPts val="2400"/>
                        <a:buChar char="●"/>
                      </a:pPr>
                      <a:r>
                        <a:rPr lang="en-US" sz="2400"/>
                        <a:t>Personalised care</a:t>
                      </a:r>
                      <a:endParaRPr sz="2400"/>
                    </a:p>
                    <a:p>
                      <a:pPr marL="457200" lvl="0" indent="-381000" algn="just" rtl="0">
                        <a:lnSpc>
                          <a:spcPct val="150000"/>
                        </a:lnSpc>
                        <a:spcBef>
                          <a:spcPts val="0"/>
                        </a:spcBef>
                        <a:spcAft>
                          <a:spcPts val="0"/>
                        </a:spcAft>
                        <a:buSzPts val="2400"/>
                        <a:buChar char="●"/>
                      </a:pPr>
                      <a:r>
                        <a:rPr lang="en-US" sz="2400"/>
                        <a:t>Community care</a:t>
                      </a:r>
                      <a:endParaRPr sz="2400"/>
                    </a:p>
                  </a:txBody>
                  <a:tcPr marL="63500" marR="63500" marT="63500" marB="63500">
                    <a:solidFill>
                      <a:srgbClr val="D9D9D9"/>
                    </a:solidFill>
                  </a:tcPr>
                </a:tc>
                <a:tc>
                  <a:txBody>
                    <a:bodyPr/>
                    <a:lstStyle/>
                    <a:p>
                      <a:pPr marL="457200" lvl="0" indent="-381000" algn="just" rtl="0">
                        <a:lnSpc>
                          <a:spcPct val="150000"/>
                        </a:lnSpc>
                        <a:spcBef>
                          <a:spcPts val="0"/>
                        </a:spcBef>
                        <a:spcAft>
                          <a:spcPts val="0"/>
                        </a:spcAft>
                        <a:buSzPts val="2400"/>
                        <a:buChar char="●"/>
                      </a:pPr>
                      <a:r>
                        <a:rPr lang="en-US" sz="2400"/>
                        <a:t>Cybersecurity</a:t>
                      </a:r>
                      <a:endParaRPr sz="2400"/>
                    </a:p>
                    <a:p>
                      <a:pPr marL="457200" lvl="0" indent="-381000" algn="just" rtl="0">
                        <a:lnSpc>
                          <a:spcPct val="150000"/>
                        </a:lnSpc>
                        <a:spcBef>
                          <a:spcPts val="0"/>
                        </a:spcBef>
                        <a:spcAft>
                          <a:spcPts val="0"/>
                        </a:spcAft>
                        <a:buSzPts val="2400"/>
                        <a:buChar char="●"/>
                      </a:pPr>
                      <a:r>
                        <a:rPr lang="en-US" sz="2400"/>
                        <a:t>Resistance to change</a:t>
                      </a:r>
                      <a:endParaRPr sz="2400"/>
                    </a:p>
                    <a:p>
                      <a:pPr marL="457200" lvl="0" indent="-381000" algn="just" rtl="0">
                        <a:lnSpc>
                          <a:spcPct val="150000"/>
                        </a:lnSpc>
                        <a:spcBef>
                          <a:spcPts val="0"/>
                        </a:spcBef>
                        <a:spcAft>
                          <a:spcPts val="0"/>
                        </a:spcAft>
                        <a:buSzPts val="2400"/>
                        <a:buChar char="●"/>
                      </a:pPr>
                      <a:r>
                        <a:rPr lang="en-US" sz="2400"/>
                        <a:t>Digital dividend </a:t>
                      </a:r>
                      <a:endParaRPr sz="2400"/>
                    </a:p>
                    <a:p>
                      <a:pPr marL="457200" lvl="0" indent="-381000" algn="just" rtl="0">
                        <a:lnSpc>
                          <a:spcPct val="150000"/>
                        </a:lnSpc>
                        <a:spcBef>
                          <a:spcPts val="0"/>
                        </a:spcBef>
                        <a:spcAft>
                          <a:spcPts val="0"/>
                        </a:spcAft>
                        <a:buSzPts val="2400"/>
                        <a:buChar char="●"/>
                      </a:pPr>
                      <a:r>
                        <a:rPr lang="en-US" sz="2400"/>
                        <a:t>Funding</a:t>
                      </a:r>
                      <a:endParaRPr sz="2400"/>
                    </a:p>
                  </a:txBody>
                  <a:tcPr marL="63500" marR="63500" marT="63500" marB="63500">
                    <a:solidFill>
                      <a:srgbClr val="D9D9D9"/>
                    </a:solidFill>
                  </a:tcPr>
                </a:tc>
                <a:extLst>
                  <a:ext uri="{0D108BD9-81ED-4DB2-BD59-A6C34878D82A}">
                    <a16:rowId xmlns:a16="http://schemas.microsoft.com/office/drawing/2014/main" val="10003"/>
                  </a:ext>
                </a:extLst>
              </a:tr>
            </a:tbl>
          </a:graphicData>
        </a:graphic>
      </p:graphicFrame>
      <p:pic>
        <p:nvPicPr>
          <p:cNvPr id="164" name="Google Shape;164;g3f221bc8de8_0_74"/>
          <p:cNvPicPr preferRelativeResize="0"/>
          <p:nvPr/>
        </p:nvPicPr>
        <p:blipFill>
          <a:blip r:embed="rId4">
            <a:alphaModFix/>
          </a:blip>
          <a:stretch>
            <a:fillRect/>
          </a:stretch>
        </p:blipFill>
        <p:spPr>
          <a:xfrm>
            <a:off x="10287225" y="1934976"/>
            <a:ext cx="7462866" cy="709109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68"/>
        <p:cNvGrpSpPr/>
        <p:nvPr/>
      </p:nvGrpSpPr>
      <p:grpSpPr>
        <a:xfrm>
          <a:off x="0" y="0"/>
          <a:ext cx="0" cy="0"/>
          <a:chOff x="0" y="0"/>
          <a:chExt cx="0" cy="0"/>
        </a:xfrm>
      </p:grpSpPr>
      <p:sp>
        <p:nvSpPr>
          <p:cNvPr id="169" name="Google Shape;169;g3f221bc8de8_0_84"/>
          <p:cNvSpPr/>
          <p:nvPr/>
        </p:nvSpPr>
        <p:spPr>
          <a:xfrm>
            <a:off x="12070075" y="7879098"/>
            <a:ext cx="6217920" cy="2407898"/>
          </a:xfrm>
          <a:custGeom>
            <a:avLst/>
            <a:gdLst/>
            <a:ahLst/>
            <a:cxnLst/>
            <a:rect l="l" t="t" r="r" b="b"/>
            <a:pathLst>
              <a:path w="7315200" h="3298490" extrusionOk="0">
                <a:moveTo>
                  <a:pt x="0" y="0"/>
                </a:moveTo>
                <a:lnTo>
                  <a:pt x="7315200" y="0"/>
                </a:lnTo>
                <a:lnTo>
                  <a:pt x="7315200" y="3298490"/>
                </a:lnTo>
                <a:lnTo>
                  <a:pt x="0" y="3298490"/>
                </a:lnTo>
                <a:lnTo>
                  <a:pt x="0" y="0"/>
                </a:lnTo>
                <a:close/>
              </a:path>
            </a:pathLst>
          </a:custGeom>
          <a:blipFill rotWithShape="1">
            <a:blip r:embed="rId3">
              <a:alphaModFix/>
            </a:blip>
            <a:stretch>
              <a:fillRect/>
            </a:stretch>
          </a:blipFill>
          <a:ln>
            <a:noFill/>
          </a:ln>
        </p:spPr>
        <p:txBody>
          <a:bodyPr/>
          <a:lstStyle/>
          <a:p>
            <a:endParaRPr lang="en-GB"/>
          </a:p>
        </p:txBody>
      </p:sp>
      <p:sp>
        <p:nvSpPr>
          <p:cNvPr id="170" name="Google Shape;170;g3f221bc8de8_0_84"/>
          <p:cNvSpPr txBox="1"/>
          <p:nvPr/>
        </p:nvSpPr>
        <p:spPr>
          <a:xfrm>
            <a:off x="1476175" y="1143696"/>
            <a:ext cx="11265900" cy="10386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100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Challenges</a:t>
            </a:r>
            <a:endParaRPr sz="4800" b="0" i="0" u="none" strike="noStrike" cap="none">
              <a:solidFill>
                <a:srgbClr val="EED9C6"/>
              </a:solidFill>
              <a:latin typeface="Calibri"/>
              <a:ea typeface="Calibri"/>
              <a:cs typeface="Calibri"/>
              <a:sym typeface="Calibri"/>
            </a:endParaRPr>
          </a:p>
        </p:txBody>
      </p:sp>
      <p:sp>
        <p:nvSpPr>
          <p:cNvPr id="171" name="Google Shape;171;g3f221bc8de8_0_84"/>
          <p:cNvSpPr txBox="1"/>
          <p:nvPr/>
        </p:nvSpPr>
        <p:spPr>
          <a:xfrm>
            <a:off x="701325" y="2980674"/>
            <a:ext cx="8209500" cy="5477700"/>
          </a:xfrm>
          <a:prstGeom prst="rect">
            <a:avLst/>
          </a:prstGeom>
          <a:noFill/>
          <a:ln>
            <a:noFill/>
          </a:ln>
        </p:spPr>
        <p:txBody>
          <a:bodyPr spcFirstLastPara="1" wrap="square" lIns="91425" tIns="91425" rIns="91425" bIns="91425" anchor="t" anchorCtr="0">
            <a:noAutofit/>
          </a:bodyPr>
          <a:lstStyle/>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Major challenges are digital gap, limitation in compatibility and gaps in labourforce capabilities. </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These challenges negatively impact the service consistency and accessibility for patients (Cucurachi</a:t>
            </a:r>
            <a:r>
              <a:rPr lang="en-US" sz="2400" i="1">
                <a:solidFill>
                  <a:srgbClr val="F7F2ED"/>
                </a:solidFill>
              </a:rPr>
              <a:t> et al.,</a:t>
            </a:r>
            <a:r>
              <a:rPr lang="en-US" sz="2400">
                <a:solidFill>
                  <a:srgbClr val="F7F2ED"/>
                </a:solidFill>
              </a:rPr>
              <a:t> 2025). </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NHS should substantially invest in digital infrastructure, staff training and development, and support programmes for service users.</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This to guarantee equitable implementation and to elevate the service efficiency of Virtual Wards.</a:t>
            </a:r>
            <a:endParaRPr sz="2400" b="0" i="0" u="none" strike="noStrike" cap="none">
              <a:solidFill>
                <a:srgbClr val="F7F2ED"/>
              </a:solidFill>
              <a:latin typeface="Calibri"/>
              <a:ea typeface="Calibri"/>
              <a:cs typeface="Calibri"/>
              <a:sym typeface="Calibri"/>
            </a:endParaRPr>
          </a:p>
        </p:txBody>
      </p:sp>
      <p:pic>
        <p:nvPicPr>
          <p:cNvPr id="172" name="Google Shape;172;g3f221bc8de8_0_84"/>
          <p:cNvPicPr preferRelativeResize="0"/>
          <p:nvPr/>
        </p:nvPicPr>
        <p:blipFill rotWithShape="1">
          <a:blip r:embed="rId4">
            <a:alphaModFix/>
          </a:blip>
          <a:srcRect/>
          <a:stretch/>
        </p:blipFill>
        <p:spPr>
          <a:xfrm>
            <a:off x="9856075" y="2980675"/>
            <a:ext cx="7879883" cy="5477700"/>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76"/>
        <p:cNvGrpSpPr/>
        <p:nvPr/>
      </p:nvGrpSpPr>
      <p:grpSpPr>
        <a:xfrm>
          <a:off x="0" y="0"/>
          <a:ext cx="0" cy="0"/>
          <a:chOff x="0" y="0"/>
          <a:chExt cx="0" cy="0"/>
        </a:xfrm>
      </p:grpSpPr>
      <p:sp>
        <p:nvSpPr>
          <p:cNvPr id="177" name="Google Shape;177;g3f09a78c4cc_0_17"/>
          <p:cNvSpPr/>
          <p:nvPr/>
        </p:nvSpPr>
        <p:spPr>
          <a:xfrm>
            <a:off x="12070075" y="7879098"/>
            <a:ext cx="6217920" cy="2407898"/>
          </a:xfrm>
          <a:custGeom>
            <a:avLst/>
            <a:gdLst/>
            <a:ahLst/>
            <a:cxnLst/>
            <a:rect l="l" t="t" r="r" b="b"/>
            <a:pathLst>
              <a:path w="7315200" h="3298490" extrusionOk="0">
                <a:moveTo>
                  <a:pt x="0" y="0"/>
                </a:moveTo>
                <a:lnTo>
                  <a:pt x="7315200" y="0"/>
                </a:lnTo>
                <a:lnTo>
                  <a:pt x="7315200" y="3298490"/>
                </a:lnTo>
                <a:lnTo>
                  <a:pt x="0" y="3298490"/>
                </a:lnTo>
                <a:lnTo>
                  <a:pt x="0" y="0"/>
                </a:lnTo>
                <a:close/>
              </a:path>
            </a:pathLst>
          </a:custGeom>
          <a:blipFill rotWithShape="1">
            <a:blip r:embed="rId3">
              <a:alphaModFix/>
            </a:blip>
            <a:stretch>
              <a:fillRect/>
            </a:stretch>
          </a:blipFill>
          <a:ln>
            <a:noFill/>
          </a:ln>
        </p:spPr>
        <p:txBody>
          <a:bodyPr/>
          <a:lstStyle/>
          <a:p>
            <a:endParaRPr lang="en-GB"/>
          </a:p>
        </p:txBody>
      </p:sp>
      <p:sp>
        <p:nvSpPr>
          <p:cNvPr id="178" name="Google Shape;178;g3f09a78c4cc_0_17"/>
          <p:cNvSpPr txBox="1"/>
          <p:nvPr/>
        </p:nvSpPr>
        <p:spPr>
          <a:xfrm>
            <a:off x="701325" y="981771"/>
            <a:ext cx="11265900" cy="10386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1000"/>
              </a:spcBef>
              <a:spcAft>
                <a:spcPts val="0"/>
              </a:spcAft>
              <a:buClr>
                <a:srgbClr val="000000"/>
              </a:buClr>
              <a:buSzPts val="4800"/>
              <a:buFont typeface="Arial"/>
              <a:buNone/>
            </a:pPr>
            <a:r>
              <a:rPr lang="en-US" sz="4800" b="1">
                <a:solidFill>
                  <a:srgbClr val="EED9C6"/>
                </a:solidFill>
              </a:rPr>
              <a:t>Recommendations </a:t>
            </a:r>
            <a:endParaRPr sz="4800" b="0" i="0" u="none" strike="noStrike" cap="none">
              <a:solidFill>
                <a:srgbClr val="EED9C6"/>
              </a:solidFill>
              <a:latin typeface="Calibri"/>
              <a:ea typeface="Calibri"/>
              <a:cs typeface="Calibri"/>
              <a:sym typeface="Calibri"/>
            </a:endParaRPr>
          </a:p>
        </p:txBody>
      </p:sp>
      <p:sp>
        <p:nvSpPr>
          <p:cNvPr id="179" name="Google Shape;179;g3f09a78c4cc_0_17"/>
          <p:cNvSpPr txBox="1"/>
          <p:nvPr/>
        </p:nvSpPr>
        <p:spPr>
          <a:xfrm>
            <a:off x="701325" y="2980675"/>
            <a:ext cx="8009400" cy="5477700"/>
          </a:xfrm>
          <a:prstGeom prst="rect">
            <a:avLst/>
          </a:prstGeom>
          <a:noFill/>
          <a:ln>
            <a:noFill/>
          </a:ln>
        </p:spPr>
        <p:txBody>
          <a:bodyPr spcFirstLastPara="1" wrap="square" lIns="91425" tIns="91425" rIns="91425" bIns="91425" anchor="t" anchorCtr="0">
            <a:noAutofit/>
          </a:bodyPr>
          <a:lstStyle/>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The major recommendations are to enhance the digital training </a:t>
            </a:r>
            <a:r>
              <a:rPr lang="en-US" sz="2400" dirty="0" err="1">
                <a:solidFill>
                  <a:srgbClr val="F7F2ED"/>
                </a:solidFill>
              </a:rPr>
              <a:t>programmes</a:t>
            </a:r>
            <a:r>
              <a:rPr lang="en-US" sz="2400" dirty="0">
                <a:solidFill>
                  <a:srgbClr val="F7F2ED"/>
                </a:solidFill>
              </a:rPr>
              <a:t> for healthcare professionals.</a:t>
            </a:r>
            <a:endParaRPr sz="2400" dirty="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dirty="0" err="1">
                <a:solidFill>
                  <a:srgbClr val="F7F2ED"/>
                </a:solidFill>
              </a:rPr>
              <a:t>Maximise</a:t>
            </a:r>
            <a:r>
              <a:rPr lang="en-US" sz="2400" dirty="0">
                <a:solidFill>
                  <a:srgbClr val="F7F2ED"/>
                </a:solidFill>
              </a:rPr>
              <a:t> compatibility between systems, integration of cybersecurity measures and strong support towards digital dividend individuals (Sunny </a:t>
            </a:r>
            <a:r>
              <a:rPr lang="en-US" sz="2400" i="1" dirty="0">
                <a:solidFill>
                  <a:srgbClr val="F7F2ED"/>
                </a:solidFill>
              </a:rPr>
              <a:t>et al.,</a:t>
            </a:r>
            <a:r>
              <a:rPr lang="en-US" sz="2400" dirty="0">
                <a:solidFill>
                  <a:srgbClr val="F7F2ED"/>
                </a:solidFill>
              </a:rPr>
              <a:t> 2025). </a:t>
            </a:r>
          </a:p>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These suggested recommendations have the ability to improve sustainability, enhance patients’ outcomes.</a:t>
            </a:r>
            <a:endParaRPr sz="2400" dirty="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dirty="0">
                <a:solidFill>
                  <a:srgbClr val="F7F2ED"/>
                </a:solidFill>
              </a:rPr>
              <a:t>This to guarantee equal accessibility to </a:t>
            </a:r>
            <a:r>
              <a:rPr lang="en-US" sz="2400" dirty="0" err="1">
                <a:solidFill>
                  <a:srgbClr val="F7F2ED"/>
                </a:solidFill>
              </a:rPr>
              <a:t>digitalised</a:t>
            </a:r>
            <a:r>
              <a:rPr lang="en-US" sz="2400" dirty="0">
                <a:solidFill>
                  <a:srgbClr val="F7F2ED"/>
                </a:solidFill>
              </a:rPr>
              <a:t> healthcare services like Virtual Wards.</a:t>
            </a:r>
            <a:endParaRPr sz="2400" b="0" i="0" u="none" strike="noStrike" cap="none" dirty="0">
              <a:solidFill>
                <a:srgbClr val="F7F2ED"/>
              </a:solidFill>
              <a:latin typeface="Calibri"/>
              <a:ea typeface="Calibri"/>
              <a:cs typeface="Calibri"/>
              <a:sym typeface="Calibri"/>
            </a:endParaRPr>
          </a:p>
        </p:txBody>
      </p:sp>
      <p:pic>
        <p:nvPicPr>
          <p:cNvPr id="180" name="Google Shape;180;g3f09a78c4cc_0_17"/>
          <p:cNvPicPr preferRelativeResize="0"/>
          <p:nvPr/>
        </p:nvPicPr>
        <p:blipFill rotWithShape="1">
          <a:blip r:embed="rId4">
            <a:alphaModFix/>
          </a:blip>
          <a:srcRect/>
          <a:stretch/>
        </p:blipFill>
        <p:spPr>
          <a:xfrm>
            <a:off x="9552405" y="2354623"/>
            <a:ext cx="8425962" cy="6456550"/>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84"/>
        <p:cNvGrpSpPr/>
        <p:nvPr/>
      </p:nvGrpSpPr>
      <p:grpSpPr>
        <a:xfrm>
          <a:off x="0" y="0"/>
          <a:ext cx="0" cy="0"/>
          <a:chOff x="0" y="0"/>
          <a:chExt cx="0" cy="0"/>
        </a:xfrm>
      </p:grpSpPr>
      <p:sp>
        <p:nvSpPr>
          <p:cNvPr id="185" name="Google Shape;185;g3f09a78c4cc_0_25"/>
          <p:cNvSpPr/>
          <p:nvPr/>
        </p:nvSpPr>
        <p:spPr>
          <a:xfrm>
            <a:off x="12070075" y="7879098"/>
            <a:ext cx="6217920" cy="2407898"/>
          </a:xfrm>
          <a:custGeom>
            <a:avLst/>
            <a:gdLst/>
            <a:ahLst/>
            <a:cxnLst/>
            <a:rect l="l" t="t" r="r" b="b"/>
            <a:pathLst>
              <a:path w="7315200" h="3298490" extrusionOk="0">
                <a:moveTo>
                  <a:pt x="0" y="0"/>
                </a:moveTo>
                <a:lnTo>
                  <a:pt x="7315200" y="0"/>
                </a:lnTo>
                <a:lnTo>
                  <a:pt x="7315200" y="3298490"/>
                </a:lnTo>
                <a:lnTo>
                  <a:pt x="0" y="3298490"/>
                </a:lnTo>
                <a:lnTo>
                  <a:pt x="0" y="0"/>
                </a:lnTo>
                <a:close/>
              </a:path>
            </a:pathLst>
          </a:custGeom>
          <a:blipFill rotWithShape="1">
            <a:blip r:embed="rId3">
              <a:alphaModFix/>
            </a:blip>
            <a:stretch>
              <a:fillRect/>
            </a:stretch>
          </a:blipFill>
          <a:ln>
            <a:noFill/>
          </a:ln>
        </p:spPr>
        <p:txBody>
          <a:bodyPr/>
          <a:lstStyle/>
          <a:p>
            <a:endParaRPr lang="en-GB"/>
          </a:p>
        </p:txBody>
      </p:sp>
      <p:sp>
        <p:nvSpPr>
          <p:cNvPr id="186" name="Google Shape;186;g3f09a78c4cc_0_25"/>
          <p:cNvSpPr txBox="1"/>
          <p:nvPr/>
        </p:nvSpPr>
        <p:spPr>
          <a:xfrm>
            <a:off x="701325" y="981775"/>
            <a:ext cx="12447300" cy="10386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1000"/>
              </a:spcBef>
              <a:spcAft>
                <a:spcPts val="0"/>
              </a:spcAft>
              <a:buClr>
                <a:srgbClr val="000000"/>
              </a:buClr>
              <a:buSzPts val="4800"/>
              <a:buFont typeface="Arial"/>
              <a:buNone/>
            </a:pPr>
            <a:r>
              <a:rPr lang="en-US" sz="4800" b="1">
                <a:solidFill>
                  <a:srgbClr val="EED9C6"/>
                </a:solidFill>
              </a:rPr>
              <a:t>Future Development</a:t>
            </a:r>
            <a:endParaRPr sz="4800" b="0" i="0" u="none" strike="noStrike" cap="none">
              <a:solidFill>
                <a:srgbClr val="EED9C6"/>
              </a:solidFill>
              <a:latin typeface="Calibri"/>
              <a:ea typeface="Calibri"/>
              <a:cs typeface="Calibri"/>
              <a:sym typeface="Calibri"/>
            </a:endParaRPr>
          </a:p>
        </p:txBody>
      </p:sp>
      <p:sp>
        <p:nvSpPr>
          <p:cNvPr id="187" name="Google Shape;187;g3f09a78c4cc_0_25"/>
          <p:cNvSpPr txBox="1"/>
          <p:nvPr/>
        </p:nvSpPr>
        <p:spPr>
          <a:xfrm>
            <a:off x="701325" y="2980675"/>
            <a:ext cx="8009400" cy="6196200"/>
          </a:xfrm>
          <a:prstGeom prst="rect">
            <a:avLst/>
          </a:prstGeom>
          <a:noFill/>
          <a:ln>
            <a:noFill/>
          </a:ln>
        </p:spPr>
        <p:txBody>
          <a:bodyPr spcFirstLastPara="1" wrap="square" lIns="91425" tIns="91425" rIns="91425" bIns="91425" anchor="t" anchorCtr="0">
            <a:noAutofit/>
          </a:bodyPr>
          <a:lstStyle/>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The future development for Virtual Wards should include strong integration of advanced technologies like predictive analytics and artificial intelligence (LinkedIn, 2026).</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These innovations can assist initial recognition of health deterioration and to provide personalised interventions. </a:t>
            </a:r>
            <a:endParaRPr sz="2400">
              <a:solidFill>
                <a:srgbClr val="F7F2ED"/>
              </a:solidFill>
            </a:endParaRPr>
          </a:p>
          <a:p>
            <a:pPr marL="457200" lvl="0" indent="-381000" algn="just" rtl="0">
              <a:lnSpc>
                <a:spcPct val="150000"/>
              </a:lnSpc>
              <a:spcBef>
                <a:spcPts val="0"/>
              </a:spcBef>
              <a:spcAft>
                <a:spcPts val="0"/>
              </a:spcAft>
              <a:buClr>
                <a:srgbClr val="F7F2ED"/>
              </a:buClr>
              <a:buSzPts val="2400"/>
              <a:buChar char="➔"/>
            </a:pPr>
            <a:r>
              <a:rPr lang="en-US" sz="2400">
                <a:solidFill>
                  <a:srgbClr val="F7F2ED"/>
                </a:solidFill>
              </a:rPr>
              <a:t>Increased application of wearable technologies and automated monitoring systems might improve the safety for patients and strength efficiency in overall healthcare operations. </a:t>
            </a:r>
            <a:endParaRPr sz="2400" b="0" i="0" u="none" strike="noStrike" cap="none">
              <a:solidFill>
                <a:srgbClr val="F7F2ED"/>
              </a:solidFill>
              <a:latin typeface="Calibri"/>
              <a:ea typeface="Calibri"/>
              <a:cs typeface="Calibri"/>
              <a:sym typeface="Calibri"/>
            </a:endParaRPr>
          </a:p>
        </p:txBody>
      </p:sp>
      <p:pic>
        <p:nvPicPr>
          <p:cNvPr id="188" name="Google Shape;188;g3f09a78c4cc_0_25"/>
          <p:cNvPicPr preferRelativeResize="0"/>
          <p:nvPr/>
        </p:nvPicPr>
        <p:blipFill>
          <a:blip r:embed="rId4">
            <a:alphaModFix/>
          </a:blip>
          <a:stretch>
            <a:fillRect/>
          </a:stretch>
        </p:blipFill>
        <p:spPr>
          <a:xfrm>
            <a:off x="9177276" y="2821500"/>
            <a:ext cx="8873999" cy="60609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92"/>
        <p:cNvGrpSpPr/>
        <p:nvPr/>
      </p:nvGrpSpPr>
      <p:grpSpPr>
        <a:xfrm>
          <a:off x="0" y="0"/>
          <a:ext cx="0" cy="0"/>
          <a:chOff x="0" y="0"/>
          <a:chExt cx="0" cy="0"/>
        </a:xfrm>
      </p:grpSpPr>
      <p:sp>
        <p:nvSpPr>
          <p:cNvPr id="193" name="Google Shape;193;g3f221bc8de8_0_93"/>
          <p:cNvSpPr/>
          <p:nvPr/>
        </p:nvSpPr>
        <p:spPr>
          <a:xfrm>
            <a:off x="14148877" y="8838033"/>
            <a:ext cx="3110423" cy="840533"/>
          </a:xfrm>
          <a:custGeom>
            <a:avLst/>
            <a:gdLst/>
            <a:ahLst/>
            <a:cxnLst/>
            <a:rect l="l" t="t" r="r" b="b"/>
            <a:pathLst>
              <a:path w="3110423" h="840533" extrusionOk="0">
                <a:moveTo>
                  <a:pt x="0" y="0"/>
                </a:moveTo>
                <a:lnTo>
                  <a:pt x="3110423" y="0"/>
                </a:lnTo>
                <a:lnTo>
                  <a:pt x="3110423" y="840534"/>
                </a:lnTo>
                <a:lnTo>
                  <a:pt x="0" y="840534"/>
                </a:lnTo>
                <a:lnTo>
                  <a:pt x="0" y="0"/>
                </a:lnTo>
                <a:close/>
              </a:path>
            </a:pathLst>
          </a:custGeom>
          <a:blipFill rotWithShape="1">
            <a:blip r:embed="rId3">
              <a:alphaModFix/>
            </a:blip>
            <a:stretch>
              <a:fillRect/>
            </a:stretch>
          </a:blipFill>
          <a:ln>
            <a:noFill/>
          </a:ln>
        </p:spPr>
        <p:txBody>
          <a:bodyPr/>
          <a:lstStyle/>
          <a:p>
            <a:endParaRPr lang="en-GB"/>
          </a:p>
        </p:txBody>
      </p:sp>
      <p:sp>
        <p:nvSpPr>
          <p:cNvPr id="194" name="Google Shape;194;g3f221bc8de8_0_93"/>
          <p:cNvSpPr txBox="1"/>
          <p:nvPr/>
        </p:nvSpPr>
        <p:spPr>
          <a:xfrm>
            <a:off x="901075" y="927490"/>
            <a:ext cx="109263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Conclusion</a:t>
            </a:r>
            <a:endParaRPr sz="4800" b="0" i="0" u="none" strike="noStrike" cap="none">
              <a:solidFill>
                <a:srgbClr val="EED9C6"/>
              </a:solidFill>
              <a:latin typeface="Calibri"/>
              <a:ea typeface="Calibri"/>
              <a:cs typeface="Calibri"/>
              <a:sym typeface="Calibri"/>
            </a:endParaRPr>
          </a:p>
        </p:txBody>
      </p:sp>
      <p:sp>
        <p:nvSpPr>
          <p:cNvPr id="195" name="Google Shape;195;g3f221bc8de8_0_93"/>
          <p:cNvSpPr/>
          <p:nvPr/>
        </p:nvSpPr>
        <p:spPr>
          <a:xfrm rot="10800000" flipH="1">
            <a:off x="11088200" y="4407"/>
            <a:ext cx="7203157" cy="2696616"/>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4">
              <a:alphaModFix/>
            </a:blip>
            <a:stretch>
              <a:fillRect/>
            </a:stretch>
          </a:blipFill>
          <a:ln>
            <a:noFill/>
          </a:ln>
        </p:spPr>
        <p:txBody>
          <a:bodyPr/>
          <a:lstStyle/>
          <a:p>
            <a:endParaRPr lang="en-GB"/>
          </a:p>
        </p:txBody>
      </p:sp>
      <p:sp>
        <p:nvSpPr>
          <p:cNvPr id="196" name="Google Shape;196;g3f221bc8de8_0_93"/>
          <p:cNvSpPr txBox="1"/>
          <p:nvPr/>
        </p:nvSpPr>
        <p:spPr>
          <a:xfrm>
            <a:off x="581475" y="2780925"/>
            <a:ext cx="8769000" cy="55131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NHS Virtual Wards is one of the key digital innovations in the UK</a:t>
            </a:r>
            <a:r>
              <a:rPr lang="en-US" sz="2400">
                <a:solidFill>
                  <a:srgbClr val="F7F2ED"/>
                </a:solidFill>
              </a:rPr>
              <a:t>.</a:t>
            </a:r>
            <a:endParaRPr sz="2400">
              <a:solidFill>
                <a:srgbClr val="F7F2ED"/>
              </a:solidFill>
            </a:endParaRPr>
          </a:p>
          <a:p>
            <a:pPr marL="457200" marR="0" lvl="0" indent="-381000" algn="just" rtl="0">
              <a:lnSpc>
                <a:spcPct val="150000"/>
              </a:lnSpc>
              <a:spcBef>
                <a:spcPts val="0"/>
              </a:spcBef>
              <a:spcAft>
                <a:spcPts val="0"/>
              </a:spcAft>
              <a:buClr>
                <a:srgbClr val="F7F2ED"/>
              </a:buClr>
              <a:buSzPts val="2400"/>
              <a:buFont typeface="Arial"/>
              <a:buChar char="➔"/>
            </a:pPr>
            <a:r>
              <a:rPr lang="en-US" sz="2400">
                <a:solidFill>
                  <a:srgbClr val="F7F2ED"/>
                </a:solidFill>
              </a:rPr>
              <a:t>It had</a:t>
            </a:r>
            <a:r>
              <a:rPr lang="en-US" sz="2400" b="0" i="0" u="none" strike="noStrike" cap="none">
                <a:solidFill>
                  <a:srgbClr val="F7F2ED"/>
                </a:solidFill>
                <a:latin typeface="Arial"/>
                <a:ea typeface="Arial"/>
                <a:cs typeface="Arial"/>
                <a:sym typeface="Arial"/>
              </a:rPr>
              <a:t> a significant impact on the landscape of healthcare services through increased capacity at hospital sites, patients' outcomes, and improved efficiency for staff.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Its increasing adaptation and development significantly showcase its strong importance within the NHS.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The challenges such as limitations in infrastructure and digital divide remains</a:t>
            </a:r>
            <a:r>
              <a:rPr lang="en-US" sz="2400">
                <a:solidFill>
                  <a:srgbClr val="F7F2ED"/>
                </a:solidFill>
              </a:rPr>
              <a:t>.</a:t>
            </a:r>
            <a:endParaRPr sz="2400">
              <a:solidFill>
                <a:srgbClr val="F7F2ED"/>
              </a:solidFill>
            </a:endParaRPr>
          </a:p>
          <a:p>
            <a:pPr marL="457200" marR="0" lvl="0" indent="-381000" algn="just" rtl="0">
              <a:lnSpc>
                <a:spcPct val="150000"/>
              </a:lnSpc>
              <a:spcBef>
                <a:spcPts val="0"/>
              </a:spcBef>
              <a:spcAft>
                <a:spcPts val="0"/>
              </a:spcAft>
              <a:buClr>
                <a:srgbClr val="F7F2ED"/>
              </a:buClr>
              <a:buSzPts val="2400"/>
              <a:buFont typeface="Arial"/>
              <a:buChar char="➔"/>
            </a:pPr>
            <a:r>
              <a:rPr lang="en-US" sz="2400">
                <a:solidFill>
                  <a:srgbClr val="F7F2ED"/>
                </a:solidFill>
              </a:rPr>
              <a:t>H</a:t>
            </a:r>
            <a:r>
              <a:rPr lang="en-US" sz="2400" b="0" i="0" u="none" strike="noStrike" cap="none">
                <a:solidFill>
                  <a:srgbClr val="F7F2ED"/>
                </a:solidFill>
                <a:latin typeface="Arial"/>
                <a:ea typeface="Arial"/>
                <a:cs typeface="Arial"/>
                <a:sym typeface="Arial"/>
              </a:rPr>
              <a:t>owever NHS Virtual Wards offers strong potential to deliver a patient-centred care.</a:t>
            </a:r>
            <a:endParaRPr sz="2400" b="0" i="0" u="none" strike="noStrike" cap="none">
              <a:solidFill>
                <a:srgbClr val="F7F2ED"/>
              </a:solidFill>
              <a:latin typeface="Calibri"/>
              <a:ea typeface="Calibri"/>
              <a:cs typeface="Calibri"/>
              <a:sym typeface="Calibri"/>
            </a:endParaRPr>
          </a:p>
        </p:txBody>
      </p:sp>
      <p:pic>
        <p:nvPicPr>
          <p:cNvPr id="197" name="Google Shape;197;g3f221bc8de8_0_93"/>
          <p:cNvPicPr preferRelativeResize="0"/>
          <p:nvPr/>
        </p:nvPicPr>
        <p:blipFill rotWithShape="1">
          <a:blip r:embed="rId5">
            <a:alphaModFix/>
          </a:blip>
          <a:srcRect/>
          <a:stretch/>
        </p:blipFill>
        <p:spPr>
          <a:xfrm>
            <a:off x="9969625" y="3379849"/>
            <a:ext cx="7986200" cy="4243650"/>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201"/>
        <p:cNvGrpSpPr/>
        <p:nvPr/>
      </p:nvGrpSpPr>
      <p:grpSpPr>
        <a:xfrm>
          <a:off x="0" y="0"/>
          <a:ext cx="0" cy="0"/>
          <a:chOff x="0" y="0"/>
          <a:chExt cx="0" cy="0"/>
        </a:xfrm>
      </p:grpSpPr>
      <p:sp>
        <p:nvSpPr>
          <p:cNvPr id="202" name="Google Shape;202;g3f221bc8de8_0_102"/>
          <p:cNvSpPr txBox="1"/>
          <p:nvPr/>
        </p:nvSpPr>
        <p:spPr>
          <a:xfrm>
            <a:off x="5169000" y="408149"/>
            <a:ext cx="7950000" cy="10587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References</a:t>
            </a:r>
            <a:endParaRPr sz="4800" b="0" i="0" u="none" strike="noStrike" cap="none">
              <a:solidFill>
                <a:srgbClr val="EED9C6"/>
              </a:solidFill>
              <a:latin typeface="Calibri"/>
              <a:ea typeface="Calibri"/>
              <a:cs typeface="Calibri"/>
              <a:sym typeface="Calibri"/>
            </a:endParaRPr>
          </a:p>
        </p:txBody>
      </p:sp>
      <p:sp>
        <p:nvSpPr>
          <p:cNvPr id="203" name="Google Shape;203;g3f221bc8de8_0_102"/>
          <p:cNvSpPr txBox="1"/>
          <p:nvPr/>
        </p:nvSpPr>
        <p:spPr>
          <a:xfrm>
            <a:off x="225300" y="1386925"/>
            <a:ext cx="17837400" cy="86736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Akinluyi, A., Ogunfusika, O.H. and Brown, A. (2025) ‘The effectiveness of virtual wards compared to inpatient beds in clinical outcomes of frail older patients with chronic conditions: A systematic review’, </a:t>
            </a:r>
            <a:r>
              <a:rPr lang="en-US" sz="1500" i="1">
                <a:solidFill>
                  <a:srgbClr val="F7F2ED"/>
                </a:solidFill>
              </a:rPr>
              <a:t>Cureus</a:t>
            </a:r>
            <a:r>
              <a:rPr lang="en-US" sz="1500">
                <a:solidFill>
                  <a:srgbClr val="F7F2ED"/>
                </a:solidFill>
              </a:rPr>
              <a:t>. Available at:</a:t>
            </a:r>
            <a:r>
              <a:rPr lang="en-US" sz="1500">
                <a:solidFill>
                  <a:srgbClr val="F7F2ED"/>
                </a:solidFill>
                <a:uFill>
                  <a:noFill/>
                </a:uFill>
                <a:hlinkClick r:id="rId3">
                  <a:extLst>
                    <a:ext uri="{A12FA001-AC4F-418D-AE19-62706E023703}">
                      <ahyp:hlinkClr xmlns:ahyp="http://schemas.microsoft.com/office/drawing/2018/hyperlinkcolor" val="tx"/>
                    </a:ext>
                  </a:extLst>
                </a:hlinkClick>
              </a:rPr>
              <a:t> </a:t>
            </a:r>
            <a:r>
              <a:rPr lang="en-US" sz="1500" u="sng">
                <a:solidFill>
                  <a:srgbClr val="F7F2ED"/>
                </a:solidFill>
                <a:hlinkClick r:id="rId3">
                  <a:extLst>
                    <a:ext uri="{A12FA001-AC4F-418D-AE19-62706E023703}">
                      <ahyp:hlinkClr xmlns:ahyp="http://schemas.microsoft.com/office/drawing/2018/hyperlinkcolor" val="tx"/>
                    </a:ext>
                  </a:extLst>
                </a:hlinkClick>
              </a:rPr>
              <a:t>https://doi.org/10.7759/cureus.97487</a:t>
            </a:r>
            <a:r>
              <a:rPr lang="en-US" sz="1500">
                <a:solidFill>
                  <a:srgbClr val="F7F2ED"/>
                </a:solidFill>
              </a:rPr>
              <a:t> (Accessed: 3 July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Cucurachi, S., Lydon, S., Moens, L.L., Manser, T. and O’Connor, P. (2025) ‘Barriers and facilitators to the use of virtual wards: A systematic review of the qualitative evidence’, </a:t>
            </a:r>
            <a:r>
              <a:rPr lang="en-US" sz="1500" i="1">
                <a:solidFill>
                  <a:srgbClr val="F7F2ED"/>
                </a:solidFill>
              </a:rPr>
              <a:t>International Journal for Quality in Health Care</a:t>
            </a:r>
            <a:r>
              <a:rPr lang="en-US" sz="1500">
                <a:solidFill>
                  <a:srgbClr val="F7F2ED"/>
                </a:solidFill>
              </a:rPr>
              <a:t>, 37(3). Available at:</a:t>
            </a:r>
            <a:r>
              <a:rPr lang="en-US" sz="1500">
                <a:solidFill>
                  <a:srgbClr val="F7F2ED"/>
                </a:solidFill>
                <a:uFill>
                  <a:noFill/>
                </a:uFill>
                <a:hlinkClick r:id="rId4">
                  <a:extLst>
                    <a:ext uri="{A12FA001-AC4F-418D-AE19-62706E023703}">
                      <ahyp:hlinkClr xmlns:ahyp="http://schemas.microsoft.com/office/drawing/2018/hyperlinkcolor" val="tx"/>
                    </a:ext>
                  </a:extLst>
                </a:hlinkClick>
              </a:rPr>
              <a:t> </a:t>
            </a:r>
            <a:r>
              <a:rPr lang="en-US" sz="1500" u="sng">
                <a:solidFill>
                  <a:srgbClr val="F7F2ED"/>
                </a:solidFill>
                <a:hlinkClick r:id="rId4">
                  <a:extLst>
                    <a:ext uri="{A12FA001-AC4F-418D-AE19-62706E023703}">
                      <ahyp:hlinkClr xmlns:ahyp="http://schemas.microsoft.com/office/drawing/2018/hyperlinkcolor" val="tx"/>
                    </a:ext>
                  </a:extLst>
                </a:hlinkClick>
              </a:rPr>
              <a:t>https://doi.org/10.1093/intqhc/mzaf065</a:t>
            </a:r>
            <a:r>
              <a:rPr lang="en-US" sz="1500">
                <a:solidFill>
                  <a:srgbClr val="F7F2ED"/>
                </a:solidFill>
              </a:rPr>
              <a:t> (Accessed: 3 July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Department of Health and Social Care (2022) </a:t>
            </a:r>
            <a:r>
              <a:rPr lang="en-US" sz="1500" i="1">
                <a:solidFill>
                  <a:srgbClr val="F7F2ED"/>
                </a:solidFill>
              </a:rPr>
              <a:t>A plan for digital health and social care</a:t>
            </a:r>
            <a:r>
              <a:rPr lang="en-US" sz="1500">
                <a:solidFill>
                  <a:srgbClr val="F7F2ED"/>
                </a:solidFill>
              </a:rPr>
              <a:t>. Available at:</a:t>
            </a:r>
            <a:r>
              <a:rPr lang="en-US" sz="1500">
                <a:solidFill>
                  <a:srgbClr val="F7F2ED"/>
                </a:solidFill>
                <a:uFill>
                  <a:noFill/>
                </a:uFill>
                <a:hlinkClick r:id="rId5">
                  <a:extLst>
                    <a:ext uri="{A12FA001-AC4F-418D-AE19-62706E023703}">
                      <ahyp:hlinkClr xmlns:ahyp="http://schemas.microsoft.com/office/drawing/2018/hyperlinkcolor" val="tx"/>
                    </a:ext>
                  </a:extLst>
                </a:hlinkClick>
              </a:rPr>
              <a:t> </a:t>
            </a:r>
            <a:r>
              <a:rPr lang="en-US" sz="1500" u="sng">
                <a:solidFill>
                  <a:srgbClr val="F7F2ED"/>
                </a:solidFill>
                <a:hlinkClick r:id="rId5">
                  <a:extLst>
                    <a:ext uri="{A12FA001-AC4F-418D-AE19-62706E023703}">
                      <ahyp:hlinkClr xmlns:ahyp="http://schemas.microsoft.com/office/drawing/2018/hyperlinkcolor" val="tx"/>
                    </a:ext>
                  </a:extLst>
                </a:hlinkClick>
              </a:rPr>
              <a:t>https://www.gov.uk/government/publications/a-plan-for-digital-health-and-social-care/a-plan-for-digital-health-and-social-care</a:t>
            </a:r>
            <a:r>
              <a:rPr lang="en-US" sz="1500">
                <a:solidFill>
                  <a:srgbClr val="F7F2ED"/>
                </a:solidFill>
              </a:rPr>
              <a:t> (Accessed: 3 July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Lee, G., Caton, E. and Knight, A. (2023) ‘Evaluating digital competencies for allied health professionals in the United Kingdom’, </a:t>
            </a:r>
            <a:r>
              <a:rPr lang="en-US" sz="1500" i="1">
                <a:solidFill>
                  <a:srgbClr val="F7F2ED"/>
                </a:solidFill>
              </a:rPr>
              <a:t>Digital Health</a:t>
            </a:r>
            <a:r>
              <a:rPr lang="en-US" sz="1500">
                <a:solidFill>
                  <a:srgbClr val="F7F2ED"/>
                </a:solidFill>
              </a:rPr>
              <a:t>, 9, p. 20552076231176658. Available at:</a:t>
            </a:r>
            <a:r>
              <a:rPr lang="en-US" sz="1500">
                <a:solidFill>
                  <a:srgbClr val="F7F2ED"/>
                </a:solidFill>
                <a:uFill>
                  <a:noFill/>
                </a:uFill>
                <a:hlinkClick r:id="rId6">
                  <a:extLst>
                    <a:ext uri="{A12FA001-AC4F-418D-AE19-62706E023703}">
                      <ahyp:hlinkClr xmlns:ahyp="http://schemas.microsoft.com/office/drawing/2018/hyperlinkcolor" val="tx"/>
                    </a:ext>
                  </a:extLst>
                </a:hlinkClick>
              </a:rPr>
              <a:t> </a:t>
            </a:r>
            <a:r>
              <a:rPr lang="en-US" sz="1500" u="sng">
                <a:solidFill>
                  <a:srgbClr val="F7F2ED"/>
                </a:solidFill>
                <a:hlinkClick r:id="rId6">
                  <a:extLst>
                    <a:ext uri="{A12FA001-AC4F-418D-AE19-62706E023703}">
                      <ahyp:hlinkClr xmlns:ahyp="http://schemas.microsoft.com/office/drawing/2018/hyperlinkcolor" val="tx"/>
                    </a:ext>
                  </a:extLst>
                </a:hlinkClick>
              </a:rPr>
              <a:t>https://doi.org/10.1177/20552076231176658</a:t>
            </a:r>
            <a:r>
              <a:rPr lang="en-US" sz="1500">
                <a:solidFill>
                  <a:srgbClr val="F7F2ED"/>
                </a:solidFill>
              </a:rPr>
              <a:t> (Accessed: 3 July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LinkedIn (2026) </a:t>
            </a:r>
            <a:r>
              <a:rPr lang="en-US" sz="1500" i="1">
                <a:solidFill>
                  <a:srgbClr val="F7F2ED"/>
                </a:solidFill>
              </a:rPr>
              <a:t>Virtual wards, what the future holds using technology and AI</a:t>
            </a:r>
            <a:r>
              <a:rPr lang="en-US" sz="1500">
                <a:solidFill>
                  <a:srgbClr val="F7F2ED"/>
                </a:solidFill>
              </a:rPr>
              <a:t>. Available at:</a:t>
            </a:r>
            <a:r>
              <a:rPr lang="en-US" sz="1500">
                <a:solidFill>
                  <a:srgbClr val="F7F2ED"/>
                </a:solidFill>
                <a:uFill>
                  <a:noFill/>
                </a:uFill>
                <a:hlinkClick r:id="rId7">
                  <a:extLst>
                    <a:ext uri="{A12FA001-AC4F-418D-AE19-62706E023703}">
                      <ahyp:hlinkClr xmlns:ahyp="http://schemas.microsoft.com/office/drawing/2018/hyperlinkcolor" val="tx"/>
                    </a:ext>
                  </a:extLst>
                </a:hlinkClick>
              </a:rPr>
              <a:t> </a:t>
            </a:r>
            <a:r>
              <a:rPr lang="en-US" sz="1500" u="sng">
                <a:solidFill>
                  <a:srgbClr val="F7F2ED"/>
                </a:solidFill>
                <a:hlinkClick r:id="rId7">
                  <a:extLst>
                    <a:ext uri="{A12FA001-AC4F-418D-AE19-62706E023703}">
                      <ahyp:hlinkClr xmlns:ahyp="http://schemas.microsoft.com/office/drawing/2018/hyperlinkcolor" val="tx"/>
                    </a:ext>
                  </a:extLst>
                </a:hlinkClick>
              </a:rPr>
              <a:t>https://www.linkedin.com/pulse/virtual-wards-what-future-holds-using-technology-ai-michael-hough-h1w7f/</a:t>
            </a:r>
            <a:r>
              <a:rPr lang="en-US" sz="1500">
                <a:solidFill>
                  <a:srgbClr val="F7F2ED"/>
                </a:solidFill>
              </a:rPr>
              <a:t> (Accessed: 3 July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NHS England (2025) </a:t>
            </a:r>
            <a:r>
              <a:rPr lang="en-US" sz="1500" i="1">
                <a:solidFill>
                  <a:srgbClr val="F7F2ED"/>
                </a:solidFill>
              </a:rPr>
              <a:t>Review of NHS performance and delivery</a:t>
            </a:r>
            <a:r>
              <a:rPr lang="en-US" sz="1500">
                <a:solidFill>
                  <a:srgbClr val="F7F2ED"/>
                </a:solidFill>
              </a:rPr>
              <a:t>. Available at:</a:t>
            </a:r>
            <a:r>
              <a:rPr lang="en-US" sz="1500">
                <a:solidFill>
                  <a:srgbClr val="F7F2ED"/>
                </a:solidFill>
                <a:uFill>
                  <a:noFill/>
                </a:uFill>
                <a:hlinkClick r:id="rId8">
                  <a:extLst>
                    <a:ext uri="{A12FA001-AC4F-418D-AE19-62706E023703}">
                      <ahyp:hlinkClr xmlns:ahyp="http://schemas.microsoft.com/office/drawing/2018/hyperlinkcolor" val="tx"/>
                    </a:ext>
                  </a:extLst>
                </a:hlinkClick>
              </a:rPr>
              <a:t> </a:t>
            </a:r>
            <a:r>
              <a:rPr lang="en-US" sz="1500" u="sng">
                <a:solidFill>
                  <a:srgbClr val="F7F2ED"/>
                </a:solidFill>
                <a:hlinkClick r:id="rId8">
                  <a:extLst>
                    <a:ext uri="{A12FA001-AC4F-418D-AE19-62706E023703}">
                      <ahyp:hlinkClr xmlns:ahyp="http://schemas.microsoft.com/office/drawing/2018/hyperlinkcolor" val="tx"/>
                    </a:ext>
                  </a:extLst>
                </a:hlinkClick>
              </a:rPr>
              <a:t>https://www.england.nhs.uk/long-read/review-of-nhs-performance-and-delivery/</a:t>
            </a:r>
            <a:r>
              <a:rPr lang="en-US" sz="1500">
                <a:solidFill>
                  <a:srgbClr val="F7F2ED"/>
                </a:solidFill>
              </a:rPr>
              <a:t> (Accessed: 22 June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NHS England (2026) </a:t>
            </a:r>
            <a:r>
              <a:rPr lang="en-US" sz="1500" i="1">
                <a:solidFill>
                  <a:srgbClr val="F7F2ED"/>
                </a:solidFill>
              </a:rPr>
              <a:t>Digital transformation</a:t>
            </a:r>
            <a:r>
              <a:rPr lang="en-US" sz="1500">
                <a:solidFill>
                  <a:srgbClr val="F7F2ED"/>
                </a:solidFill>
              </a:rPr>
              <a:t>. Available at:</a:t>
            </a:r>
            <a:r>
              <a:rPr lang="en-US" sz="1500">
                <a:solidFill>
                  <a:srgbClr val="F7F2ED"/>
                </a:solidFill>
                <a:uFill>
                  <a:noFill/>
                </a:uFill>
                <a:hlinkClick r:id="rId9">
                  <a:extLst>
                    <a:ext uri="{A12FA001-AC4F-418D-AE19-62706E023703}">
                      <ahyp:hlinkClr xmlns:ahyp="http://schemas.microsoft.com/office/drawing/2018/hyperlinkcolor" val="tx"/>
                    </a:ext>
                  </a:extLst>
                </a:hlinkClick>
              </a:rPr>
              <a:t> </a:t>
            </a:r>
            <a:r>
              <a:rPr lang="en-US" sz="1500" u="sng">
                <a:solidFill>
                  <a:srgbClr val="F7F2ED"/>
                </a:solidFill>
                <a:hlinkClick r:id="rId9">
                  <a:extLst>
                    <a:ext uri="{A12FA001-AC4F-418D-AE19-62706E023703}">
                      <ahyp:hlinkClr xmlns:ahyp="http://schemas.microsoft.com/office/drawing/2018/hyperlinkcolor" val="tx"/>
                    </a:ext>
                  </a:extLst>
                </a:hlinkClick>
              </a:rPr>
              <a:t>https://www.england.nhs.uk/digitaltechnology/</a:t>
            </a:r>
            <a:r>
              <a:rPr lang="en-US" sz="1500">
                <a:solidFill>
                  <a:srgbClr val="F7F2ED"/>
                </a:solidFill>
              </a:rPr>
              <a:t> (Accessed: 3 July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NHS Futures (2026) </a:t>
            </a:r>
            <a:r>
              <a:rPr lang="en-US" sz="1500" i="1">
                <a:solidFill>
                  <a:srgbClr val="F7F2ED"/>
                </a:solidFill>
              </a:rPr>
              <a:t>What Good Looks Like Framework</a:t>
            </a:r>
            <a:r>
              <a:rPr lang="en-US" sz="1500">
                <a:solidFill>
                  <a:srgbClr val="F7F2ED"/>
                </a:solidFill>
              </a:rPr>
              <a:t>. Available at:</a:t>
            </a:r>
            <a:r>
              <a:rPr lang="en-US" sz="1500">
                <a:solidFill>
                  <a:srgbClr val="F7F2ED"/>
                </a:solidFill>
                <a:uFill>
                  <a:noFill/>
                </a:uFill>
                <a:hlinkClick r:id="rId10">
                  <a:extLst>
                    <a:ext uri="{A12FA001-AC4F-418D-AE19-62706E023703}">
                      <ahyp:hlinkClr xmlns:ahyp="http://schemas.microsoft.com/office/drawing/2018/hyperlinkcolor" val="tx"/>
                    </a:ext>
                  </a:extLst>
                </a:hlinkClick>
              </a:rPr>
              <a:t> </a:t>
            </a:r>
            <a:r>
              <a:rPr lang="en-US" sz="1500" u="sng">
                <a:solidFill>
                  <a:srgbClr val="F7F2ED"/>
                </a:solidFill>
                <a:hlinkClick r:id="rId10">
                  <a:extLst>
                    <a:ext uri="{A12FA001-AC4F-418D-AE19-62706E023703}">
                      <ahyp:hlinkClr xmlns:ahyp="http://schemas.microsoft.com/office/drawing/2018/hyperlinkcolor" val="tx"/>
                    </a:ext>
                  </a:extLst>
                </a:hlinkClick>
              </a:rPr>
              <a:t>https://future.nhs.uk/connect.ti/WhatGoodLooksLikeKnowledge/grouphome</a:t>
            </a:r>
            <a:r>
              <a:rPr lang="en-US" sz="1500">
                <a:solidFill>
                  <a:srgbClr val="F7F2ED"/>
                </a:solidFill>
              </a:rPr>
              <a:t> (Accessed: 20 June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Stoumpos, A.I., Kitsios, F. and Talias, M.A. (2023) ‘Digital transformation in healthcare: Technology acceptance and its applications’, </a:t>
            </a:r>
            <a:r>
              <a:rPr lang="en-US" sz="1500" i="1">
                <a:solidFill>
                  <a:srgbClr val="F7F2ED"/>
                </a:solidFill>
              </a:rPr>
              <a:t>International Journal of Environmental Research and Public Health</a:t>
            </a:r>
            <a:r>
              <a:rPr lang="en-US" sz="1500">
                <a:solidFill>
                  <a:srgbClr val="F7F2ED"/>
                </a:solidFill>
              </a:rPr>
              <a:t>, 20(4), p. 3407. Available at:</a:t>
            </a:r>
            <a:r>
              <a:rPr lang="en-US" sz="1500">
                <a:solidFill>
                  <a:srgbClr val="F7F2ED"/>
                </a:solidFill>
                <a:uFill>
                  <a:noFill/>
                </a:uFill>
                <a:hlinkClick r:id="rId11">
                  <a:extLst>
                    <a:ext uri="{A12FA001-AC4F-418D-AE19-62706E023703}">
                      <ahyp:hlinkClr xmlns:ahyp="http://schemas.microsoft.com/office/drawing/2018/hyperlinkcolor" val="tx"/>
                    </a:ext>
                  </a:extLst>
                </a:hlinkClick>
              </a:rPr>
              <a:t> </a:t>
            </a:r>
            <a:r>
              <a:rPr lang="en-US" sz="1500" u="sng">
                <a:solidFill>
                  <a:srgbClr val="F7F2ED"/>
                </a:solidFill>
                <a:hlinkClick r:id="rId11">
                  <a:extLst>
                    <a:ext uri="{A12FA001-AC4F-418D-AE19-62706E023703}">
                      <ahyp:hlinkClr xmlns:ahyp="http://schemas.microsoft.com/office/drawing/2018/hyperlinkcolor" val="tx"/>
                    </a:ext>
                  </a:extLst>
                </a:hlinkClick>
              </a:rPr>
              <a:t>https://doi.org/10.3390/ijerph20043407</a:t>
            </a:r>
            <a:r>
              <a:rPr lang="en-US" sz="1500">
                <a:solidFill>
                  <a:srgbClr val="F7F2ED"/>
                </a:solidFill>
              </a:rPr>
              <a:t> (Accessed: 3 July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Sunny, T., Ravichandran, N., Broughan, J., McCombe, G., Loughman, S., McDonald, K., Starr, N. and Cullen, W. (2025) ‘Practitioners’ perspectives on implementation of acute virtual wards: A scoping review’, </a:t>
            </a:r>
            <a:r>
              <a:rPr lang="en-US" sz="1500" i="1">
                <a:solidFill>
                  <a:srgbClr val="F7F2ED"/>
                </a:solidFill>
              </a:rPr>
              <a:t>PLOS Digital Health</a:t>
            </a:r>
            <a:r>
              <a:rPr lang="en-US" sz="1500">
                <a:solidFill>
                  <a:srgbClr val="F7F2ED"/>
                </a:solidFill>
              </a:rPr>
              <a:t>, 4(5), p. e0000858. Available at:</a:t>
            </a:r>
            <a:r>
              <a:rPr lang="en-US" sz="1500">
                <a:solidFill>
                  <a:srgbClr val="F7F2ED"/>
                </a:solidFill>
                <a:uFill>
                  <a:noFill/>
                </a:uFill>
                <a:hlinkClick r:id="rId12">
                  <a:extLst>
                    <a:ext uri="{A12FA001-AC4F-418D-AE19-62706E023703}">
                      <ahyp:hlinkClr xmlns:ahyp="http://schemas.microsoft.com/office/drawing/2018/hyperlinkcolor" val="tx"/>
                    </a:ext>
                  </a:extLst>
                </a:hlinkClick>
              </a:rPr>
              <a:t> </a:t>
            </a:r>
            <a:r>
              <a:rPr lang="en-US" sz="1500" u="sng">
                <a:solidFill>
                  <a:srgbClr val="F7F2ED"/>
                </a:solidFill>
                <a:hlinkClick r:id="rId12">
                  <a:extLst>
                    <a:ext uri="{A12FA001-AC4F-418D-AE19-62706E023703}">
                      <ahyp:hlinkClr xmlns:ahyp="http://schemas.microsoft.com/office/drawing/2018/hyperlinkcolor" val="tx"/>
                    </a:ext>
                  </a:extLst>
                </a:hlinkClick>
              </a:rPr>
              <a:t>https://doi.org/10.1371/journal.pdig.0000858</a:t>
            </a:r>
            <a:r>
              <a:rPr lang="en-US" sz="1500">
                <a:solidFill>
                  <a:srgbClr val="F7F2ED"/>
                </a:solidFill>
              </a:rPr>
              <a:t> (Accessed: 3 July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Vindrola-Padros, C., Sidhu, M.S., Georghiou, T., Sherlaw-Johnson, C., Singh, K.E., Tomini, S.M., Ellins, J., Morris, S. and Fulop, N.J. (2021) ‘The implementation of remote home monitoring models during the COVID-19 pandemic in England’, </a:t>
            </a:r>
            <a:r>
              <a:rPr lang="en-US" sz="1500" i="1">
                <a:solidFill>
                  <a:srgbClr val="F7F2ED"/>
                </a:solidFill>
              </a:rPr>
              <a:t>EClinicalMedicine</a:t>
            </a:r>
            <a:r>
              <a:rPr lang="en-US" sz="1500">
                <a:solidFill>
                  <a:srgbClr val="F7F2ED"/>
                </a:solidFill>
              </a:rPr>
              <a:t>, 34, p. 100799. Available at:</a:t>
            </a:r>
            <a:r>
              <a:rPr lang="en-US" sz="1500">
                <a:solidFill>
                  <a:srgbClr val="F7F2ED"/>
                </a:solidFill>
                <a:uFill>
                  <a:noFill/>
                </a:uFill>
                <a:hlinkClick r:id="rId13">
                  <a:extLst>
                    <a:ext uri="{A12FA001-AC4F-418D-AE19-62706E023703}">
                      <ahyp:hlinkClr xmlns:ahyp="http://schemas.microsoft.com/office/drawing/2018/hyperlinkcolor" val="tx"/>
                    </a:ext>
                  </a:extLst>
                </a:hlinkClick>
              </a:rPr>
              <a:t> </a:t>
            </a:r>
            <a:r>
              <a:rPr lang="en-US" sz="1500" u="sng">
                <a:solidFill>
                  <a:srgbClr val="F7F2ED"/>
                </a:solidFill>
                <a:hlinkClick r:id="rId13">
                  <a:extLst>
                    <a:ext uri="{A12FA001-AC4F-418D-AE19-62706E023703}">
                      <ahyp:hlinkClr xmlns:ahyp="http://schemas.microsoft.com/office/drawing/2018/hyperlinkcolor" val="tx"/>
                    </a:ext>
                  </a:extLst>
                </a:hlinkClick>
              </a:rPr>
              <a:t>https://doi.org/10.1016/j.eclinm.2021.100799</a:t>
            </a:r>
            <a:r>
              <a:rPr lang="en-US" sz="1500">
                <a:solidFill>
                  <a:srgbClr val="F7F2ED"/>
                </a:solidFill>
              </a:rPr>
              <a:t> (Accessed: 3 July 2026).</a:t>
            </a:r>
            <a:endParaRPr sz="1500">
              <a:solidFill>
                <a:srgbClr val="F7F2ED"/>
              </a:solidFill>
            </a:endParaRPr>
          </a:p>
          <a:p>
            <a:pPr marL="457200" lvl="0" indent="-355600" algn="just" rtl="0">
              <a:lnSpc>
                <a:spcPct val="150000"/>
              </a:lnSpc>
              <a:spcBef>
                <a:spcPts val="0"/>
              </a:spcBef>
              <a:spcAft>
                <a:spcPts val="0"/>
              </a:spcAft>
              <a:buClr>
                <a:srgbClr val="F7F2ED"/>
              </a:buClr>
              <a:buSzPts val="2000"/>
              <a:buChar char="➔"/>
            </a:pPr>
            <a:r>
              <a:rPr lang="en-US" sz="1500">
                <a:solidFill>
                  <a:srgbClr val="F7F2ED"/>
                </a:solidFill>
              </a:rPr>
              <a:t>Yahya, F., Cooper, M. and Nazar, H. (2025) ‘Hospital at home (virtual wards): Developing a logic model and dark logic model’, </a:t>
            </a:r>
            <a:r>
              <a:rPr lang="en-US" sz="1500" i="1">
                <a:solidFill>
                  <a:srgbClr val="F7F2ED"/>
                </a:solidFill>
              </a:rPr>
              <a:t>BMC Health Services Research</a:t>
            </a:r>
            <a:r>
              <a:rPr lang="en-US" sz="1500">
                <a:solidFill>
                  <a:srgbClr val="F7F2ED"/>
                </a:solidFill>
              </a:rPr>
              <a:t>, 25, p. 714. Available at:</a:t>
            </a:r>
            <a:r>
              <a:rPr lang="en-US" sz="1500">
                <a:solidFill>
                  <a:srgbClr val="F7F2ED"/>
                </a:solidFill>
                <a:uFill>
                  <a:noFill/>
                </a:uFill>
                <a:hlinkClick r:id="rId14">
                  <a:extLst>
                    <a:ext uri="{A12FA001-AC4F-418D-AE19-62706E023703}">
                      <ahyp:hlinkClr xmlns:ahyp="http://schemas.microsoft.com/office/drawing/2018/hyperlinkcolor" val="tx"/>
                    </a:ext>
                  </a:extLst>
                </a:hlinkClick>
              </a:rPr>
              <a:t> </a:t>
            </a:r>
            <a:r>
              <a:rPr lang="en-US" sz="1500" u="sng">
                <a:solidFill>
                  <a:srgbClr val="F7F2ED"/>
                </a:solidFill>
                <a:hlinkClick r:id="rId14">
                  <a:extLst>
                    <a:ext uri="{A12FA001-AC4F-418D-AE19-62706E023703}">
                      <ahyp:hlinkClr xmlns:ahyp="http://schemas.microsoft.com/office/drawing/2018/hyperlinkcolor" val="tx"/>
                    </a:ext>
                  </a:extLst>
                </a:hlinkClick>
              </a:rPr>
              <a:t>https://doi.org/10.1186/s12913-025-12872-w</a:t>
            </a:r>
            <a:r>
              <a:rPr lang="en-US" sz="1500">
                <a:solidFill>
                  <a:srgbClr val="F7F2ED"/>
                </a:solidFill>
              </a:rPr>
              <a:t> (Accessed: 3 July 2026).</a:t>
            </a:r>
            <a:endParaRPr sz="2000">
              <a:solidFill>
                <a:srgbClr val="F7F2ED"/>
              </a:solidFil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3717</Words>
  <Application>Microsoft Office PowerPoint</Application>
  <PresentationFormat>Custom</PresentationFormat>
  <Paragraphs>144</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Amie Banja</dc:creator>
  <cp:lastModifiedBy>Amie Banja</cp:lastModifiedBy>
  <cp:revision>4</cp:revision>
  <dcterms:created xsi:type="dcterms:W3CDTF">2006-08-16T00:00:00Z</dcterms:created>
  <dcterms:modified xsi:type="dcterms:W3CDTF">2026-07-04T09:27:54Z</dcterms:modified>
</cp:coreProperties>
</file>