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6"/>
  </p:notesMasterIdLst>
  <p:handoutMasterIdLst>
    <p:handoutMasterId r:id="rId57"/>
  </p:handoutMasterIdLst>
  <p:sldIdLst>
    <p:sldId id="256" r:id="rId2"/>
    <p:sldId id="257" r:id="rId3"/>
    <p:sldId id="258" r:id="rId4"/>
    <p:sldId id="260" r:id="rId5"/>
    <p:sldId id="261" r:id="rId6"/>
    <p:sldId id="262" r:id="rId7"/>
    <p:sldId id="263" r:id="rId8"/>
    <p:sldId id="265" r:id="rId9"/>
    <p:sldId id="264" r:id="rId10"/>
    <p:sldId id="266" r:id="rId11"/>
    <p:sldId id="267" r:id="rId12"/>
    <p:sldId id="299" r:id="rId13"/>
    <p:sldId id="268" r:id="rId14"/>
    <p:sldId id="269" r:id="rId15"/>
    <p:sldId id="270" r:id="rId16"/>
    <p:sldId id="271" r:id="rId17"/>
    <p:sldId id="273" r:id="rId18"/>
    <p:sldId id="275" r:id="rId19"/>
    <p:sldId id="277" r:id="rId20"/>
    <p:sldId id="278" r:id="rId21"/>
    <p:sldId id="279" r:id="rId22"/>
    <p:sldId id="281" r:id="rId23"/>
    <p:sldId id="283" r:id="rId24"/>
    <p:sldId id="284" r:id="rId25"/>
    <p:sldId id="285" r:id="rId26"/>
    <p:sldId id="286" r:id="rId27"/>
    <p:sldId id="288" r:id="rId28"/>
    <p:sldId id="289" r:id="rId29"/>
    <p:sldId id="293" r:id="rId30"/>
    <p:sldId id="297" r:id="rId31"/>
    <p:sldId id="300" r:id="rId32"/>
    <p:sldId id="301" r:id="rId33"/>
    <p:sldId id="302" r:id="rId34"/>
    <p:sldId id="303" r:id="rId35"/>
    <p:sldId id="304" r:id="rId36"/>
    <p:sldId id="305" r:id="rId37"/>
    <p:sldId id="306" r:id="rId38"/>
    <p:sldId id="307" r:id="rId39"/>
    <p:sldId id="308" r:id="rId40"/>
    <p:sldId id="309" r:id="rId41"/>
    <p:sldId id="310" r:id="rId42"/>
    <p:sldId id="311" r:id="rId43"/>
    <p:sldId id="312" r:id="rId44"/>
    <p:sldId id="313" r:id="rId45"/>
    <p:sldId id="314" r:id="rId46"/>
    <p:sldId id="316" r:id="rId47"/>
    <p:sldId id="318" r:id="rId48"/>
    <p:sldId id="319" r:id="rId49"/>
    <p:sldId id="320" r:id="rId50"/>
    <p:sldId id="321" r:id="rId51"/>
    <p:sldId id="322" r:id="rId52"/>
    <p:sldId id="323" r:id="rId53"/>
    <p:sldId id="325" r:id="rId54"/>
    <p:sldId id="324"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3738" autoAdjust="0"/>
  </p:normalViewPr>
  <p:slideViewPr>
    <p:cSldViewPr snapToGrid="0">
      <p:cViewPr varScale="1">
        <p:scale>
          <a:sx n="68" d="100"/>
          <a:sy n="68" d="100"/>
        </p:scale>
        <p:origin x="816"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handoutMaster" Target="handoutMasters/handoutMaster1.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7F497C-7B71-42C3-8F1A-424864F2E684}"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GB"/>
        </a:p>
      </dgm:t>
    </dgm:pt>
    <dgm:pt modelId="{C51944FC-8B51-4ED5-9F05-222B995554E8}">
      <dgm:prSet phldrT="[Text]" custT="1"/>
      <dgm:spPr/>
      <dgm:t>
        <a:bodyPr/>
        <a:lstStyle/>
        <a:p>
          <a:r>
            <a:rPr lang="en-GB" sz="4400" dirty="0">
              <a:latin typeface="Arial" panose="020B0604020202020204" pitchFamily="34" charset="0"/>
              <a:cs typeface="Arial" panose="020B0604020202020204" pitchFamily="34" charset="0"/>
            </a:rPr>
            <a:t>Intrinsic</a:t>
          </a:r>
        </a:p>
      </dgm:t>
    </dgm:pt>
    <dgm:pt modelId="{2E80C182-1913-489F-98F9-75FDC379D1CC}" type="parTrans" cxnId="{AECB31DE-EC75-4D88-A7DA-83EED50F3F00}">
      <dgm:prSet/>
      <dgm:spPr/>
      <dgm:t>
        <a:bodyPr/>
        <a:lstStyle/>
        <a:p>
          <a:endParaRPr lang="en-GB"/>
        </a:p>
      </dgm:t>
    </dgm:pt>
    <dgm:pt modelId="{44E490A9-8225-441F-A8E8-6B6E849934A4}" type="sibTrans" cxnId="{AECB31DE-EC75-4D88-A7DA-83EED50F3F00}">
      <dgm:prSet/>
      <dgm:spPr/>
      <dgm:t>
        <a:bodyPr/>
        <a:lstStyle/>
        <a:p>
          <a:endParaRPr lang="en-GB"/>
        </a:p>
      </dgm:t>
    </dgm:pt>
    <dgm:pt modelId="{EB594664-42EF-48D8-8A76-A6C679D50BA5}">
      <dgm:prSet phldrT="[Text]" custT="1"/>
      <dgm:spPr/>
      <dgm:t>
        <a:bodyPr/>
        <a:lstStyle/>
        <a:p>
          <a:r>
            <a:rPr lang="en-GB" sz="2400" dirty="0">
              <a:latin typeface="Arial" panose="020B0604020202020204" pitchFamily="34" charset="0"/>
              <a:cs typeface="Arial" panose="020B0604020202020204" pitchFamily="34" charset="0"/>
            </a:rPr>
            <a:t>Compelled by internal rewards [5]</a:t>
          </a:r>
        </a:p>
      </dgm:t>
    </dgm:pt>
    <dgm:pt modelId="{A61C6F96-6385-4DC3-91E4-DFC07BA94746}" type="parTrans" cxnId="{56F6F855-7801-47FB-938D-36F2335C8F04}">
      <dgm:prSet/>
      <dgm:spPr/>
      <dgm:t>
        <a:bodyPr/>
        <a:lstStyle/>
        <a:p>
          <a:endParaRPr lang="en-GB"/>
        </a:p>
      </dgm:t>
    </dgm:pt>
    <dgm:pt modelId="{35821C3F-A36E-4F73-ADB8-D8A3A77A42FC}" type="sibTrans" cxnId="{56F6F855-7801-47FB-938D-36F2335C8F04}">
      <dgm:prSet/>
      <dgm:spPr/>
      <dgm:t>
        <a:bodyPr/>
        <a:lstStyle/>
        <a:p>
          <a:endParaRPr lang="en-GB"/>
        </a:p>
      </dgm:t>
    </dgm:pt>
    <dgm:pt modelId="{81D55F2F-F0B2-423B-AC9D-A432BCFF0AC0}">
      <dgm:prSet phldrT="[Text]" custT="1"/>
      <dgm:spPr/>
      <dgm:t>
        <a:bodyPr/>
        <a:lstStyle/>
        <a:p>
          <a:r>
            <a:rPr lang="en-GB" sz="2400" dirty="0">
              <a:latin typeface="Arial" panose="020B0604020202020204" pitchFamily="34" charset="0"/>
              <a:cs typeface="Arial" panose="020B0604020202020204" pitchFamily="34" charset="0"/>
            </a:rPr>
            <a:t>Work carried out to satisfy the needs of the individual [6]</a:t>
          </a:r>
        </a:p>
      </dgm:t>
    </dgm:pt>
    <dgm:pt modelId="{4B4007C2-3A92-4CBA-A384-2521ADB2833E}" type="parTrans" cxnId="{57B8D87B-6F71-41EC-BF12-6FE3B7D4060C}">
      <dgm:prSet/>
      <dgm:spPr/>
      <dgm:t>
        <a:bodyPr/>
        <a:lstStyle/>
        <a:p>
          <a:endParaRPr lang="en-GB"/>
        </a:p>
      </dgm:t>
    </dgm:pt>
    <dgm:pt modelId="{FAC103AA-933D-472B-B7FE-CA0496CA3F13}" type="sibTrans" cxnId="{57B8D87B-6F71-41EC-BF12-6FE3B7D4060C}">
      <dgm:prSet/>
      <dgm:spPr/>
      <dgm:t>
        <a:bodyPr/>
        <a:lstStyle/>
        <a:p>
          <a:endParaRPr lang="en-GB"/>
        </a:p>
      </dgm:t>
    </dgm:pt>
    <dgm:pt modelId="{3563858D-550B-4D44-AF4F-00756ED1D5C7}">
      <dgm:prSet phldrT="[Text]" custT="1"/>
      <dgm:spPr/>
      <dgm:t>
        <a:bodyPr/>
        <a:lstStyle/>
        <a:p>
          <a:r>
            <a:rPr lang="en-GB" sz="4400" dirty="0">
              <a:latin typeface="Arial" panose="020B0604020202020204" pitchFamily="34" charset="0"/>
              <a:cs typeface="Arial" panose="020B0604020202020204" pitchFamily="34" charset="0"/>
            </a:rPr>
            <a:t>Extrinsic</a:t>
          </a:r>
        </a:p>
      </dgm:t>
    </dgm:pt>
    <dgm:pt modelId="{689991EF-E251-4977-8321-BA797ED410BE}" type="parTrans" cxnId="{1EC0A0B4-C64D-47BE-9607-9C3F6BEB2954}">
      <dgm:prSet/>
      <dgm:spPr/>
      <dgm:t>
        <a:bodyPr/>
        <a:lstStyle/>
        <a:p>
          <a:endParaRPr lang="en-GB"/>
        </a:p>
      </dgm:t>
    </dgm:pt>
    <dgm:pt modelId="{95AA97D3-0391-478B-A989-DF40537B9B61}" type="sibTrans" cxnId="{1EC0A0B4-C64D-47BE-9607-9C3F6BEB2954}">
      <dgm:prSet/>
      <dgm:spPr/>
      <dgm:t>
        <a:bodyPr/>
        <a:lstStyle/>
        <a:p>
          <a:endParaRPr lang="en-GB"/>
        </a:p>
      </dgm:t>
    </dgm:pt>
    <dgm:pt modelId="{CA46FA4F-C587-4578-9472-C469F3A01252}">
      <dgm:prSet phldrT="[Text]" custT="1"/>
      <dgm:spPr/>
      <dgm:t>
        <a:bodyPr/>
        <a:lstStyle/>
        <a:p>
          <a:r>
            <a:rPr lang="en-GB" sz="2400" dirty="0">
              <a:latin typeface="Arial" panose="020B0604020202020204" pitchFamily="34" charset="0"/>
              <a:cs typeface="Arial" panose="020B0604020202020204" pitchFamily="34" charset="0"/>
            </a:rPr>
            <a:t>Driven by external rewards [8]</a:t>
          </a:r>
        </a:p>
      </dgm:t>
    </dgm:pt>
    <dgm:pt modelId="{2839403C-1144-49AF-AF74-46D7C261A068}" type="parTrans" cxnId="{39992438-1CFE-4DDE-B626-2456086CE35E}">
      <dgm:prSet/>
      <dgm:spPr/>
      <dgm:t>
        <a:bodyPr/>
        <a:lstStyle/>
        <a:p>
          <a:endParaRPr lang="en-GB"/>
        </a:p>
      </dgm:t>
    </dgm:pt>
    <dgm:pt modelId="{0AD484D3-BFBC-456B-AECB-9EE8CC227A34}" type="sibTrans" cxnId="{39992438-1CFE-4DDE-B626-2456086CE35E}">
      <dgm:prSet/>
      <dgm:spPr/>
      <dgm:t>
        <a:bodyPr/>
        <a:lstStyle/>
        <a:p>
          <a:endParaRPr lang="en-GB"/>
        </a:p>
      </dgm:t>
    </dgm:pt>
    <dgm:pt modelId="{36CCCEC0-ED99-401B-AD24-E6EC355FA3DC}">
      <dgm:prSet phldrT="[Text]" custT="1"/>
      <dgm:spPr/>
      <dgm:t>
        <a:bodyPr/>
        <a:lstStyle/>
        <a:p>
          <a:r>
            <a:rPr lang="en-GB" sz="2400" dirty="0">
              <a:latin typeface="Arial" panose="020B0604020202020204" pitchFamily="34" charset="0"/>
              <a:cs typeface="Arial" panose="020B0604020202020204" pitchFamily="34" charset="0"/>
            </a:rPr>
            <a:t>Derived from the relationship between the individual and the specific situation [6]</a:t>
          </a:r>
        </a:p>
      </dgm:t>
    </dgm:pt>
    <dgm:pt modelId="{9B71C3BD-485D-4798-ACB0-935EA99028EC}" type="parTrans" cxnId="{E0C1A4EC-73BC-4E5E-B42C-00BE879E896F}">
      <dgm:prSet/>
      <dgm:spPr/>
      <dgm:t>
        <a:bodyPr/>
        <a:lstStyle/>
        <a:p>
          <a:endParaRPr lang="en-GB"/>
        </a:p>
      </dgm:t>
    </dgm:pt>
    <dgm:pt modelId="{2A286C96-FDAF-4E95-9FD8-6C1575D208FD}" type="sibTrans" cxnId="{E0C1A4EC-73BC-4E5E-B42C-00BE879E896F}">
      <dgm:prSet/>
      <dgm:spPr/>
      <dgm:t>
        <a:bodyPr/>
        <a:lstStyle/>
        <a:p>
          <a:endParaRPr lang="en-GB"/>
        </a:p>
      </dgm:t>
    </dgm:pt>
    <dgm:pt modelId="{913F8F53-F823-48B1-B2A0-273B8934D985}">
      <dgm:prSet phldrT="[Text]" custT="1"/>
      <dgm:spPr/>
      <dgm:t>
        <a:bodyPr/>
        <a:lstStyle/>
        <a:p>
          <a:r>
            <a:rPr lang="en-GB" sz="2400" dirty="0">
              <a:latin typeface="Arial" panose="020B0604020202020204" pitchFamily="34" charset="0"/>
              <a:cs typeface="Arial" panose="020B0604020202020204" pitchFamily="34" charset="0"/>
            </a:rPr>
            <a:t>Work carried out even though the individual may not enjoy what they are doing [8] </a:t>
          </a:r>
        </a:p>
      </dgm:t>
    </dgm:pt>
    <dgm:pt modelId="{FCAA2542-CEB5-45B0-A778-6F0F6D6B274A}" type="parTrans" cxnId="{08AC026E-7518-491E-8200-19343EEA55A5}">
      <dgm:prSet/>
      <dgm:spPr/>
      <dgm:t>
        <a:bodyPr/>
        <a:lstStyle/>
        <a:p>
          <a:endParaRPr lang="en-GB"/>
        </a:p>
      </dgm:t>
    </dgm:pt>
    <dgm:pt modelId="{ADFC2A99-50C4-4678-B128-D0AC97980149}" type="sibTrans" cxnId="{08AC026E-7518-491E-8200-19343EEA55A5}">
      <dgm:prSet/>
      <dgm:spPr/>
      <dgm:t>
        <a:bodyPr/>
        <a:lstStyle/>
        <a:p>
          <a:endParaRPr lang="en-GB"/>
        </a:p>
      </dgm:t>
    </dgm:pt>
    <dgm:pt modelId="{87E8A45E-4072-4AF4-9675-7C9CD07A8744}">
      <dgm:prSet phldrT="[Text]" custT="1"/>
      <dgm:spPr/>
      <dgm:t>
        <a:bodyPr/>
        <a:lstStyle/>
        <a:p>
          <a:r>
            <a:rPr lang="en-GB" sz="2400" dirty="0">
              <a:latin typeface="Arial" panose="020B0604020202020204" pitchFamily="34" charset="0"/>
              <a:cs typeface="Arial" panose="020B0604020202020204" pitchFamily="34" charset="0"/>
            </a:rPr>
            <a:t>E.g. monetary rewards and being recognised for their accomplishments [7]</a:t>
          </a:r>
        </a:p>
      </dgm:t>
    </dgm:pt>
    <dgm:pt modelId="{BA1436AA-B165-40B7-8C2B-80FDC8ADBE06}" type="parTrans" cxnId="{760BB995-B40A-4138-B86C-172009701E93}">
      <dgm:prSet/>
      <dgm:spPr/>
      <dgm:t>
        <a:bodyPr/>
        <a:lstStyle/>
        <a:p>
          <a:endParaRPr lang="en-GB"/>
        </a:p>
      </dgm:t>
    </dgm:pt>
    <dgm:pt modelId="{64316FD2-BF4F-4510-AAA7-454D822112E8}" type="sibTrans" cxnId="{760BB995-B40A-4138-B86C-172009701E93}">
      <dgm:prSet/>
      <dgm:spPr/>
      <dgm:t>
        <a:bodyPr/>
        <a:lstStyle/>
        <a:p>
          <a:endParaRPr lang="en-GB"/>
        </a:p>
      </dgm:t>
    </dgm:pt>
    <dgm:pt modelId="{07F06931-1C8B-43BA-8179-5D7BF3D73401}">
      <dgm:prSet phldrT="[Text]" custT="1"/>
      <dgm:spPr/>
      <dgm:t>
        <a:bodyPr/>
        <a:lstStyle/>
        <a:p>
          <a:r>
            <a:rPr lang="en-GB" sz="2400" dirty="0">
              <a:latin typeface="Arial" panose="020B0604020202020204" pitchFamily="34" charset="0"/>
              <a:cs typeface="Arial" panose="020B0604020202020204" pitchFamily="34" charset="0"/>
            </a:rPr>
            <a:t>E.g. job satisfaction [7]</a:t>
          </a:r>
        </a:p>
      </dgm:t>
    </dgm:pt>
    <dgm:pt modelId="{C16B0FFB-EC07-4E1E-918A-1AB665E0D6E0}" type="parTrans" cxnId="{9F210601-1B6D-4060-8234-1A48D38A6314}">
      <dgm:prSet/>
      <dgm:spPr/>
      <dgm:t>
        <a:bodyPr/>
        <a:lstStyle/>
        <a:p>
          <a:endParaRPr lang="en-GB"/>
        </a:p>
      </dgm:t>
    </dgm:pt>
    <dgm:pt modelId="{FD537829-8E1F-4DB7-B27D-4826207D2C94}" type="sibTrans" cxnId="{9F210601-1B6D-4060-8234-1A48D38A6314}">
      <dgm:prSet/>
      <dgm:spPr/>
      <dgm:t>
        <a:bodyPr/>
        <a:lstStyle/>
        <a:p>
          <a:endParaRPr lang="en-GB"/>
        </a:p>
      </dgm:t>
    </dgm:pt>
    <dgm:pt modelId="{80EBE64B-58E3-44CB-82D2-9CA5200D5C6B}" type="pres">
      <dgm:prSet presAssocID="{0C7F497C-7B71-42C3-8F1A-424864F2E684}" presName="Name0" presStyleCnt="0">
        <dgm:presLayoutVars>
          <dgm:dir/>
          <dgm:animLvl val="lvl"/>
          <dgm:resizeHandles val="exact"/>
        </dgm:presLayoutVars>
      </dgm:prSet>
      <dgm:spPr/>
    </dgm:pt>
    <dgm:pt modelId="{C75F2696-FB0F-4F9F-9706-8B6032F6ABB9}" type="pres">
      <dgm:prSet presAssocID="{C51944FC-8B51-4ED5-9F05-222B995554E8}" presName="composite" presStyleCnt="0"/>
      <dgm:spPr/>
    </dgm:pt>
    <dgm:pt modelId="{D6FC8E93-A7F7-4A4A-97D7-A0DF5E613AAF}" type="pres">
      <dgm:prSet presAssocID="{C51944FC-8B51-4ED5-9F05-222B995554E8}" presName="parTx" presStyleLbl="alignNode1" presStyleIdx="0" presStyleCnt="2">
        <dgm:presLayoutVars>
          <dgm:chMax val="0"/>
          <dgm:chPref val="0"/>
          <dgm:bulletEnabled val="1"/>
        </dgm:presLayoutVars>
      </dgm:prSet>
      <dgm:spPr/>
    </dgm:pt>
    <dgm:pt modelId="{FD99D56B-4AB3-4422-B8F7-8BE0B53E993C}" type="pres">
      <dgm:prSet presAssocID="{C51944FC-8B51-4ED5-9F05-222B995554E8}" presName="desTx" presStyleLbl="alignAccFollowNode1" presStyleIdx="0" presStyleCnt="2">
        <dgm:presLayoutVars>
          <dgm:bulletEnabled val="1"/>
        </dgm:presLayoutVars>
      </dgm:prSet>
      <dgm:spPr/>
    </dgm:pt>
    <dgm:pt modelId="{1A42606D-40DC-4EE8-9FA6-2F3CE2E75D61}" type="pres">
      <dgm:prSet presAssocID="{44E490A9-8225-441F-A8E8-6B6E849934A4}" presName="space" presStyleCnt="0"/>
      <dgm:spPr/>
    </dgm:pt>
    <dgm:pt modelId="{C14F38B2-EFE0-47BE-B8F8-58FE84ACD1BD}" type="pres">
      <dgm:prSet presAssocID="{3563858D-550B-4D44-AF4F-00756ED1D5C7}" presName="composite" presStyleCnt="0"/>
      <dgm:spPr/>
    </dgm:pt>
    <dgm:pt modelId="{16E71036-1459-484D-AA81-9B131EBDE5F7}" type="pres">
      <dgm:prSet presAssocID="{3563858D-550B-4D44-AF4F-00756ED1D5C7}" presName="parTx" presStyleLbl="alignNode1" presStyleIdx="1" presStyleCnt="2">
        <dgm:presLayoutVars>
          <dgm:chMax val="0"/>
          <dgm:chPref val="0"/>
          <dgm:bulletEnabled val="1"/>
        </dgm:presLayoutVars>
      </dgm:prSet>
      <dgm:spPr/>
    </dgm:pt>
    <dgm:pt modelId="{D3A6A704-6DDD-4B9C-B3BB-5D37D77FDC5B}" type="pres">
      <dgm:prSet presAssocID="{3563858D-550B-4D44-AF4F-00756ED1D5C7}" presName="desTx" presStyleLbl="alignAccFollowNode1" presStyleIdx="1" presStyleCnt="2">
        <dgm:presLayoutVars>
          <dgm:bulletEnabled val="1"/>
        </dgm:presLayoutVars>
      </dgm:prSet>
      <dgm:spPr/>
    </dgm:pt>
  </dgm:ptLst>
  <dgm:cxnLst>
    <dgm:cxn modelId="{9F210601-1B6D-4060-8234-1A48D38A6314}" srcId="{C51944FC-8B51-4ED5-9F05-222B995554E8}" destId="{07F06931-1C8B-43BA-8179-5D7BF3D73401}" srcOrd="3" destOrd="0" parTransId="{C16B0FFB-EC07-4E1E-918A-1AB665E0D6E0}" sibTransId="{FD537829-8E1F-4DB7-B27D-4826207D2C94}"/>
    <dgm:cxn modelId="{55CEED16-59E8-40F4-99AE-B640454A5E41}" type="presOf" srcId="{87E8A45E-4072-4AF4-9675-7C9CD07A8744}" destId="{D3A6A704-6DDD-4B9C-B3BB-5D37D77FDC5B}" srcOrd="0" destOrd="2" presId="urn:microsoft.com/office/officeart/2005/8/layout/hList1"/>
    <dgm:cxn modelId="{55332220-DE5C-4895-81DA-7E42B1AF9971}" type="presOf" srcId="{913F8F53-F823-48B1-B2A0-273B8934D985}" destId="{D3A6A704-6DDD-4B9C-B3BB-5D37D77FDC5B}" srcOrd="0" destOrd="1" presId="urn:microsoft.com/office/officeart/2005/8/layout/hList1"/>
    <dgm:cxn modelId="{39992438-1CFE-4DDE-B626-2456086CE35E}" srcId="{3563858D-550B-4D44-AF4F-00756ED1D5C7}" destId="{CA46FA4F-C587-4578-9472-C469F3A01252}" srcOrd="0" destOrd="0" parTransId="{2839403C-1144-49AF-AF74-46D7C261A068}" sibTransId="{0AD484D3-BFBC-456B-AECB-9EE8CC227A34}"/>
    <dgm:cxn modelId="{A4DECD45-3EE1-48BF-BB89-377A368EBC7B}" type="presOf" srcId="{3563858D-550B-4D44-AF4F-00756ED1D5C7}" destId="{16E71036-1459-484D-AA81-9B131EBDE5F7}" srcOrd="0" destOrd="0" presId="urn:microsoft.com/office/officeart/2005/8/layout/hList1"/>
    <dgm:cxn modelId="{08AC026E-7518-491E-8200-19343EEA55A5}" srcId="{3563858D-550B-4D44-AF4F-00756ED1D5C7}" destId="{913F8F53-F823-48B1-B2A0-273B8934D985}" srcOrd="1" destOrd="0" parTransId="{FCAA2542-CEB5-45B0-A778-6F0F6D6B274A}" sibTransId="{ADFC2A99-50C4-4678-B128-D0AC97980149}"/>
    <dgm:cxn modelId="{303FFF74-0CF1-4CE7-86E3-1551AC074696}" type="presOf" srcId="{0C7F497C-7B71-42C3-8F1A-424864F2E684}" destId="{80EBE64B-58E3-44CB-82D2-9CA5200D5C6B}" srcOrd="0" destOrd="0" presId="urn:microsoft.com/office/officeart/2005/8/layout/hList1"/>
    <dgm:cxn modelId="{56F6F855-7801-47FB-938D-36F2335C8F04}" srcId="{C51944FC-8B51-4ED5-9F05-222B995554E8}" destId="{EB594664-42EF-48D8-8A76-A6C679D50BA5}" srcOrd="0" destOrd="0" parTransId="{A61C6F96-6385-4DC3-91E4-DFC07BA94746}" sibTransId="{35821C3F-A36E-4F73-ADB8-D8A3A77A42FC}"/>
    <dgm:cxn modelId="{2DB61F56-E011-4E41-8AC8-7D1BA655F0E2}" type="presOf" srcId="{81D55F2F-F0B2-423B-AC9D-A432BCFF0AC0}" destId="{FD99D56B-4AB3-4422-B8F7-8BE0B53E993C}" srcOrd="0" destOrd="1" presId="urn:microsoft.com/office/officeart/2005/8/layout/hList1"/>
    <dgm:cxn modelId="{57B8D87B-6F71-41EC-BF12-6FE3B7D4060C}" srcId="{C51944FC-8B51-4ED5-9F05-222B995554E8}" destId="{81D55F2F-F0B2-423B-AC9D-A432BCFF0AC0}" srcOrd="1" destOrd="0" parTransId="{4B4007C2-3A92-4CBA-A384-2521ADB2833E}" sibTransId="{FAC103AA-933D-472B-B7FE-CA0496CA3F13}"/>
    <dgm:cxn modelId="{ED1C4289-264C-463E-8A80-1E82C460F49F}" type="presOf" srcId="{EB594664-42EF-48D8-8A76-A6C679D50BA5}" destId="{FD99D56B-4AB3-4422-B8F7-8BE0B53E993C}" srcOrd="0" destOrd="0" presId="urn:microsoft.com/office/officeart/2005/8/layout/hList1"/>
    <dgm:cxn modelId="{96724D91-2C7C-473B-A884-42A399792243}" type="presOf" srcId="{C51944FC-8B51-4ED5-9F05-222B995554E8}" destId="{D6FC8E93-A7F7-4A4A-97D7-A0DF5E613AAF}" srcOrd="0" destOrd="0" presId="urn:microsoft.com/office/officeart/2005/8/layout/hList1"/>
    <dgm:cxn modelId="{760BB995-B40A-4138-B86C-172009701E93}" srcId="{3563858D-550B-4D44-AF4F-00756ED1D5C7}" destId="{87E8A45E-4072-4AF4-9675-7C9CD07A8744}" srcOrd="2" destOrd="0" parTransId="{BA1436AA-B165-40B7-8C2B-80FDC8ADBE06}" sibTransId="{64316FD2-BF4F-4510-AAA7-454D822112E8}"/>
    <dgm:cxn modelId="{90A19699-6E8C-4011-B4BF-286E3A5BC215}" type="presOf" srcId="{CA46FA4F-C587-4578-9472-C469F3A01252}" destId="{D3A6A704-6DDD-4B9C-B3BB-5D37D77FDC5B}" srcOrd="0" destOrd="0" presId="urn:microsoft.com/office/officeart/2005/8/layout/hList1"/>
    <dgm:cxn modelId="{1EC0A0B4-C64D-47BE-9607-9C3F6BEB2954}" srcId="{0C7F497C-7B71-42C3-8F1A-424864F2E684}" destId="{3563858D-550B-4D44-AF4F-00756ED1D5C7}" srcOrd="1" destOrd="0" parTransId="{689991EF-E251-4977-8321-BA797ED410BE}" sibTransId="{95AA97D3-0391-478B-A989-DF40537B9B61}"/>
    <dgm:cxn modelId="{AECB31DE-EC75-4D88-A7DA-83EED50F3F00}" srcId="{0C7F497C-7B71-42C3-8F1A-424864F2E684}" destId="{C51944FC-8B51-4ED5-9F05-222B995554E8}" srcOrd="0" destOrd="0" parTransId="{2E80C182-1913-489F-98F9-75FDC379D1CC}" sibTransId="{44E490A9-8225-441F-A8E8-6B6E849934A4}"/>
    <dgm:cxn modelId="{573ADCEB-CE50-4A1A-BCD1-B6A127E53D98}" type="presOf" srcId="{36CCCEC0-ED99-401B-AD24-E6EC355FA3DC}" destId="{FD99D56B-4AB3-4422-B8F7-8BE0B53E993C}" srcOrd="0" destOrd="2" presId="urn:microsoft.com/office/officeart/2005/8/layout/hList1"/>
    <dgm:cxn modelId="{E0C1A4EC-73BC-4E5E-B42C-00BE879E896F}" srcId="{C51944FC-8B51-4ED5-9F05-222B995554E8}" destId="{36CCCEC0-ED99-401B-AD24-E6EC355FA3DC}" srcOrd="2" destOrd="0" parTransId="{9B71C3BD-485D-4798-ACB0-935EA99028EC}" sibTransId="{2A286C96-FDAF-4E95-9FD8-6C1575D208FD}"/>
    <dgm:cxn modelId="{F2F81EED-0481-47CD-B152-3BFFAB6A5482}" type="presOf" srcId="{07F06931-1C8B-43BA-8179-5D7BF3D73401}" destId="{FD99D56B-4AB3-4422-B8F7-8BE0B53E993C}" srcOrd="0" destOrd="3" presId="urn:microsoft.com/office/officeart/2005/8/layout/hList1"/>
    <dgm:cxn modelId="{E6BC6A5F-14DB-489F-B10B-50028687A58D}" type="presParOf" srcId="{80EBE64B-58E3-44CB-82D2-9CA5200D5C6B}" destId="{C75F2696-FB0F-4F9F-9706-8B6032F6ABB9}" srcOrd="0" destOrd="0" presId="urn:microsoft.com/office/officeart/2005/8/layout/hList1"/>
    <dgm:cxn modelId="{CECE35BF-0BB7-4C52-B274-3913CD00E2D4}" type="presParOf" srcId="{C75F2696-FB0F-4F9F-9706-8B6032F6ABB9}" destId="{D6FC8E93-A7F7-4A4A-97D7-A0DF5E613AAF}" srcOrd="0" destOrd="0" presId="urn:microsoft.com/office/officeart/2005/8/layout/hList1"/>
    <dgm:cxn modelId="{1E9876BB-52D2-43AD-BFC3-18E3B106341A}" type="presParOf" srcId="{C75F2696-FB0F-4F9F-9706-8B6032F6ABB9}" destId="{FD99D56B-4AB3-4422-B8F7-8BE0B53E993C}" srcOrd="1" destOrd="0" presId="urn:microsoft.com/office/officeart/2005/8/layout/hList1"/>
    <dgm:cxn modelId="{37637CBC-0EF5-4CA1-962B-38A3B76B18D0}" type="presParOf" srcId="{80EBE64B-58E3-44CB-82D2-9CA5200D5C6B}" destId="{1A42606D-40DC-4EE8-9FA6-2F3CE2E75D61}" srcOrd="1" destOrd="0" presId="urn:microsoft.com/office/officeart/2005/8/layout/hList1"/>
    <dgm:cxn modelId="{99A5ABE0-ECC8-42B3-9372-A1D9668E4245}" type="presParOf" srcId="{80EBE64B-58E3-44CB-82D2-9CA5200D5C6B}" destId="{C14F38B2-EFE0-47BE-B8F8-58FE84ACD1BD}" srcOrd="2" destOrd="0" presId="urn:microsoft.com/office/officeart/2005/8/layout/hList1"/>
    <dgm:cxn modelId="{93A9658F-A95D-4644-8B7A-843426020390}" type="presParOf" srcId="{C14F38B2-EFE0-47BE-B8F8-58FE84ACD1BD}" destId="{16E71036-1459-484D-AA81-9B131EBDE5F7}" srcOrd="0" destOrd="0" presId="urn:microsoft.com/office/officeart/2005/8/layout/hList1"/>
    <dgm:cxn modelId="{FD8C2109-5290-4C02-8378-C4AAA1225F4A}" type="presParOf" srcId="{C14F38B2-EFE0-47BE-B8F8-58FE84ACD1BD}" destId="{D3A6A704-6DDD-4B9C-B3BB-5D37D77FDC5B}"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E2D5DE-70BF-41B1-BD30-991B788B930D}"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GB"/>
        </a:p>
      </dgm:t>
    </dgm:pt>
    <dgm:pt modelId="{9AEB2982-E80E-4C09-932E-5A1EC6F91794}">
      <dgm:prSet phldrT="[Text]"/>
      <dgm:spPr/>
      <dgm:t>
        <a:bodyPr/>
        <a:lstStyle/>
        <a:p>
          <a:r>
            <a:rPr lang="en-GB" dirty="0">
              <a:latin typeface="Arial" panose="020B0604020202020204" pitchFamily="34" charset="0"/>
              <a:cs typeface="Arial" panose="020B0604020202020204" pitchFamily="34" charset="0"/>
            </a:rPr>
            <a:t>Motivators </a:t>
          </a:r>
        </a:p>
      </dgm:t>
    </dgm:pt>
    <dgm:pt modelId="{B79BC133-B51D-45FE-8730-104D3DA33660}" type="parTrans" cxnId="{B548A818-2ED0-430F-A791-1C858A542F15}">
      <dgm:prSet/>
      <dgm:spPr/>
      <dgm:t>
        <a:bodyPr/>
        <a:lstStyle/>
        <a:p>
          <a:endParaRPr lang="en-GB"/>
        </a:p>
      </dgm:t>
    </dgm:pt>
    <dgm:pt modelId="{B5973DE2-58B8-49E8-8E99-66A7FE205FF7}" type="sibTrans" cxnId="{B548A818-2ED0-430F-A791-1C858A542F15}">
      <dgm:prSet/>
      <dgm:spPr/>
      <dgm:t>
        <a:bodyPr/>
        <a:lstStyle/>
        <a:p>
          <a:endParaRPr lang="en-GB"/>
        </a:p>
      </dgm:t>
    </dgm:pt>
    <dgm:pt modelId="{73A41034-0A41-43C0-ABCD-8E15D44F0430}">
      <dgm:prSet phldrT="[Text]" custT="1"/>
      <dgm:spPr/>
      <dgm:t>
        <a:bodyPr/>
        <a:lstStyle/>
        <a:p>
          <a:r>
            <a:rPr lang="en-GB" sz="2400" dirty="0">
              <a:latin typeface="Arial" panose="020B0604020202020204" pitchFamily="34" charset="0"/>
              <a:cs typeface="Arial" panose="020B0604020202020204" pitchFamily="34" charset="0"/>
            </a:rPr>
            <a:t>Intrinsic factors </a:t>
          </a:r>
        </a:p>
      </dgm:t>
    </dgm:pt>
    <dgm:pt modelId="{DB7ECDCB-EC08-4D90-9ACC-A0117FA2CAEB}" type="parTrans" cxnId="{FC83DA39-4937-484C-A925-D51B1BDA8D6F}">
      <dgm:prSet/>
      <dgm:spPr/>
      <dgm:t>
        <a:bodyPr/>
        <a:lstStyle/>
        <a:p>
          <a:endParaRPr lang="en-GB"/>
        </a:p>
      </dgm:t>
    </dgm:pt>
    <dgm:pt modelId="{2F084CF5-78B2-4AB4-8839-3CC27B249F07}" type="sibTrans" cxnId="{FC83DA39-4937-484C-A925-D51B1BDA8D6F}">
      <dgm:prSet/>
      <dgm:spPr/>
      <dgm:t>
        <a:bodyPr/>
        <a:lstStyle/>
        <a:p>
          <a:endParaRPr lang="en-GB"/>
        </a:p>
      </dgm:t>
    </dgm:pt>
    <dgm:pt modelId="{AC0A2F0C-3AB0-412B-940D-372072AC431C}">
      <dgm:prSet phldrT="[Text]"/>
      <dgm:spPr/>
      <dgm:t>
        <a:bodyPr/>
        <a:lstStyle/>
        <a:p>
          <a:r>
            <a:rPr lang="en-GB" dirty="0">
              <a:latin typeface="Arial" panose="020B0604020202020204" pitchFamily="34" charset="0"/>
              <a:cs typeface="Arial" panose="020B0604020202020204" pitchFamily="34" charset="0"/>
            </a:rPr>
            <a:t>Hygiene Factors</a:t>
          </a:r>
        </a:p>
      </dgm:t>
    </dgm:pt>
    <dgm:pt modelId="{7C5CB207-6E46-4D1E-BCE3-797DEA651097}" type="parTrans" cxnId="{4E3C6F84-DD14-4EBB-B580-E4CC3198E3FD}">
      <dgm:prSet/>
      <dgm:spPr/>
      <dgm:t>
        <a:bodyPr/>
        <a:lstStyle/>
        <a:p>
          <a:endParaRPr lang="en-GB"/>
        </a:p>
      </dgm:t>
    </dgm:pt>
    <dgm:pt modelId="{95BD2398-4DC1-455B-89DF-35A838E16145}" type="sibTrans" cxnId="{4E3C6F84-DD14-4EBB-B580-E4CC3198E3FD}">
      <dgm:prSet/>
      <dgm:spPr/>
      <dgm:t>
        <a:bodyPr/>
        <a:lstStyle/>
        <a:p>
          <a:endParaRPr lang="en-GB"/>
        </a:p>
      </dgm:t>
    </dgm:pt>
    <dgm:pt modelId="{E5E5B1AB-606A-4122-963E-EAAFE9854A8A}">
      <dgm:prSet phldrT="[Text]"/>
      <dgm:spPr/>
      <dgm:t>
        <a:bodyPr/>
        <a:lstStyle/>
        <a:p>
          <a:r>
            <a:rPr lang="en-GB" dirty="0">
              <a:latin typeface="Arial" panose="020B0604020202020204" pitchFamily="34" charset="0"/>
              <a:cs typeface="Arial" panose="020B0604020202020204" pitchFamily="34" charset="0"/>
            </a:rPr>
            <a:t>Extrinsic factors</a:t>
          </a:r>
        </a:p>
      </dgm:t>
    </dgm:pt>
    <dgm:pt modelId="{17C127A5-3492-47B4-A789-31D17F61086E}" type="parTrans" cxnId="{B2219AF4-3A25-47D0-AEC3-5A543C6BFFE8}">
      <dgm:prSet/>
      <dgm:spPr/>
      <dgm:t>
        <a:bodyPr/>
        <a:lstStyle/>
        <a:p>
          <a:endParaRPr lang="en-GB"/>
        </a:p>
      </dgm:t>
    </dgm:pt>
    <dgm:pt modelId="{FB73C1CF-11FD-425B-9CE0-36AC7DBDCCC7}" type="sibTrans" cxnId="{B2219AF4-3A25-47D0-AEC3-5A543C6BFFE8}">
      <dgm:prSet/>
      <dgm:spPr/>
      <dgm:t>
        <a:bodyPr/>
        <a:lstStyle/>
        <a:p>
          <a:endParaRPr lang="en-GB"/>
        </a:p>
      </dgm:t>
    </dgm:pt>
    <dgm:pt modelId="{243D5F64-5B71-4A02-93D1-6DD275A925A7}">
      <dgm:prSet phldrT="[Text]" custT="1"/>
      <dgm:spPr/>
      <dgm:t>
        <a:bodyPr/>
        <a:lstStyle/>
        <a:p>
          <a:r>
            <a:rPr lang="en-GB" sz="2400" dirty="0">
              <a:latin typeface="Arial" panose="020B0604020202020204" pitchFamily="34" charset="0"/>
              <a:cs typeface="Arial" panose="020B0604020202020204" pitchFamily="34" charset="0"/>
            </a:rPr>
            <a:t>Provided by employee [9]</a:t>
          </a:r>
        </a:p>
      </dgm:t>
    </dgm:pt>
    <dgm:pt modelId="{9F735C77-39B7-47A4-9488-20D70555E65F}" type="parTrans" cxnId="{6208E786-AC6F-48CE-9A63-A8F559BC5BB8}">
      <dgm:prSet/>
      <dgm:spPr/>
      <dgm:t>
        <a:bodyPr/>
        <a:lstStyle/>
        <a:p>
          <a:endParaRPr lang="en-GB"/>
        </a:p>
      </dgm:t>
    </dgm:pt>
    <dgm:pt modelId="{EEA56917-AB61-4076-BEA9-EC2394AE34CC}" type="sibTrans" cxnId="{6208E786-AC6F-48CE-9A63-A8F559BC5BB8}">
      <dgm:prSet/>
      <dgm:spPr/>
      <dgm:t>
        <a:bodyPr/>
        <a:lstStyle/>
        <a:p>
          <a:endParaRPr lang="en-GB"/>
        </a:p>
      </dgm:t>
    </dgm:pt>
    <dgm:pt modelId="{CB433CDA-2787-4685-9709-AB549AE2C4CB}">
      <dgm:prSet phldrT="[Text]" custT="1"/>
      <dgm:spPr/>
      <dgm:t>
        <a:bodyPr/>
        <a:lstStyle/>
        <a:p>
          <a:r>
            <a:rPr lang="en-GB" sz="2400" dirty="0">
              <a:latin typeface="Arial" panose="020B0604020202020204" pitchFamily="34" charset="0"/>
              <a:cs typeface="Arial" panose="020B0604020202020204" pitchFamily="34" charset="0"/>
            </a:rPr>
            <a:t>Examples of this are recognition and the opportunity for growth in the workplace [10]</a:t>
          </a:r>
        </a:p>
      </dgm:t>
    </dgm:pt>
    <dgm:pt modelId="{906EE212-8F41-4887-8D16-4986EC00428D}" type="parTrans" cxnId="{9CF07841-F398-450D-8608-C6A73F61DEB7}">
      <dgm:prSet/>
      <dgm:spPr/>
      <dgm:t>
        <a:bodyPr/>
        <a:lstStyle/>
        <a:p>
          <a:endParaRPr lang="en-GB"/>
        </a:p>
      </dgm:t>
    </dgm:pt>
    <dgm:pt modelId="{48BC9F0B-0DD0-402E-9D07-65FEDE2C980F}" type="sibTrans" cxnId="{9CF07841-F398-450D-8608-C6A73F61DEB7}">
      <dgm:prSet/>
      <dgm:spPr/>
      <dgm:t>
        <a:bodyPr/>
        <a:lstStyle/>
        <a:p>
          <a:endParaRPr lang="en-GB"/>
        </a:p>
      </dgm:t>
    </dgm:pt>
    <dgm:pt modelId="{3E0434A9-436D-4463-A910-259A56953DBC}">
      <dgm:prSet phldrT="[Text]"/>
      <dgm:spPr/>
      <dgm:t>
        <a:bodyPr/>
        <a:lstStyle/>
        <a:p>
          <a:r>
            <a:rPr lang="en-GB" dirty="0">
              <a:latin typeface="Arial" panose="020B0604020202020204" pitchFamily="34" charset="0"/>
              <a:cs typeface="Arial" panose="020B0604020202020204" pitchFamily="34" charset="0"/>
            </a:rPr>
            <a:t>Can cause displeasure in the employee if not handled efficiently [9]</a:t>
          </a:r>
        </a:p>
      </dgm:t>
    </dgm:pt>
    <dgm:pt modelId="{F356E580-590C-4451-B11E-FA4967AB1D55}" type="parTrans" cxnId="{F6F8B505-1204-4DD7-9AC6-AF1630263531}">
      <dgm:prSet/>
      <dgm:spPr/>
      <dgm:t>
        <a:bodyPr/>
        <a:lstStyle/>
        <a:p>
          <a:endParaRPr lang="en-GB"/>
        </a:p>
      </dgm:t>
    </dgm:pt>
    <dgm:pt modelId="{9221388A-7189-4C0A-A3BE-F756D8725E84}" type="sibTrans" cxnId="{F6F8B505-1204-4DD7-9AC6-AF1630263531}">
      <dgm:prSet/>
      <dgm:spPr/>
      <dgm:t>
        <a:bodyPr/>
        <a:lstStyle/>
        <a:p>
          <a:endParaRPr lang="en-GB"/>
        </a:p>
      </dgm:t>
    </dgm:pt>
    <dgm:pt modelId="{75C70A71-106F-4D03-8EDF-9865C289F2D4}">
      <dgm:prSet phldrT="[Text]"/>
      <dgm:spPr/>
      <dgm:t>
        <a:bodyPr/>
        <a:lstStyle/>
        <a:p>
          <a:r>
            <a:rPr lang="en-GB" dirty="0">
              <a:latin typeface="Arial" panose="020B0604020202020204" pitchFamily="34" charset="0"/>
              <a:cs typeface="Arial" panose="020B0604020202020204" pitchFamily="34" charset="0"/>
            </a:rPr>
            <a:t>Examples of this are pay and benefits, interpersonal relationships and job security [10]</a:t>
          </a:r>
        </a:p>
      </dgm:t>
    </dgm:pt>
    <dgm:pt modelId="{10E0B91B-154E-40CD-8CCE-492AFD30C93F}" type="parTrans" cxnId="{73889B77-105E-4929-95E2-AB8CE5B39716}">
      <dgm:prSet/>
      <dgm:spPr/>
      <dgm:t>
        <a:bodyPr/>
        <a:lstStyle/>
        <a:p>
          <a:endParaRPr lang="en-GB"/>
        </a:p>
      </dgm:t>
    </dgm:pt>
    <dgm:pt modelId="{F2E54D5F-7489-4561-8156-9274135F20A8}" type="sibTrans" cxnId="{73889B77-105E-4929-95E2-AB8CE5B39716}">
      <dgm:prSet/>
      <dgm:spPr/>
      <dgm:t>
        <a:bodyPr/>
        <a:lstStyle/>
        <a:p>
          <a:endParaRPr lang="en-GB"/>
        </a:p>
      </dgm:t>
    </dgm:pt>
    <dgm:pt modelId="{65F47B4E-D499-4090-82BF-5B072BDA69CA}" type="pres">
      <dgm:prSet presAssocID="{A5E2D5DE-70BF-41B1-BD30-991B788B930D}" presName="Name0" presStyleCnt="0">
        <dgm:presLayoutVars>
          <dgm:dir/>
          <dgm:animLvl val="lvl"/>
          <dgm:resizeHandles val="exact"/>
        </dgm:presLayoutVars>
      </dgm:prSet>
      <dgm:spPr/>
    </dgm:pt>
    <dgm:pt modelId="{1153F1C1-C716-481B-B7E0-8800761FF831}" type="pres">
      <dgm:prSet presAssocID="{9AEB2982-E80E-4C09-932E-5A1EC6F91794}" presName="composite" presStyleCnt="0"/>
      <dgm:spPr/>
    </dgm:pt>
    <dgm:pt modelId="{C072B794-B0B5-48A1-A9CC-FEDBD82DAF72}" type="pres">
      <dgm:prSet presAssocID="{9AEB2982-E80E-4C09-932E-5A1EC6F91794}" presName="parTx" presStyleLbl="alignNode1" presStyleIdx="0" presStyleCnt="2" custScaleX="105877">
        <dgm:presLayoutVars>
          <dgm:chMax val="0"/>
          <dgm:chPref val="0"/>
          <dgm:bulletEnabled val="1"/>
        </dgm:presLayoutVars>
      </dgm:prSet>
      <dgm:spPr/>
    </dgm:pt>
    <dgm:pt modelId="{80A89490-E349-4F46-8556-F4F81190E214}" type="pres">
      <dgm:prSet presAssocID="{9AEB2982-E80E-4C09-932E-5A1EC6F91794}" presName="desTx" presStyleLbl="alignAccFollowNode1" presStyleIdx="0" presStyleCnt="2" custScaleX="106107">
        <dgm:presLayoutVars>
          <dgm:bulletEnabled val="1"/>
        </dgm:presLayoutVars>
      </dgm:prSet>
      <dgm:spPr/>
    </dgm:pt>
    <dgm:pt modelId="{185EA92D-CB40-4DE8-B6AF-5DE430300769}" type="pres">
      <dgm:prSet presAssocID="{B5973DE2-58B8-49E8-8E99-66A7FE205FF7}" presName="space" presStyleCnt="0"/>
      <dgm:spPr/>
    </dgm:pt>
    <dgm:pt modelId="{451D43A5-AF60-41B7-A93F-19899AF744B2}" type="pres">
      <dgm:prSet presAssocID="{AC0A2F0C-3AB0-412B-940D-372072AC431C}" presName="composite" presStyleCnt="0"/>
      <dgm:spPr/>
    </dgm:pt>
    <dgm:pt modelId="{AACF8CB8-006A-4171-94C7-0B41E0C18367}" type="pres">
      <dgm:prSet presAssocID="{AC0A2F0C-3AB0-412B-940D-372072AC431C}" presName="parTx" presStyleLbl="alignNode1" presStyleIdx="1" presStyleCnt="2">
        <dgm:presLayoutVars>
          <dgm:chMax val="0"/>
          <dgm:chPref val="0"/>
          <dgm:bulletEnabled val="1"/>
        </dgm:presLayoutVars>
      </dgm:prSet>
      <dgm:spPr/>
    </dgm:pt>
    <dgm:pt modelId="{D00321C3-DDC5-417D-A96E-D3DF8E5E928E}" type="pres">
      <dgm:prSet presAssocID="{AC0A2F0C-3AB0-412B-940D-372072AC431C}" presName="desTx" presStyleLbl="alignAccFollowNode1" presStyleIdx="1" presStyleCnt="2">
        <dgm:presLayoutVars>
          <dgm:bulletEnabled val="1"/>
        </dgm:presLayoutVars>
      </dgm:prSet>
      <dgm:spPr/>
    </dgm:pt>
  </dgm:ptLst>
  <dgm:cxnLst>
    <dgm:cxn modelId="{F6F8B505-1204-4DD7-9AC6-AF1630263531}" srcId="{AC0A2F0C-3AB0-412B-940D-372072AC431C}" destId="{3E0434A9-436D-4463-A910-259A56953DBC}" srcOrd="1" destOrd="0" parTransId="{F356E580-590C-4451-B11E-FA4967AB1D55}" sibTransId="{9221388A-7189-4C0A-A3BE-F756D8725E84}"/>
    <dgm:cxn modelId="{8BC94C0D-85FC-4B48-BCA0-CFD0C5A94565}" type="presOf" srcId="{AC0A2F0C-3AB0-412B-940D-372072AC431C}" destId="{AACF8CB8-006A-4171-94C7-0B41E0C18367}" srcOrd="0" destOrd="0" presId="urn:microsoft.com/office/officeart/2005/8/layout/hList1"/>
    <dgm:cxn modelId="{B548A818-2ED0-430F-A791-1C858A542F15}" srcId="{A5E2D5DE-70BF-41B1-BD30-991B788B930D}" destId="{9AEB2982-E80E-4C09-932E-5A1EC6F91794}" srcOrd="0" destOrd="0" parTransId="{B79BC133-B51D-45FE-8730-104D3DA33660}" sibTransId="{B5973DE2-58B8-49E8-8E99-66A7FE205FF7}"/>
    <dgm:cxn modelId="{FC83DA39-4937-484C-A925-D51B1BDA8D6F}" srcId="{9AEB2982-E80E-4C09-932E-5A1EC6F91794}" destId="{73A41034-0A41-43C0-ABCD-8E15D44F0430}" srcOrd="0" destOrd="0" parTransId="{DB7ECDCB-EC08-4D90-9ACC-A0117FA2CAEB}" sibTransId="{2F084CF5-78B2-4AB4-8839-3CC27B249F07}"/>
    <dgm:cxn modelId="{9CF07841-F398-450D-8608-C6A73F61DEB7}" srcId="{9AEB2982-E80E-4C09-932E-5A1EC6F91794}" destId="{CB433CDA-2787-4685-9709-AB549AE2C4CB}" srcOrd="2" destOrd="0" parTransId="{906EE212-8F41-4887-8D16-4986EC00428D}" sibTransId="{48BC9F0B-0DD0-402E-9D07-65FEDE2C980F}"/>
    <dgm:cxn modelId="{01E2BA62-0684-4237-AB59-68012CBA446A}" type="presOf" srcId="{A5E2D5DE-70BF-41B1-BD30-991B788B930D}" destId="{65F47B4E-D499-4090-82BF-5B072BDA69CA}" srcOrd="0" destOrd="0" presId="urn:microsoft.com/office/officeart/2005/8/layout/hList1"/>
    <dgm:cxn modelId="{F7D22244-C64B-4A27-9CA1-0726DA681C97}" type="presOf" srcId="{E5E5B1AB-606A-4122-963E-EAAFE9854A8A}" destId="{D00321C3-DDC5-417D-A96E-D3DF8E5E928E}" srcOrd="0" destOrd="0" presId="urn:microsoft.com/office/officeart/2005/8/layout/hList1"/>
    <dgm:cxn modelId="{90550F6B-877E-4605-B300-1B09E87D4D82}" type="presOf" srcId="{9AEB2982-E80E-4C09-932E-5A1EC6F91794}" destId="{C072B794-B0B5-48A1-A9CC-FEDBD82DAF72}" srcOrd="0" destOrd="0" presId="urn:microsoft.com/office/officeart/2005/8/layout/hList1"/>
    <dgm:cxn modelId="{73889B77-105E-4929-95E2-AB8CE5B39716}" srcId="{AC0A2F0C-3AB0-412B-940D-372072AC431C}" destId="{75C70A71-106F-4D03-8EDF-9865C289F2D4}" srcOrd="2" destOrd="0" parTransId="{10E0B91B-154E-40CD-8CCE-492AFD30C93F}" sibTransId="{F2E54D5F-7489-4561-8156-9274135F20A8}"/>
    <dgm:cxn modelId="{6DD6597A-3CAD-401F-92AC-7CF32A559AAF}" type="presOf" srcId="{3E0434A9-436D-4463-A910-259A56953DBC}" destId="{D00321C3-DDC5-417D-A96E-D3DF8E5E928E}" srcOrd="0" destOrd="1" presId="urn:microsoft.com/office/officeart/2005/8/layout/hList1"/>
    <dgm:cxn modelId="{53C71C82-2690-4439-B6A1-4454EE908A46}" type="presOf" srcId="{73A41034-0A41-43C0-ABCD-8E15D44F0430}" destId="{80A89490-E349-4F46-8556-F4F81190E214}" srcOrd="0" destOrd="0" presId="urn:microsoft.com/office/officeart/2005/8/layout/hList1"/>
    <dgm:cxn modelId="{4E3C6F84-DD14-4EBB-B580-E4CC3198E3FD}" srcId="{A5E2D5DE-70BF-41B1-BD30-991B788B930D}" destId="{AC0A2F0C-3AB0-412B-940D-372072AC431C}" srcOrd="1" destOrd="0" parTransId="{7C5CB207-6E46-4D1E-BCE3-797DEA651097}" sibTransId="{95BD2398-4DC1-455B-89DF-35A838E16145}"/>
    <dgm:cxn modelId="{6208E786-AC6F-48CE-9A63-A8F559BC5BB8}" srcId="{9AEB2982-E80E-4C09-932E-5A1EC6F91794}" destId="{243D5F64-5B71-4A02-93D1-6DD275A925A7}" srcOrd="1" destOrd="0" parTransId="{9F735C77-39B7-47A4-9488-20D70555E65F}" sibTransId="{EEA56917-AB61-4076-BEA9-EC2394AE34CC}"/>
    <dgm:cxn modelId="{D378DB93-0163-46C9-ADBD-9CD5F836CDE3}" type="presOf" srcId="{CB433CDA-2787-4685-9709-AB549AE2C4CB}" destId="{80A89490-E349-4F46-8556-F4F81190E214}" srcOrd="0" destOrd="2" presId="urn:microsoft.com/office/officeart/2005/8/layout/hList1"/>
    <dgm:cxn modelId="{A525C1BF-FB29-4B55-864B-75E2D8E30EBF}" type="presOf" srcId="{243D5F64-5B71-4A02-93D1-6DD275A925A7}" destId="{80A89490-E349-4F46-8556-F4F81190E214}" srcOrd="0" destOrd="1" presId="urn:microsoft.com/office/officeart/2005/8/layout/hList1"/>
    <dgm:cxn modelId="{157740D3-BCFF-4B8B-B3B1-2BE8257F47FA}" type="presOf" srcId="{75C70A71-106F-4D03-8EDF-9865C289F2D4}" destId="{D00321C3-DDC5-417D-A96E-D3DF8E5E928E}" srcOrd="0" destOrd="2" presId="urn:microsoft.com/office/officeart/2005/8/layout/hList1"/>
    <dgm:cxn modelId="{B2219AF4-3A25-47D0-AEC3-5A543C6BFFE8}" srcId="{AC0A2F0C-3AB0-412B-940D-372072AC431C}" destId="{E5E5B1AB-606A-4122-963E-EAAFE9854A8A}" srcOrd="0" destOrd="0" parTransId="{17C127A5-3492-47B4-A789-31D17F61086E}" sibTransId="{FB73C1CF-11FD-425B-9CE0-36AC7DBDCCC7}"/>
    <dgm:cxn modelId="{39AD0B73-DD6A-4722-8A0C-36E358FEE3E1}" type="presParOf" srcId="{65F47B4E-D499-4090-82BF-5B072BDA69CA}" destId="{1153F1C1-C716-481B-B7E0-8800761FF831}" srcOrd="0" destOrd="0" presId="urn:microsoft.com/office/officeart/2005/8/layout/hList1"/>
    <dgm:cxn modelId="{A76377FD-5DE5-42D8-AE92-485E044ADE01}" type="presParOf" srcId="{1153F1C1-C716-481B-B7E0-8800761FF831}" destId="{C072B794-B0B5-48A1-A9CC-FEDBD82DAF72}" srcOrd="0" destOrd="0" presId="urn:microsoft.com/office/officeart/2005/8/layout/hList1"/>
    <dgm:cxn modelId="{6E3EDDFA-22A9-41F6-88EE-CD133BC138E9}" type="presParOf" srcId="{1153F1C1-C716-481B-B7E0-8800761FF831}" destId="{80A89490-E349-4F46-8556-F4F81190E214}" srcOrd="1" destOrd="0" presId="urn:microsoft.com/office/officeart/2005/8/layout/hList1"/>
    <dgm:cxn modelId="{A699047D-0760-43BD-93E4-39D9C8CA9F06}" type="presParOf" srcId="{65F47B4E-D499-4090-82BF-5B072BDA69CA}" destId="{185EA92D-CB40-4DE8-B6AF-5DE430300769}" srcOrd="1" destOrd="0" presId="urn:microsoft.com/office/officeart/2005/8/layout/hList1"/>
    <dgm:cxn modelId="{C544B083-7099-4644-B654-8A4DA9BC3D40}" type="presParOf" srcId="{65F47B4E-D499-4090-82BF-5B072BDA69CA}" destId="{451D43A5-AF60-41B7-A93F-19899AF744B2}" srcOrd="2" destOrd="0" presId="urn:microsoft.com/office/officeart/2005/8/layout/hList1"/>
    <dgm:cxn modelId="{18A9A823-FAE9-42A5-AA4F-F12DAF828E41}" type="presParOf" srcId="{451D43A5-AF60-41B7-A93F-19899AF744B2}" destId="{AACF8CB8-006A-4171-94C7-0B41E0C18367}" srcOrd="0" destOrd="0" presId="urn:microsoft.com/office/officeart/2005/8/layout/hList1"/>
    <dgm:cxn modelId="{551E6198-69CE-4364-9582-CF0A2FE811DD}" type="presParOf" srcId="{451D43A5-AF60-41B7-A93F-19899AF744B2}" destId="{D00321C3-DDC5-417D-A96E-D3DF8E5E928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4452FE-04B2-4882-A37E-6076DF34E2A9}" type="doc">
      <dgm:prSet loTypeId="urn:microsoft.com/office/officeart/2005/8/layout/pyramid2" loCatId="list" qsTypeId="urn:microsoft.com/office/officeart/2005/8/quickstyle/simple1" qsCatId="simple" csTypeId="urn:microsoft.com/office/officeart/2005/8/colors/colorful4" csCatId="colorful" phldr="1"/>
      <dgm:spPr/>
      <dgm:t>
        <a:bodyPr/>
        <a:lstStyle/>
        <a:p>
          <a:endParaRPr lang="en-GB"/>
        </a:p>
      </dgm:t>
    </dgm:pt>
    <dgm:pt modelId="{B8A67EC0-D6CB-4F92-86D8-151330DE182E}">
      <dgm:prSet phldrT="[Text]" custT="1"/>
      <dgm:spPr/>
      <dgm:t>
        <a:bodyPr/>
        <a:lstStyle/>
        <a:p>
          <a:r>
            <a:rPr lang="en-GB" sz="1400" dirty="0">
              <a:latin typeface="Arial" panose="020B0604020202020204" pitchFamily="34" charset="0"/>
              <a:cs typeface="Arial" panose="020B0604020202020204" pitchFamily="34" charset="0"/>
            </a:rPr>
            <a:t>Staff should feel trusted in their positions and confident in what they do [12]</a:t>
          </a:r>
          <a:r>
            <a:rPr lang="en-GB" sz="1100" dirty="0"/>
            <a:t> </a:t>
          </a:r>
        </a:p>
      </dgm:t>
    </dgm:pt>
    <dgm:pt modelId="{B775D97D-6047-413B-AC71-6C2C15B3CE7B}" type="parTrans" cxnId="{F0A13EDB-34C4-4249-AF0E-19858693BC3B}">
      <dgm:prSet/>
      <dgm:spPr/>
      <dgm:t>
        <a:bodyPr/>
        <a:lstStyle/>
        <a:p>
          <a:endParaRPr lang="en-GB"/>
        </a:p>
      </dgm:t>
    </dgm:pt>
    <dgm:pt modelId="{89C107DF-3776-4D1C-9DA4-C64D75320CD6}" type="sibTrans" cxnId="{F0A13EDB-34C4-4249-AF0E-19858693BC3B}">
      <dgm:prSet/>
      <dgm:spPr/>
      <dgm:t>
        <a:bodyPr/>
        <a:lstStyle/>
        <a:p>
          <a:endParaRPr lang="en-GB"/>
        </a:p>
      </dgm:t>
    </dgm:pt>
    <dgm:pt modelId="{7F2BEB26-87C9-4206-ABCD-88479DB6A52C}">
      <dgm:prSet phldrT="[Text]" custT="1"/>
      <dgm:spPr/>
      <dgm:t>
        <a:bodyPr/>
        <a:lstStyle/>
        <a:p>
          <a:r>
            <a:rPr lang="en-GB" sz="1400" dirty="0">
              <a:latin typeface="Arial" panose="020B0604020202020204" pitchFamily="34" charset="0"/>
              <a:cs typeface="Arial" panose="020B0604020202020204" pitchFamily="34" charset="0"/>
            </a:rPr>
            <a:t>Employees should feel like their contributions are being recognised [12]</a:t>
          </a:r>
        </a:p>
      </dgm:t>
    </dgm:pt>
    <dgm:pt modelId="{7688B4C6-6834-4492-A799-7FC33D835316}" type="parTrans" cxnId="{DE4DE7DC-A84C-4883-9AB6-775D9E7D82B3}">
      <dgm:prSet/>
      <dgm:spPr/>
      <dgm:t>
        <a:bodyPr/>
        <a:lstStyle/>
        <a:p>
          <a:endParaRPr lang="en-GB"/>
        </a:p>
      </dgm:t>
    </dgm:pt>
    <dgm:pt modelId="{47850F2B-5ED0-46AC-AB09-17DBA9A3060C}" type="sibTrans" cxnId="{DE4DE7DC-A84C-4883-9AB6-775D9E7D82B3}">
      <dgm:prSet/>
      <dgm:spPr/>
      <dgm:t>
        <a:bodyPr/>
        <a:lstStyle/>
        <a:p>
          <a:endParaRPr lang="en-GB"/>
        </a:p>
      </dgm:t>
    </dgm:pt>
    <dgm:pt modelId="{045DEA53-9DA9-437C-97C2-F2F25B4565C6}">
      <dgm:prSet phldrT="[Text]"/>
      <dgm:spPr/>
      <dgm:t>
        <a:bodyPr/>
        <a:lstStyle/>
        <a:p>
          <a:r>
            <a:rPr lang="en-GB" dirty="0">
              <a:latin typeface="Arial" panose="020B0604020202020204" pitchFamily="34" charset="0"/>
              <a:cs typeface="Arial" panose="020B0604020202020204" pitchFamily="34" charset="0"/>
            </a:rPr>
            <a:t>Camaraderie in the workplace is important to create a loving atmosphere [12]</a:t>
          </a:r>
        </a:p>
      </dgm:t>
    </dgm:pt>
    <dgm:pt modelId="{65184239-C9E1-43E8-914E-AE01B917C11C}" type="parTrans" cxnId="{E55A4AFB-C816-4A36-AA59-222C895C2887}">
      <dgm:prSet/>
      <dgm:spPr/>
      <dgm:t>
        <a:bodyPr/>
        <a:lstStyle/>
        <a:p>
          <a:endParaRPr lang="en-GB"/>
        </a:p>
      </dgm:t>
    </dgm:pt>
    <dgm:pt modelId="{8DF21352-476B-4E69-A93E-172CEE54C21A}" type="sibTrans" cxnId="{E55A4AFB-C816-4A36-AA59-222C895C2887}">
      <dgm:prSet/>
      <dgm:spPr/>
      <dgm:t>
        <a:bodyPr/>
        <a:lstStyle/>
        <a:p>
          <a:endParaRPr lang="en-GB"/>
        </a:p>
      </dgm:t>
    </dgm:pt>
    <dgm:pt modelId="{AA4E9866-BA9A-4FC7-A406-14BD897CFBAA}">
      <dgm:prSet/>
      <dgm:spPr/>
      <dgm:t>
        <a:bodyPr/>
        <a:lstStyle/>
        <a:p>
          <a:r>
            <a:rPr lang="en-GB" dirty="0">
              <a:latin typeface="Arial" panose="020B0604020202020204" pitchFamily="34" charset="0"/>
              <a:cs typeface="Arial" panose="020B0604020202020204" pitchFamily="34" charset="0"/>
            </a:rPr>
            <a:t>Staff should feel safe at work and feel secure in their job [12]</a:t>
          </a:r>
        </a:p>
      </dgm:t>
    </dgm:pt>
    <dgm:pt modelId="{D8AA8F6A-BA17-4C10-8B6D-A7FCAEBD6F74}" type="parTrans" cxnId="{20E193BD-CFD8-46E9-AFE1-A42C26FF4EC4}">
      <dgm:prSet/>
      <dgm:spPr/>
      <dgm:t>
        <a:bodyPr/>
        <a:lstStyle/>
        <a:p>
          <a:endParaRPr lang="en-GB"/>
        </a:p>
      </dgm:t>
    </dgm:pt>
    <dgm:pt modelId="{27BA040A-BC1C-4159-94D0-A2DE7ADCB973}" type="sibTrans" cxnId="{20E193BD-CFD8-46E9-AFE1-A42C26FF4EC4}">
      <dgm:prSet/>
      <dgm:spPr/>
      <dgm:t>
        <a:bodyPr/>
        <a:lstStyle/>
        <a:p>
          <a:endParaRPr lang="en-GB"/>
        </a:p>
      </dgm:t>
    </dgm:pt>
    <dgm:pt modelId="{68A08E2C-CB66-49A6-A67B-F05E04F2EE00}">
      <dgm:prSet/>
      <dgm:spPr/>
      <dgm:t>
        <a:bodyPr/>
        <a:lstStyle/>
        <a:p>
          <a:r>
            <a:rPr lang="en-GB" dirty="0">
              <a:latin typeface="Arial" panose="020B0604020202020204" pitchFamily="34" charset="0"/>
              <a:cs typeface="Arial" panose="020B0604020202020204" pitchFamily="34" charset="0"/>
            </a:rPr>
            <a:t>Individuals require a “comfortable work environment” [12]</a:t>
          </a:r>
        </a:p>
      </dgm:t>
    </dgm:pt>
    <dgm:pt modelId="{9A3E2DD3-AF75-4902-97D9-A06FFE030E90}" type="parTrans" cxnId="{1E4CAFE8-3D8D-42B0-9925-58F6C5CCFD45}">
      <dgm:prSet/>
      <dgm:spPr/>
      <dgm:t>
        <a:bodyPr/>
        <a:lstStyle/>
        <a:p>
          <a:endParaRPr lang="en-GB"/>
        </a:p>
      </dgm:t>
    </dgm:pt>
    <dgm:pt modelId="{137F181E-B0A2-4C14-A5C3-C1B5136E761A}" type="sibTrans" cxnId="{1E4CAFE8-3D8D-42B0-9925-58F6C5CCFD45}">
      <dgm:prSet/>
      <dgm:spPr/>
      <dgm:t>
        <a:bodyPr/>
        <a:lstStyle/>
        <a:p>
          <a:endParaRPr lang="en-GB"/>
        </a:p>
      </dgm:t>
    </dgm:pt>
    <dgm:pt modelId="{83E4E04C-845D-4714-BD09-DC215392CDAB}" type="pres">
      <dgm:prSet presAssocID="{A04452FE-04B2-4882-A37E-6076DF34E2A9}" presName="compositeShape" presStyleCnt="0">
        <dgm:presLayoutVars>
          <dgm:dir/>
          <dgm:resizeHandles/>
        </dgm:presLayoutVars>
      </dgm:prSet>
      <dgm:spPr/>
    </dgm:pt>
    <dgm:pt modelId="{5EAD9A56-DA9E-4426-940E-337BDA730F02}" type="pres">
      <dgm:prSet presAssocID="{A04452FE-04B2-4882-A37E-6076DF34E2A9}" presName="pyramid" presStyleLbl="node1" presStyleIdx="0" presStyleCnt="1"/>
      <dgm:spPr/>
    </dgm:pt>
    <dgm:pt modelId="{7D2B4B2A-D993-423C-A189-8418BEE3A2B6}" type="pres">
      <dgm:prSet presAssocID="{A04452FE-04B2-4882-A37E-6076DF34E2A9}" presName="theList" presStyleCnt="0"/>
      <dgm:spPr/>
    </dgm:pt>
    <dgm:pt modelId="{52AA5D96-4C83-4CEE-BCBC-7DC19DB99817}" type="pres">
      <dgm:prSet presAssocID="{B8A67EC0-D6CB-4F92-86D8-151330DE182E}" presName="aNode" presStyleLbl="fgAcc1" presStyleIdx="0" presStyleCnt="5">
        <dgm:presLayoutVars>
          <dgm:bulletEnabled val="1"/>
        </dgm:presLayoutVars>
      </dgm:prSet>
      <dgm:spPr/>
    </dgm:pt>
    <dgm:pt modelId="{572698DF-EBFA-429D-979C-C86B0D946CAD}" type="pres">
      <dgm:prSet presAssocID="{B8A67EC0-D6CB-4F92-86D8-151330DE182E}" presName="aSpace" presStyleCnt="0"/>
      <dgm:spPr/>
    </dgm:pt>
    <dgm:pt modelId="{3EFB4B3F-DA4B-40B5-8A62-EA2DA8013058}" type="pres">
      <dgm:prSet presAssocID="{7F2BEB26-87C9-4206-ABCD-88479DB6A52C}" presName="aNode" presStyleLbl="fgAcc1" presStyleIdx="1" presStyleCnt="5">
        <dgm:presLayoutVars>
          <dgm:bulletEnabled val="1"/>
        </dgm:presLayoutVars>
      </dgm:prSet>
      <dgm:spPr/>
    </dgm:pt>
    <dgm:pt modelId="{6849FB26-8DE2-48D1-A3C0-9862DED76B45}" type="pres">
      <dgm:prSet presAssocID="{7F2BEB26-87C9-4206-ABCD-88479DB6A52C}" presName="aSpace" presStyleCnt="0"/>
      <dgm:spPr/>
    </dgm:pt>
    <dgm:pt modelId="{17CD05BF-C602-49F2-9D3A-F0CE932BD429}" type="pres">
      <dgm:prSet presAssocID="{045DEA53-9DA9-437C-97C2-F2F25B4565C6}" presName="aNode" presStyleLbl="fgAcc1" presStyleIdx="2" presStyleCnt="5">
        <dgm:presLayoutVars>
          <dgm:bulletEnabled val="1"/>
        </dgm:presLayoutVars>
      </dgm:prSet>
      <dgm:spPr/>
    </dgm:pt>
    <dgm:pt modelId="{18A09F05-03D7-4466-B8F1-AECA73FA3E56}" type="pres">
      <dgm:prSet presAssocID="{045DEA53-9DA9-437C-97C2-F2F25B4565C6}" presName="aSpace" presStyleCnt="0"/>
      <dgm:spPr/>
    </dgm:pt>
    <dgm:pt modelId="{2CAB16A2-8074-47DB-AAD0-28E8C4B3DA37}" type="pres">
      <dgm:prSet presAssocID="{AA4E9866-BA9A-4FC7-A406-14BD897CFBAA}" presName="aNode" presStyleLbl="fgAcc1" presStyleIdx="3" presStyleCnt="5" custScaleX="100890">
        <dgm:presLayoutVars>
          <dgm:bulletEnabled val="1"/>
        </dgm:presLayoutVars>
      </dgm:prSet>
      <dgm:spPr/>
    </dgm:pt>
    <dgm:pt modelId="{7954C6A4-25F5-4FC3-8EED-C835DB2241AD}" type="pres">
      <dgm:prSet presAssocID="{AA4E9866-BA9A-4FC7-A406-14BD897CFBAA}" presName="aSpace" presStyleCnt="0"/>
      <dgm:spPr/>
    </dgm:pt>
    <dgm:pt modelId="{3AA44A83-414B-41C9-B934-37FED4A5ADF3}" type="pres">
      <dgm:prSet presAssocID="{68A08E2C-CB66-49A6-A67B-F05E04F2EE00}" presName="aNode" presStyleLbl="fgAcc1" presStyleIdx="4" presStyleCnt="5">
        <dgm:presLayoutVars>
          <dgm:bulletEnabled val="1"/>
        </dgm:presLayoutVars>
      </dgm:prSet>
      <dgm:spPr/>
    </dgm:pt>
    <dgm:pt modelId="{D76514D0-0C3A-4884-8673-F125FA87B660}" type="pres">
      <dgm:prSet presAssocID="{68A08E2C-CB66-49A6-A67B-F05E04F2EE00}" presName="aSpace" presStyleCnt="0"/>
      <dgm:spPr/>
    </dgm:pt>
  </dgm:ptLst>
  <dgm:cxnLst>
    <dgm:cxn modelId="{18C51909-F5CC-405C-BC41-7AD126F77906}" type="presOf" srcId="{68A08E2C-CB66-49A6-A67B-F05E04F2EE00}" destId="{3AA44A83-414B-41C9-B934-37FED4A5ADF3}" srcOrd="0" destOrd="0" presId="urn:microsoft.com/office/officeart/2005/8/layout/pyramid2"/>
    <dgm:cxn modelId="{3F023B56-A48C-4C72-BE06-B116756C5306}" type="presOf" srcId="{AA4E9866-BA9A-4FC7-A406-14BD897CFBAA}" destId="{2CAB16A2-8074-47DB-AAD0-28E8C4B3DA37}" srcOrd="0" destOrd="0" presId="urn:microsoft.com/office/officeart/2005/8/layout/pyramid2"/>
    <dgm:cxn modelId="{38CAD0AF-ABFA-4807-A6BB-1C7B9B6B9F61}" type="presOf" srcId="{7F2BEB26-87C9-4206-ABCD-88479DB6A52C}" destId="{3EFB4B3F-DA4B-40B5-8A62-EA2DA8013058}" srcOrd="0" destOrd="0" presId="urn:microsoft.com/office/officeart/2005/8/layout/pyramid2"/>
    <dgm:cxn modelId="{B75AE2B8-458C-4CB6-B954-15B3FE62340B}" type="presOf" srcId="{B8A67EC0-D6CB-4F92-86D8-151330DE182E}" destId="{52AA5D96-4C83-4CEE-BCBC-7DC19DB99817}" srcOrd="0" destOrd="0" presId="urn:microsoft.com/office/officeart/2005/8/layout/pyramid2"/>
    <dgm:cxn modelId="{20E193BD-CFD8-46E9-AFE1-A42C26FF4EC4}" srcId="{A04452FE-04B2-4882-A37E-6076DF34E2A9}" destId="{AA4E9866-BA9A-4FC7-A406-14BD897CFBAA}" srcOrd="3" destOrd="0" parTransId="{D8AA8F6A-BA17-4C10-8B6D-A7FCAEBD6F74}" sibTransId="{27BA040A-BC1C-4159-94D0-A2DE7ADCB973}"/>
    <dgm:cxn modelId="{7D2246D5-3C09-4525-9060-CF1D354C85F4}" type="presOf" srcId="{A04452FE-04B2-4882-A37E-6076DF34E2A9}" destId="{83E4E04C-845D-4714-BD09-DC215392CDAB}" srcOrd="0" destOrd="0" presId="urn:microsoft.com/office/officeart/2005/8/layout/pyramid2"/>
    <dgm:cxn modelId="{F0A13EDB-34C4-4249-AF0E-19858693BC3B}" srcId="{A04452FE-04B2-4882-A37E-6076DF34E2A9}" destId="{B8A67EC0-D6CB-4F92-86D8-151330DE182E}" srcOrd="0" destOrd="0" parTransId="{B775D97D-6047-413B-AC71-6C2C15B3CE7B}" sibTransId="{89C107DF-3776-4D1C-9DA4-C64D75320CD6}"/>
    <dgm:cxn modelId="{DE4DE7DC-A84C-4883-9AB6-775D9E7D82B3}" srcId="{A04452FE-04B2-4882-A37E-6076DF34E2A9}" destId="{7F2BEB26-87C9-4206-ABCD-88479DB6A52C}" srcOrd="1" destOrd="0" parTransId="{7688B4C6-6834-4492-A799-7FC33D835316}" sibTransId="{47850F2B-5ED0-46AC-AB09-17DBA9A3060C}"/>
    <dgm:cxn modelId="{1E4CAFE8-3D8D-42B0-9925-58F6C5CCFD45}" srcId="{A04452FE-04B2-4882-A37E-6076DF34E2A9}" destId="{68A08E2C-CB66-49A6-A67B-F05E04F2EE00}" srcOrd="4" destOrd="0" parTransId="{9A3E2DD3-AF75-4902-97D9-A06FFE030E90}" sibTransId="{137F181E-B0A2-4C14-A5C3-C1B5136E761A}"/>
    <dgm:cxn modelId="{653422EF-C2DC-4B48-899C-613AF271B813}" type="presOf" srcId="{045DEA53-9DA9-437C-97C2-F2F25B4565C6}" destId="{17CD05BF-C602-49F2-9D3A-F0CE932BD429}" srcOrd="0" destOrd="0" presId="urn:microsoft.com/office/officeart/2005/8/layout/pyramid2"/>
    <dgm:cxn modelId="{E55A4AFB-C816-4A36-AA59-222C895C2887}" srcId="{A04452FE-04B2-4882-A37E-6076DF34E2A9}" destId="{045DEA53-9DA9-437C-97C2-F2F25B4565C6}" srcOrd="2" destOrd="0" parTransId="{65184239-C9E1-43E8-914E-AE01B917C11C}" sibTransId="{8DF21352-476B-4E69-A93E-172CEE54C21A}"/>
    <dgm:cxn modelId="{3CAF15B4-8884-4E0A-AFAD-57E0AD6E72EC}" type="presParOf" srcId="{83E4E04C-845D-4714-BD09-DC215392CDAB}" destId="{5EAD9A56-DA9E-4426-940E-337BDA730F02}" srcOrd="0" destOrd="0" presId="urn:microsoft.com/office/officeart/2005/8/layout/pyramid2"/>
    <dgm:cxn modelId="{4CFF4F58-459F-43CD-883E-9BB492A6AFC2}" type="presParOf" srcId="{83E4E04C-845D-4714-BD09-DC215392CDAB}" destId="{7D2B4B2A-D993-423C-A189-8418BEE3A2B6}" srcOrd="1" destOrd="0" presId="urn:microsoft.com/office/officeart/2005/8/layout/pyramid2"/>
    <dgm:cxn modelId="{0A7AE822-9169-481A-B8DB-11C363E0D380}" type="presParOf" srcId="{7D2B4B2A-D993-423C-A189-8418BEE3A2B6}" destId="{52AA5D96-4C83-4CEE-BCBC-7DC19DB99817}" srcOrd="0" destOrd="0" presId="urn:microsoft.com/office/officeart/2005/8/layout/pyramid2"/>
    <dgm:cxn modelId="{70F0D03C-28DF-47F0-87D6-1D8A58CF6BA3}" type="presParOf" srcId="{7D2B4B2A-D993-423C-A189-8418BEE3A2B6}" destId="{572698DF-EBFA-429D-979C-C86B0D946CAD}" srcOrd="1" destOrd="0" presId="urn:microsoft.com/office/officeart/2005/8/layout/pyramid2"/>
    <dgm:cxn modelId="{5615FA55-0D62-4738-BEF2-5E5D3927A1BC}" type="presParOf" srcId="{7D2B4B2A-D993-423C-A189-8418BEE3A2B6}" destId="{3EFB4B3F-DA4B-40B5-8A62-EA2DA8013058}" srcOrd="2" destOrd="0" presId="urn:microsoft.com/office/officeart/2005/8/layout/pyramid2"/>
    <dgm:cxn modelId="{4FECDD8E-C099-4044-93B0-19EED7E802E7}" type="presParOf" srcId="{7D2B4B2A-D993-423C-A189-8418BEE3A2B6}" destId="{6849FB26-8DE2-48D1-A3C0-9862DED76B45}" srcOrd="3" destOrd="0" presId="urn:microsoft.com/office/officeart/2005/8/layout/pyramid2"/>
    <dgm:cxn modelId="{2A5975D8-B5BC-4517-93EC-C0835163EB4C}" type="presParOf" srcId="{7D2B4B2A-D993-423C-A189-8418BEE3A2B6}" destId="{17CD05BF-C602-49F2-9D3A-F0CE932BD429}" srcOrd="4" destOrd="0" presId="urn:microsoft.com/office/officeart/2005/8/layout/pyramid2"/>
    <dgm:cxn modelId="{E00211D6-164F-4D52-8829-E56FC8F42923}" type="presParOf" srcId="{7D2B4B2A-D993-423C-A189-8418BEE3A2B6}" destId="{18A09F05-03D7-4466-B8F1-AECA73FA3E56}" srcOrd="5" destOrd="0" presId="urn:microsoft.com/office/officeart/2005/8/layout/pyramid2"/>
    <dgm:cxn modelId="{377333E4-B39E-4F66-936C-C7B086473BF9}" type="presParOf" srcId="{7D2B4B2A-D993-423C-A189-8418BEE3A2B6}" destId="{2CAB16A2-8074-47DB-AAD0-28E8C4B3DA37}" srcOrd="6" destOrd="0" presId="urn:microsoft.com/office/officeart/2005/8/layout/pyramid2"/>
    <dgm:cxn modelId="{9ED634E6-2CB8-417E-A236-2C8FD410C73E}" type="presParOf" srcId="{7D2B4B2A-D993-423C-A189-8418BEE3A2B6}" destId="{7954C6A4-25F5-4FC3-8EED-C835DB2241AD}" srcOrd="7" destOrd="0" presId="urn:microsoft.com/office/officeart/2005/8/layout/pyramid2"/>
    <dgm:cxn modelId="{0C73FF49-AC8E-480C-81F6-FBE014DAF442}" type="presParOf" srcId="{7D2B4B2A-D993-423C-A189-8418BEE3A2B6}" destId="{3AA44A83-414B-41C9-B934-37FED4A5ADF3}" srcOrd="8" destOrd="0" presId="urn:microsoft.com/office/officeart/2005/8/layout/pyramid2"/>
    <dgm:cxn modelId="{4F8508F2-D866-4809-B11A-E4BEFA7D99F2}" type="presParOf" srcId="{7D2B4B2A-D993-423C-A189-8418BEE3A2B6}" destId="{D76514D0-0C3A-4884-8673-F125FA87B660}" srcOrd="9"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995A475C-DDC8-4EE0-A4B8-CFCE8CB67C1A}" type="doc">
      <dgm:prSet loTypeId="urn:microsoft.com/office/officeart/2005/8/layout/cycle2" loCatId="cycle" qsTypeId="urn:microsoft.com/office/officeart/2005/8/quickstyle/simple1" qsCatId="simple" csTypeId="urn:microsoft.com/office/officeart/2005/8/colors/colorful1" csCatId="colorful" phldr="1"/>
      <dgm:spPr/>
      <dgm:t>
        <a:bodyPr/>
        <a:lstStyle/>
        <a:p>
          <a:endParaRPr lang="en-GB"/>
        </a:p>
      </dgm:t>
    </dgm:pt>
    <dgm:pt modelId="{E47DB1A1-F538-4ECE-8C8C-80572BED98B1}">
      <dgm:prSet phldrT="[Text]"/>
      <dgm:spPr/>
      <dgm:t>
        <a:bodyPr/>
        <a:lstStyle/>
        <a:p>
          <a:r>
            <a:rPr lang="en-GB" dirty="0">
              <a:latin typeface="Arial" panose="020B0604020202020204" pitchFamily="34" charset="0"/>
              <a:cs typeface="Arial" panose="020B0604020202020204" pitchFamily="34" charset="0"/>
            </a:rPr>
            <a:t>Planning</a:t>
          </a:r>
        </a:p>
      </dgm:t>
    </dgm:pt>
    <dgm:pt modelId="{82B9878A-2878-48A4-986D-A032C02E266A}" type="parTrans" cxnId="{B30CFA30-31E6-45E3-8C08-1C8592854442}">
      <dgm:prSet/>
      <dgm:spPr/>
      <dgm:t>
        <a:bodyPr/>
        <a:lstStyle/>
        <a:p>
          <a:endParaRPr lang="en-GB"/>
        </a:p>
      </dgm:t>
    </dgm:pt>
    <dgm:pt modelId="{16C8D53A-48EB-44E0-B208-FAB5A123F433}" type="sibTrans" cxnId="{B30CFA30-31E6-45E3-8C08-1C8592854442}">
      <dgm:prSet/>
      <dgm:spPr/>
      <dgm:t>
        <a:bodyPr/>
        <a:lstStyle/>
        <a:p>
          <a:endParaRPr lang="en-GB">
            <a:latin typeface="Arial" panose="020B0604020202020204" pitchFamily="34" charset="0"/>
            <a:cs typeface="Arial" panose="020B0604020202020204" pitchFamily="34" charset="0"/>
          </a:endParaRPr>
        </a:p>
      </dgm:t>
    </dgm:pt>
    <dgm:pt modelId="{227E2B27-8720-4275-8B90-3C5D4EDF673F}">
      <dgm:prSet phldrT="[Text]"/>
      <dgm:spPr/>
      <dgm:t>
        <a:bodyPr/>
        <a:lstStyle/>
        <a:p>
          <a:r>
            <a:rPr lang="en-GB" dirty="0">
              <a:latin typeface="Arial" panose="020B0604020202020204" pitchFamily="34" charset="0"/>
              <a:cs typeface="Arial" panose="020B0604020202020204" pitchFamily="34" charset="0"/>
            </a:rPr>
            <a:t>Organising</a:t>
          </a:r>
        </a:p>
      </dgm:t>
    </dgm:pt>
    <dgm:pt modelId="{405CF9C8-C4F6-4792-8642-9E2616905934}" type="parTrans" cxnId="{52A5450B-C699-4AAD-AE1E-FDD1D074AA74}">
      <dgm:prSet/>
      <dgm:spPr/>
      <dgm:t>
        <a:bodyPr/>
        <a:lstStyle/>
        <a:p>
          <a:endParaRPr lang="en-GB"/>
        </a:p>
      </dgm:t>
    </dgm:pt>
    <dgm:pt modelId="{0660D4BD-3780-4A02-AA9C-EB78933E3CF1}" type="sibTrans" cxnId="{52A5450B-C699-4AAD-AE1E-FDD1D074AA74}">
      <dgm:prSet/>
      <dgm:spPr/>
      <dgm:t>
        <a:bodyPr/>
        <a:lstStyle/>
        <a:p>
          <a:endParaRPr lang="en-GB">
            <a:latin typeface="Arial" panose="020B0604020202020204" pitchFamily="34" charset="0"/>
            <a:cs typeface="Arial" panose="020B0604020202020204" pitchFamily="34" charset="0"/>
          </a:endParaRPr>
        </a:p>
      </dgm:t>
    </dgm:pt>
    <dgm:pt modelId="{C7E397A9-C87C-4EEC-BE48-207B887755AE}">
      <dgm:prSet phldrT="[Text]"/>
      <dgm:spPr/>
      <dgm:t>
        <a:bodyPr/>
        <a:lstStyle/>
        <a:p>
          <a:r>
            <a:rPr lang="en-GB" dirty="0">
              <a:latin typeface="Arial" panose="020B0604020202020204" pitchFamily="34" charset="0"/>
              <a:cs typeface="Arial" panose="020B0604020202020204" pitchFamily="34" charset="0"/>
            </a:rPr>
            <a:t>Staffing</a:t>
          </a:r>
        </a:p>
      </dgm:t>
    </dgm:pt>
    <dgm:pt modelId="{525CAC2A-FE99-4897-A049-E3848FA24243}" type="parTrans" cxnId="{0D688933-7008-4B13-A9CD-60D31D1726EB}">
      <dgm:prSet/>
      <dgm:spPr/>
      <dgm:t>
        <a:bodyPr/>
        <a:lstStyle/>
        <a:p>
          <a:endParaRPr lang="en-GB"/>
        </a:p>
      </dgm:t>
    </dgm:pt>
    <dgm:pt modelId="{01B516AA-1812-4A97-8BA7-2778EFFB781C}" type="sibTrans" cxnId="{0D688933-7008-4B13-A9CD-60D31D1726EB}">
      <dgm:prSet/>
      <dgm:spPr/>
      <dgm:t>
        <a:bodyPr/>
        <a:lstStyle/>
        <a:p>
          <a:endParaRPr lang="en-GB">
            <a:latin typeface="Arial" panose="020B0604020202020204" pitchFamily="34" charset="0"/>
            <a:cs typeface="Arial" panose="020B0604020202020204" pitchFamily="34" charset="0"/>
          </a:endParaRPr>
        </a:p>
      </dgm:t>
    </dgm:pt>
    <dgm:pt modelId="{574CD0E1-7F2C-471B-A6E1-16B0877E76AF}">
      <dgm:prSet phldrT="[Text]"/>
      <dgm:spPr/>
      <dgm:t>
        <a:bodyPr/>
        <a:lstStyle/>
        <a:p>
          <a:r>
            <a:rPr lang="en-GB" dirty="0">
              <a:latin typeface="Arial" panose="020B0604020202020204" pitchFamily="34" charset="0"/>
              <a:cs typeface="Arial" panose="020B0604020202020204" pitchFamily="34" charset="0"/>
            </a:rPr>
            <a:t>Coordinating</a:t>
          </a:r>
        </a:p>
      </dgm:t>
    </dgm:pt>
    <dgm:pt modelId="{1BD05DA0-AFCB-4302-A019-0CE749A503AA}" type="parTrans" cxnId="{3B7A024D-770D-4040-8238-809009F6CA8E}">
      <dgm:prSet/>
      <dgm:spPr/>
      <dgm:t>
        <a:bodyPr/>
        <a:lstStyle/>
        <a:p>
          <a:endParaRPr lang="en-GB"/>
        </a:p>
      </dgm:t>
    </dgm:pt>
    <dgm:pt modelId="{FFEF8B77-7736-4B27-9572-84FB93C8E5BD}" type="sibTrans" cxnId="{3B7A024D-770D-4040-8238-809009F6CA8E}">
      <dgm:prSet/>
      <dgm:spPr/>
      <dgm:t>
        <a:bodyPr/>
        <a:lstStyle/>
        <a:p>
          <a:endParaRPr lang="en-GB">
            <a:latin typeface="Arial" panose="020B0604020202020204" pitchFamily="34" charset="0"/>
            <a:cs typeface="Arial" panose="020B0604020202020204" pitchFamily="34" charset="0"/>
          </a:endParaRPr>
        </a:p>
      </dgm:t>
    </dgm:pt>
    <dgm:pt modelId="{CB1D4FC7-87CF-49EA-B5EE-25EB28C84ACE}">
      <dgm:prSet phldrT="[Text]"/>
      <dgm:spPr/>
      <dgm:t>
        <a:bodyPr/>
        <a:lstStyle/>
        <a:p>
          <a:r>
            <a:rPr lang="en-GB" dirty="0">
              <a:latin typeface="Arial" panose="020B0604020202020204" pitchFamily="34" charset="0"/>
              <a:cs typeface="Arial" panose="020B0604020202020204" pitchFamily="34" charset="0"/>
            </a:rPr>
            <a:t>Controlling</a:t>
          </a:r>
        </a:p>
      </dgm:t>
    </dgm:pt>
    <dgm:pt modelId="{6CBC697A-F3AC-428C-9DD1-115563AD4FD5}" type="parTrans" cxnId="{A8E6DBA8-6CD6-4354-846D-5A5E56F26062}">
      <dgm:prSet/>
      <dgm:spPr/>
      <dgm:t>
        <a:bodyPr/>
        <a:lstStyle/>
        <a:p>
          <a:endParaRPr lang="en-GB"/>
        </a:p>
      </dgm:t>
    </dgm:pt>
    <dgm:pt modelId="{529FC54C-1E16-4306-B905-87DAC2031B63}" type="sibTrans" cxnId="{A8E6DBA8-6CD6-4354-846D-5A5E56F26062}">
      <dgm:prSet/>
      <dgm:spPr/>
      <dgm:t>
        <a:bodyPr/>
        <a:lstStyle/>
        <a:p>
          <a:endParaRPr lang="en-GB">
            <a:latin typeface="Arial" panose="020B0604020202020204" pitchFamily="34" charset="0"/>
            <a:cs typeface="Arial" panose="020B0604020202020204" pitchFamily="34" charset="0"/>
          </a:endParaRPr>
        </a:p>
      </dgm:t>
    </dgm:pt>
    <dgm:pt modelId="{52CFEDAE-0CFA-4D22-A6D5-D4CE4EE96ACC}" type="pres">
      <dgm:prSet presAssocID="{995A475C-DDC8-4EE0-A4B8-CFCE8CB67C1A}" presName="cycle" presStyleCnt="0">
        <dgm:presLayoutVars>
          <dgm:dir/>
          <dgm:resizeHandles val="exact"/>
        </dgm:presLayoutVars>
      </dgm:prSet>
      <dgm:spPr/>
    </dgm:pt>
    <dgm:pt modelId="{13B07C10-249C-4116-80B8-08C75BE6F07C}" type="pres">
      <dgm:prSet presAssocID="{E47DB1A1-F538-4ECE-8C8C-80572BED98B1}" presName="node" presStyleLbl="node1" presStyleIdx="0" presStyleCnt="5">
        <dgm:presLayoutVars>
          <dgm:bulletEnabled val="1"/>
        </dgm:presLayoutVars>
      </dgm:prSet>
      <dgm:spPr/>
    </dgm:pt>
    <dgm:pt modelId="{DBD7A620-1786-4964-AA69-3CC8F85EB1B2}" type="pres">
      <dgm:prSet presAssocID="{16C8D53A-48EB-44E0-B208-FAB5A123F433}" presName="sibTrans" presStyleLbl="sibTrans2D1" presStyleIdx="0" presStyleCnt="5"/>
      <dgm:spPr/>
    </dgm:pt>
    <dgm:pt modelId="{DB8F410A-D9C3-4C2F-B7C1-F669D8D9F414}" type="pres">
      <dgm:prSet presAssocID="{16C8D53A-48EB-44E0-B208-FAB5A123F433}" presName="connectorText" presStyleLbl="sibTrans2D1" presStyleIdx="0" presStyleCnt="5"/>
      <dgm:spPr/>
    </dgm:pt>
    <dgm:pt modelId="{E7867E7C-59D2-45D9-A675-A83A99E0D11A}" type="pres">
      <dgm:prSet presAssocID="{227E2B27-8720-4275-8B90-3C5D4EDF673F}" presName="node" presStyleLbl="node1" presStyleIdx="1" presStyleCnt="5">
        <dgm:presLayoutVars>
          <dgm:bulletEnabled val="1"/>
        </dgm:presLayoutVars>
      </dgm:prSet>
      <dgm:spPr/>
    </dgm:pt>
    <dgm:pt modelId="{1E196875-8CEA-41E0-A670-8502341171B1}" type="pres">
      <dgm:prSet presAssocID="{0660D4BD-3780-4A02-AA9C-EB78933E3CF1}" presName="sibTrans" presStyleLbl="sibTrans2D1" presStyleIdx="1" presStyleCnt="5"/>
      <dgm:spPr/>
    </dgm:pt>
    <dgm:pt modelId="{7C1E33B7-2942-46F0-BB0B-4183AAAB5BC6}" type="pres">
      <dgm:prSet presAssocID="{0660D4BD-3780-4A02-AA9C-EB78933E3CF1}" presName="connectorText" presStyleLbl="sibTrans2D1" presStyleIdx="1" presStyleCnt="5"/>
      <dgm:spPr/>
    </dgm:pt>
    <dgm:pt modelId="{C6B6E354-5146-4335-8888-F051642D0D09}" type="pres">
      <dgm:prSet presAssocID="{C7E397A9-C87C-4EEC-BE48-207B887755AE}" presName="node" presStyleLbl="node1" presStyleIdx="2" presStyleCnt="5">
        <dgm:presLayoutVars>
          <dgm:bulletEnabled val="1"/>
        </dgm:presLayoutVars>
      </dgm:prSet>
      <dgm:spPr/>
    </dgm:pt>
    <dgm:pt modelId="{05200C78-8254-4B3C-8AAB-16E3FFAF80B4}" type="pres">
      <dgm:prSet presAssocID="{01B516AA-1812-4A97-8BA7-2778EFFB781C}" presName="sibTrans" presStyleLbl="sibTrans2D1" presStyleIdx="2" presStyleCnt="5"/>
      <dgm:spPr/>
    </dgm:pt>
    <dgm:pt modelId="{C4ED280D-1B65-4FA2-B16D-6160531489D6}" type="pres">
      <dgm:prSet presAssocID="{01B516AA-1812-4A97-8BA7-2778EFFB781C}" presName="connectorText" presStyleLbl="sibTrans2D1" presStyleIdx="2" presStyleCnt="5"/>
      <dgm:spPr/>
    </dgm:pt>
    <dgm:pt modelId="{CC44F402-AC7F-4D81-9365-F7A44412BBCA}" type="pres">
      <dgm:prSet presAssocID="{574CD0E1-7F2C-471B-A6E1-16B0877E76AF}" presName="node" presStyleLbl="node1" presStyleIdx="3" presStyleCnt="5">
        <dgm:presLayoutVars>
          <dgm:bulletEnabled val="1"/>
        </dgm:presLayoutVars>
      </dgm:prSet>
      <dgm:spPr/>
    </dgm:pt>
    <dgm:pt modelId="{1F7B6383-1FD5-4A8E-88EF-3B6598B87CFA}" type="pres">
      <dgm:prSet presAssocID="{FFEF8B77-7736-4B27-9572-84FB93C8E5BD}" presName="sibTrans" presStyleLbl="sibTrans2D1" presStyleIdx="3" presStyleCnt="5"/>
      <dgm:spPr/>
    </dgm:pt>
    <dgm:pt modelId="{969176C5-F838-4C8C-9047-4D76EDE89FB8}" type="pres">
      <dgm:prSet presAssocID="{FFEF8B77-7736-4B27-9572-84FB93C8E5BD}" presName="connectorText" presStyleLbl="sibTrans2D1" presStyleIdx="3" presStyleCnt="5"/>
      <dgm:spPr/>
    </dgm:pt>
    <dgm:pt modelId="{6F87340C-B6E7-4FB7-A5EC-2386C7C217A4}" type="pres">
      <dgm:prSet presAssocID="{CB1D4FC7-87CF-49EA-B5EE-25EB28C84ACE}" presName="node" presStyleLbl="node1" presStyleIdx="4" presStyleCnt="5">
        <dgm:presLayoutVars>
          <dgm:bulletEnabled val="1"/>
        </dgm:presLayoutVars>
      </dgm:prSet>
      <dgm:spPr/>
    </dgm:pt>
    <dgm:pt modelId="{BB1671FD-10C8-41C9-9983-5679AD8361D9}" type="pres">
      <dgm:prSet presAssocID="{529FC54C-1E16-4306-B905-87DAC2031B63}" presName="sibTrans" presStyleLbl="sibTrans2D1" presStyleIdx="4" presStyleCnt="5"/>
      <dgm:spPr/>
    </dgm:pt>
    <dgm:pt modelId="{7FF1FC12-6865-43BD-B61E-8E159168D0F6}" type="pres">
      <dgm:prSet presAssocID="{529FC54C-1E16-4306-B905-87DAC2031B63}" presName="connectorText" presStyleLbl="sibTrans2D1" presStyleIdx="4" presStyleCnt="5"/>
      <dgm:spPr/>
    </dgm:pt>
  </dgm:ptLst>
  <dgm:cxnLst>
    <dgm:cxn modelId="{52A5450B-C699-4AAD-AE1E-FDD1D074AA74}" srcId="{995A475C-DDC8-4EE0-A4B8-CFCE8CB67C1A}" destId="{227E2B27-8720-4275-8B90-3C5D4EDF673F}" srcOrd="1" destOrd="0" parTransId="{405CF9C8-C4F6-4792-8642-9E2616905934}" sibTransId="{0660D4BD-3780-4A02-AA9C-EB78933E3CF1}"/>
    <dgm:cxn modelId="{C5FFC22A-81E9-4D87-8937-164170C9B513}" type="presOf" srcId="{16C8D53A-48EB-44E0-B208-FAB5A123F433}" destId="{DBD7A620-1786-4964-AA69-3CC8F85EB1B2}" srcOrd="0" destOrd="0" presId="urn:microsoft.com/office/officeart/2005/8/layout/cycle2"/>
    <dgm:cxn modelId="{B30CFA30-31E6-45E3-8C08-1C8592854442}" srcId="{995A475C-DDC8-4EE0-A4B8-CFCE8CB67C1A}" destId="{E47DB1A1-F538-4ECE-8C8C-80572BED98B1}" srcOrd="0" destOrd="0" parTransId="{82B9878A-2878-48A4-986D-A032C02E266A}" sibTransId="{16C8D53A-48EB-44E0-B208-FAB5A123F433}"/>
    <dgm:cxn modelId="{0D688933-7008-4B13-A9CD-60D31D1726EB}" srcId="{995A475C-DDC8-4EE0-A4B8-CFCE8CB67C1A}" destId="{C7E397A9-C87C-4EEC-BE48-207B887755AE}" srcOrd="2" destOrd="0" parTransId="{525CAC2A-FE99-4897-A049-E3848FA24243}" sibTransId="{01B516AA-1812-4A97-8BA7-2778EFFB781C}"/>
    <dgm:cxn modelId="{D9405734-6BED-47D8-9D8F-FDC1156498B8}" type="presOf" srcId="{529FC54C-1E16-4306-B905-87DAC2031B63}" destId="{BB1671FD-10C8-41C9-9983-5679AD8361D9}" srcOrd="0" destOrd="0" presId="urn:microsoft.com/office/officeart/2005/8/layout/cycle2"/>
    <dgm:cxn modelId="{29B04539-1857-4066-B9DE-D72768985F43}" type="presOf" srcId="{FFEF8B77-7736-4B27-9572-84FB93C8E5BD}" destId="{1F7B6383-1FD5-4A8E-88EF-3B6598B87CFA}" srcOrd="0" destOrd="0" presId="urn:microsoft.com/office/officeart/2005/8/layout/cycle2"/>
    <dgm:cxn modelId="{8073D05D-29C2-47FB-BE13-9CA3146A4E59}" type="presOf" srcId="{995A475C-DDC8-4EE0-A4B8-CFCE8CB67C1A}" destId="{52CFEDAE-0CFA-4D22-A6D5-D4CE4EE96ACC}" srcOrd="0" destOrd="0" presId="urn:microsoft.com/office/officeart/2005/8/layout/cycle2"/>
    <dgm:cxn modelId="{15A61562-5D4A-433E-83DC-40513DD9A7CF}" type="presOf" srcId="{FFEF8B77-7736-4B27-9572-84FB93C8E5BD}" destId="{969176C5-F838-4C8C-9047-4D76EDE89FB8}" srcOrd="1" destOrd="0" presId="urn:microsoft.com/office/officeart/2005/8/layout/cycle2"/>
    <dgm:cxn modelId="{5388E16B-8665-4275-A309-822987AC6899}" type="presOf" srcId="{227E2B27-8720-4275-8B90-3C5D4EDF673F}" destId="{E7867E7C-59D2-45D9-A675-A83A99E0D11A}" srcOrd="0" destOrd="0" presId="urn:microsoft.com/office/officeart/2005/8/layout/cycle2"/>
    <dgm:cxn modelId="{3B7A024D-770D-4040-8238-809009F6CA8E}" srcId="{995A475C-DDC8-4EE0-A4B8-CFCE8CB67C1A}" destId="{574CD0E1-7F2C-471B-A6E1-16B0877E76AF}" srcOrd="3" destOrd="0" parTransId="{1BD05DA0-AFCB-4302-A019-0CE749A503AA}" sibTransId="{FFEF8B77-7736-4B27-9572-84FB93C8E5BD}"/>
    <dgm:cxn modelId="{1C49644E-9A3A-4E37-8505-B435B3EA6339}" type="presOf" srcId="{574CD0E1-7F2C-471B-A6E1-16B0877E76AF}" destId="{CC44F402-AC7F-4D81-9365-F7A44412BBCA}" srcOrd="0" destOrd="0" presId="urn:microsoft.com/office/officeart/2005/8/layout/cycle2"/>
    <dgm:cxn modelId="{1E716378-BC31-4384-9DAB-EDE7F3CACDE7}" type="presOf" srcId="{CB1D4FC7-87CF-49EA-B5EE-25EB28C84ACE}" destId="{6F87340C-B6E7-4FB7-A5EC-2386C7C217A4}" srcOrd="0" destOrd="0" presId="urn:microsoft.com/office/officeart/2005/8/layout/cycle2"/>
    <dgm:cxn modelId="{7AF09D79-C71A-4BC6-BCA8-AFBA504858EE}" type="presOf" srcId="{C7E397A9-C87C-4EEC-BE48-207B887755AE}" destId="{C6B6E354-5146-4335-8888-F051642D0D09}" srcOrd="0" destOrd="0" presId="urn:microsoft.com/office/officeart/2005/8/layout/cycle2"/>
    <dgm:cxn modelId="{2294F694-ACC8-408E-BE09-64AFAF142BBC}" type="presOf" srcId="{01B516AA-1812-4A97-8BA7-2778EFFB781C}" destId="{C4ED280D-1B65-4FA2-B16D-6160531489D6}" srcOrd="1" destOrd="0" presId="urn:microsoft.com/office/officeart/2005/8/layout/cycle2"/>
    <dgm:cxn modelId="{5955DD95-C1C2-4770-A441-6B8E0A29341C}" type="presOf" srcId="{0660D4BD-3780-4A02-AA9C-EB78933E3CF1}" destId="{1E196875-8CEA-41E0-A670-8502341171B1}" srcOrd="0" destOrd="0" presId="urn:microsoft.com/office/officeart/2005/8/layout/cycle2"/>
    <dgm:cxn modelId="{A8E6DBA8-6CD6-4354-846D-5A5E56F26062}" srcId="{995A475C-DDC8-4EE0-A4B8-CFCE8CB67C1A}" destId="{CB1D4FC7-87CF-49EA-B5EE-25EB28C84ACE}" srcOrd="4" destOrd="0" parTransId="{6CBC697A-F3AC-428C-9DD1-115563AD4FD5}" sibTransId="{529FC54C-1E16-4306-B905-87DAC2031B63}"/>
    <dgm:cxn modelId="{C58785B1-EA20-45C2-A50D-6397E80D255E}" type="presOf" srcId="{16C8D53A-48EB-44E0-B208-FAB5A123F433}" destId="{DB8F410A-D9C3-4C2F-B7C1-F669D8D9F414}" srcOrd="1" destOrd="0" presId="urn:microsoft.com/office/officeart/2005/8/layout/cycle2"/>
    <dgm:cxn modelId="{98A08FBC-54A4-45BE-9DB8-85DEB1338897}" type="presOf" srcId="{0660D4BD-3780-4A02-AA9C-EB78933E3CF1}" destId="{7C1E33B7-2942-46F0-BB0B-4183AAAB5BC6}" srcOrd="1" destOrd="0" presId="urn:microsoft.com/office/officeart/2005/8/layout/cycle2"/>
    <dgm:cxn modelId="{2F585DE2-BD0E-4B26-9DC2-A0B3EC8B44EF}" type="presOf" srcId="{E47DB1A1-F538-4ECE-8C8C-80572BED98B1}" destId="{13B07C10-249C-4116-80B8-08C75BE6F07C}" srcOrd="0" destOrd="0" presId="urn:microsoft.com/office/officeart/2005/8/layout/cycle2"/>
    <dgm:cxn modelId="{AF9B2EE9-126C-4AAE-8CAB-836889FEF68C}" type="presOf" srcId="{01B516AA-1812-4A97-8BA7-2778EFFB781C}" destId="{05200C78-8254-4B3C-8AAB-16E3FFAF80B4}" srcOrd="0" destOrd="0" presId="urn:microsoft.com/office/officeart/2005/8/layout/cycle2"/>
    <dgm:cxn modelId="{A44ABCFF-6470-4596-8B60-1F3A8EF662F8}" type="presOf" srcId="{529FC54C-1E16-4306-B905-87DAC2031B63}" destId="{7FF1FC12-6865-43BD-B61E-8E159168D0F6}" srcOrd="1" destOrd="0" presId="urn:microsoft.com/office/officeart/2005/8/layout/cycle2"/>
    <dgm:cxn modelId="{15064D58-B18D-449E-87A4-6815F3827D67}" type="presParOf" srcId="{52CFEDAE-0CFA-4D22-A6D5-D4CE4EE96ACC}" destId="{13B07C10-249C-4116-80B8-08C75BE6F07C}" srcOrd="0" destOrd="0" presId="urn:microsoft.com/office/officeart/2005/8/layout/cycle2"/>
    <dgm:cxn modelId="{3DBE798A-2646-4270-962E-F3B2DCEC8987}" type="presParOf" srcId="{52CFEDAE-0CFA-4D22-A6D5-D4CE4EE96ACC}" destId="{DBD7A620-1786-4964-AA69-3CC8F85EB1B2}" srcOrd="1" destOrd="0" presId="urn:microsoft.com/office/officeart/2005/8/layout/cycle2"/>
    <dgm:cxn modelId="{BF385DBA-EFE5-45C4-8FBA-BC8ADB2A2669}" type="presParOf" srcId="{DBD7A620-1786-4964-AA69-3CC8F85EB1B2}" destId="{DB8F410A-D9C3-4C2F-B7C1-F669D8D9F414}" srcOrd="0" destOrd="0" presId="urn:microsoft.com/office/officeart/2005/8/layout/cycle2"/>
    <dgm:cxn modelId="{3C24131C-7E52-4068-858C-33A2D4800E51}" type="presParOf" srcId="{52CFEDAE-0CFA-4D22-A6D5-D4CE4EE96ACC}" destId="{E7867E7C-59D2-45D9-A675-A83A99E0D11A}" srcOrd="2" destOrd="0" presId="urn:microsoft.com/office/officeart/2005/8/layout/cycle2"/>
    <dgm:cxn modelId="{7E61D55F-D4CA-4E2C-84BE-107BC204E661}" type="presParOf" srcId="{52CFEDAE-0CFA-4D22-A6D5-D4CE4EE96ACC}" destId="{1E196875-8CEA-41E0-A670-8502341171B1}" srcOrd="3" destOrd="0" presId="urn:microsoft.com/office/officeart/2005/8/layout/cycle2"/>
    <dgm:cxn modelId="{593F223E-C4A6-4EE1-8CCB-DD0D287CB926}" type="presParOf" srcId="{1E196875-8CEA-41E0-A670-8502341171B1}" destId="{7C1E33B7-2942-46F0-BB0B-4183AAAB5BC6}" srcOrd="0" destOrd="0" presId="urn:microsoft.com/office/officeart/2005/8/layout/cycle2"/>
    <dgm:cxn modelId="{D661113E-647F-4B8D-B64C-00790754ECD5}" type="presParOf" srcId="{52CFEDAE-0CFA-4D22-A6D5-D4CE4EE96ACC}" destId="{C6B6E354-5146-4335-8888-F051642D0D09}" srcOrd="4" destOrd="0" presId="urn:microsoft.com/office/officeart/2005/8/layout/cycle2"/>
    <dgm:cxn modelId="{205214E2-A6C3-4280-957B-61999FDA90D3}" type="presParOf" srcId="{52CFEDAE-0CFA-4D22-A6D5-D4CE4EE96ACC}" destId="{05200C78-8254-4B3C-8AAB-16E3FFAF80B4}" srcOrd="5" destOrd="0" presId="urn:microsoft.com/office/officeart/2005/8/layout/cycle2"/>
    <dgm:cxn modelId="{C5E76344-6938-4F24-B990-DA54DEFDB1D5}" type="presParOf" srcId="{05200C78-8254-4B3C-8AAB-16E3FFAF80B4}" destId="{C4ED280D-1B65-4FA2-B16D-6160531489D6}" srcOrd="0" destOrd="0" presId="urn:microsoft.com/office/officeart/2005/8/layout/cycle2"/>
    <dgm:cxn modelId="{A24ABA54-4008-4112-B29C-206B512F912E}" type="presParOf" srcId="{52CFEDAE-0CFA-4D22-A6D5-D4CE4EE96ACC}" destId="{CC44F402-AC7F-4D81-9365-F7A44412BBCA}" srcOrd="6" destOrd="0" presId="urn:microsoft.com/office/officeart/2005/8/layout/cycle2"/>
    <dgm:cxn modelId="{E903F134-C77F-4A4B-B399-78F5D17CFD05}" type="presParOf" srcId="{52CFEDAE-0CFA-4D22-A6D5-D4CE4EE96ACC}" destId="{1F7B6383-1FD5-4A8E-88EF-3B6598B87CFA}" srcOrd="7" destOrd="0" presId="urn:microsoft.com/office/officeart/2005/8/layout/cycle2"/>
    <dgm:cxn modelId="{46C43D6C-BA1C-4108-80D7-8FB7DB38C419}" type="presParOf" srcId="{1F7B6383-1FD5-4A8E-88EF-3B6598B87CFA}" destId="{969176C5-F838-4C8C-9047-4D76EDE89FB8}" srcOrd="0" destOrd="0" presId="urn:microsoft.com/office/officeart/2005/8/layout/cycle2"/>
    <dgm:cxn modelId="{CD3190A0-12B0-452C-8A26-606961955244}" type="presParOf" srcId="{52CFEDAE-0CFA-4D22-A6D5-D4CE4EE96ACC}" destId="{6F87340C-B6E7-4FB7-A5EC-2386C7C217A4}" srcOrd="8" destOrd="0" presId="urn:microsoft.com/office/officeart/2005/8/layout/cycle2"/>
    <dgm:cxn modelId="{89173BEE-EF52-4141-B345-1860B28A7E60}" type="presParOf" srcId="{52CFEDAE-0CFA-4D22-A6D5-D4CE4EE96ACC}" destId="{BB1671FD-10C8-41C9-9983-5679AD8361D9}" srcOrd="9" destOrd="0" presId="urn:microsoft.com/office/officeart/2005/8/layout/cycle2"/>
    <dgm:cxn modelId="{FD664401-2E9C-44D7-BC5E-F5718A9D155A}" type="presParOf" srcId="{BB1671FD-10C8-41C9-9983-5679AD8361D9}" destId="{7FF1FC12-6865-43BD-B61E-8E159168D0F6}"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3075F89-A4F3-4686-8550-EF40767A07DF}" type="doc">
      <dgm:prSet loTypeId="urn:microsoft.com/office/officeart/2005/8/layout/pyramid2" loCatId="pyramid" qsTypeId="urn:microsoft.com/office/officeart/2005/8/quickstyle/simple1" qsCatId="simple" csTypeId="urn:microsoft.com/office/officeart/2005/8/colors/colorful4" csCatId="colorful" phldr="1"/>
      <dgm:spPr/>
    </dgm:pt>
    <dgm:pt modelId="{C77B00F9-9855-4876-9021-A851D3DB589D}">
      <dgm:prSet phldrT="[Text]" custT="1"/>
      <dgm:spPr/>
      <dgm:t>
        <a:bodyPr/>
        <a:lstStyle/>
        <a:p>
          <a:pPr>
            <a:buFont typeface="Arial" panose="020B0604020202020204" pitchFamily="34" charset="0"/>
            <a:buChar char="•"/>
          </a:pPr>
          <a:r>
            <a:rPr lang="en-GB" sz="1400" dirty="0">
              <a:latin typeface="Arial" panose="020B0604020202020204" pitchFamily="34" charset="0"/>
              <a:cs typeface="Arial" panose="020B0604020202020204" pitchFamily="34" charset="0"/>
            </a:rPr>
            <a:t>Contains managing director and board of directors [55]</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Controls goals of the organisation [55]</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Coordinates activities for each department [55]</a:t>
          </a:r>
          <a:endParaRPr lang="en-GB" sz="1400" dirty="0"/>
        </a:p>
      </dgm:t>
    </dgm:pt>
    <dgm:pt modelId="{CDD0002B-9B21-4ADC-B54F-307035C278B2}" type="parTrans" cxnId="{EB9641BF-D656-4794-BAA0-AD68949B29A2}">
      <dgm:prSet/>
      <dgm:spPr/>
      <dgm:t>
        <a:bodyPr/>
        <a:lstStyle/>
        <a:p>
          <a:endParaRPr lang="en-GB"/>
        </a:p>
      </dgm:t>
    </dgm:pt>
    <dgm:pt modelId="{8B8E547E-AFAD-46DE-89D6-D6F8A9C15C79}" type="sibTrans" cxnId="{EB9641BF-D656-4794-BAA0-AD68949B29A2}">
      <dgm:prSet/>
      <dgm:spPr/>
      <dgm:t>
        <a:bodyPr/>
        <a:lstStyle/>
        <a:p>
          <a:endParaRPr lang="en-GB"/>
        </a:p>
      </dgm:t>
    </dgm:pt>
    <dgm:pt modelId="{B6545B5B-DDC4-4E66-B42F-9FDD77755294}">
      <dgm:prSet phldrT="[Text]" custT="1"/>
      <dgm:spPr/>
      <dgm:t>
        <a:bodyPr/>
        <a:lstStyle/>
        <a:p>
          <a:r>
            <a:rPr lang="en-GB" sz="1400" dirty="0">
              <a:latin typeface="Arial" panose="020B0604020202020204" pitchFamily="34" charset="0"/>
              <a:cs typeface="Arial" panose="020B0604020202020204" pitchFamily="34" charset="0"/>
            </a:rPr>
            <a:t>Consists of departmental and branch managers [56]</a:t>
          </a:r>
        </a:p>
        <a:p>
          <a:r>
            <a:rPr lang="en-GB" sz="1400" dirty="0">
              <a:latin typeface="Arial" panose="020B0604020202020204" pitchFamily="34" charset="0"/>
              <a:cs typeface="Arial" panose="020B0604020202020204" pitchFamily="34" charset="0"/>
            </a:rPr>
            <a:t>Find and resolve problems in groups [56] </a:t>
          </a:r>
        </a:p>
        <a:p>
          <a:r>
            <a:rPr lang="en-GB" sz="1400" dirty="0">
              <a:latin typeface="Arial" panose="020B0604020202020204" pitchFamily="34" charset="0"/>
              <a:cs typeface="Arial" panose="020B0604020202020204" pitchFamily="34" charset="0"/>
            </a:rPr>
            <a:t>Coming up with rewards systems [56]</a:t>
          </a:r>
        </a:p>
      </dgm:t>
    </dgm:pt>
    <dgm:pt modelId="{6E0C08EE-68EA-4394-9305-1B92DF5A1B9D}" type="parTrans" cxnId="{1D7DEB26-E046-43D1-A199-9CC7A6AD6D86}">
      <dgm:prSet/>
      <dgm:spPr/>
      <dgm:t>
        <a:bodyPr/>
        <a:lstStyle/>
        <a:p>
          <a:endParaRPr lang="en-GB"/>
        </a:p>
      </dgm:t>
    </dgm:pt>
    <dgm:pt modelId="{E782168C-B6DF-4F60-8EDC-EC2C569355D6}" type="sibTrans" cxnId="{1D7DEB26-E046-43D1-A199-9CC7A6AD6D86}">
      <dgm:prSet/>
      <dgm:spPr/>
      <dgm:t>
        <a:bodyPr/>
        <a:lstStyle/>
        <a:p>
          <a:endParaRPr lang="en-GB"/>
        </a:p>
      </dgm:t>
    </dgm:pt>
    <dgm:pt modelId="{CAC7F1BB-293B-4DD8-B780-128EB8283AE2}">
      <dgm:prSet phldrT="[Text]" custT="1"/>
      <dgm:spPr/>
      <dgm:t>
        <a:bodyPr/>
        <a:lstStyle/>
        <a:p>
          <a:r>
            <a:rPr lang="en-GB" sz="1400" dirty="0">
              <a:latin typeface="Arial" panose="020B0604020202020204" pitchFamily="34" charset="0"/>
              <a:cs typeface="Arial" panose="020B0604020202020204" pitchFamily="34" charset="0"/>
            </a:rPr>
            <a:t>Contains supervisors and foremen [57]</a:t>
          </a:r>
        </a:p>
        <a:p>
          <a:r>
            <a:rPr lang="en-GB" sz="1400" dirty="0">
              <a:latin typeface="Arial" panose="020B0604020202020204" pitchFamily="34" charset="0"/>
              <a:cs typeface="Arial" panose="020B0604020202020204" pitchFamily="34" charset="0"/>
            </a:rPr>
            <a:t>Report progress to middle level management [57]</a:t>
          </a:r>
        </a:p>
        <a:p>
          <a:r>
            <a:rPr lang="en-GB" sz="1400" dirty="0">
              <a:latin typeface="Arial" panose="020B0604020202020204" pitchFamily="34" charset="0"/>
              <a:cs typeface="Arial" panose="020B0604020202020204" pitchFamily="34" charset="0"/>
            </a:rPr>
            <a:t>Direct the workers [57]</a:t>
          </a:r>
        </a:p>
      </dgm:t>
    </dgm:pt>
    <dgm:pt modelId="{0962B890-84B0-4836-9AB0-F972AF79A98F}" type="parTrans" cxnId="{C114B5C4-EE18-422B-B288-0E7403C8DCDC}">
      <dgm:prSet/>
      <dgm:spPr/>
      <dgm:t>
        <a:bodyPr/>
        <a:lstStyle/>
        <a:p>
          <a:endParaRPr lang="en-GB"/>
        </a:p>
      </dgm:t>
    </dgm:pt>
    <dgm:pt modelId="{44B0BF96-203E-4548-B2C1-BAA3507BEF6F}" type="sibTrans" cxnId="{C114B5C4-EE18-422B-B288-0E7403C8DCDC}">
      <dgm:prSet/>
      <dgm:spPr/>
      <dgm:t>
        <a:bodyPr/>
        <a:lstStyle/>
        <a:p>
          <a:endParaRPr lang="en-GB"/>
        </a:p>
      </dgm:t>
    </dgm:pt>
    <dgm:pt modelId="{26F6F573-6DFA-475C-A571-8AF293857870}" type="pres">
      <dgm:prSet presAssocID="{43075F89-A4F3-4686-8550-EF40767A07DF}" presName="compositeShape" presStyleCnt="0">
        <dgm:presLayoutVars>
          <dgm:dir/>
          <dgm:resizeHandles/>
        </dgm:presLayoutVars>
      </dgm:prSet>
      <dgm:spPr/>
    </dgm:pt>
    <dgm:pt modelId="{656D40B6-8C6F-44E4-A826-764C07F10089}" type="pres">
      <dgm:prSet presAssocID="{43075F89-A4F3-4686-8550-EF40767A07DF}" presName="pyramid" presStyleLbl="node1" presStyleIdx="0" presStyleCnt="1" custLinFactNeighborX="-268" custLinFactNeighborY="7414"/>
      <dgm:spPr/>
    </dgm:pt>
    <dgm:pt modelId="{289DA404-B0A9-48DE-B5D7-34016B6AECE0}" type="pres">
      <dgm:prSet presAssocID="{43075F89-A4F3-4686-8550-EF40767A07DF}" presName="theList" presStyleCnt="0"/>
      <dgm:spPr/>
    </dgm:pt>
    <dgm:pt modelId="{375A96C5-0D41-4A01-A5FD-97D213E29D6F}" type="pres">
      <dgm:prSet presAssocID="{C77B00F9-9855-4876-9021-A851D3DB589D}" presName="aNode" presStyleLbl="fgAcc1" presStyleIdx="0" presStyleCnt="3">
        <dgm:presLayoutVars>
          <dgm:bulletEnabled val="1"/>
        </dgm:presLayoutVars>
      </dgm:prSet>
      <dgm:spPr/>
    </dgm:pt>
    <dgm:pt modelId="{87BEF87D-BAF0-4711-9DF0-012B0B1F80EF}" type="pres">
      <dgm:prSet presAssocID="{C77B00F9-9855-4876-9021-A851D3DB589D}" presName="aSpace" presStyleCnt="0"/>
      <dgm:spPr/>
    </dgm:pt>
    <dgm:pt modelId="{177AC5EE-C8CB-4418-ABBE-903FB770EC40}" type="pres">
      <dgm:prSet presAssocID="{B6545B5B-DDC4-4E66-B42F-9FDD77755294}" presName="aNode" presStyleLbl="fgAcc1" presStyleIdx="1" presStyleCnt="3">
        <dgm:presLayoutVars>
          <dgm:bulletEnabled val="1"/>
        </dgm:presLayoutVars>
      </dgm:prSet>
      <dgm:spPr/>
    </dgm:pt>
    <dgm:pt modelId="{5646EFEB-5E1A-4084-8677-EBEA580383DE}" type="pres">
      <dgm:prSet presAssocID="{B6545B5B-DDC4-4E66-B42F-9FDD77755294}" presName="aSpace" presStyleCnt="0"/>
      <dgm:spPr/>
    </dgm:pt>
    <dgm:pt modelId="{C959F70D-1145-4550-9808-19177666E537}" type="pres">
      <dgm:prSet presAssocID="{CAC7F1BB-293B-4DD8-B780-128EB8283AE2}" presName="aNode" presStyleLbl="fgAcc1" presStyleIdx="2" presStyleCnt="3">
        <dgm:presLayoutVars>
          <dgm:bulletEnabled val="1"/>
        </dgm:presLayoutVars>
      </dgm:prSet>
      <dgm:spPr/>
    </dgm:pt>
    <dgm:pt modelId="{A14F59AB-D8DC-4AC9-90F6-3DA32493038D}" type="pres">
      <dgm:prSet presAssocID="{CAC7F1BB-293B-4DD8-B780-128EB8283AE2}" presName="aSpace" presStyleCnt="0"/>
      <dgm:spPr/>
    </dgm:pt>
  </dgm:ptLst>
  <dgm:cxnLst>
    <dgm:cxn modelId="{1D7DEB26-E046-43D1-A199-9CC7A6AD6D86}" srcId="{43075F89-A4F3-4686-8550-EF40767A07DF}" destId="{B6545B5B-DDC4-4E66-B42F-9FDD77755294}" srcOrd="1" destOrd="0" parTransId="{6E0C08EE-68EA-4394-9305-1B92DF5A1B9D}" sibTransId="{E782168C-B6DF-4F60-8EDC-EC2C569355D6}"/>
    <dgm:cxn modelId="{84CF8634-9D95-4ECD-BE40-8F86112D7529}" type="presOf" srcId="{43075F89-A4F3-4686-8550-EF40767A07DF}" destId="{26F6F573-6DFA-475C-A571-8AF293857870}" srcOrd="0" destOrd="0" presId="urn:microsoft.com/office/officeart/2005/8/layout/pyramid2"/>
    <dgm:cxn modelId="{59EC7C6D-53C0-4151-A139-B80CB45D4428}" type="presOf" srcId="{C77B00F9-9855-4876-9021-A851D3DB589D}" destId="{375A96C5-0D41-4A01-A5FD-97D213E29D6F}" srcOrd="0" destOrd="0" presId="urn:microsoft.com/office/officeart/2005/8/layout/pyramid2"/>
    <dgm:cxn modelId="{B55238B0-4797-48C9-BDA5-F69FE6E52C83}" type="presOf" srcId="{CAC7F1BB-293B-4DD8-B780-128EB8283AE2}" destId="{C959F70D-1145-4550-9808-19177666E537}" srcOrd="0" destOrd="0" presId="urn:microsoft.com/office/officeart/2005/8/layout/pyramid2"/>
    <dgm:cxn modelId="{EB9641BF-D656-4794-BAA0-AD68949B29A2}" srcId="{43075F89-A4F3-4686-8550-EF40767A07DF}" destId="{C77B00F9-9855-4876-9021-A851D3DB589D}" srcOrd="0" destOrd="0" parTransId="{CDD0002B-9B21-4ADC-B54F-307035C278B2}" sibTransId="{8B8E547E-AFAD-46DE-89D6-D6F8A9C15C79}"/>
    <dgm:cxn modelId="{C114B5C4-EE18-422B-B288-0E7403C8DCDC}" srcId="{43075F89-A4F3-4686-8550-EF40767A07DF}" destId="{CAC7F1BB-293B-4DD8-B780-128EB8283AE2}" srcOrd="2" destOrd="0" parTransId="{0962B890-84B0-4836-9AB0-F972AF79A98F}" sibTransId="{44B0BF96-203E-4548-B2C1-BAA3507BEF6F}"/>
    <dgm:cxn modelId="{9D0182F0-8D40-43E0-AB21-755F7A4AD38B}" type="presOf" srcId="{B6545B5B-DDC4-4E66-B42F-9FDD77755294}" destId="{177AC5EE-C8CB-4418-ABBE-903FB770EC40}" srcOrd="0" destOrd="0" presId="urn:microsoft.com/office/officeart/2005/8/layout/pyramid2"/>
    <dgm:cxn modelId="{52374710-5338-421F-B855-9C394D4708CE}" type="presParOf" srcId="{26F6F573-6DFA-475C-A571-8AF293857870}" destId="{656D40B6-8C6F-44E4-A826-764C07F10089}" srcOrd="0" destOrd="0" presId="urn:microsoft.com/office/officeart/2005/8/layout/pyramid2"/>
    <dgm:cxn modelId="{3C8C7D0F-B42E-4DA5-B785-217319B68BA6}" type="presParOf" srcId="{26F6F573-6DFA-475C-A571-8AF293857870}" destId="{289DA404-B0A9-48DE-B5D7-34016B6AECE0}" srcOrd="1" destOrd="0" presId="urn:microsoft.com/office/officeart/2005/8/layout/pyramid2"/>
    <dgm:cxn modelId="{96DFE6F1-7F6E-453D-9A26-1F73AF2E69E8}" type="presParOf" srcId="{289DA404-B0A9-48DE-B5D7-34016B6AECE0}" destId="{375A96C5-0D41-4A01-A5FD-97D213E29D6F}" srcOrd="0" destOrd="0" presId="urn:microsoft.com/office/officeart/2005/8/layout/pyramid2"/>
    <dgm:cxn modelId="{5DBC2A5C-0ABA-4489-8CE2-7C87AE6D149D}" type="presParOf" srcId="{289DA404-B0A9-48DE-B5D7-34016B6AECE0}" destId="{87BEF87D-BAF0-4711-9DF0-012B0B1F80EF}" srcOrd="1" destOrd="0" presId="urn:microsoft.com/office/officeart/2005/8/layout/pyramid2"/>
    <dgm:cxn modelId="{AA2FA23F-0562-432E-BDFF-DD1D94A3F3B3}" type="presParOf" srcId="{289DA404-B0A9-48DE-B5D7-34016B6AECE0}" destId="{177AC5EE-C8CB-4418-ABBE-903FB770EC40}" srcOrd="2" destOrd="0" presId="urn:microsoft.com/office/officeart/2005/8/layout/pyramid2"/>
    <dgm:cxn modelId="{61AF6D4F-0238-4E35-9533-F2FF22CE547A}" type="presParOf" srcId="{289DA404-B0A9-48DE-B5D7-34016B6AECE0}" destId="{5646EFEB-5E1A-4084-8677-EBEA580383DE}" srcOrd="3" destOrd="0" presId="urn:microsoft.com/office/officeart/2005/8/layout/pyramid2"/>
    <dgm:cxn modelId="{281E7D49-DCFF-43EE-975C-6193E5FFEC4B}" type="presParOf" srcId="{289DA404-B0A9-48DE-B5D7-34016B6AECE0}" destId="{C959F70D-1145-4550-9808-19177666E537}" srcOrd="4" destOrd="0" presId="urn:microsoft.com/office/officeart/2005/8/layout/pyramid2"/>
    <dgm:cxn modelId="{52BC9C3F-1562-4AA0-A8B0-7DDEDFDE1C0B}" type="presParOf" srcId="{289DA404-B0A9-48DE-B5D7-34016B6AECE0}" destId="{A14F59AB-D8DC-4AC9-90F6-3DA32493038D}"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C8E93-A7F7-4A4A-97D7-A0DF5E613AAF}">
      <dsp:nvSpPr>
        <dsp:cNvPr id="0" name=""/>
        <dsp:cNvSpPr/>
      </dsp:nvSpPr>
      <dsp:spPr>
        <a:xfrm>
          <a:off x="51" y="14487"/>
          <a:ext cx="4913783" cy="12960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2928" tIns="178816" rIns="312928" bIns="178816" numCol="1" spcCol="1270" anchor="ctr" anchorCtr="0">
          <a:noAutofit/>
        </a:bodyPr>
        <a:lstStyle/>
        <a:p>
          <a:pPr marL="0" lvl="0" indent="0" algn="ctr" defTabSz="1955800">
            <a:lnSpc>
              <a:spcPct val="90000"/>
            </a:lnSpc>
            <a:spcBef>
              <a:spcPct val="0"/>
            </a:spcBef>
            <a:spcAft>
              <a:spcPct val="35000"/>
            </a:spcAft>
            <a:buNone/>
          </a:pPr>
          <a:r>
            <a:rPr lang="en-GB" sz="4400" kern="1200" dirty="0">
              <a:latin typeface="Arial" panose="020B0604020202020204" pitchFamily="34" charset="0"/>
              <a:cs typeface="Arial" panose="020B0604020202020204" pitchFamily="34" charset="0"/>
            </a:rPr>
            <a:t>Intrinsic</a:t>
          </a:r>
        </a:p>
      </dsp:txBody>
      <dsp:txXfrm>
        <a:off x="51" y="14487"/>
        <a:ext cx="4913783" cy="1296000"/>
      </dsp:txXfrm>
    </dsp:sp>
    <dsp:sp modelId="{FD99D56B-4AB3-4422-B8F7-8BE0B53E993C}">
      <dsp:nvSpPr>
        <dsp:cNvPr id="0" name=""/>
        <dsp:cNvSpPr/>
      </dsp:nvSpPr>
      <dsp:spPr>
        <a:xfrm>
          <a:off x="51" y="1310487"/>
          <a:ext cx="4913783" cy="302636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Compelled by internal rewards [5]</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Work carried out to satisfy the needs of the individual [6]</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Derived from the relationship between the individual and the specific situation [6]</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E.g. job satisfaction [7]</a:t>
          </a:r>
        </a:p>
      </dsp:txBody>
      <dsp:txXfrm>
        <a:off x="51" y="1310487"/>
        <a:ext cx="4913783" cy="3026362"/>
      </dsp:txXfrm>
    </dsp:sp>
    <dsp:sp modelId="{16E71036-1459-484D-AA81-9B131EBDE5F7}">
      <dsp:nvSpPr>
        <dsp:cNvPr id="0" name=""/>
        <dsp:cNvSpPr/>
      </dsp:nvSpPr>
      <dsp:spPr>
        <a:xfrm>
          <a:off x="5601764" y="14487"/>
          <a:ext cx="4913783" cy="1296000"/>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2928" tIns="178816" rIns="312928" bIns="178816" numCol="1" spcCol="1270" anchor="ctr" anchorCtr="0">
          <a:noAutofit/>
        </a:bodyPr>
        <a:lstStyle/>
        <a:p>
          <a:pPr marL="0" lvl="0" indent="0" algn="ctr" defTabSz="1955800">
            <a:lnSpc>
              <a:spcPct val="90000"/>
            </a:lnSpc>
            <a:spcBef>
              <a:spcPct val="0"/>
            </a:spcBef>
            <a:spcAft>
              <a:spcPct val="35000"/>
            </a:spcAft>
            <a:buNone/>
          </a:pPr>
          <a:r>
            <a:rPr lang="en-GB" sz="4400" kern="1200" dirty="0">
              <a:latin typeface="Arial" panose="020B0604020202020204" pitchFamily="34" charset="0"/>
              <a:cs typeface="Arial" panose="020B0604020202020204" pitchFamily="34" charset="0"/>
            </a:rPr>
            <a:t>Extrinsic</a:t>
          </a:r>
        </a:p>
      </dsp:txBody>
      <dsp:txXfrm>
        <a:off x="5601764" y="14487"/>
        <a:ext cx="4913783" cy="1296000"/>
      </dsp:txXfrm>
    </dsp:sp>
    <dsp:sp modelId="{D3A6A704-6DDD-4B9C-B3BB-5D37D77FDC5B}">
      <dsp:nvSpPr>
        <dsp:cNvPr id="0" name=""/>
        <dsp:cNvSpPr/>
      </dsp:nvSpPr>
      <dsp:spPr>
        <a:xfrm>
          <a:off x="5601764" y="1310487"/>
          <a:ext cx="4913783" cy="3026362"/>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Driven by external rewards [8]</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Work carried out even though the individual may not enjoy what they are doing [8] </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E.g. monetary rewards and being recognised for their accomplishments [7]</a:t>
          </a:r>
        </a:p>
      </dsp:txBody>
      <dsp:txXfrm>
        <a:off x="5601764" y="1310487"/>
        <a:ext cx="4913783" cy="30263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2B794-B0B5-48A1-A9CC-FEDBD82DAF72}">
      <dsp:nvSpPr>
        <dsp:cNvPr id="0" name=""/>
        <dsp:cNvSpPr/>
      </dsp:nvSpPr>
      <dsp:spPr>
        <a:xfrm>
          <a:off x="5815" y="5858"/>
          <a:ext cx="3642678" cy="6048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Motivators </a:t>
          </a:r>
        </a:p>
      </dsp:txBody>
      <dsp:txXfrm>
        <a:off x="5815" y="5858"/>
        <a:ext cx="3642678" cy="604800"/>
      </dsp:txXfrm>
    </dsp:sp>
    <dsp:sp modelId="{80A89490-E349-4F46-8556-F4F81190E214}">
      <dsp:nvSpPr>
        <dsp:cNvPr id="0" name=""/>
        <dsp:cNvSpPr/>
      </dsp:nvSpPr>
      <dsp:spPr>
        <a:xfrm>
          <a:off x="1858" y="610658"/>
          <a:ext cx="3650592" cy="299754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Intrinsic factors </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Provided by employee [9]</a:t>
          </a:r>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Examples of this are recognition and the opportunity for growth in the workplace [10]</a:t>
          </a:r>
        </a:p>
      </dsp:txBody>
      <dsp:txXfrm>
        <a:off x="1858" y="610658"/>
        <a:ext cx="3650592" cy="2997540"/>
      </dsp:txXfrm>
    </dsp:sp>
    <dsp:sp modelId="{AACF8CB8-006A-4171-94C7-0B41E0C18367}">
      <dsp:nvSpPr>
        <dsp:cNvPr id="0" name=""/>
        <dsp:cNvSpPr/>
      </dsp:nvSpPr>
      <dsp:spPr>
        <a:xfrm>
          <a:off x="4134118" y="5858"/>
          <a:ext cx="3440481" cy="604800"/>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Hygiene Factors</a:t>
          </a:r>
        </a:p>
      </dsp:txBody>
      <dsp:txXfrm>
        <a:off x="4134118" y="5858"/>
        <a:ext cx="3440481" cy="604800"/>
      </dsp:txXfrm>
    </dsp:sp>
    <dsp:sp modelId="{D00321C3-DDC5-417D-A96E-D3DF8E5E928E}">
      <dsp:nvSpPr>
        <dsp:cNvPr id="0" name=""/>
        <dsp:cNvSpPr/>
      </dsp:nvSpPr>
      <dsp:spPr>
        <a:xfrm>
          <a:off x="4134118" y="610658"/>
          <a:ext cx="3440481" cy="2997540"/>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kern="1200" dirty="0">
              <a:latin typeface="Arial" panose="020B0604020202020204" pitchFamily="34" charset="0"/>
              <a:cs typeface="Arial" panose="020B0604020202020204" pitchFamily="34" charset="0"/>
            </a:rPr>
            <a:t>Extrinsic factors</a:t>
          </a:r>
        </a:p>
        <a:p>
          <a:pPr marL="228600" lvl="1" indent="-228600" algn="l" defTabSz="933450">
            <a:lnSpc>
              <a:spcPct val="90000"/>
            </a:lnSpc>
            <a:spcBef>
              <a:spcPct val="0"/>
            </a:spcBef>
            <a:spcAft>
              <a:spcPct val="15000"/>
            </a:spcAft>
            <a:buChar char="•"/>
          </a:pPr>
          <a:r>
            <a:rPr lang="en-GB" sz="2100" kern="1200" dirty="0">
              <a:latin typeface="Arial" panose="020B0604020202020204" pitchFamily="34" charset="0"/>
              <a:cs typeface="Arial" panose="020B0604020202020204" pitchFamily="34" charset="0"/>
            </a:rPr>
            <a:t>Can cause displeasure in the employee if not handled efficiently [9]</a:t>
          </a:r>
        </a:p>
        <a:p>
          <a:pPr marL="228600" lvl="1" indent="-228600" algn="l" defTabSz="933450">
            <a:lnSpc>
              <a:spcPct val="90000"/>
            </a:lnSpc>
            <a:spcBef>
              <a:spcPct val="0"/>
            </a:spcBef>
            <a:spcAft>
              <a:spcPct val="15000"/>
            </a:spcAft>
            <a:buChar char="•"/>
          </a:pPr>
          <a:r>
            <a:rPr lang="en-GB" sz="2100" kern="1200" dirty="0">
              <a:latin typeface="Arial" panose="020B0604020202020204" pitchFamily="34" charset="0"/>
              <a:cs typeface="Arial" panose="020B0604020202020204" pitchFamily="34" charset="0"/>
            </a:rPr>
            <a:t>Examples of this are pay and benefits, interpersonal relationships and job security [10]</a:t>
          </a:r>
        </a:p>
      </dsp:txBody>
      <dsp:txXfrm>
        <a:off x="4134118" y="610658"/>
        <a:ext cx="3440481" cy="29975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AD9A56-DA9E-4426-940E-337BDA730F02}">
      <dsp:nvSpPr>
        <dsp:cNvPr id="0" name=""/>
        <dsp:cNvSpPr/>
      </dsp:nvSpPr>
      <dsp:spPr>
        <a:xfrm>
          <a:off x="2749487" y="0"/>
          <a:ext cx="4351338" cy="4351338"/>
        </a:xfrm>
        <a:prstGeom prst="triangl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AA5D96-4C83-4CEE-BCBC-7DC19DB99817}">
      <dsp:nvSpPr>
        <dsp:cNvPr id="0" name=""/>
        <dsp:cNvSpPr/>
      </dsp:nvSpPr>
      <dsp:spPr>
        <a:xfrm>
          <a:off x="4925156" y="435558"/>
          <a:ext cx="2828369" cy="618705"/>
        </a:xfrm>
        <a:prstGeom prst="round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Staff should feel trusted in their positions and confident in what they do [12]</a:t>
          </a:r>
          <a:r>
            <a:rPr lang="en-GB" sz="1100" kern="1200" dirty="0"/>
            <a:t> </a:t>
          </a:r>
        </a:p>
      </dsp:txBody>
      <dsp:txXfrm>
        <a:off x="4955359" y="465761"/>
        <a:ext cx="2767963" cy="558299"/>
      </dsp:txXfrm>
    </dsp:sp>
    <dsp:sp modelId="{3EFB4B3F-DA4B-40B5-8A62-EA2DA8013058}">
      <dsp:nvSpPr>
        <dsp:cNvPr id="0" name=""/>
        <dsp:cNvSpPr/>
      </dsp:nvSpPr>
      <dsp:spPr>
        <a:xfrm>
          <a:off x="4925156" y="1131602"/>
          <a:ext cx="2828369" cy="618705"/>
        </a:xfrm>
        <a:prstGeom prst="roundRect">
          <a:avLst/>
        </a:prstGeom>
        <a:solidFill>
          <a:schemeClr val="lt1">
            <a:alpha val="90000"/>
            <a:hueOff val="0"/>
            <a:satOff val="0"/>
            <a:lumOff val="0"/>
            <a:alphaOff val="0"/>
          </a:schemeClr>
        </a:solidFill>
        <a:ln w="12700" cap="flat" cmpd="sng" algn="ctr">
          <a:solidFill>
            <a:schemeClr val="accent4">
              <a:hueOff val="2450223"/>
              <a:satOff val="-10194"/>
              <a:lumOff val="24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Employees should feel like their contributions are being recognised [12]</a:t>
          </a:r>
        </a:p>
      </dsp:txBody>
      <dsp:txXfrm>
        <a:off x="4955359" y="1161805"/>
        <a:ext cx="2767963" cy="558299"/>
      </dsp:txXfrm>
    </dsp:sp>
    <dsp:sp modelId="{17CD05BF-C602-49F2-9D3A-F0CE932BD429}">
      <dsp:nvSpPr>
        <dsp:cNvPr id="0" name=""/>
        <dsp:cNvSpPr/>
      </dsp:nvSpPr>
      <dsp:spPr>
        <a:xfrm>
          <a:off x="4925156" y="1827646"/>
          <a:ext cx="2828369" cy="618705"/>
        </a:xfrm>
        <a:prstGeom prst="roundRect">
          <a:avLst/>
        </a:prstGeom>
        <a:solidFill>
          <a:schemeClr val="lt1">
            <a:alpha val="90000"/>
            <a:hueOff val="0"/>
            <a:satOff val="0"/>
            <a:lumOff val="0"/>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Camaraderie in the workplace is important to create a loving atmosphere [12]</a:t>
          </a:r>
        </a:p>
      </dsp:txBody>
      <dsp:txXfrm>
        <a:off x="4955359" y="1857849"/>
        <a:ext cx="2767963" cy="558299"/>
      </dsp:txXfrm>
    </dsp:sp>
    <dsp:sp modelId="{2CAB16A2-8074-47DB-AAD0-28E8C4B3DA37}">
      <dsp:nvSpPr>
        <dsp:cNvPr id="0" name=""/>
        <dsp:cNvSpPr/>
      </dsp:nvSpPr>
      <dsp:spPr>
        <a:xfrm>
          <a:off x="4912570" y="2523691"/>
          <a:ext cx="2853542" cy="618705"/>
        </a:xfrm>
        <a:prstGeom prst="roundRect">
          <a:avLst/>
        </a:prstGeom>
        <a:solidFill>
          <a:schemeClr val="lt1">
            <a:alpha val="90000"/>
            <a:hueOff val="0"/>
            <a:satOff val="0"/>
            <a:lumOff val="0"/>
            <a:alphaOff val="0"/>
          </a:schemeClr>
        </a:solidFill>
        <a:ln w="12700" cap="flat" cmpd="sng" algn="ctr">
          <a:solidFill>
            <a:schemeClr val="accent4">
              <a:hueOff val="7350668"/>
              <a:satOff val="-30583"/>
              <a:lumOff val="72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Staff should feel safe at work and feel secure in their job [12]</a:t>
          </a:r>
        </a:p>
      </dsp:txBody>
      <dsp:txXfrm>
        <a:off x="4942773" y="2553894"/>
        <a:ext cx="2793136" cy="558299"/>
      </dsp:txXfrm>
    </dsp:sp>
    <dsp:sp modelId="{3AA44A83-414B-41C9-B934-37FED4A5ADF3}">
      <dsp:nvSpPr>
        <dsp:cNvPr id="0" name=""/>
        <dsp:cNvSpPr/>
      </dsp:nvSpPr>
      <dsp:spPr>
        <a:xfrm>
          <a:off x="4925156" y="3219735"/>
          <a:ext cx="2828369" cy="618705"/>
        </a:xfrm>
        <a:prstGeom prst="round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Individuals require a “comfortable work environment” [12]</a:t>
          </a:r>
        </a:p>
      </dsp:txBody>
      <dsp:txXfrm>
        <a:off x="4955359" y="3249938"/>
        <a:ext cx="2767963" cy="5582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07C10-249C-4116-80B8-08C75BE6F07C}">
      <dsp:nvSpPr>
        <dsp:cNvPr id="0" name=""/>
        <dsp:cNvSpPr/>
      </dsp:nvSpPr>
      <dsp:spPr>
        <a:xfrm>
          <a:off x="3027731" y="1024"/>
          <a:ext cx="1506480" cy="150648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Planning</a:t>
          </a:r>
        </a:p>
      </dsp:txBody>
      <dsp:txXfrm>
        <a:off x="3248350" y="221643"/>
        <a:ext cx="1065242" cy="1065242"/>
      </dsp:txXfrm>
    </dsp:sp>
    <dsp:sp modelId="{DBD7A620-1786-4964-AA69-3CC8F85EB1B2}">
      <dsp:nvSpPr>
        <dsp:cNvPr id="0" name=""/>
        <dsp:cNvSpPr/>
      </dsp:nvSpPr>
      <dsp:spPr>
        <a:xfrm rot="2160000">
          <a:off x="4486780" y="1158599"/>
          <a:ext cx="401221" cy="50843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latin typeface="Arial" panose="020B0604020202020204" pitchFamily="34" charset="0"/>
            <a:cs typeface="Arial" panose="020B0604020202020204" pitchFamily="34" charset="0"/>
          </a:endParaRPr>
        </a:p>
      </dsp:txBody>
      <dsp:txXfrm>
        <a:off x="4498274" y="1224911"/>
        <a:ext cx="280855" cy="305063"/>
      </dsp:txXfrm>
    </dsp:sp>
    <dsp:sp modelId="{E7867E7C-59D2-45D9-A675-A83A99E0D11A}">
      <dsp:nvSpPr>
        <dsp:cNvPr id="0" name=""/>
        <dsp:cNvSpPr/>
      </dsp:nvSpPr>
      <dsp:spPr>
        <a:xfrm>
          <a:off x="4858943" y="1331478"/>
          <a:ext cx="1506480" cy="1506480"/>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Organising</a:t>
          </a:r>
        </a:p>
      </dsp:txBody>
      <dsp:txXfrm>
        <a:off x="5079562" y="1552097"/>
        <a:ext cx="1065242" cy="1065242"/>
      </dsp:txXfrm>
    </dsp:sp>
    <dsp:sp modelId="{1E196875-8CEA-41E0-A670-8502341171B1}">
      <dsp:nvSpPr>
        <dsp:cNvPr id="0" name=""/>
        <dsp:cNvSpPr/>
      </dsp:nvSpPr>
      <dsp:spPr>
        <a:xfrm rot="6480000">
          <a:off x="5065351" y="2896060"/>
          <a:ext cx="401221" cy="508437"/>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latin typeface="Arial" panose="020B0604020202020204" pitchFamily="34" charset="0"/>
            <a:cs typeface="Arial" panose="020B0604020202020204" pitchFamily="34" charset="0"/>
          </a:endParaRPr>
        </a:p>
      </dsp:txBody>
      <dsp:txXfrm rot="10800000">
        <a:off x="5144132" y="2940510"/>
        <a:ext cx="280855" cy="305063"/>
      </dsp:txXfrm>
    </dsp:sp>
    <dsp:sp modelId="{C6B6E354-5146-4335-8888-F051642D0D09}">
      <dsp:nvSpPr>
        <dsp:cNvPr id="0" name=""/>
        <dsp:cNvSpPr/>
      </dsp:nvSpPr>
      <dsp:spPr>
        <a:xfrm>
          <a:off x="4159482" y="3484198"/>
          <a:ext cx="1506480" cy="1506480"/>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Staffing</a:t>
          </a:r>
        </a:p>
      </dsp:txBody>
      <dsp:txXfrm>
        <a:off x="4380101" y="3704817"/>
        <a:ext cx="1065242" cy="1065242"/>
      </dsp:txXfrm>
    </dsp:sp>
    <dsp:sp modelId="{05200C78-8254-4B3C-8AAB-16E3FFAF80B4}">
      <dsp:nvSpPr>
        <dsp:cNvPr id="0" name=""/>
        <dsp:cNvSpPr/>
      </dsp:nvSpPr>
      <dsp:spPr>
        <a:xfrm rot="10800000">
          <a:off x="3591715" y="3983219"/>
          <a:ext cx="401221" cy="508437"/>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latin typeface="Arial" panose="020B0604020202020204" pitchFamily="34" charset="0"/>
            <a:cs typeface="Arial" panose="020B0604020202020204" pitchFamily="34" charset="0"/>
          </a:endParaRPr>
        </a:p>
      </dsp:txBody>
      <dsp:txXfrm rot="10800000">
        <a:off x="3712081" y="4084906"/>
        <a:ext cx="280855" cy="305063"/>
      </dsp:txXfrm>
    </dsp:sp>
    <dsp:sp modelId="{CC44F402-AC7F-4D81-9365-F7A44412BBCA}">
      <dsp:nvSpPr>
        <dsp:cNvPr id="0" name=""/>
        <dsp:cNvSpPr/>
      </dsp:nvSpPr>
      <dsp:spPr>
        <a:xfrm>
          <a:off x="1895979" y="3484198"/>
          <a:ext cx="1506480" cy="1506480"/>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Coordinating</a:t>
          </a:r>
        </a:p>
      </dsp:txBody>
      <dsp:txXfrm>
        <a:off x="2116598" y="3704817"/>
        <a:ext cx="1065242" cy="1065242"/>
      </dsp:txXfrm>
    </dsp:sp>
    <dsp:sp modelId="{1F7B6383-1FD5-4A8E-88EF-3B6598B87CFA}">
      <dsp:nvSpPr>
        <dsp:cNvPr id="0" name=""/>
        <dsp:cNvSpPr/>
      </dsp:nvSpPr>
      <dsp:spPr>
        <a:xfrm rot="15120000">
          <a:off x="2102387" y="2917659"/>
          <a:ext cx="401221" cy="50843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latin typeface="Arial" panose="020B0604020202020204" pitchFamily="34" charset="0"/>
            <a:cs typeface="Arial" panose="020B0604020202020204" pitchFamily="34" charset="0"/>
          </a:endParaRPr>
        </a:p>
      </dsp:txBody>
      <dsp:txXfrm rot="10800000">
        <a:off x="2181168" y="3076583"/>
        <a:ext cx="280855" cy="305063"/>
      </dsp:txXfrm>
    </dsp:sp>
    <dsp:sp modelId="{6F87340C-B6E7-4FB7-A5EC-2386C7C217A4}">
      <dsp:nvSpPr>
        <dsp:cNvPr id="0" name=""/>
        <dsp:cNvSpPr/>
      </dsp:nvSpPr>
      <dsp:spPr>
        <a:xfrm>
          <a:off x="1196518" y="1331478"/>
          <a:ext cx="1506480" cy="1506480"/>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Controlling</a:t>
          </a:r>
        </a:p>
      </dsp:txBody>
      <dsp:txXfrm>
        <a:off x="1417137" y="1552097"/>
        <a:ext cx="1065242" cy="1065242"/>
      </dsp:txXfrm>
    </dsp:sp>
    <dsp:sp modelId="{BB1671FD-10C8-41C9-9983-5679AD8361D9}">
      <dsp:nvSpPr>
        <dsp:cNvPr id="0" name=""/>
        <dsp:cNvSpPr/>
      </dsp:nvSpPr>
      <dsp:spPr>
        <a:xfrm rot="19440000">
          <a:off x="2655567" y="1171948"/>
          <a:ext cx="401221" cy="508437"/>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latin typeface="Arial" panose="020B0604020202020204" pitchFamily="34" charset="0"/>
            <a:cs typeface="Arial" panose="020B0604020202020204" pitchFamily="34" charset="0"/>
          </a:endParaRPr>
        </a:p>
      </dsp:txBody>
      <dsp:txXfrm>
        <a:off x="2667061" y="1309010"/>
        <a:ext cx="280855" cy="3050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6D40B6-8C6F-44E4-A826-764C07F10089}">
      <dsp:nvSpPr>
        <dsp:cNvPr id="0" name=""/>
        <dsp:cNvSpPr/>
      </dsp:nvSpPr>
      <dsp:spPr>
        <a:xfrm>
          <a:off x="1071392" y="0"/>
          <a:ext cx="5180389" cy="5180389"/>
        </a:xfrm>
        <a:prstGeom prst="triangl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5A96C5-0D41-4A01-A5FD-97D213E29D6F}">
      <dsp:nvSpPr>
        <dsp:cNvPr id="0" name=""/>
        <dsp:cNvSpPr/>
      </dsp:nvSpPr>
      <dsp:spPr>
        <a:xfrm>
          <a:off x="3675471" y="520821"/>
          <a:ext cx="3367253" cy="1226295"/>
        </a:xfrm>
        <a:prstGeom prst="round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GB" sz="1400" kern="1200" dirty="0">
              <a:latin typeface="Arial" panose="020B0604020202020204" pitchFamily="34" charset="0"/>
              <a:cs typeface="Arial" panose="020B0604020202020204" pitchFamily="34" charset="0"/>
            </a:rPr>
            <a:t>Contains managing director and board of directors [55]</a:t>
          </a:r>
        </a:p>
        <a:p>
          <a:pPr marL="0" lvl="0" indent="0" algn="ctr" defTabSz="622300">
            <a:lnSpc>
              <a:spcPct val="90000"/>
            </a:lnSpc>
            <a:spcBef>
              <a:spcPct val="0"/>
            </a:spcBef>
            <a:spcAft>
              <a:spcPct val="35000"/>
            </a:spcAft>
            <a:buFont typeface="Arial" panose="020B0604020202020204" pitchFamily="34" charset="0"/>
            <a:buNone/>
          </a:pPr>
          <a:r>
            <a:rPr lang="en-GB" sz="1400" kern="1200" dirty="0">
              <a:latin typeface="Arial" panose="020B0604020202020204" pitchFamily="34" charset="0"/>
              <a:cs typeface="Arial" panose="020B0604020202020204" pitchFamily="34" charset="0"/>
            </a:rPr>
            <a:t>Controls goals of the organisation [55]</a:t>
          </a:r>
        </a:p>
        <a:p>
          <a:pPr marL="0" lvl="0" indent="0" algn="ctr" defTabSz="622300">
            <a:lnSpc>
              <a:spcPct val="90000"/>
            </a:lnSpc>
            <a:spcBef>
              <a:spcPct val="0"/>
            </a:spcBef>
            <a:spcAft>
              <a:spcPct val="35000"/>
            </a:spcAft>
            <a:buFont typeface="Arial" panose="020B0604020202020204" pitchFamily="34" charset="0"/>
            <a:buNone/>
          </a:pPr>
          <a:r>
            <a:rPr lang="en-GB" sz="1400" kern="1200" dirty="0">
              <a:latin typeface="Arial" panose="020B0604020202020204" pitchFamily="34" charset="0"/>
              <a:cs typeface="Arial" panose="020B0604020202020204" pitchFamily="34" charset="0"/>
            </a:rPr>
            <a:t>Coordinates activities for each department [55]</a:t>
          </a:r>
          <a:endParaRPr lang="en-GB" sz="1400" kern="1200" dirty="0"/>
        </a:p>
      </dsp:txBody>
      <dsp:txXfrm>
        <a:off x="3735334" y="580684"/>
        <a:ext cx="3247527" cy="1106569"/>
      </dsp:txXfrm>
    </dsp:sp>
    <dsp:sp modelId="{177AC5EE-C8CB-4418-ABBE-903FB770EC40}">
      <dsp:nvSpPr>
        <dsp:cNvPr id="0" name=""/>
        <dsp:cNvSpPr/>
      </dsp:nvSpPr>
      <dsp:spPr>
        <a:xfrm>
          <a:off x="3675471" y="1900403"/>
          <a:ext cx="3367253" cy="1226295"/>
        </a:xfrm>
        <a:prstGeom prst="roundRect">
          <a:avLst/>
        </a:prstGeom>
        <a:solidFill>
          <a:schemeClr val="lt1">
            <a:alpha val="90000"/>
            <a:hueOff val="0"/>
            <a:satOff val="0"/>
            <a:lumOff val="0"/>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Consists of departmental and branch managers [56]</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Find and resolve problems in groups [56] </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Coming up with rewards systems [56]</a:t>
          </a:r>
        </a:p>
      </dsp:txBody>
      <dsp:txXfrm>
        <a:off x="3735334" y="1960266"/>
        <a:ext cx="3247527" cy="1106569"/>
      </dsp:txXfrm>
    </dsp:sp>
    <dsp:sp modelId="{C959F70D-1145-4550-9808-19177666E537}">
      <dsp:nvSpPr>
        <dsp:cNvPr id="0" name=""/>
        <dsp:cNvSpPr/>
      </dsp:nvSpPr>
      <dsp:spPr>
        <a:xfrm>
          <a:off x="3675471" y="3279986"/>
          <a:ext cx="3367253" cy="1226295"/>
        </a:xfrm>
        <a:prstGeom prst="round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Contains supervisors and foremen [57]</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Report progress to middle level management [57]</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Direct the workers [57]</a:t>
          </a:r>
        </a:p>
      </dsp:txBody>
      <dsp:txXfrm>
        <a:off x="3735334" y="3339849"/>
        <a:ext cx="3247527" cy="1106569"/>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D9B537-E1C2-4147-81B5-A8FE09C6967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7416806F-D92D-4EF5-AD1B-797973DF19D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EA976F-3915-4CB2-9F4E-D8CD2072E2F7}" type="datetimeFigureOut">
              <a:rPr lang="en-GB" smtClean="0"/>
              <a:t>01/05/2018</a:t>
            </a:fld>
            <a:endParaRPr lang="en-GB"/>
          </a:p>
        </p:txBody>
      </p:sp>
      <p:sp>
        <p:nvSpPr>
          <p:cNvPr id="4" name="Footer Placeholder 3">
            <a:extLst>
              <a:ext uri="{FF2B5EF4-FFF2-40B4-BE49-F238E27FC236}">
                <a16:creationId xmlns:a16="http://schemas.microsoft.com/office/drawing/2014/main" id="{08719A71-9CEA-4E2C-A126-04F1407AE8F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7930C93-BAB5-427D-AEDC-844B3FA1581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C06E65F-3CD5-44C6-BCDE-A155DC498586}" type="slidenum">
              <a:rPr lang="en-GB" smtClean="0"/>
              <a:t>‹#›</a:t>
            </a:fld>
            <a:endParaRPr lang="en-GB"/>
          </a:p>
        </p:txBody>
      </p:sp>
    </p:spTree>
    <p:extLst>
      <p:ext uri="{BB962C8B-B14F-4D97-AF65-F5344CB8AC3E}">
        <p14:creationId xmlns:p14="http://schemas.microsoft.com/office/powerpoint/2010/main" val="29406819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C0B242-1589-499E-AC80-20B884C28B29}" type="datetimeFigureOut">
              <a:rPr lang="en-GB" smtClean="0"/>
              <a:t>01/05/2018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D7AA7B-13B9-4309-B789-A172ED8CAF15}" type="slidenum">
              <a:rPr lang="en-GB" smtClean="0"/>
              <a:t>‹#›</a:t>
            </a:fld>
            <a:endParaRPr lang="en-GB"/>
          </a:p>
        </p:txBody>
      </p:sp>
    </p:spTree>
    <p:extLst>
      <p:ext uri="{BB962C8B-B14F-4D97-AF65-F5344CB8AC3E}">
        <p14:creationId xmlns:p14="http://schemas.microsoft.com/office/powerpoint/2010/main" val="2147161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www.businessdictionary.com/definition/organizational-culture.html"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resources.workable.com/tutorial/collaboration-tools"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[1] </a:t>
            </a:r>
            <a:r>
              <a:rPr lang="en-GB" dirty="0" err="1">
                <a:latin typeface="Arial" panose="020B0604020202020204" pitchFamily="34" charset="0"/>
                <a:cs typeface="Arial" panose="020B0604020202020204" pitchFamily="34" charset="0"/>
              </a:rPr>
              <a:t>BusinessDictionary</a:t>
            </a:r>
            <a:r>
              <a:rPr lang="en-GB" dirty="0">
                <a:latin typeface="Arial" panose="020B0604020202020204" pitchFamily="34" charset="0"/>
                <a:cs typeface="Arial" panose="020B0604020202020204" pitchFamily="34" charset="0"/>
              </a:rPr>
              <a:t>, "Motivation," [Online]. Available: http://www.businessdictionary.com/definition/motivation.html. [Accessed 2 April 2018].</a:t>
            </a:r>
          </a:p>
          <a:p>
            <a:r>
              <a:rPr lang="en-GB" dirty="0">
                <a:latin typeface="Arial" panose="020B0604020202020204" pitchFamily="34" charset="0"/>
                <a:cs typeface="Arial" panose="020B0604020202020204" pitchFamily="34" charset="0"/>
              </a:rPr>
              <a:t>[2] K. Mukherjee, "Meaning and Definition of Motivation," in Principles of Management and Organizational Behaviour, New Delhi, Tata-McGraw Hill Education Private Limited, 2009, p. 148.</a:t>
            </a:r>
          </a:p>
          <a:p>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3</a:t>
            </a:fld>
            <a:endParaRPr lang="en-GB"/>
          </a:p>
        </p:txBody>
      </p:sp>
    </p:spTree>
    <p:extLst>
      <p:ext uri="{BB962C8B-B14F-4D97-AF65-F5344CB8AC3E}">
        <p14:creationId xmlns:p14="http://schemas.microsoft.com/office/powerpoint/2010/main" val="41905819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[3] M. Kloppers, "12 CHARACTERISTICS OF SELF MOTIVATED PEOPLE," [Online]. Available: http://www.thoughtsonlifeandlove.com/12-characteristics-of-self-motivated-people/. [Accessed 2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[4] </a:t>
            </a:r>
            <a:r>
              <a:rPr lang="en-US" sz="1200" kern="1200" dirty="0" err="1">
                <a:solidFill>
                  <a:schemeClr val="tx1"/>
                </a:solidFill>
                <a:effectLst/>
                <a:latin typeface="+mn-lt"/>
                <a:ea typeface="+mn-ea"/>
                <a:cs typeface="+mn-cs"/>
              </a:rPr>
              <a:t>NSTInsights</a:t>
            </a:r>
            <a:r>
              <a:rPr lang="en-US" sz="1200" kern="1200" dirty="0">
                <a:solidFill>
                  <a:schemeClr val="tx1"/>
                </a:solidFill>
                <a:effectLst/>
                <a:latin typeface="+mn-lt"/>
                <a:ea typeface="+mn-ea"/>
                <a:cs typeface="+mn-cs"/>
              </a:rPr>
              <a:t>, "10 Traits of Self-Motivated People," 17 February 2015. [Online]. Available: https://insightsnationalseminarstraining.com/2015/02/17/10-traits-of-self-motivated-people/. [Accessed 2 April 2018].</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4</a:t>
            </a:fld>
            <a:endParaRPr lang="en-GB"/>
          </a:p>
        </p:txBody>
      </p:sp>
    </p:spTree>
    <p:extLst>
      <p:ext uri="{BB962C8B-B14F-4D97-AF65-F5344CB8AC3E}">
        <p14:creationId xmlns:p14="http://schemas.microsoft.com/office/powerpoint/2010/main" val="3717197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[5] K. Cherry, "Intrinsic Motivation," 23 October 2017. [Online]. Available: https://www.verywellmind.com/what-is-intrinsic-motivation-2795385. [Accessed 2 April 2018].</a:t>
            </a:r>
            <a:r>
              <a:rPr lang="en-GB" sz="1200"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[6] </a:t>
            </a:r>
            <a:r>
              <a:rPr lang="en-US" sz="1200" kern="1200" dirty="0" err="1">
                <a:solidFill>
                  <a:schemeClr val="tx1"/>
                </a:solidFill>
                <a:effectLst/>
                <a:latin typeface="+mn-lt"/>
                <a:ea typeface="+mn-ea"/>
                <a:cs typeface="+mn-cs"/>
              </a:rPr>
              <a:t>BusinessDictionary</a:t>
            </a:r>
            <a:r>
              <a:rPr lang="en-US" sz="1200" kern="1200" dirty="0">
                <a:solidFill>
                  <a:schemeClr val="tx1"/>
                </a:solidFill>
                <a:effectLst/>
                <a:latin typeface="+mn-lt"/>
                <a:ea typeface="+mn-ea"/>
                <a:cs typeface="+mn-cs"/>
              </a:rPr>
              <a:t>, "Intrinsic motivation," [Online]. Available: http://www.businessdictionary.com/definition/intrinsic-motivation.html. [Accessed 2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[7] Management Study Guide, "What is Motivation?," [Online]. Available: https://www.managementstudyguide.com/what_is_motivation.htm. [Accessed 2 April 2018].</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[8] K. Cherry, "What Is Extrinsic Motivation?," 9 June 2017. [Online]. Available: https://www.verywell.com/what-is-extrinsic-motivation-2795164. [Accessed 2 April 2018].</a:t>
            </a:r>
          </a:p>
        </p:txBody>
      </p:sp>
      <p:sp>
        <p:nvSpPr>
          <p:cNvPr id="4" name="Slide Number Placeholder 3"/>
          <p:cNvSpPr>
            <a:spLocks noGrp="1"/>
          </p:cNvSpPr>
          <p:nvPr>
            <p:ph type="sldNum" sz="quarter" idx="10"/>
          </p:nvPr>
        </p:nvSpPr>
        <p:spPr/>
        <p:txBody>
          <a:bodyPr/>
          <a:lstStyle/>
          <a:p>
            <a:fld id="{3ED7AA7B-13B9-4309-B789-A172ED8CAF15}" type="slidenum">
              <a:rPr lang="en-GB" smtClean="0"/>
              <a:t>5</a:t>
            </a:fld>
            <a:endParaRPr lang="en-GB"/>
          </a:p>
        </p:txBody>
      </p:sp>
    </p:spTree>
    <p:extLst>
      <p:ext uri="{BB962C8B-B14F-4D97-AF65-F5344CB8AC3E}">
        <p14:creationId xmlns:p14="http://schemas.microsoft.com/office/powerpoint/2010/main" val="2180220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[9] </a:t>
            </a:r>
            <a:r>
              <a:rPr lang="en-US" sz="1200" kern="1200" dirty="0">
                <a:solidFill>
                  <a:schemeClr val="tx1"/>
                </a:solidFill>
                <a:effectLst/>
                <a:latin typeface="+mn-lt"/>
                <a:ea typeface="+mn-ea"/>
                <a:cs typeface="+mn-cs"/>
              </a:rPr>
              <a:t>O. W. D. Jr., A. Kara and E. </a:t>
            </a:r>
            <a:r>
              <a:rPr lang="en-US" sz="1200" kern="1200" dirty="0" err="1">
                <a:solidFill>
                  <a:schemeClr val="tx1"/>
                </a:solidFill>
                <a:effectLst/>
                <a:latin typeface="+mn-lt"/>
                <a:ea typeface="+mn-ea"/>
                <a:cs typeface="+mn-cs"/>
              </a:rPr>
              <a:t>Kaynak</a:t>
            </a:r>
            <a:r>
              <a:rPr lang="en-US" sz="1200" kern="1200" dirty="0">
                <a:solidFill>
                  <a:schemeClr val="tx1"/>
                </a:solidFill>
                <a:effectLst/>
                <a:latin typeface="+mn-lt"/>
                <a:ea typeface="+mn-ea"/>
                <a:cs typeface="+mn-cs"/>
              </a:rPr>
              <a:t>,</a:t>
            </a:r>
            <a:r>
              <a:rPr lang="en-GB" sz="1200" dirty="0">
                <a:latin typeface="Arial" panose="020B0604020202020204" pitchFamily="34" charset="0"/>
                <a:cs typeface="Arial" panose="020B0604020202020204" pitchFamily="34" charset="0"/>
              </a:rPr>
              <a:t>"Determinants of business student satisfaction and retention in higher education: applying Herzberg's two-factor theory," International Journal of Educational Management, vol. 19, no. 2, pp. 131-132, 2005.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[10] </a:t>
            </a:r>
            <a:r>
              <a:rPr lang="en-US" sz="1200" kern="1200" dirty="0">
                <a:solidFill>
                  <a:schemeClr val="tx1"/>
                </a:solidFill>
                <a:effectLst/>
                <a:latin typeface="+mn-lt"/>
                <a:ea typeface="+mn-ea"/>
                <a:cs typeface="+mn-cs"/>
              </a:rPr>
              <a:t>Business Case Studies, "Maslow and Herzberg," [Online]. Available: https://businesscasestudies.co.uk/tesco/motivational-theory-in-practice-at-tesco/maslow-and-herzberg.html. [Accessed 2 April 2018].</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6</a:t>
            </a:fld>
            <a:endParaRPr lang="en-GB"/>
          </a:p>
        </p:txBody>
      </p:sp>
    </p:spTree>
    <p:extLst>
      <p:ext uri="{BB962C8B-B14F-4D97-AF65-F5344CB8AC3E}">
        <p14:creationId xmlns:p14="http://schemas.microsoft.com/office/powerpoint/2010/main" val="3246804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[11] </a:t>
            </a:r>
            <a:r>
              <a:rPr lang="en-US" dirty="0">
                <a:latin typeface="Arial" panose="020B0604020202020204" pitchFamily="34" charset="0"/>
                <a:cs typeface="Arial" panose="020B0604020202020204" pitchFamily="34" charset="0"/>
              </a:rPr>
              <a:t>S. McLeod, "Maslow's Hierarchy of Needs," 2017. [Online]. Available: https://www.simplypsychology.org/maslow.html. [Accessed 3 April 2018].</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7</a:t>
            </a:fld>
            <a:endParaRPr lang="en-GB"/>
          </a:p>
        </p:txBody>
      </p:sp>
    </p:spTree>
    <p:extLst>
      <p:ext uri="{BB962C8B-B14F-4D97-AF65-F5344CB8AC3E}">
        <p14:creationId xmlns:p14="http://schemas.microsoft.com/office/powerpoint/2010/main" val="2234363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[11] </a:t>
            </a:r>
            <a:r>
              <a:rPr lang="en-US" dirty="0">
                <a:latin typeface="Arial" panose="020B0604020202020204" pitchFamily="34" charset="0"/>
                <a:cs typeface="Arial" panose="020B0604020202020204" pitchFamily="34" charset="0"/>
              </a:rPr>
              <a:t>S. McLeod, "Maslow's Hierarchy of Needs," 2017. [Online]. Available: https://www.simplypsychology.org/maslow.html. [Accessed 3 April 2018].</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8</a:t>
            </a:fld>
            <a:endParaRPr lang="en-GB"/>
          </a:p>
        </p:txBody>
      </p:sp>
    </p:spTree>
    <p:extLst>
      <p:ext uri="{BB962C8B-B14F-4D97-AF65-F5344CB8AC3E}">
        <p14:creationId xmlns:p14="http://schemas.microsoft.com/office/powerpoint/2010/main" val="2011867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[12] B. Kelleher, "MASLOW’S HIERARCHY OF NEEDS FOR EMPLOYEES," [Online]. Available: http://www.dummies.com/business/human-resources/employee-engagement/maslows-hierarchy-of-needs-for-employees/. [Accessed 3 April 2018].</a:t>
            </a:r>
          </a:p>
        </p:txBody>
      </p:sp>
      <p:sp>
        <p:nvSpPr>
          <p:cNvPr id="4" name="Slide Number Placeholder 3"/>
          <p:cNvSpPr>
            <a:spLocks noGrp="1"/>
          </p:cNvSpPr>
          <p:nvPr>
            <p:ph type="sldNum" sz="quarter" idx="10"/>
          </p:nvPr>
        </p:nvSpPr>
        <p:spPr/>
        <p:txBody>
          <a:bodyPr/>
          <a:lstStyle/>
          <a:p>
            <a:fld id="{3ED7AA7B-13B9-4309-B789-A172ED8CAF15}" type="slidenum">
              <a:rPr lang="en-GB" smtClean="0"/>
              <a:t>9</a:t>
            </a:fld>
            <a:endParaRPr lang="en-GB"/>
          </a:p>
        </p:txBody>
      </p:sp>
    </p:spTree>
    <p:extLst>
      <p:ext uri="{BB962C8B-B14F-4D97-AF65-F5344CB8AC3E}">
        <p14:creationId xmlns:p14="http://schemas.microsoft.com/office/powerpoint/2010/main" val="41424563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rial" panose="020B0604020202020204" pitchFamily="34" charset="0"/>
                <a:cs typeface="Arial" panose="020B0604020202020204" pitchFamily="34" charset="0"/>
              </a:rPr>
              <a:t> [13] Engage For Success, "What is Employee Engagement?," [Online]. Available: http://engageforsuccess.org/what-is-employee-engagement. [Accessed 3 April 2018].</a:t>
            </a:r>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10</a:t>
            </a:fld>
            <a:endParaRPr lang="en-GB"/>
          </a:p>
        </p:txBody>
      </p:sp>
    </p:spTree>
    <p:extLst>
      <p:ext uri="{BB962C8B-B14F-4D97-AF65-F5344CB8AC3E}">
        <p14:creationId xmlns:p14="http://schemas.microsoft.com/office/powerpoint/2010/main" val="183506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defRPr/>
            </a:pPr>
            <a:r>
              <a:rPr lang="en-GB" dirty="0">
                <a:latin typeface="Arial" panose="020B0604020202020204" pitchFamily="34" charset="0"/>
                <a:cs typeface="Arial" panose="020B0604020202020204" pitchFamily="34" charset="0"/>
              </a:rPr>
              <a:t>[14] Study.com, "Equity Theory of Motivation in Management: Definition &amp; Examples," [Online]. Available: https://study.com/academy/lesson/equity-theory-of-motivation-in-management-definition-examples-quiz.html. [Accessed 3 April 2018].</a:t>
            </a:r>
          </a:p>
          <a:p>
            <a:pPr lvl="0">
              <a:defRPr/>
            </a:pPr>
            <a:r>
              <a:rPr lang="en-GB" dirty="0">
                <a:latin typeface="Arial" panose="020B0604020202020204" pitchFamily="34" charset="0"/>
                <a:cs typeface="Arial" panose="020B0604020202020204" pitchFamily="34" charset="0"/>
              </a:rPr>
              <a:t>[15] A. </a:t>
            </a:r>
            <a:r>
              <a:rPr lang="en-GB" dirty="0" err="1">
                <a:latin typeface="Arial" panose="020B0604020202020204" pitchFamily="34" charset="0"/>
                <a:cs typeface="Arial" panose="020B0604020202020204" pitchFamily="34" charset="0"/>
              </a:rPr>
              <a:t>Heery</a:t>
            </a:r>
            <a:r>
              <a:rPr lang="en-GB" dirty="0">
                <a:latin typeface="Arial" panose="020B0604020202020204" pitchFamily="34" charset="0"/>
                <a:cs typeface="Arial" panose="020B0604020202020204" pitchFamily="34" charset="0"/>
              </a:rPr>
              <a:t> and M. Noon, "Equity Theory," in A Dictionary of Human Resource Management, Oxford University Press, 2008. </a:t>
            </a:r>
          </a:p>
        </p:txBody>
      </p:sp>
      <p:sp>
        <p:nvSpPr>
          <p:cNvPr id="4" name="Slide Number Placeholder 3"/>
          <p:cNvSpPr>
            <a:spLocks noGrp="1"/>
          </p:cNvSpPr>
          <p:nvPr>
            <p:ph type="sldNum" sz="quarter" idx="10"/>
          </p:nvPr>
        </p:nvSpPr>
        <p:spPr/>
        <p:txBody>
          <a:bodyPr/>
          <a:lstStyle/>
          <a:p>
            <a:fld id="{3ED7AA7B-13B9-4309-B789-A172ED8CAF15}" type="slidenum">
              <a:rPr lang="en-GB" smtClean="0"/>
              <a:t>11</a:t>
            </a:fld>
            <a:endParaRPr lang="en-GB"/>
          </a:p>
        </p:txBody>
      </p:sp>
    </p:spTree>
    <p:extLst>
      <p:ext uri="{BB962C8B-B14F-4D97-AF65-F5344CB8AC3E}">
        <p14:creationId xmlns:p14="http://schemas.microsoft.com/office/powerpoint/2010/main" val="3352740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ea typeface="Calibri" panose="020F0502020204030204" pitchFamily="34" charset="0"/>
                <a:cs typeface="Arial" panose="020B0604020202020204" pitchFamily="34" charset="0"/>
              </a:rPr>
              <a:t>[16] Business Case Studies, "Building a better workplace through motivation," [Online]. Available: https://businesscasestudies.co.uk/kelloggs/building-a-better-workplace-through-motivation/maslow.html. [Accessed 3 April 2018].</a:t>
            </a:r>
            <a:endParaRPr lang="en-GB" dirty="0">
              <a:latin typeface="Arial" panose="020B060402020202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12</a:t>
            </a:fld>
            <a:endParaRPr lang="en-GB"/>
          </a:p>
        </p:txBody>
      </p:sp>
    </p:spTree>
    <p:extLst>
      <p:ext uri="{BB962C8B-B14F-4D97-AF65-F5344CB8AC3E}">
        <p14:creationId xmlns:p14="http://schemas.microsoft.com/office/powerpoint/2010/main" val="3168584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[17] M. Rouse, "Leadership," [Online]. Available: http://searchcio.techtarget.com/definition/leadership. [Accessed 4 April 2018].</a:t>
            </a:r>
          </a:p>
          <a:p>
            <a:r>
              <a:rPr lang="en-GB" dirty="0">
                <a:latin typeface="Arial" panose="020B0604020202020204" pitchFamily="34" charset="0"/>
                <a:cs typeface="Arial" panose="020B0604020202020204" pitchFamily="34" charset="0"/>
              </a:rPr>
              <a:t>[18] S. Ward, "Leadership Definition," 17 July 2017. [Online]. Available: https://www.thebalance.com/leadership-definition-2948275. [Accessed 4 April 2018].</a:t>
            </a:r>
          </a:p>
        </p:txBody>
      </p:sp>
      <p:sp>
        <p:nvSpPr>
          <p:cNvPr id="4" name="Slide Number Placeholder 3"/>
          <p:cNvSpPr>
            <a:spLocks noGrp="1"/>
          </p:cNvSpPr>
          <p:nvPr>
            <p:ph type="sldNum" sz="quarter" idx="10"/>
          </p:nvPr>
        </p:nvSpPr>
        <p:spPr/>
        <p:txBody>
          <a:bodyPr/>
          <a:lstStyle/>
          <a:p>
            <a:fld id="{3ED7AA7B-13B9-4309-B789-A172ED8CAF15}" type="slidenum">
              <a:rPr lang="en-GB" smtClean="0"/>
              <a:t>13</a:t>
            </a:fld>
            <a:endParaRPr lang="en-GB"/>
          </a:p>
        </p:txBody>
      </p:sp>
    </p:spTree>
    <p:extLst>
      <p:ext uri="{BB962C8B-B14F-4D97-AF65-F5344CB8AC3E}">
        <p14:creationId xmlns:p14="http://schemas.microsoft.com/office/powerpoint/2010/main" val="5609378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[19] Mind Tools, "What is Leadership?," [Online]. Available: https://www.mindtools.com/pages/article/newLDR_41.htm. [Accessed 4 April 2018].</a:t>
            </a:r>
          </a:p>
          <a:p>
            <a:r>
              <a:rPr lang="en-GB" dirty="0">
                <a:latin typeface="Arial" panose="020B0604020202020204" pitchFamily="34" charset="0"/>
                <a:cs typeface="Arial" panose="020B0604020202020204" pitchFamily="34" charset="0"/>
              </a:rPr>
              <a:t>[20] G. </a:t>
            </a:r>
            <a:r>
              <a:rPr lang="en-GB" dirty="0" err="1">
                <a:latin typeface="Arial" panose="020B0604020202020204" pitchFamily="34" charset="0"/>
                <a:cs typeface="Arial" panose="020B0604020202020204" pitchFamily="34" charset="0"/>
              </a:rPr>
              <a:t>Llopis</a:t>
            </a:r>
            <a:r>
              <a:rPr lang="en-GB" dirty="0">
                <a:latin typeface="Arial" panose="020B0604020202020204" pitchFamily="34" charset="0"/>
                <a:cs typeface="Arial" panose="020B0604020202020204" pitchFamily="34" charset="0"/>
              </a:rPr>
              <a:t>, "The Most Successful Leaders Do 15 Things Automatically, Every Day," 18 February 2013. [Online]. Available: https://www.forbes.com/sites/glennllopis/2013/02/18/the-most-successful-leaders-do-15-things-automatically-every-day/#384a81e869d7. [Accessed 4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[21] </a:t>
            </a:r>
            <a:r>
              <a:rPr lang="en-US" sz="1200" kern="1200" dirty="0">
                <a:solidFill>
                  <a:schemeClr val="tx1"/>
                </a:solidFill>
                <a:effectLst/>
                <a:latin typeface="+mn-lt"/>
                <a:ea typeface="+mn-ea"/>
                <a:cs typeface="+mn-cs"/>
              </a:rPr>
              <a:t>B. Tracy, "The 7 Best Leadership Qualities," [Online]. Available: https://www.briantracy.com/blog/leadership-success/the-seven-leadership-qualities-of-great-leaders-strategic-planning/. [Accessed 4 April 2018].</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14</a:t>
            </a:fld>
            <a:endParaRPr lang="en-GB"/>
          </a:p>
        </p:txBody>
      </p:sp>
    </p:spTree>
    <p:extLst>
      <p:ext uri="{BB962C8B-B14F-4D97-AF65-F5344CB8AC3E}">
        <p14:creationId xmlns:p14="http://schemas.microsoft.com/office/powerpoint/2010/main" val="36281693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[22] Educational Business Articles, "Trait Theory of Leadership and Its Key Characteristics," [Online]. Available: http://www.educational-business-articles.com/trait-theory-of-leadership/. [Accessed 4 April 2018].</a:t>
            </a:r>
          </a:p>
          <a:p>
            <a:r>
              <a:rPr lang="en-US" dirty="0">
                <a:latin typeface="Arial" panose="020B0604020202020204" pitchFamily="34" charset="0"/>
                <a:cs typeface="Arial" panose="020B0604020202020204" pitchFamily="34" charset="0"/>
              </a:rPr>
              <a:t>[23] K. Cherry, "Understanding the Trait Theory of Leadership," 12 February 2018. [Online]. Available: https://www.verywellmind.com/what-is-the-trait-theory-of-leadership-2795322. [Accessed 4 April 2018].</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15</a:t>
            </a:fld>
            <a:endParaRPr lang="en-GB"/>
          </a:p>
        </p:txBody>
      </p:sp>
    </p:spTree>
    <p:extLst>
      <p:ext uri="{BB962C8B-B14F-4D97-AF65-F5344CB8AC3E}">
        <p14:creationId xmlns:p14="http://schemas.microsoft.com/office/powerpoint/2010/main" val="6319472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[24] P. Spahr, "What is Transactional Leadership? How Structure Leads to Results," 25 November 2014. [Online]. Available: https://online.stu.edu/transactional-leadership/. [Accessed 4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[25] WEI, F., YUAN, X. and DI, Y., 2010. Effects of transactional leadership, psychological empowerment and empowerment climate on creative performance of subordinates: A cross-level study. Frontiers of Business Research in China, 4(1), pp. 29-46.</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[26] G. N. Root III, "The Advantages of Participative Leadership," 3 February 2018. [Online]. Available: http://smallbusiness.chron.com/advantages-participative-leadership-17629.html. [Accessed 4 April 2018].</a:t>
            </a:r>
          </a:p>
          <a:p>
            <a:r>
              <a:rPr lang="en-US" dirty="0">
                <a:latin typeface="Arial" panose="020B0604020202020204" pitchFamily="34" charset="0"/>
                <a:cs typeface="Arial" panose="020B0604020202020204" pitchFamily="34" charset="0"/>
              </a:rPr>
              <a:t>[27] Changing Works, "Participative Leadership," [Online]. Available: http://changingminds.org/disciplines/leadership/styles/participative_leadership.htm. [Accessed 4 April 2018].</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16</a:t>
            </a:fld>
            <a:endParaRPr lang="en-GB"/>
          </a:p>
        </p:txBody>
      </p:sp>
    </p:spTree>
    <p:extLst>
      <p:ext uri="{BB962C8B-B14F-4D97-AF65-F5344CB8AC3E}">
        <p14:creationId xmlns:p14="http://schemas.microsoft.com/office/powerpoint/2010/main" val="30989995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[28] J. Kendrick, "Transformational Leadership," Professional Safety, vol. 56, no. 11, p. 1, 2011.</a:t>
            </a:r>
          </a:p>
          <a:p>
            <a:r>
              <a:rPr lang="en-US" dirty="0">
                <a:latin typeface="Arial" panose="020B0604020202020204" pitchFamily="34" charset="0"/>
                <a:cs typeface="Arial" panose="020B0604020202020204" pitchFamily="34" charset="0"/>
              </a:rPr>
              <a:t>[29] Mind Tools, "Transformational Leadership," [Online]. Available: https://www.mindtools.com/pages/article/transformational-leadership.htm. [Accessed 4 April 2018].</a:t>
            </a:r>
          </a:p>
          <a:p>
            <a:r>
              <a:rPr lang="en-GB" dirty="0">
                <a:latin typeface="Arial" panose="020B0604020202020204" pitchFamily="34" charset="0"/>
                <a:cs typeface="Arial" panose="020B0604020202020204" pitchFamily="34" charset="0"/>
              </a:rPr>
              <a:t>[30] L. Anthony, "Define Situational Leadership," 9 February 2018. [Online]. Available: http://smallbusiness.chron.com/define-situational-leadership-2976.html. [Accessed 4 April 2018].</a:t>
            </a:r>
          </a:p>
          <a:p>
            <a:r>
              <a:rPr lang="en-GB" dirty="0">
                <a:latin typeface="Arial" panose="020B0604020202020204" pitchFamily="34" charset="0"/>
                <a:cs typeface="Arial" panose="020B0604020202020204" pitchFamily="34" charset="0"/>
              </a:rPr>
              <a:t>[31] </a:t>
            </a:r>
            <a:r>
              <a:rPr lang="en-GB" sz="1200" kern="1200" dirty="0">
                <a:solidFill>
                  <a:schemeClr val="tx1"/>
                </a:solidFill>
                <a:effectLst/>
                <a:latin typeface="+mn-lt"/>
                <a:ea typeface="+mn-ea"/>
                <a:cs typeface="+mn-cs"/>
              </a:rPr>
              <a:t>G. Thompson and R. P. </a:t>
            </a:r>
            <a:r>
              <a:rPr lang="en-GB" sz="1200" kern="1200" dirty="0" err="1">
                <a:solidFill>
                  <a:schemeClr val="tx1"/>
                </a:solidFill>
                <a:effectLst/>
                <a:latin typeface="+mn-lt"/>
                <a:ea typeface="+mn-ea"/>
                <a:cs typeface="+mn-cs"/>
              </a:rPr>
              <a:t>Veiccio</a:t>
            </a:r>
            <a:r>
              <a:rPr lang="en-GB" sz="1200" kern="1200" dirty="0">
                <a:solidFill>
                  <a:schemeClr val="tx1"/>
                </a:solidFill>
                <a:effectLst/>
                <a:latin typeface="+mn-lt"/>
                <a:ea typeface="+mn-ea"/>
                <a:cs typeface="+mn-cs"/>
              </a:rPr>
              <a:t>, "Situational leadership theory: A test of three versions," The Leadership Quarterly, vol. 20, no. 5, p. 838, 2009.</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17</a:t>
            </a:fld>
            <a:endParaRPr lang="en-GB"/>
          </a:p>
        </p:txBody>
      </p:sp>
    </p:spTree>
    <p:extLst>
      <p:ext uri="{BB962C8B-B14F-4D97-AF65-F5344CB8AC3E}">
        <p14:creationId xmlns:p14="http://schemas.microsoft.com/office/powerpoint/2010/main" val="10535141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[32] B. Neese, "6 Leadership Styles in Business," 15 February 2014. [Online]. Available: http://online.seu.edu/6-leadership-styles-in-business/. [Accessed 5 April 2018].</a:t>
            </a:r>
          </a:p>
          <a:p>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18</a:t>
            </a:fld>
            <a:endParaRPr lang="en-GB"/>
          </a:p>
        </p:txBody>
      </p:sp>
    </p:spTree>
    <p:extLst>
      <p:ext uri="{BB962C8B-B14F-4D97-AF65-F5344CB8AC3E}">
        <p14:creationId xmlns:p14="http://schemas.microsoft.com/office/powerpoint/2010/main" val="9572773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[33] Institute for Health and Human Potential, "What is Emotional Intelligence?," [Online]. Available: https://www.ihhp.com/meaning-of-emotional-intelligence. [Accessed 5 April 2018].</a:t>
            </a:r>
          </a:p>
          <a:p>
            <a:r>
              <a:rPr lang="en-US" dirty="0">
                <a:latin typeface="Arial" panose="020B0604020202020204" pitchFamily="34" charset="0"/>
                <a:cs typeface="Arial" panose="020B0604020202020204" pitchFamily="34" charset="0"/>
              </a:rPr>
              <a:t>[34] Innovative Excellence in Leadership and Performance, "What Is Emotional Intelligence?," [Online]. Available: http://www.ieleadership.com/whitepapers/IELP_Emotional_Intel_White_Paper.pdf. [Accessed 5 April 2018].</a:t>
            </a:r>
            <a:endParaRPr lang="en-GB" dirty="0"/>
          </a:p>
          <a:p>
            <a:r>
              <a:rPr lang="en-GB" dirty="0"/>
              <a:t>[35] Mind Tools, "Emotional Intelligence in Leadership," [Online]. Available: https://www.mindtools.com/pages/article/newLDR_45.htm. [Accessed 5 April 2018].</a:t>
            </a:r>
          </a:p>
        </p:txBody>
      </p:sp>
      <p:sp>
        <p:nvSpPr>
          <p:cNvPr id="4" name="Slide Number Placeholder 3"/>
          <p:cNvSpPr>
            <a:spLocks noGrp="1"/>
          </p:cNvSpPr>
          <p:nvPr>
            <p:ph type="sldNum" sz="quarter" idx="10"/>
          </p:nvPr>
        </p:nvSpPr>
        <p:spPr/>
        <p:txBody>
          <a:bodyPr/>
          <a:lstStyle/>
          <a:p>
            <a:fld id="{3ED7AA7B-13B9-4309-B789-A172ED8CAF15}" type="slidenum">
              <a:rPr lang="en-GB" smtClean="0"/>
              <a:t>19</a:t>
            </a:fld>
            <a:endParaRPr lang="en-GB"/>
          </a:p>
        </p:txBody>
      </p:sp>
    </p:spTree>
    <p:extLst>
      <p:ext uri="{BB962C8B-B14F-4D97-AF65-F5344CB8AC3E}">
        <p14:creationId xmlns:p14="http://schemas.microsoft.com/office/powerpoint/2010/main" val="40318986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[36] J. </a:t>
            </a:r>
            <a:r>
              <a:rPr lang="en-GB" dirty="0" err="1">
                <a:latin typeface="Arial" panose="020B0604020202020204" pitchFamily="34" charset="0"/>
                <a:cs typeface="Arial" panose="020B0604020202020204" pitchFamily="34" charset="0"/>
              </a:rPr>
              <a:t>Marturano</a:t>
            </a:r>
            <a:r>
              <a:rPr lang="en-GB" dirty="0">
                <a:latin typeface="Arial" panose="020B0604020202020204" pitchFamily="34" charset="0"/>
                <a:cs typeface="Arial" panose="020B0604020202020204" pitchFamily="34" charset="0"/>
              </a:rPr>
              <a:t> L, "Welcome to the New Mindful Leadership Page on HuffPost," 6 December 2017. [Online]. Available: https://www.huffingtonpost.com/janice-l-marturano/welcome-institue-for-mindful-leadership_b_3698126.html. [Accessed 5 April 2018].</a:t>
            </a:r>
            <a:endParaRPr lang="en-US"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[37] M. </a:t>
            </a:r>
            <a:r>
              <a:rPr lang="en-US" dirty="0" err="1">
                <a:latin typeface="Arial" panose="020B0604020202020204" pitchFamily="34" charset="0"/>
                <a:cs typeface="Arial" panose="020B0604020202020204" pitchFamily="34" charset="0"/>
              </a:rPr>
              <a:t>Thakrar</a:t>
            </a:r>
            <a:r>
              <a:rPr lang="en-US" dirty="0">
                <a:latin typeface="Arial" panose="020B0604020202020204" pitchFamily="34" charset="0"/>
                <a:cs typeface="Arial" panose="020B0604020202020204" pitchFamily="34" charset="0"/>
              </a:rPr>
              <a:t>, "How To Create Mindful Leadership," 28 June 2017. [Online]. Available: https://www.forbes.com/sites/forbescoachescouncil/2017/06/28/how-to-create-mindful-leadership/#73d74a1c342a. [Accessed 5 April 2018].</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20</a:t>
            </a:fld>
            <a:endParaRPr lang="en-GB"/>
          </a:p>
        </p:txBody>
      </p:sp>
    </p:spTree>
    <p:extLst>
      <p:ext uri="{BB962C8B-B14F-4D97-AF65-F5344CB8AC3E}">
        <p14:creationId xmlns:p14="http://schemas.microsoft.com/office/powerpoint/2010/main" val="18478022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[38] Bisk, "The Classical Management Theory," [Online]. Available: https://www.villanovau.com/resources/leadership/classical-management-theory/#.WoL_UOjFKUk. [Accessed 5 April 2018].</a:t>
            </a:r>
          </a:p>
          <a:p>
            <a:r>
              <a:rPr lang="en-US" dirty="0">
                <a:latin typeface="Arial" panose="020B0604020202020204" pitchFamily="34" charset="0"/>
                <a:cs typeface="Arial" panose="020B0604020202020204" pitchFamily="34" charset="0"/>
              </a:rPr>
              <a:t>[39] L. Terry, "Classical and Scientific Management Theory," 22 February 2017. [Online]. Available: https://www.business.com/articles/classical-and-scientific-management-theory/. [Accessed 5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[40] </a:t>
            </a:r>
            <a:r>
              <a:rPr lang="en-GB" dirty="0" err="1">
                <a:latin typeface="Arial" panose="020B0604020202020204" pitchFamily="34" charset="0"/>
                <a:cs typeface="Arial" panose="020B0604020202020204" pitchFamily="34" charset="0"/>
              </a:rPr>
              <a:t>BusinessDictionary</a:t>
            </a:r>
            <a:r>
              <a:rPr lang="en-GB" dirty="0">
                <a:latin typeface="Arial" panose="020B0604020202020204" pitchFamily="34" charset="0"/>
                <a:cs typeface="Arial" panose="020B0604020202020204" pitchFamily="34" charset="0"/>
              </a:rPr>
              <a:t>, "Time and Motion Study," [Online]. Available: http://www.businessdictionary.com/definition/time-and-motion-study.html. [Accessed 5 April 2018].</a:t>
            </a:r>
          </a:p>
        </p:txBody>
      </p:sp>
      <p:sp>
        <p:nvSpPr>
          <p:cNvPr id="4" name="Slide Number Placeholder 3"/>
          <p:cNvSpPr>
            <a:spLocks noGrp="1"/>
          </p:cNvSpPr>
          <p:nvPr>
            <p:ph type="sldNum" sz="quarter" idx="10"/>
          </p:nvPr>
        </p:nvSpPr>
        <p:spPr/>
        <p:txBody>
          <a:bodyPr/>
          <a:lstStyle/>
          <a:p>
            <a:fld id="{3ED7AA7B-13B9-4309-B789-A172ED8CAF15}" type="slidenum">
              <a:rPr lang="en-GB" smtClean="0"/>
              <a:t>21</a:t>
            </a:fld>
            <a:endParaRPr lang="en-GB"/>
          </a:p>
        </p:txBody>
      </p:sp>
    </p:spTree>
    <p:extLst>
      <p:ext uri="{BB962C8B-B14F-4D97-AF65-F5344CB8AC3E}">
        <p14:creationId xmlns:p14="http://schemas.microsoft.com/office/powerpoint/2010/main" val="22941013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[41] G. L. Perry, "Human Relations Management Theory Basics," 3 October 2017. [Online]. Available: https://www.business.com/articles/human-relations-management-theory-basics/. [Accessed 5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[42] The Economist, "The Hawthorne effect," 3 November 2008. [Online]. Available: http://www.economist.com/node/12510632. [Accessed 5 April 2018].</a:t>
            </a: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[43] </a:t>
            </a:r>
            <a:r>
              <a:rPr lang="en-US" sz="1200" kern="1200" dirty="0">
                <a:solidFill>
                  <a:schemeClr val="tx1"/>
                </a:solidFill>
                <a:effectLst/>
                <a:latin typeface="+mn-lt"/>
                <a:ea typeface="+mn-ea"/>
                <a:cs typeface="+mn-cs"/>
              </a:rPr>
              <a:t>S. Grant, "Human Relations Management Theory Key Terms," 22 February 2017. [Online]. Available: https://www.business.com/articles/human-relations-management-theory-key-terms/. [Accessed 5 April 2018].</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22</a:t>
            </a:fld>
            <a:endParaRPr lang="en-GB"/>
          </a:p>
        </p:txBody>
      </p:sp>
    </p:spTree>
    <p:extLst>
      <p:ext uri="{BB962C8B-B14F-4D97-AF65-F5344CB8AC3E}">
        <p14:creationId xmlns:p14="http://schemas.microsoft.com/office/powerpoint/2010/main" val="39743676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[44] Study.com, "Systems Thinking in Management: Definition, Theory &amp; Model," [Online]. Available: https://study.com/academy/lesson/systems-thinking-in-management-definition-theory-model.html. [Accessed 6 April 2018].</a:t>
            </a:r>
          </a:p>
          <a:p>
            <a:r>
              <a:rPr lang="en-US" dirty="0">
                <a:latin typeface="Arial" panose="020B0604020202020204" pitchFamily="34" charset="0"/>
                <a:cs typeface="Arial" panose="020B0604020202020204" pitchFamily="34" charset="0"/>
              </a:rPr>
              <a:t>[45] </a:t>
            </a:r>
            <a:r>
              <a:rPr lang="en-US" dirty="0" err="1">
                <a:latin typeface="Arial" panose="020B0604020202020204" pitchFamily="34" charset="0"/>
                <a:cs typeface="Arial" panose="020B0604020202020204" pitchFamily="34" charset="0"/>
              </a:rPr>
              <a:t>ManagementHelp</a:t>
            </a:r>
            <a:r>
              <a:rPr lang="en-US" dirty="0">
                <a:latin typeface="Arial" panose="020B0604020202020204" pitchFamily="34" charset="0"/>
                <a:cs typeface="Arial" panose="020B0604020202020204" pitchFamily="34" charset="0"/>
              </a:rPr>
              <a:t>, "What is Systems Thinking?," [Online]. Available: https://managementhelp.org/misc/defn-systemsthinking.pdf. [Accessed 6 April 2018].</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23</a:t>
            </a:fld>
            <a:endParaRPr lang="en-GB"/>
          </a:p>
        </p:txBody>
      </p:sp>
    </p:spTree>
    <p:extLst>
      <p:ext uri="{BB962C8B-B14F-4D97-AF65-F5344CB8AC3E}">
        <p14:creationId xmlns:p14="http://schemas.microsoft.com/office/powerpoint/2010/main" val="11707358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[46] </a:t>
            </a:r>
            <a:r>
              <a:rPr lang="en-US" dirty="0" err="1">
                <a:latin typeface="Arial" panose="020B0604020202020204" pitchFamily="34" charset="0"/>
                <a:cs typeface="Arial" panose="020B0604020202020204" pitchFamily="34" charset="0"/>
              </a:rPr>
              <a:t>BusinessDictionary</a:t>
            </a:r>
            <a:r>
              <a:rPr lang="en-US" dirty="0">
                <a:latin typeface="Arial" panose="020B0604020202020204" pitchFamily="34" charset="0"/>
                <a:cs typeface="Arial" panose="020B0604020202020204" pitchFamily="34" charset="0"/>
              </a:rPr>
              <a:t>, "What is management?," [Online]. Available: http://www.businessdictionary.com/definition/management.html. [Accessed 6 April 2018].</a:t>
            </a:r>
          </a:p>
          <a:p>
            <a:r>
              <a:rPr lang="en-US" dirty="0">
                <a:latin typeface="Arial" panose="020B0604020202020204" pitchFamily="34" charset="0"/>
                <a:cs typeface="Arial" panose="020B0604020202020204" pitchFamily="34" charset="0"/>
              </a:rPr>
              <a:t>[47] </a:t>
            </a:r>
            <a:r>
              <a:rPr lang="en-US" dirty="0" err="1">
                <a:latin typeface="Arial" panose="020B0604020202020204" pitchFamily="34" charset="0"/>
                <a:cs typeface="Arial" panose="020B0604020202020204" pitchFamily="34" charset="0"/>
              </a:rPr>
              <a:t>ManagementStudyHQ</a:t>
            </a:r>
            <a:r>
              <a:rPr lang="en-US" dirty="0">
                <a:latin typeface="Arial" panose="020B0604020202020204" pitchFamily="34" charset="0"/>
                <a:cs typeface="Arial" panose="020B0604020202020204" pitchFamily="34" charset="0"/>
              </a:rPr>
              <a:t>, "What is Management?," [Online]. Available: http://www.managementstudyhq.com/what-is-management.html. [Accessed 6 April 2018].</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24</a:t>
            </a:fld>
            <a:endParaRPr lang="en-GB"/>
          </a:p>
        </p:txBody>
      </p:sp>
    </p:spTree>
    <p:extLst>
      <p:ext uri="{BB962C8B-B14F-4D97-AF65-F5344CB8AC3E}">
        <p14:creationId xmlns:p14="http://schemas.microsoft.com/office/powerpoint/2010/main" val="8577700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[48] R. Johnson, "Five Qualities of Good Management," [Online]. Available: http://smallbusiness.chron.com/five-qualities-good-management-25297.html. [Accessed 6 April 2018].</a:t>
            </a:r>
          </a:p>
          <a:p>
            <a:r>
              <a:rPr lang="en-US" sz="1200" kern="1200" dirty="0">
                <a:solidFill>
                  <a:schemeClr val="tx1"/>
                </a:solidFill>
                <a:effectLst/>
                <a:latin typeface="+mn-lt"/>
                <a:ea typeface="+mn-ea"/>
                <a:cs typeface="+mn-cs"/>
              </a:rPr>
              <a:t>[49] M. Hogan, "The Seven Qualities That Make Great Managers So Effective," 26 January 2016. [Online]. Available: https://www.forbes.com/sites/yec/2016/01/26/seven-qualities-the-best-managers-share-and-why-they-matter/#1dee4003d74e. [Accessed 6 April 2018].</a:t>
            </a:r>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25</a:t>
            </a:fld>
            <a:endParaRPr lang="en-GB"/>
          </a:p>
        </p:txBody>
      </p:sp>
    </p:spTree>
    <p:extLst>
      <p:ext uri="{BB962C8B-B14F-4D97-AF65-F5344CB8AC3E}">
        <p14:creationId xmlns:p14="http://schemas.microsoft.com/office/powerpoint/2010/main" val="36150591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[50] K. Leonard, "Five Functions of Management &amp; Leading," 13 March 2018. [Online]. Available: http://smallbusiness.chron.com/five-functions-management-leading-56418.html. [Accessed 6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[51] </a:t>
            </a:r>
            <a:r>
              <a:rPr lang="en-US" sz="1200" kern="1200" dirty="0">
                <a:solidFill>
                  <a:schemeClr val="tx1"/>
                </a:solidFill>
                <a:effectLst/>
                <a:latin typeface="+mn-lt"/>
                <a:ea typeface="+mn-ea"/>
                <a:cs typeface="+mn-cs"/>
              </a:rPr>
              <a:t>Ispatgru.com, "Coordinating – A Management Function," 20 August 2015. [Online]. Available: http://ispatguru.com/coordinating-a-management-function/. [Accessed 6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[52] </a:t>
            </a:r>
            <a:r>
              <a:rPr lang="en-US" sz="1200" kern="1200" dirty="0">
                <a:solidFill>
                  <a:schemeClr val="tx1"/>
                </a:solidFill>
                <a:effectLst/>
                <a:latin typeface="+mn-lt"/>
                <a:ea typeface="+mn-ea"/>
                <a:cs typeface="+mn-cs"/>
              </a:rPr>
              <a:t>Management Study Guide, "Controlling Function of Management," [Online]. Available: https://www.managementstudyguide.com/controlling_function.htm. [Accessed 6 April 2018].</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26</a:t>
            </a:fld>
            <a:endParaRPr lang="en-GB"/>
          </a:p>
        </p:txBody>
      </p:sp>
    </p:spTree>
    <p:extLst>
      <p:ext uri="{BB962C8B-B14F-4D97-AF65-F5344CB8AC3E}">
        <p14:creationId xmlns:p14="http://schemas.microsoft.com/office/powerpoint/2010/main" val="40111420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[53] W. Arruda, "9 Differences Between Being A Leader And A Manager," 15 November 2016. [Online]. Available: https://www.forbes.com/sites/williamarruda/2016/11/15/9-differences-between-being-a-leader-and-a-manager/#75aaecf94609. [Accessed 6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[54] A. </a:t>
            </a:r>
            <a:r>
              <a:rPr lang="en-US" sz="1200" kern="1200" dirty="0" err="1">
                <a:solidFill>
                  <a:schemeClr val="tx1"/>
                </a:solidFill>
                <a:effectLst/>
                <a:latin typeface="+mn-lt"/>
                <a:ea typeface="+mn-ea"/>
                <a:cs typeface="+mn-cs"/>
              </a:rPr>
              <a:t>Monnappa</a:t>
            </a:r>
            <a:r>
              <a:rPr lang="en-US" sz="1200" kern="1200" dirty="0">
                <a:solidFill>
                  <a:schemeClr val="tx1"/>
                </a:solidFill>
                <a:effectLst/>
                <a:latin typeface="+mn-lt"/>
                <a:ea typeface="+mn-ea"/>
                <a:cs typeface="+mn-cs"/>
              </a:rPr>
              <a:t>, "What’s the Difference Between Leadership and Management?," 7 October 2017. [Online]. Available: https://www.simplilearn.com/leadership-vs-management-difference-article. [Accessed 6 April 2018].</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27</a:t>
            </a:fld>
            <a:endParaRPr lang="en-GB"/>
          </a:p>
        </p:txBody>
      </p:sp>
    </p:spTree>
    <p:extLst>
      <p:ext uri="{BB962C8B-B14F-4D97-AF65-F5344CB8AC3E}">
        <p14:creationId xmlns:p14="http://schemas.microsoft.com/office/powerpoint/2010/main" val="1057302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[55] Management Study Guide, "Levels of Management," [Online]. Available: https://www.managementstudyguide.com/management_levels.htm. [Accessed 6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[56] </a:t>
            </a:r>
            <a:r>
              <a:rPr lang="en-US" sz="1200" kern="1200" dirty="0" err="1">
                <a:solidFill>
                  <a:schemeClr val="tx1"/>
                </a:solidFill>
                <a:effectLst/>
                <a:latin typeface="+mn-lt"/>
                <a:ea typeface="+mn-ea"/>
                <a:cs typeface="+mn-cs"/>
              </a:rPr>
              <a:t>Lumencandela</a:t>
            </a:r>
            <a:r>
              <a:rPr lang="en-US" sz="1200" kern="1200" dirty="0">
                <a:solidFill>
                  <a:schemeClr val="tx1"/>
                </a:solidFill>
                <a:effectLst/>
                <a:latin typeface="+mn-lt"/>
                <a:ea typeface="+mn-ea"/>
                <a:cs typeface="+mn-cs"/>
              </a:rPr>
              <a:t>, "Types of Management," [Online]. Available: https://courses.lumenlearning.com/boundless-business/chapter/types-of-management/. [Accessed 6 April 2018].</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[57] G. </a:t>
            </a:r>
            <a:r>
              <a:rPr lang="en-US" sz="1200" kern="1200" dirty="0" err="1">
                <a:solidFill>
                  <a:schemeClr val="tx1"/>
                </a:solidFill>
                <a:effectLst/>
                <a:latin typeface="+mn-lt"/>
                <a:ea typeface="+mn-ea"/>
                <a:cs typeface="+mn-cs"/>
              </a:rPr>
              <a:t>Akrani</a:t>
            </a:r>
            <a:r>
              <a:rPr lang="en-US" sz="1200" kern="1200" dirty="0">
                <a:solidFill>
                  <a:schemeClr val="tx1"/>
                </a:solidFill>
                <a:effectLst/>
                <a:latin typeface="+mn-lt"/>
                <a:ea typeface="+mn-ea"/>
                <a:cs typeface="+mn-cs"/>
              </a:rPr>
              <a:t>, "Meaning of Levels of Management," 1 May 2011. [Online]. Available: http://kalyan-city.blogspot.co.uk/2011/05/levels-of-management-top-middle-and.html. [Accessed 6 April 2018].</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28</a:t>
            </a:fld>
            <a:endParaRPr lang="en-GB"/>
          </a:p>
        </p:txBody>
      </p:sp>
    </p:spTree>
    <p:extLst>
      <p:ext uri="{BB962C8B-B14F-4D97-AF65-F5344CB8AC3E}">
        <p14:creationId xmlns:p14="http://schemas.microsoft.com/office/powerpoint/2010/main" val="29138264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[58] K. Cherry, "Autocratic Leadership," 15 March 2018. [Online]. Available: https://www.verywellmind.com/what-is-autocratic-leadership-2795314. [Accessed 7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[59] The Economic Times, "Definition of 'Autocratic Leadership'," [Online]. Available: https://economictimes.indiatimes.com/definition/autocratic-leadership. [Accessed 7 April 2018].</a:t>
            </a: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[60] </a:t>
            </a:r>
            <a:r>
              <a:rPr lang="en-GB" dirty="0" err="1">
                <a:latin typeface="Arial" panose="020B0604020202020204" pitchFamily="34" charset="0"/>
                <a:cs typeface="Arial" panose="020B0604020202020204" pitchFamily="34" charset="0"/>
              </a:rPr>
              <a:t>ConnectUs</a:t>
            </a:r>
            <a:r>
              <a:rPr lang="en-GB" dirty="0">
                <a:latin typeface="Arial" panose="020B0604020202020204" pitchFamily="34" charset="0"/>
                <a:cs typeface="Arial" panose="020B0604020202020204" pitchFamily="34" charset="0"/>
              </a:rPr>
              <a:t>, "17 Advantages and Disadvantages of Paternalistic Leadership," [Online]. Available: https://connectusfund.org/17-advantages-and-disadvantages-of-paternalistic-leadership. [Accessed 7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[61] M. Rouse, "Paternalistic Leadership," [Online]. Available: https://searchcio.techtarget.com/definition/paternalistic-leadership. [Accessed 7 April 2018].</a:t>
            </a: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[62] K. Cherry, "What is Democratic Leadership?," 25 February 2018. [Online]. Available: https://www.verywellmind.com/what-is-democratic-leadership-2795315. [Accessed 7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[63] E. Gill, "What is Laissez-Faire Leadership? How Autonomy Can Drive Success," 25 November 2014. [Online]. Available: https://online.stu.edu/laissez-faire-leadership/. [Accessed 7 April 2018].</a:t>
            </a:r>
          </a:p>
          <a:p>
            <a:r>
              <a:rPr lang="en-US" sz="1200" kern="1200" dirty="0">
                <a:solidFill>
                  <a:schemeClr val="tx1"/>
                </a:solidFill>
                <a:effectLst/>
                <a:latin typeface="+mn-lt"/>
                <a:ea typeface="+mn-ea"/>
                <a:cs typeface="+mn-cs"/>
              </a:rPr>
              <a:t>[64] K. Cherry, "What Is Laissez-Faire Leadership?," 16 August 2017. [Online]. Available: https://www.verywellmind.com/what-is-laissez-faire-leadership-2795316. [Accessed 7 April 2018].</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ED7AA7B-13B9-4309-B789-A172ED8CAF15}" type="slidenum">
              <a:rPr lang="en-GB" smtClean="0"/>
              <a:t>29</a:t>
            </a:fld>
            <a:endParaRPr lang="en-GB"/>
          </a:p>
        </p:txBody>
      </p:sp>
    </p:spTree>
    <p:extLst>
      <p:ext uri="{BB962C8B-B14F-4D97-AF65-F5344CB8AC3E}">
        <p14:creationId xmlns:p14="http://schemas.microsoft.com/office/powerpoint/2010/main" val="42211452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ea typeface="Calibri" panose="020F0502020204030204" pitchFamily="34" charset="0"/>
                <a:cs typeface="Arial" panose="020B0604020202020204" pitchFamily="34" charset="0"/>
              </a:rPr>
              <a:t>[65] MindTools, "Theory X and Theory Y," [Online]. Available: https://www.mindtools.com/pages/article/newLDR_74.htm. [Accessed 7 April 2018].</a:t>
            </a:r>
            <a:endParaRPr lang="en-GB" dirty="0">
              <a:latin typeface="Arial" panose="020B0604020202020204" pitchFamily="34" charset="0"/>
              <a:cs typeface="Arial" panose="020B0604020202020204" pitchFamily="34" charset="0"/>
            </a:endParaRPr>
          </a:p>
          <a:p>
            <a:r>
              <a:rPr lang="en-US" sz="1200" kern="1200" dirty="0">
                <a:solidFill>
                  <a:schemeClr val="tx1"/>
                </a:solidFill>
                <a:effectLst/>
                <a:latin typeface="+mn-lt"/>
                <a:ea typeface="+mn-ea"/>
                <a:cs typeface="+mn-cs"/>
              </a:rPr>
              <a:t>[66] E. </a:t>
            </a:r>
            <a:r>
              <a:rPr lang="en-US" sz="1200" kern="1200" dirty="0" err="1">
                <a:solidFill>
                  <a:schemeClr val="tx1"/>
                </a:solidFill>
                <a:effectLst/>
                <a:latin typeface="+mn-lt"/>
                <a:ea typeface="+mn-ea"/>
                <a:cs typeface="+mn-cs"/>
              </a:rPr>
              <a:t>Heery</a:t>
            </a:r>
            <a:r>
              <a:rPr lang="en-US" sz="1200" kern="1200" dirty="0">
                <a:solidFill>
                  <a:schemeClr val="tx1"/>
                </a:solidFill>
                <a:effectLst/>
                <a:latin typeface="+mn-lt"/>
                <a:ea typeface="+mn-ea"/>
                <a:cs typeface="+mn-cs"/>
              </a:rPr>
              <a:t> and M. Noon, "theory X and theory Y," in </a:t>
            </a:r>
            <a:r>
              <a:rPr lang="en-US" sz="1200" i="1" kern="1200" dirty="0">
                <a:solidFill>
                  <a:schemeClr val="tx1"/>
                </a:solidFill>
                <a:effectLst/>
                <a:latin typeface="+mn-lt"/>
                <a:ea typeface="+mn-ea"/>
                <a:cs typeface="+mn-cs"/>
              </a:rPr>
              <a:t>A Dictionary of Human Resource Management</a:t>
            </a:r>
            <a:r>
              <a:rPr lang="en-US" sz="1200" kern="1200" dirty="0">
                <a:solidFill>
                  <a:schemeClr val="tx1"/>
                </a:solidFill>
                <a:effectLst/>
                <a:latin typeface="+mn-lt"/>
                <a:ea typeface="+mn-ea"/>
                <a:cs typeface="+mn-cs"/>
              </a:rPr>
              <a:t>, Oxford University Press, 2008.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[67] J. J. Morse and J. W. Lorsch, "Beyond Theory Y," May 1970. [Online]. Available: https://hbr.org/1970/05/beyond-theory-y. [Accessed 7 April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ea typeface="Calibri" panose="020F0502020204030204" pitchFamily="34" charset="0"/>
                <a:cs typeface="Arial" panose="020B0604020202020204" pitchFamily="34" charset="0"/>
              </a:rPr>
              <a:t>[68] MindTools, "Theory X and Theory Y," [Online]. Available: https://www.mindtools.com/pages/article/newLDR_74.htm. [Accessed 7 April 2018].</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30</a:t>
            </a:fld>
            <a:endParaRPr lang="en-GB"/>
          </a:p>
        </p:txBody>
      </p:sp>
    </p:spTree>
    <p:extLst>
      <p:ext uri="{BB962C8B-B14F-4D97-AF65-F5344CB8AC3E}">
        <p14:creationId xmlns:p14="http://schemas.microsoft.com/office/powerpoint/2010/main" val="4377366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r>
              <a:rPr lang="en-GB" baseline="0" dirty="0"/>
              <a:t> </a:t>
            </a:r>
            <a:r>
              <a:rPr lang="en-GB" baseline="0" dirty="0" err="1"/>
              <a:t>BusinessDictionary</a:t>
            </a:r>
            <a:r>
              <a:rPr lang="en-GB" baseline="0" dirty="0"/>
              <a:t>,”Organisational Culture”, [Online]. Available: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 </a:t>
            </a:r>
            <a:r>
              <a:rPr lang="en-GB" dirty="0">
                <a:hlinkClick r:id="rId3"/>
              </a:rPr>
              <a:t>http://www.businessdictionary.com/definition/organizational-culture.html</a:t>
            </a:r>
            <a:r>
              <a:rPr lang="en-GB" dirty="0"/>
              <a:t>. [Accessed</a:t>
            </a:r>
            <a:r>
              <a:rPr lang="en-GB" baseline="0" dirty="0"/>
              <a:t> 5</a:t>
            </a:r>
            <a:r>
              <a:rPr lang="en-GB" baseline="30000" dirty="0"/>
              <a:t>th</a:t>
            </a:r>
            <a:r>
              <a:rPr lang="en-GB" baseline="0" dirty="0"/>
              <a:t> April 2018]</a:t>
            </a:r>
            <a:endParaRPr lang="en-GB" dirty="0"/>
          </a:p>
          <a:p>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47</a:t>
            </a:fld>
            <a:endParaRPr lang="en-GB"/>
          </a:p>
        </p:txBody>
      </p:sp>
    </p:spTree>
    <p:extLst>
      <p:ext uri="{BB962C8B-B14F-4D97-AF65-F5344CB8AC3E}">
        <p14:creationId xmlns:p14="http://schemas.microsoft.com/office/powerpoint/2010/main" val="42034302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sng" strike="noStrike" kern="1200" dirty="0">
                <a:solidFill>
                  <a:schemeClr val="tx1"/>
                </a:solidFill>
                <a:effectLst/>
                <a:latin typeface="+mn-lt"/>
                <a:ea typeface="+mn-ea"/>
                <a:cs typeface="+mn-cs"/>
                <a:hlinkClick r:id="rId3"/>
              </a:rPr>
              <a:t>[2]</a:t>
            </a:r>
            <a:r>
              <a:rPr lang="en-GB" sz="1200" b="0" i="0" u="sng" strike="noStrike" kern="1200" baseline="0" dirty="0">
                <a:solidFill>
                  <a:schemeClr val="tx1"/>
                </a:solidFill>
                <a:effectLst/>
                <a:latin typeface="+mn-lt"/>
                <a:ea typeface="+mn-ea"/>
                <a:cs typeface="+mn-cs"/>
                <a:hlinkClick r:id="rId3"/>
              </a:rPr>
              <a:t> </a:t>
            </a:r>
            <a:r>
              <a:rPr lang="en-GB" sz="1200" b="0" i="0" u="sng" strike="noStrike" kern="1200" baseline="0" dirty="0" err="1">
                <a:solidFill>
                  <a:schemeClr val="tx1"/>
                </a:solidFill>
                <a:effectLst/>
                <a:latin typeface="+mn-lt"/>
                <a:ea typeface="+mn-ea"/>
                <a:cs typeface="+mn-cs"/>
                <a:hlinkClick r:id="rId3"/>
              </a:rPr>
              <a:t>Resources.workable</a:t>
            </a:r>
            <a:r>
              <a:rPr lang="en-GB" sz="1200" b="0" i="0" u="sng" strike="noStrike" kern="1200" baseline="0" dirty="0">
                <a:solidFill>
                  <a:schemeClr val="tx1"/>
                </a:solidFill>
                <a:effectLst/>
                <a:latin typeface="+mn-lt"/>
                <a:ea typeface="+mn-ea"/>
                <a:cs typeface="+mn-cs"/>
                <a:hlinkClick r:id="rId3"/>
              </a:rPr>
              <a:t>, “Collaboration tools”, [Online]. Available:</a:t>
            </a:r>
            <a:endParaRPr lang="en-GB" sz="1200" b="0" i="0" u="sng" strike="noStrike" kern="1200" dirty="0">
              <a:solidFill>
                <a:schemeClr val="tx1"/>
              </a:solidFill>
              <a:effectLst/>
              <a:latin typeface="+mn-lt"/>
              <a:ea typeface="+mn-ea"/>
              <a:cs typeface="+mn-cs"/>
              <a:hlinkClick r:id="rId3"/>
            </a:endParaRPr>
          </a:p>
          <a:p>
            <a:endParaRPr lang="en-GB" sz="1200" b="0" i="0" u="sng" strike="noStrike" kern="1200" dirty="0">
              <a:solidFill>
                <a:schemeClr val="tx1"/>
              </a:solidFill>
              <a:effectLst/>
              <a:latin typeface="+mn-lt"/>
              <a:ea typeface="+mn-ea"/>
              <a:cs typeface="+mn-cs"/>
              <a:hlinkClick r:id="rId3"/>
            </a:endParaRPr>
          </a:p>
          <a:p>
            <a:r>
              <a:rPr lang="en-GB" sz="1200" b="0" i="0" u="sng" strike="noStrike" kern="1200" dirty="0">
                <a:solidFill>
                  <a:schemeClr val="tx1"/>
                </a:solidFill>
                <a:effectLst/>
                <a:latin typeface="+mn-lt"/>
                <a:ea typeface="+mn-ea"/>
                <a:cs typeface="+mn-cs"/>
                <a:hlinkClick r:id="rId3"/>
              </a:rPr>
              <a:t>https://resources.workable.com/tutorial/collabora</a:t>
            </a:r>
          </a:p>
          <a:p>
            <a:r>
              <a:rPr lang="en-GB" sz="1200" b="0" i="0" u="sng" strike="noStrike" kern="1200" dirty="0" err="1">
                <a:solidFill>
                  <a:schemeClr val="tx1"/>
                </a:solidFill>
                <a:effectLst/>
                <a:latin typeface="+mn-lt"/>
                <a:ea typeface="+mn-ea"/>
                <a:cs typeface="+mn-cs"/>
                <a:hlinkClick r:id="rId3"/>
              </a:rPr>
              <a:t>tion</a:t>
            </a:r>
            <a:r>
              <a:rPr lang="en-GB" sz="1200" b="0" i="0" u="sng" strike="noStrike" kern="1200" dirty="0">
                <a:solidFill>
                  <a:schemeClr val="tx1"/>
                </a:solidFill>
                <a:effectLst/>
                <a:latin typeface="+mn-lt"/>
                <a:ea typeface="+mn-ea"/>
                <a:cs typeface="+mn-cs"/>
                <a:hlinkClick r:id="rId3"/>
              </a:rPr>
              <a:t>-tools</a:t>
            </a:r>
            <a:r>
              <a:rPr lang="en-GB" sz="1200" b="0" i="0" u="none" strike="noStrike" kern="1200" dirty="0">
                <a:solidFill>
                  <a:schemeClr val="tx1"/>
                </a:solidFill>
                <a:effectLst/>
                <a:latin typeface="+mn-lt"/>
                <a:ea typeface="+mn-ea"/>
                <a:cs typeface="+mn-cs"/>
              </a:rPr>
              <a:t>.[Accessed</a:t>
            </a:r>
            <a:r>
              <a:rPr lang="en-GB" sz="1200" b="0" i="0" u="none" strike="noStrike" kern="1200" baseline="0" dirty="0">
                <a:solidFill>
                  <a:schemeClr val="tx1"/>
                </a:solidFill>
                <a:effectLst/>
                <a:latin typeface="+mn-lt"/>
                <a:ea typeface="+mn-ea"/>
                <a:cs typeface="+mn-cs"/>
              </a:rPr>
              <a:t> 7</a:t>
            </a:r>
            <a:r>
              <a:rPr lang="en-GB" sz="1200" b="0" i="0" u="none" strike="noStrike" kern="1200" baseline="30000" dirty="0">
                <a:solidFill>
                  <a:schemeClr val="tx1"/>
                </a:solidFill>
                <a:effectLst/>
                <a:latin typeface="+mn-lt"/>
                <a:ea typeface="+mn-ea"/>
                <a:cs typeface="+mn-cs"/>
              </a:rPr>
              <a:t>th</a:t>
            </a:r>
            <a:r>
              <a:rPr lang="en-GB" sz="1200" b="0" i="0" u="none" strike="noStrike" kern="1200" baseline="0" dirty="0">
                <a:solidFill>
                  <a:schemeClr val="tx1"/>
                </a:solidFill>
                <a:effectLst/>
                <a:latin typeface="+mn-lt"/>
                <a:ea typeface="+mn-ea"/>
                <a:cs typeface="+mn-cs"/>
              </a:rPr>
              <a:t> April 2018]</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49</a:t>
            </a:fld>
            <a:endParaRPr lang="en-GB"/>
          </a:p>
        </p:txBody>
      </p:sp>
    </p:spTree>
    <p:extLst>
      <p:ext uri="{BB962C8B-B14F-4D97-AF65-F5344CB8AC3E}">
        <p14:creationId xmlns:p14="http://schemas.microsoft.com/office/powerpoint/2010/main" val="6552324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[3] </a:t>
            </a:r>
            <a:r>
              <a:rPr lang="en-GB" baseline="0" dirty="0" err="1"/>
              <a:t>yourarticlelibrary</a:t>
            </a:r>
            <a:r>
              <a:rPr lang="en-GB" baseline="0" dirty="0"/>
              <a:t>,”</a:t>
            </a:r>
            <a:r>
              <a:rPr lang="en-GB" dirty="0"/>
              <a:t> 5-factors-affecting-team-effectiveness-in-an-organisation</a:t>
            </a:r>
            <a:r>
              <a:rPr lang="en-GB" baseline="0" dirty="0"/>
              <a:t>”, [Online]. Available:</a:t>
            </a:r>
          </a:p>
          <a:p>
            <a:r>
              <a:rPr lang="en-GB" dirty="0"/>
              <a:t>http://www.yourarticlelibrary.com/management/5-factors-affecting-team-effectiveness-in-an-organisation/3490 Accessed: [27</a:t>
            </a:r>
            <a:r>
              <a:rPr lang="en-GB" baseline="30000" dirty="0"/>
              <a:t>th</a:t>
            </a:r>
            <a:r>
              <a:rPr lang="en-GB" dirty="0"/>
              <a:t> April]</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err="1"/>
              <a:t>Smallbusinesess.chron</a:t>
            </a:r>
            <a:r>
              <a:rPr lang="en-GB" baseline="0" dirty="0"/>
              <a:t>,”</a:t>
            </a:r>
            <a:r>
              <a:rPr lang="en-GB" dirty="0"/>
              <a:t> factors-affecting-effective-teamwork-965</a:t>
            </a:r>
            <a:r>
              <a:rPr lang="en-GB" baseline="0" dirty="0"/>
              <a:t>”, [Online]. Available:</a:t>
            </a:r>
          </a:p>
          <a:p>
            <a:r>
              <a:rPr lang="en-GB" dirty="0"/>
              <a:t>http://smallbusiness.chron.com/factors-affecting-effective-teamwork-965.html Accessed: [28th</a:t>
            </a:r>
            <a:r>
              <a:rPr lang="en-GB" baseline="0" dirty="0"/>
              <a:t> April]</a:t>
            </a:r>
            <a:endParaRPr lang="en-GB" dirty="0"/>
          </a:p>
        </p:txBody>
      </p:sp>
      <p:sp>
        <p:nvSpPr>
          <p:cNvPr id="4" name="Slide Number Placeholder 3"/>
          <p:cNvSpPr>
            <a:spLocks noGrp="1"/>
          </p:cNvSpPr>
          <p:nvPr>
            <p:ph type="sldNum" sz="quarter" idx="10"/>
          </p:nvPr>
        </p:nvSpPr>
        <p:spPr/>
        <p:txBody>
          <a:bodyPr/>
          <a:lstStyle/>
          <a:p>
            <a:fld id="{3ED7AA7B-13B9-4309-B789-A172ED8CAF15}" type="slidenum">
              <a:rPr lang="en-GB" smtClean="0"/>
              <a:t>51</a:t>
            </a:fld>
            <a:endParaRPr lang="en-GB"/>
          </a:p>
        </p:txBody>
      </p:sp>
    </p:spTree>
    <p:extLst>
      <p:ext uri="{BB962C8B-B14F-4D97-AF65-F5344CB8AC3E}">
        <p14:creationId xmlns:p14="http://schemas.microsoft.com/office/powerpoint/2010/main" val="2694555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E2C24-947E-4FF3-8E92-B21CD7268E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9DE3B0E-B294-4537-B4C4-8E418A2ADB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DA181D8-4BC4-4B69-B0E9-AB7192A10922}"/>
              </a:ext>
            </a:extLst>
          </p:cNvPr>
          <p:cNvSpPr>
            <a:spLocks noGrp="1"/>
          </p:cNvSpPr>
          <p:nvPr>
            <p:ph type="dt" sz="half" idx="10"/>
          </p:nvPr>
        </p:nvSpPr>
        <p:spPr/>
        <p:txBody>
          <a:bodyPr/>
          <a:lstStyle/>
          <a:p>
            <a:fld id="{FBFC9BF5-3EEB-4534-B5C9-AA439C92581F}" type="datetime1">
              <a:rPr lang="en-GB" smtClean="0"/>
              <a:t>01/05/2018</a:t>
            </a:fld>
            <a:endParaRPr lang="en-GB"/>
          </a:p>
        </p:txBody>
      </p:sp>
      <p:sp>
        <p:nvSpPr>
          <p:cNvPr id="5" name="Footer Placeholder 4">
            <a:extLst>
              <a:ext uri="{FF2B5EF4-FFF2-40B4-BE49-F238E27FC236}">
                <a16:creationId xmlns:a16="http://schemas.microsoft.com/office/drawing/2014/main" id="{DC85168C-8C7D-464C-8C8F-5F9A9EA5C0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D9A64D-6D72-492F-8DDC-FC1193FB97C1}"/>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3199210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DCD16-27AC-48D9-A6D5-7C8784FEE1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9D988F-669D-45BD-81E5-A8B8A90A7E1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AAAA54-D783-4C82-B1F9-E583A81C90C1}"/>
              </a:ext>
            </a:extLst>
          </p:cNvPr>
          <p:cNvSpPr>
            <a:spLocks noGrp="1"/>
          </p:cNvSpPr>
          <p:nvPr>
            <p:ph type="dt" sz="half" idx="10"/>
          </p:nvPr>
        </p:nvSpPr>
        <p:spPr/>
        <p:txBody>
          <a:bodyPr/>
          <a:lstStyle/>
          <a:p>
            <a:fld id="{C776AC69-8164-4A58-83AD-9CA7D296FF68}" type="datetime1">
              <a:rPr lang="en-GB" smtClean="0"/>
              <a:t>01/05/2018</a:t>
            </a:fld>
            <a:endParaRPr lang="en-GB"/>
          </a:p>
        </p:txBody>
      </p:sp>
      <p:sp>
        <p:nvSpPr>
          <p:cNvPr id="5" name="Footer Placeholder 4">
            <a:extLst>
              <a:ext uri="{FF2B5EF4-FFF2-40B4-BE49-F238E27FC236}">
                <a16:creationId xmlns:a16="http://schemas.microsoft.com/office/drawing/2014/main" id="{71221246-1084-4A55-8B9B-2AB343F6B6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136BA6-F1F1-42DF-B629-D4836FB4A08F}"/>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2637966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C8B67-6010-492A-B900-8E350BB7CD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DE39CD-4619-4995-84DD-86B7A76239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1F17B3E-7253-47C3-9FBD-A506EAD07C34}"/>
              </a:ext>
            </a:extLst>
          </p:cNvPr>
          <p:cNvSpPr>
            <a:spLocks noGrp="1"/>
          </p:cNvSpPr>
          <p:nvPr>
            <p:ph type="dt" sz="half" idx="10"/>
          </p:nvPr>
        </p:nvSpPr>
        <p:spPr/>
        <p:txBody>
          <a:bodyPr/>
          <a:lstStyle/>
          <a:p>
            <a:fld id="{BAE20D59-C45C-4601-8105-70EFF2CAFAC4}" type="datetime1">
              <a:rPr lang="en-GB" smtClean="0"/>
              <a:t>01/05/2018</a:t>
            </a:fld>
            <a:endParaRPr lang="en-GB"/>
          </a:p>
        </p:txBody>
      </p:sp>
      <p:sp>
        <p:nvSpPr>
          <p:cNvPr id="5" name="Footer Placeholder 4">
            <a:extLst>
              <a:ext uri="{FF2B5EF4-FFF2-40B4-BE49-F238E27FC236}">
                <a16:creationId xmlns:a16="http://schemas.microsoft.com/office/drawing/2014/main" id="{87E8E2E7-7EB6-465D-9ED8-EE7EA9788F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11EBC-58C1-42FD-8870-5C8E1A354118}"/>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845332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928E4-095B-4823-AF8E-C7E10A02B2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0923FD-7B07-48BE-A7B5-D74BB1E1251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2B7881-24F7-45A9-8B7E-AA3AF5B72DE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3AB3B86-3EDE-458D-8839-57BB70EF69AB}"/>
              </a:ext>
            </a:extLst>
          </p:cNvPr>
          <p:cNvSpPr>
            <a:spLocks noGrp="1"/>
          </p:cNvSpPr>
          <p:nvPr>
            <p:ph type="dt" sz="half" idx="10"/>
          </p:nvPr>
        </p:nvSpPr>
        <p:spPr/>
        <p:txBody>
          <a:bodyPr/>
          <a:lstStyle/>
          <a:p>
            <a:fld id="{B9839D13-D3F6-4740-BDAD-FDDFF1DF20F0}" type="datetime1">
              <a:rPr lang="en-GB" smtClean="0"/>
              <a:t>01/05/2018</a:t>
            </a:fld>
            <a:endParaRPr lang="en-GB"/>
          </a:p>
        </p:txBody>
      </p:sp>
      <p:sp>
        <p:nvSpPr>
          <p:cNvPr id="6" name="Footer Placeholder 5">
            <a:extLst>
              <a:ext uri="{FF2B5EF4-FFF2-40B4-BE49-F238E27FC236}">
                <a16:creationId xmlns:a16="http://schemas.microsoft.com/office/drawing/2014/main" id="{D5C5E3DE-B9D3-4251-8DDC-BE14801E24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87D283-9328-48FF-A4A5-9B6AA0A11548}"/>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1438033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1581A-1136-49C7-A10A-8F9C06292C0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2864B0-2670-47E6-909B-0D064B4F68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B7427E5-4619-4832-92C5-325A0642DF8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D2FDEAB-4C57-4650-8367-0330488AD4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8EDE263-2C7F-4592-B8F5-CECF5FAA050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35FD81-710C-45E8-B7EB-6A8EEA364380}"/>
              </a:ext>
            </a:extLst>
          </p:cNvPr>
          <p:cNvSpPr>
            <a:spLocks noGrp="1"/>
          </p:cNvSpPr>
          <p:nvPr>
            <p:ph type="dt" sz="half" idx="10"/>
          </p:nvPr>
        </p:nvSpPr>
        <p:spPr/>
        <p:txBody>
          <a:bodyPr/>
          <a:lstStyle/>
          <a:p>
            <a:fld id="{50C9E76A-99F6-4216-9111-4A28FF3FCE22}" type="datetime1">
              <a:rPr lang="en-GB" smtClean="0"/>
              <a:t>01/05/2018</a:t>
            </a:fld>
            <a:endParaRPr lang="en-GB"/>
          </a:p>
        </p:txBody>
      </p:sp>
      <p:sp>
        <p:nvSpPr>
          <p:cNvPr id="8" name="Footer Placeholder 7">
            <a:extLst>
              <a:ext uri="{FF2B5EF4-FFF2-40B4-BE49-F238E27FC236}">
                <a16:creationId xmlns:a16="http://schemas.microsoft.com/office/drawing/2014/main" id="{77A92F40-8CEC-47D6-84CE-2C09CF772C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DA0B8C-342F-4150-A066-2CB600F25A01}"/>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3393736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680C1-A161-4595-AFB9-B0768F426B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CEB6BE3-50E8-43EE-A5BD-7EFE63410959}"/>
              </a:ext>
            </a:extLst>
          </p:cNvPr>
          <p:cNvSpPr>
            <a:spLocks noGrp="1"/>
          </p:cNvSpPr>
          <p:nvPr>
            <p:ph type="dt" sz="half" idx="10"/>
          </p:nvPr>
        </p:nvSpPr>
        <p:spPr/>
        <p:txBody>
          <a:bodyPr/>
          <a:lstStyle/>
          <a:p>
            <a:fld id="{ECB02E3C-3ACC-4E1E-B419-E7222F33BBE9}" type="datetime1">
              <a:rPr lang="en-GB" smtClean="0"/>
              <a:t>01/05/2018</a:t>
            </a:fld>
            <a:endParaRPr lang="en-GB"/>
          </a:p>
        </p:txBody>
      </p:sp>
      <p:sp>
        <p:nvSpPr>
          <p:cNvPr id="4" name="Footer Placeholder 3">
            <a:extLst>
              <a:ext uri="{FF2B5EF4-FFF2-40B4-BE49-F238E27FC236}">
                <a16:creationId xmlns:a16="http://schemas.microsoft.com/office/drawing/2014/main" id="{E30BFDD9-07EE-469F-835E-CFD093BD9D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739AB74-63A6-4AB6-91E8-CFD37EF35D19}"/>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1341782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00D44B-B21C-448B-A91C-9A47F5543843}"/>
              </a:ext>
            </a:extLst>
          </p:cNvPr>
          <p:cNvSpPr>
            <a:spLocks noGrp="1"/>
          </p:cNvSpPr>
          <p:nvPr>
            <p:ph type="dt" sz="half" idx="10"/>
          </p:nvPr>
        </p:nvSpPr>
        <p:spPr/>
        <p:txBody>
          <a:bodyPr/>
          <a:lstStyle/>
          <a:p>
            <a:fld id="{FDFF048D-7257-4FDF-84EE-551D81C70218}" type="datetime1">
              <a:rPr lang="en-GB" smtClean="0"/>
              <a:t>01/05/2018</a:t>
            </a:fld>
            <a:endParaRPr lang="en-GB"/>
          </a:p>
        </p:txBody>
      </p:sp>
      <p:sp>
        <p:nvSpPr>
          <p:cNvPr id="3" name="Footer Placeholder 2">
            <a:extLst>
              <a:ext uri="{FF2B5EF4-FFF2-40B4-BE49-F238E27FC236}">
                <a16:creationId xmlns:a16="http://schemas.microsoft.com/office/drawing/2014/main" id="{FE82DEA7-1BA1-43FF-9F4B-2E2B11130AF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2160A67-7F18-4615-A9DF-45C96584B0A1}"/>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3075479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5A61E-4869-4A29-8EAF-6018341738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55FEF58-FFB6-49DF-8D0E-2815A587F8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0274F1-3194-4E38-8923-DEADF3721B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C7D455F-AE7B-456E-B3CF-7F706153C5E8}"/>
              </a:ext>
            </a:extLst>
          </p:cNvPr>
          <p:cNvSpPr>
            <a:spLocks noGrp="1"/>
          </p:cNvSpPr>
          <p:nvPr>
            <p:ph type="dt" sz="half" idx="10"/>
          </p:nvPr>
        </p:nvSpPr>
        <p:spPr/>
        <p:txBody>
          <a:bodyPr/>
          <a:lstStyle/>
          <a:p>
            <a:fld id="{8A92DBDF-9DAD-48A9-B934-C3D665DFE5E5}" type="datetime1">
              <a:rPr lang="en-GB" smtClean="0"/>
              <a:t>01/05/2018</a:t>
            </a:fld>
            <a:endParaRPr lang="en-GB"/>
          </a:p>
        </p:txBody>
      </p:sp>
      <p:sp>
        <p:nvSpPr>
          <p:cNvPr id="6" name="Footer Placeholder 5">
            <a:extLst>
              <a:ext uri="{FF2B5EF4-FFF2-40B4-BE49-F238E27FC236}">
                <a16:creationId xmlns:a16="http://schemas.microsoft.com/office/drawing/2014/main" id="{1824E2E5-934F-4236-AAD3-3C96CC0C1A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7EC8C9-2762-4210-9C7C-515A21ED6A1F}"/>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2259259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DFBA1-B0DF-4C8E-8CAA-C599754582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8E3FB7-909E-4412-AFC9-5EF3B816D0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F7ECAA9-2D6F-44A9-997B-478F88FC0F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DF896A7-F5C6-40A9-AD72-E5E224417BC0}"/>
              </a:ext>
            </a:extLst>
          </p:cNvPr>
          <p:cNvSpPr>
            <a:spLocks noGrp="1"/>
          </p:cNvSpPr>
          <p:nvPr>
            <p:ph type="dt" sz="half" idx="10"/>
          </p:nvPr>
        </p:nvSpPr>
        <p:spPr/>
        <p:txBody>
          <a:bodyPr/>
          <a:lstStyle/>
          <a:p>
            <a:fld id="{6901AAAF-AD16-4BCF-9491-A3A0E578A5A6}" type="datetime1">
              <a:rPr lang="en-GB" smtClean="0"/>
              <a:t>01/05/2018</a:t>
            </a:fld>
            <a:endParaRPr lang="en-GB"/>
          </a:p>
        </p:txBody>
      </p:sp>
      <p:sp>
        <p:nvSpPr>
          <p:cNvPr id="6" name="Footer Placeholder 5">
            <a:extLst>
              <a:ext uri="{FF2B5EF4-FFF2-40B4-BE49-F238E27FC236}">
                <a16:creationId xmlns:a16="http://schemas.microsoft.com/office/drawing/2014/main" id="{1ED3B001-B311-402D-A86A-CA1B87809A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8A7E33-3471-4591-8DA3-77F35A48F9FC}"/>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1576827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A5073-270F-4EAB-B043-8D426715AAB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D03A57-42BC-4D24-BDAB-BF20D20BCDC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7EE90C-E9E5-4BD9-843F-4CC7D2ACB8FD}"/>
              </a:ext>
            </a:extLst>
          </p:cNvPr>
          <p:cNvSpPr>
            <a:spLocks noGrp="1"/>
          </p:cNvSpPr>
          <p:nvPr>
            <p:ph type="dt" sz="half" idx="10"/>
          </p:nvPr>
        </p:nvSpPr>
        <p:spPr/>
        <p:txBody>
          <a:bodyPr/>
          <a:lstStyle/>
          <a:p>
            <a:fld id="{7DA79E72-5B05-4EFC-AC9C-77D9C8CC9331}" type="datetime1">
              <a:rPr lang="en-GB" smtClean="0"/>
              <a:t>01/05/2018</a:t>
            </a:fld>
            <a:endParaRPr lang="en-GB"/>
          </a:p>
        </p:txBody>
      </p:sp>
      <p:sp>
        <p:nvSpPr>
          <p:cNvPr id="5" name="Footer Placeholder 4">
            <a:extLst>
              <a:ext uri="{FF2B5EF4-FFF2-40B4-BE49-F238E27FC236}">
                <a16:creationId xmlns:a16="http://schemas.microsoft.com/office/drawing/2014/main" id="{BEB01008-2563-4588-BB8F-FA5CD6DE95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A2F4B2-64CE-48C7-B5E4-6149CDF545E3}"/>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1189978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B7BD-A005-4FE8-88B7-1B4BEF359F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F72D57-A7E4-4D47-AA2F-D9EE48B1EFF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C31369-682E-4D5C-A22B-2896F3C4114B}"/>
              </a:ext>
            </a:extLst>
          </p:cNvPr>
          <p:cNvSpPr>
            <a:spLocks noGrp="1"/>
          </p:cNvSpPr>
          <p:nvPr>
            <p:ph type="dt" sz="half" idx="10"/>
          </p:nvPr>
        </p:nvSpPr>
        <p:spPr/>
        <p:txBody>
          <a:bodyPr/>
          <a:lstStyle/>
          <a:p>
            <a:fld id="{861F1FA9-D24C-48A3-83D9-96E2AEC86A2C}" type="datetime1">
              <a:rPr lang="en-GB" smtClean="0"/>
              <a:t>01/05/2018</a:t>
            </a:fld>
            <a:endParaRPr lang="en-GB"/>
          </a:p>
        </p:txBody>
      </p:sp>
      <p:sp>
        <p:nvSpPr>
          <p:cNvPr id="5" name="Footer Placeholder 4">
            <a:extLst>
              <a:ext uri="{FF2B5EF4-FFF2-40B4-BE49-F238E27FC236}">
                <a16:creationId xmlns:a16="http://schemas.microsoft.com/office/drawing/2014/main" id="{1F7D0E30-E06D-4B54-BC9C-82CBC9B1CE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00182B-CE13-4CC8-8B40-0826B107D19C}"/>
              </a:ext>
            </a:extLst>
          </p:cNvPr>
          <p:cNvSpPr>
            <a:spLocks noGrp="1"/>
          </p:cNvSpPr>
          <p:nvPr>
            <p:ph type="sldNum" sz="quarter" idx="12"/>
          </p:nvPr>
        </p:nvSpPr>
        <p:spPr/>
        <p:txBody>
          <a:bodyPr/>
          <a:lstStyle/>
          <a:p>
            <a:fld id="{C7D39672-73E7-4649-A862-5F84349BC5FC}" type="slidenum">
              <a:rPr lang="en-GB" smtClean="0"/>
              <a:t>‹#›</a:t>
            </a:fld>
            <a:endParaRPr lang="en-GB"/>
          </a:p>
        </p:txBody>
      </p:sp>
    </p:spTree>
    <p:extLst>
      <p:ext uri="{BB962C8B-B14F-4D97-AF65-F5344CB8AC3E}">
        <p14:creationId xmlns:p14="http://schemas.microsoft.com/office/powerpoint/2010/main" val="271716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7ACA96-34EC-4401-BBFA-15BB398B54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FB4F0B-19E7-486D-97E1-3AB9F7D97B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B2F1C3-F174-4E75-B1E7-ED5F5E90CB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3D6714-1963-4A7F-BC2F-7239075D7C4F}" type="datetime1">
              <a:rPr lang="en-GB" smtClean="0"/>
              <a:t>01/05/2018</a:t>
            </a:fld>
            <a:endParaRPr lang="en-GB"/>
          </a:p>
        </p:txBody>
      </p:sp>
      <p:sp>
        <p:nvSpPr>
          <p:cNvPr id="5" name="Footer Placeholder 4">
            <a:extLst>
              <a:ext uri="{FF2B5EF4-FFF2-40B4-BE49-F238E27FC236}">
                <a16:creationId xmlns:a16="http://schemas.microsoft.com/office/drawing/2014/main" id="{AA1213D7-FC3C-4941-A8E0-FF8F9259E2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353A18E-3B5C-4529-9138-172C96608B2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D39672-73E7-4649-A862-5F84349BC5FC}" type="slidenum">
              <a:rPr lang="en-GB" smtClean="0"/>
              <a:t>‹#›</a:t>
            </a:fld>
            <a:endParaRPr lang="en-GB"/>
          </a:p>
        </p:txBody>
      </p:sp>
    </p:spTree>
    <p:extLst>
      <p:ext uri="{BB962C8B-B14F-4D97-AF65-F5344CB8AC3E}">
        <p14:creationId xmlns:p14="http://schemas.microsoft.com/office/powerpoint/2010/main" val="18697350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slide" Target="slide4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slide" Target="slide5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2B8DB-16C8-4CE4-9370-12C5FE7E281C}"/>
              </a:ext>
            </a:extLst>
          </p:cNvPr>
          <p:cNvSpPr>
            <a:spLocks noGrp="1"/>
          </p:cNvSpPr>
          <p:nvPr>
            <p:ph type="ctrTitle"/>
          </p:nvPr>
        </p:nvSpPr>
        <p:spPr/>
        <p:txBody>
          <a:bodyPr/>
          <a:lstStyle/>
          <a:p>
            <a:r>
              <a:rPr lang="en-GB" b="1" dirty="0">
                <a:latin typeface="Arial" panose="020B0604020202020204" pitchFamily="34" charset="0"/>
                <a:cs typeface="Arial" panose="020B0604020202020204" pitchFamily="34" charset="0"/>
              </a:rPr>
              <a:t>Motivation Management and Team-Working</a:t>
            </a:r>
          </a:p>
        </p:txBody>
      </p:sp>
      <p:sp>
        <p:nvSpPr>
          <p:cNvPr id="3" name="Subtitle 2">
            <a:extLst>
              <a:ext uri="{FF2B5EF4-FFF2-40B4-BE49-F238E27FC236}">
                <a16:creationId xmlns:a16="http://schemas.microsoft.com/office/drawing/2014/main" id="{CD88EA66-0A53-4C89-9260-271FB7039A1F}"/>
              </a:ext>
            </a:extLst>
          </p:cNvPr>
          <p:cNvSpPr>
            <a:spLocks noGrp="1"/>
          </p:cNvSpPr>
          <p:nvPr>
            <p:ph type="subTitle" idx="1"/>
          </p:nvPr>
        </p:nvSpPr>
        <p:spPr>
          <a:xfrm>
            <a:off x="1524000" y="3893586"/>
            <a:ext cx="9144000" cy="1655762"/>
          </a:xfrm>
        </p:spPr>
        <p:txBody>
          <a:bodyPr/>
          <a:lstStyle/>
          <a:p>
            <a:r>
              <a:rPr lang="en-GB" dirty="0">
                <a:latin typeface="Arial" panose="020B0604020202020204" pitchFamily="34" charset="0"/>
                <a:cs typeface="Arial" panose="020B0604020202020204" pitchFamily="34" charset="0"/>
              </a:rPr>
              <a:t>By Runa Bibi &amp; Samuel Hill</a:t>
            </a:r>
          </a:p>
        </p:txBody>
      </p:sp>
      <p:sp>
        <p:nvSpPr>
          <p:cNvPr id="4" name="Slide Number Placeholder 3">
            <a:extLst>
              <a:ext uri="{FF2B5EF4-FFF2-40B4-BE49-F238E27FC236}">
                <a16:creationId xmlns:a16="http://schemas.microsoft.com/office/drawing/2014/main" id="{EF190AD1-81C6-4ED9-BBA0-891A64E4B14F}"/>
              </a:ext>
            </a:extLst>
          </p:cNvPr>
          <p:cNvSpPr>
            <a:spLocks noGrp="1"/>
          </p:cNvSpPr>
          <p:nvPr>
            <p:ph type="sldNum" sz="quarter" idx="12"/>
          </p:nvPr>
        </p:nvSpPr>
        <p:spPr/>
        <p:txBody>
          <a:bodyPr/>
          <a:lstStyle/>
          <a:p>
            <a:fld id="{C7D39672-73E7-4649-A862-5F84349BC5FC}" type="slidenum">
              <a:rPr lang="en-GB" smtClean="0"/>
              <a:t>1</a:t>
            </a:fld>
            <a:endParaRPr lang="en-GB"/>
          </a:p>
        </p:txBody>
      </p:sp>
    </p:spTree>
    <p:extLst>
      <p:ext uri="{BB962C8B-B14F-4D97-AF65-F5344CB8AC3E}">
        <p14:creationId xmlns:p14="http://schemas.microsoft.com/office/powerpoint/2010/main" val="22431497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DB122-EAEC-4715-8D40-9C7719AA4D12}"/>
              </a:ext>
            </a:extLst>
          </p:cNvPr>
          <p:cNvSpPr>
            <a:spLocks noGrp="1"/>
          </p:cNvSpPr>
          <p:nvPr>
            <p:ph type="title"/>
          </p:nvPr>
        </p:nvSpPr>
        <p:spPr>
          <a:xfrm>
            <a:off x="3697356" y="2766218"/>
            <a:ext cx="5014291" cy="1325563"/>
          </a:xfrm>
        </p:spPr>
        <p:txBody>
          <a:bodyPr>
            <a:noAutofit/>
          </a:bodyPr>
          <a:lstStyle/>
          <a:p>
            <a:pPr algn="ctr"/>
            <a:r>
              <a:rPr lang="en-GB" sz="6000" b="1" dirty="0">
                <a:latin typeface="Arial" panose="020B0604020202020204" pitchFamily="34" charset="0"/>
                <a:cs typeface="Arial" panose="020B0604020202020204" pitchFamily="34" charset="0"/>
              </a:rPr>
              <a:t>Individual &amp; Organisation Behaviour</a:t>
            </a:r>
          </a:p>
        </p:txBody>
      </p:sp>
      <p:sp>
        <p:nvSpPr>
          <p:cNvPr id="4" name="Rectangle: Diagonal Corners Snipped 3">
            <a:extLst>
              <a:ext uri="{FF2B5EF4-FFF2-40B4-BE49-F238E27FC236}">
                <a16:creationId xmlns:a16="http://schemas.microsoft.com/office/drawing/2014/main" id="{86B69B93-6011-448A-9554-56F2FC941871}"/>
              </a:ext>
            </a:extLst>
          </p:cNvPr>
          <p:cNvSpPr/>
          <p:nvPr/>
        </p:nvSpPr>
        <p:spPr>
          <a:xfrm>
            <a:off x="3511826" y="1974573"/>
            <a:ext cx="5300870" cy="2849218"/>
          </a:xfrm>
          <a:prstGeom prst="snip2DiagRect">
            <a:avLst/>
          </a:prstGeom>
          <a:noFill/>
          <a:ln w="57150"/>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3" name="Slide Number Placeholder 2">
            <a:extLst>
              <a:ext uri="{FF2B5EF4-FFF2-40B4-BE49-F238E27FC236}">
                <a16:creationId xmlns:a16="http://schemas.microsoft.com/office/drawing/2014/main" id="{4066CEDA-22D9-49D0-AC3E-AF3EB2CD2F24}"/>
              </a:ext>
            </a:extLst>
          </p:cNvPr>
          <p:cNvSpPr>
            <a:spLocks noGrp="1"/>
          </p:cNvSpPr>
          <p:nvPr>
            <p:ph type="sldNum" sz="quarter" idx="12"/>
          </p:nvPr>
        </p:nvSpPr>
        <p:spPr/>
        <p:txBody>
          <a:bodyPr/>
          <a:lstStyle/>
          <a:p>
            <a:fld id="{C7D39672-73E7-4649-A862-5F84349BC5FC}" type="slidenum">
              <a:rPr lang="en-GB" smtClean="0"/>
              <a:t>2</a:t>
            </a:fld>
            <a:endParaRPr lang="en-GB"/>
          </a:p>
        </p:txBody>
      </p:sp>
    </p:spTree>
    <p:extLst>
      <p:ext uri="{BB962C8B-B14F-4D97-AF65-F5344CB8AC3E}">
        <p14:creationId xmlns:p14="http://schemas.microsoft.com/office/powerpoint/2010/main" val="2922319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901D2-B817-495D-92A8-3ABF821DD2B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Motivation?</a:t>
            </a:r>
          </a:p>
        </p:txBody>
      </p:sp>
      <p:sp>
        <p:nvSpPr>
          <p:cNvPr id="3" name="Content Placeholder 2">
            <a:extLst>
              <a:ext uri="{FF2B5EF4-FFF2-40B4-BE49-F238E27FC236}">
                <a16:creationId xmlns:a16="http://schemas.microsoft.com/office/drawing/2014/main" id="{1AD70721-939C-482E-817A-0E5EBDF41604}"/>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Factors that come from external and internal places which encourage drive and interest into individuals to stay dedicated to a job or to try to accomplish a goal [1].    </a:t>
            </a:r>
          </a:p>
          <a:p>
            <a:r>
              <a:rPr lang="en-GB" dirty="0">
                <a:latin typeface="Arial" panose="020B0604020202020204" pitchFamily="34" charset="0"/>
                <a:cs typeface="Arial" panose="020B0604020202020204" pitchFamily="34" charset="0"/>
              </a:rPr>
              <a:t>Motivation will often give an individual’s actions purpose and direction [2]</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2C2F9CF-46C7-4FCB-8714-8B1AF13EAE87}"/>
              </a:ext>
            </a:extLst>
          </p:cNvPr>
          <p:cNvSpPr>
            <a:spLocks noGrp="1"/>
          </p:cNvSpPr>
          <p:nvPr>
            <p:ph type="sldNum" sz="quarter" idx="12"/>
          </p:nvPr>
        </p:nvSpPr>
        <p:spPr/>
        <p:txBody>
          <a:bodyPr/>
          <a:lstStyle/>
          <a:p>
            <a:fld id="{C7D39672-73E7-4649-A862-5F84349BC5FC}" type="slidenum">
              <a:rPr lang="en-GB" smtClean="0"/>
              <a:t>3</a:t>
            </a:fld>
            <a:endParaRPr lang="en-GB"/>
          </a:p>
        </p:txBody>
      </p:sp>
    </p:spTree>
    <p:extLst>
      <p:ext uri="{BB962C8B-B14F-4D97-AF65-F5344CB8AC3E}">
        <p14:creationId xmlns:p14="http://schemas.microsoft.com/office/powerpoint/2010/main" val="2290916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4CF1F-B8F3-4C1E-A9E8-DFB4272B809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Characteristics of a motivated employee</a:t>
            </a:r>
          </a:p>
        </p:txBody>
      </p:sp>
      <p:sp>
        <p:nvSpPr>
          <p:cNvPr id="3" name="Content Placeholder 2">
            <a:extLst>
              <a:ext uri="{FF2B5EF4-FFF2-40B4-BE49-F238E27FC236}">
                <a16:creationId xmlns:a16="http://schemas.microsoft.com/office/drawing/2014/main" id="{5969827F-49EA-4734-B884-F1367B94E9B8}"/>
              </a:ext>
            </a:extLst>
          </p:cNvPr>
          <p:cNvSpPr>
            <a:spLocks noGrp="1"/>
          </p:cNvSpPr>
          <p:nvPr>
            <p:ph idx="1"/>
          </p:nvPr>
        </p:nvSpPr>
        <p:spPr>
          <a:xfrm>
            <a:off x="838200" y="1999797"/>
            <a:ext cx="10515600" cy="4183289"/>
          </a:xfrm>
        </p:spPr>
        <p:txBody>
          <a:bodyPr>
            <a:normAutofit/>
          </a:bodyPr>
          <a:lstStyle/>
          <a:p>
            <a:r>
              <a:rPr lang="en-GB" dirty="0">
                <a:latin typeface="Arial" panose="020B0604020202020204" pitchFamily="34" charset="0"/>
                <a:cs typeface="Arial" panose="020B0604020202020204" pitchFamily="34" charset="0"/>
              </a:rPr>
              <a:t>Optimistic</a:t>
            </a:r>
          </a:p>
          <a:p>
            <a:r>
              <a:rPr lang="en-GB" dirty="0">
                <a:latin typeface="Arial" panose="020B0604020202020204" pitchFamily="34" charset="0"/>
                <a:cs typeface="Arial" panose="020B0604020202020204" pitchFamily="34" charset="0"/>
              </a:rPr>
              <a:t>Good self-esteem</a:t>
            </a:r>
          </a:p>
          <a:p>
            <a:r>
              <a:rPr lang="en-GB" dirty="0">
                <a:latin typeface="Arial" panose="020B0604020202020204" pitchFamily="34" charset="0"/>
                <a:cs typeface="Arial" panose="020B0604020202020204" pitchFamily="34" charset="0"/>
              </a:rPr>
              <a:t>Self-aware of their own abilities [3]</a:t>
            </a:r>
          </a:p>
          <a:p>
            <a:r>
              <a:rPr lang="en-GB" dirty="0">
                <a:latin typeface="Arial" panose="020B0604020202020204" pitchFamily="34" charset="0"/>
                <a:cs typeface="Arial" panose="020B0604020202020204" pitchFamily="34" charset="0"/>
              </a:rPr>
              <a:t>Open to take risks</a:t>
            </a:r>
          </a:p>
          <a:p>
            <a:r>
              <a:rPr lang="en-GB" dirty="0">
                <a:latin typeface="Arial" panose="020B0604020202020204" pitchFamily="34" charset="0"/>
                <a:cs typeface="Arial" panose="020B0604020202020204" pitchFamily="34" charset="0"/>
              </a:rPr>
              <a:t>Always want to learn more</a:t>
            </a:r>
          </a:p>
          <a:p>
            <a:r>
              <a:rPr lang="en-GB" dirty="0">
                <a:latin typeface="Arial" panose="020B0604020202020204" pitchFamily="34" charset="0"/>
                <a:cs typeface="Arial" panose="020B0604020202020204" pitchFamily="34" charset="0"/>
              </a:rPr>
              <a:t>Rise above adversity [4]</a:t>
            </a: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DA6CBD5-B025-4A47-851F-CDF08D5ADA32}"/>
              </a:ext>
            </a:extLst>
          </p:cNvPr>
          <p:cNvSpPr>
            <a:spLocks noGrp="1"/>
          </p:cNvSpPr>
          <p:nvPr>
            <p:ph type="sldNum" sz="quarter" idx="12"/>
          </p:nvPr>
        </p:nvSpPr>
        <p:spPr/>
        <p:txBody>
          <a:bodyPr/>
          <a:lstStyle/>
          <a:p>
            <a:fld id="{C7D39672-73E7-4649-A862-5F84349BC5FC}" type="slidenum">
              <a:rPr lang="en-GB" smtClean="0"/>
              <a:t>4</a:t>
            </a:fld>
            <a:endParaRPr lang="en-GB"/>
          </a:p>
        </p:txBody>
      </p:sp>
    </p:spTree>
    <p:extLst>
      <p:ext uri="{BB962C8B-B14F-4D97-AF65-F5344CB8AC3E}">
        <p14:creationId xmlns:p14="http://schemas.microsoft.com/office/powerpoint/2010/main" val="2155034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52866-251F-42FA-818B-EC58FD52098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Intrinsic vs Extrinsic Motivation</a:t>
            </a:r>
          </a:p>
        </p:txBody>
      </p:sp>
      <p:graphicFrame>
        <p:nvGraphicFramePr>
          <p:cNvPr id="4" name="Content Placeholder 3">
            <a:extLst>
              <a:ext uri="{FF2B5EF4-FFF2-40B4-BE49-F238E27FC236}">
                <a16:creationId xmlns:a16="http://schemas.microsoft.com/office/drawing/2014/main" id="{E98B1890-1393-48FF-BC01-3EF167F71183}"/>
              </a:ext>
            </a:extLst>
          </p:cNvPr>
          <p:cNvGraphicFramePr>
            <a:graphicFrameLocks noGrp="1"/>
          </p:cNvGraphicFramePr>
          <p:nvPr>
            <p:ph idx="1"/>
            <p:extLst>
              <p:ext uri="{D42A27DB-BD31-4B8C-83A1-F6EECF244321}">
                <p14:modId xmlns:p14="http://schemas.microsoft.com/office/powerpoint/2010/main" val="28343885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0685593F-9FFD-4C1D-8A56-7121C94C6F67}"/>
              </a:ext>
            </a:extLst>
          </p:cNvPr>
          <p:cNvSpPr>
            <a:spLocks noGrp="1"/>
          </p:cNvSpPr>
          <p:nvPr>
            <p:ph type="sldNum" sz="quarter" idx="12"/>
          </p:nvPr>
        </p:nvSpPr>
        <p:spPr/>
        <p:txBody>
          <a:bodyPr/>
          <a:lstStyle/>
          <a:p>
            <a:fld id="{C7D39672-73E7-4649-A862-5F84349BC5FC}" type="slidenum">
              <a:rPr lang="en-GB" smtClean="0"/>
              <a:t>5</a:t>
            </a:fld>
            <a:endParaRPr lang="en-GB"/>
          </a:p>
        </p:txBody>
      </p:sp>
    </p:spTree>
    <p:extLst>
      <p:ext uri="{BB962C8B-B14F-4D97-AF65-F5344CB8AC3E}">
        <p14:creationId xmlns:p14="http://schemas.microsoft.com/office/powerpoint/2010/main" val="3445908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FE132-CB7C-4DD4-9F99-C6921357CAC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Herzberg’s Two-Factor Theory</a:t>
            </a:r>
          </a:p>
        </p:txBody>
      </p:sp>
      <p:sp>
        <p:nvSpPr>
          <p:cNvPr id="3" name="Content Placeholder 2">
            <a:extLst>
              <a:ext uri="{FF2B5EF4-FFF2-40B4-BE49-F238E27FC236}">
                <a16:creationId xmlns:a16="http://schemas.microsoft.com/office/drawing/2014/main" id="{B0F40B20-B564-436B-8B1E-CF90E276910F}"/>
              </a:ext>
            </a:extLst>
          </p:cNvPr>
          <p:cNvSpPr>
            <a:spLocks noGrp="1"/>
          </p:cNvSpPr>
          <p:nvPr>
            <p:ph idx="1"/>
          </p:nvPr>
        </p:nvSpPr>
        <p:spPr>
          <a:xfrm>
            <a:off x="838200" y="1610633"/>
            <a:ext cx="10515600" cy="1178833"/>
          </a:xfrm>
        </p:spPr>
        <p:txBody>
          <a:bodyPr>
            <a:normAutofit lnSpcReduction="10000"/>
          </a:bodyPr>
          <a:lstStyle/>
          <a:p>
            <a:r>
              <a:rPr lang="en-GB" dirty="0">
                <a:latin typeface="Arial" panose="020B0604020202020204" pitchFamily="34" charset="0"/>
                <a:cs typeface="Arial" panose="020B0604020202020204" pitchFamily="34" charset="0"/>
              </a:rPr>
              <a:t>According to Herzberg, there are two factors which affect job fulfilment and job performance known as “satisfiers or motivators” and “dissatisfiers or hygiene factors” [9]</a:t>
            </a: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5B2123E4-9229-4C5C-80D3-0CEFFF361E85}"/>
              </a:ext>
            </a:extLst>
          </p:cNvPr>
          <p:cNvGraphicFramePr/>
          <p:nvPr>
            <p:extLst>
              <p:ext uri="{D42A27DB-BD31-4B8C-83A1-F6EECF244321}">
                <p14:modId xmlns:p14="http://schemas.microsoft.com/office/powerpoint/2010/main" val="2198037087"/>
              </p:ext>
            </p:extLst>
          </p:nvPr>
        </p:nvGraphicFramePr>
        <p:xfrm>
          <a:off x="2685141" y="2789466"/>
          <a:ext cx="7576459" cy="36140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B4545678-3D84-48D5-92B8-BD2E5806CAA9}"/>
              </a:ext>
            </a:extLst>
          </p:cNvPr>
          <p:cNvSpPr>
            <a:spLocks noGrp="1"/>
          </p:cNvSpPr>
          <p:nvPr>
            <p:ph type="sldNum" sz="quarter" idx="12"/>
          </p:nvPr>
        </p:nvSpPr>
        <p:spPr/>
        <p:txBody>
          <a:bodyPr/>
          <a:lstStyle/>
          <a:p>
            <a:fld id="{C7D39672-73E7-4649-A862-5F84349BC5FC}" type="slidenum">
              <a:rPr lang="en-GB" smtClean="0"/>
              <a:t>6</a:t>
            </a:fld>
            <a:endParaRPr lang="en-GB"/>
          </a:p>
        </p:txBody>
      </p:sp>
    </p:spTree>
    <p:extLst>
      <p:ext uri="{BB962C8B-B14F-4D97-AF65-F5344CB8AC3E}">
        <p14:creationId xmlns:p14="http://schemas.microsoft.com/office/powerpoint/2010/main" val="2913755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231C7-70D3-4D24-9342-A240BFC24027}"/>
              </a:ext>
            </a:extLst>
          </p:cNvPr>
          <p:cNvSpPr>
            <a:spLocks noGrp="1"/>
          </p:cNvSpPr>
          <p:nvPr>
            <p:ph type="title"/>
          </p:nvPr>
        </p:nvSpPr>
        <p:spPr>
          <a:xfrm>
            <a:off x="838200" y="365125"/>
            <a:ext cx="10515600" cy="1325563"/>
          </a:xfrm>
        </p:spPr>
        <p:txBody>
          <a:bodyPr/>
          <a:lstStyle/>
          <a:p>
            <a:r>
              <a:rPr lang="en-GB" b="1" dirty="0">
                <a:latin typeface="Arial" panose="020B0604020202020204" pitchFamily="34" charset="0"/>
                <a:cs typeface="Arial" panose="020B0604020202020204" pitchFamily="34" charset="0"/>
              </a:rPr>
              <a:t>Maslow’s Hierarchy of Needs</a:t>
            </a:r>
          </a:p>
        </p:txBody>
      </p:sp>
      <p:sp>
        <p:nvSpPr>
          <p:cNvPr id="3" name="Content Placeholder 2">
            <a:extLst>
              <a:ext uri="{FF2B5EF4-FFF2-40B4-BE49-F238E27FC236}">
                <a16:creationId xmlns:a16="http://schemas.microsoft.com/office/drawing/2014/main" id="{948BE4AC-BB23-495F-9735-D5650F0F67CC}"/>
              </a:ext>
            </a:extLst>
          </p:cNvPr>
          <p:cNvSpPr>
            <a:spLocks noGrp="1"/>
          </p:cNvSpPr>
          <p:nvPr>
            <p:ph idx="1"/>
          </p:nvPr>
        </p:nvSpPr>
        <p:spPr>
          <a:xfrm>
            <a:off x="838200" y="1825625"/>
            <a:ext cx="10515600" cy="4351338"/>
          </a:xfrm>
        </p:spPr>
        <p:txBody>
          <a:bodyPr/>
          <a:lstStyle/>
          <a:p>
            <a:r>
              <a:rPr lang="en-GB" dirty="0">
                <a:latin typeface="Arial" panose="020B0604020202020204" pitchFamily="34" charset="0"/>
                <a:cs typeface="Arial" panose="020B0604020202020204" pitchFamily="34" charset="0"/>
              </a:rPr>
              <a:t>Maslow said that individuals are motivated to attain certain needs and some needs take priority over some others [11]</a:t>
            </a:r>
          </a:p>
        </p:txBody>
      </p:sp>
      <p:pic>
        <p:nvPicPr>
          <p:cNvPr id="4" name="picture">
            <a:extLst>
              <a:ext uri="{FF2B5EF4-FFF2-40B4-BE49-F238E27FC236}">
                <a16:creationId xmlns:a16="http://schemas.microsoft.com/office/drawing/2014/main" id="{C460BE02-DA0B-4A6C-B0BF-CF0F86BDA6EE}"/>
              </a:ext>
            </a:extLst>
          </p:cNvPr>
          <p:cNvPicPr/>
          <p:nvPr/>
        </p:nvPicPr>
        <p:blipFill>
          <a:blip r:embed="rId3">
            <a:extLst>
              <a:ext uri="{28A0092B-C50C-407E-A947-70E740481C1C}">
                <a14:useLocalDpi xmlns:a14="http://schemas.microsoft.com/office/drawing/2010/main" val="0"/>
              </a:ext>
            </a:extLst>
          </a:blip>
          <a:stretch>
            <a:fillRect/>
          </a:stretch>
        </p:blipFill>
        <p:spPr>
          <a:xfrm>
            <a:off x="2681515" y="2705214"/>
            <a:ext cx="6027057" cy="3336812"/>
          </a:xfrm>
          <a:prstGeom prst="rect">
            <a:avLst/>
          </a:prstGeom>
        </p:spPr>
      </p:pic>
      <p:sp>
        <p:nvSpPr>
          <p:cNvPr id="6" name="Slide Number Placeholder 5">
            <a:extLst>
              <a:ext uri="{FF2B5EF4-FFF2-40B4-BE49-F238E27FC236}">
                <a16:creationId xmlns:a16="http://schemas.microsoft.com/office/drawing/2014/main" id="{C76D1B13-7BD1-4C78-9657-2D447B84A991}"/>
              </a:ext>
            </a:extLst>
          </p:cNvPr>
          <p:cNvSpPr>
            <a:spLocks noGrp="1"/>
          </p:cNvSpPr>
          <p:nvPr>
            <p:ph type="sldNum" sz="quarter" idx="12"/>
          </p:nvPr>
        </p:nvSpPr>
        <p:spPr/>
        <p:txBody>
          <a:bodyPr/>
          <a:lstStyle/>
          <a:p>
            <a:fld id="{C7D39672-73E7-4649-A862-5F84349BC5FC}" type="slidenum">
              <a:rPr lang="en-GB" smtClean="0"/>
              <a:t>7</a:t>
            </a:fld>
            <a:endParaRPr lang="en-GB"/>
          </a:p>
        </p:txBody>
      </p:sp>
    </p:spTree>
    <p:extLst>
      <p:ext uri="{BB962C8B-B14F-4D97-AF65-F5344CB8AC3E}">
        <p14:creationId xmlns:p14="http://schemas.microsoft.com/office/powerpoint/2010/main" val="469213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520C8-852B-4B43-8AA2-4E16E96E56F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each level means</a:t>
            </a:r>
          </a:p>
        </p:txBody>
      </p:sp>
      <p:sp>
        <p:nvSpPr>
          <p:cNvPr id="3" name="Content Placeholder 2">
            <a:extLst>
              <a:ext uri="{FF2B5EF4-FFF2-40B4-BE49-F238E27FC236}">
                <a16:creationId xmlns:a16="http://schemas.microsoft.com/office/drawing/2014/main" id="{764062E0-4A6E-4685-A3AA-74AF4D616B1F}"/>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Physiological needs – shelter, air, sustenance, rest and warmth</a:t>
            </a:r>
          </a:p>
          <a:p>
            <a:r>
              <a:rPr lang="en-GB" dirty="0">
                <a:latin typeface="Arial" panose="020B0604020202020204" pitchFamily="34" charset="0"/>
                <a:cs typeface="Arial" panose="020B0604020202020204" pitchFamily="34" charset="0"/>
              </a:rPr>
              <a:t>Safety needs – security, law, resources and employment</a:t>
            </a:r>
          </a:p>
          <a:p>
            <a:r>
              <a:rPr lang="en-GB" dirty="0">
                <a:latin typeface="Arial" panose="020B0604020202020204" pitchFamily="34" charset="0"/>
                <a:cs typeface="Arial" panose="020B0604020202020204" pitchFamily="34" charset="0"/>
              </a:rPr>
              <a:t>Love and belonging needs – companionship, trust, feeling part of a group and affection</a:t>
            </a:r>
          </a:p>
          <a:p>
            <a:r>
              <a:rPr lang="en-GB" dirty="0">
                <a:latin typeface="Arial" panose="020B0604020202020204" pitchFamily="34" charset="0"/>
                <a:cs typeface="Arial" panose="020B0604020202020204" pitchFamily="34" charset="0"/>
              </a:rPr>
              <a:t>Esteem needs – independence and want for respect from their peers</a:t>
            </a:r>
          </a:p>
          <a:p>
            <a:r>
              <a:rPr lang="en-GB" dirty="0">
                <a:latin typeface="Arial" panose="020B0604020202020204" pitchFamily="34" charset="0"/>
                <a:cs typeface="Arial" panose="020B0604020202020204" pitchFamily="34" charset="0"/>
              </a:rPr>
              <a:t>Self-actualisation needs – seeking personal growth [11]</a:t>
            </a:r>
          </a:p>
          <a:p>
            <a:endParaRPr lang="en-GB"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498E3104-819C-4F69-8745-73D419C57E71}"/>
              </a:ext>
            </a:extLst>
          </p:cNvPr>
          <p:cNvSpPr>
            <a:spLocks noGrp="1"/>
          </p:cNvSpPr>
          <p:nvPr>
            <p:ph type="sldNum" sz="quarter" idx="12"/>
          </p:nvPr>
        </p:nvSpPr>
        <p:spPr/>
        <p:txBody>
          <a:bodyPr/>
          <a:lstStyle/>
          <a:p>
            <a:fld id="{C7D39672-73E7-4649-A862-5F84349BC5FC}" type="slidenum">
              <a:rPr lang="en-GB" smtClean="0"/>
              <a:t>8</a:t>
            </a:fld>
            <a:endParaRPr lang="en-GB"/>
          </a:p>
        </p:txBody>
      </p:sp>
    </p:spTree>
    <p:extLst>
      <p:ext uri="{BB962C8B-B14F-4D97-AF65-F5344CB8AC3E}">
        <p14:creationId xmlns:p14="http://schemas.microsoft.com/office/powerpoint/2010/main" val="2701517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7D964-59F9-403F-84E9-00157546031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How Maslow’s Hierarchy applies to the workplace</a:t>
            </a:r>
          </a:p>
        </p:txBody>
      </p:sp>
      <p:graphicFrame>
        <p:nvGraphicFramePr>
          <p:cNvPr id="4" name="Content Placeholder 3">
            <a:extLst>
              <a:ext uri="{FF2B5EF4-FFF2-40B4-BE49-F238E27FC236}">
                <a16:creationId xmlns:a16="http://schemas.microsoft.com/office/drawing/2014/main" id="{95407A50-B129-46CD-9291-359A17339DED}"/>
              </a:ext>
            </a:extLst>
          </p:cNvPr>
          <p:cNvGraphicFramePr>
            <a:graphicFrameLocks noGrp="1"/>
          </p:cNvGraphicFramePr>
          <p:nvPr>
            <p:ph idx="1"/>
            <p:extLst>
              <p:ext uri="{D42A27DB-BD31-4B8C-83A1-F6EECF244321}">
                <p14:modId xmlns:p14="http://schemas.microsoft.com/office/powerpoint/2010/main" val="308243191"/>
              </p:ext>
            </p:extLst>
          </p:nvPr>
        </p:nvGraphicFramePr>
        <p:xfrm>
          <a:off x="838200" y="166597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Rounded Corners 4">
            <a:extLst>
              <a:ext uri="{FF2B5EF4-FFF2-40B4-BE49-F238E27FC236}">
                <a16:creationId xmlns:a16="http://schemas.microsoft.com/office/drawing/2014/main" id="{DAA8CD88-471A-43B3-9F6E-D950B6734948}"/>
              </a:ext>
            </a:extLst>
          </p:cNvPr>
          <p:cNvSpPr/>
          <p:nvPr/>
        </p:nvSpPr>
        <p:spPr>
          <a:xfrm>
            <a:off x="5765800" y="4894485"/>
            <a:ext cx="2815771" cy="60949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PHYSIOLOGICAL</a:t>
            </a:r>
          </a:p>
        </p:txBody>
      </p:sp>
      <p:sp>
        <p:nvSpPr>
          <p:cNvPr id="13" name="Rectangle: Rounded Corners 12">
            <a:extLst>
              <a:ext uri="{FF2B5EF4-FFF2-40B4-BE49-F238E27FC236}">
                <a16:creationId xmlns:a16="http://schemas.microsoft.com/office/drawing/2014/main" id="{1DAAFD22-251F-490D-9821-3C2C3E60B64E}"/>
              </a:ext>
            </a:extLst>
          </p:cNvPr>
          <p:cNvSpPr/>
          <p:nvPr/>
        </p:nvSpPr>
        <p:spPr>
          <a:xfrm>
            <a:off x="5765799" y="4185991"/>
            <a:ext cx="2844801" cy="616878"/>
          </a:xfrm>
          <a:prstGeom prst="roundRect">
            <a:avLst/>
          </a:prstGeom>
          <a:solidFill>
            <a:srgbClr val="00B0F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SAFETY</a:t>
            </a:r>
          </a:p>
        </p:txBody>
      </p:sp>
      <p:sp>
        <p:nvSpPr>
          <p:cNvPr id="14" name="Rectangle: Rounded Corners 13">
            <a:extLst>
              <a:ext uri="{FF2B5EF4-FFF2-40B4-BE49-F238E27FC236}">
                <a16:creationId xmlns:a16="http://schemas.microsoft.com/office/drawing/2014/main" id="{62B896F3-9820-459C-BCD3-ADD43BC0F6F8}"/>
              </a:ext>
            </a:extLst>
          </p:cNvPr>
          <p:cNvSpPr/>
          <p:nvPr/>
        </p:nvSpPr>
        <p:spPr>
          <a:xfrm>
            <a:off x="5765799" y="3495623"/>
            <a:ext cx="2844801" cy="620543"/>
          </a:xfrm>
          <a:prstGeom prst="roundRect">
            <a:avLst/>
          </a:prstGeom>
          <a:solidFill>
            <a:srgbClr val="00B050"/>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LOVE AND BELONGING</a:t>
            </a:r>
          </a:p>
        </p:txBody>
      </p:sp>
      <p:sp>
        <p:nvSpPr>
          <p:cNvPr id="15" name="Rectangle: Rounded Corners 14">
            <a:extLst>
              <a:ext uri="{FF2B5EF4-FFF2-40B4-BE49-F238E27FC236}">
                <a16:creationId xmlns:a16="http://schemas.microsoft.com/office/drawing/2014/main" id="{87BEBE01-31CE-4E9B-80D0-243DFA6FF8D7}"/>
              </a:ext>
            </a:extLst>
          </p:cNvPr>
          <p:cNvSpPr/>
          <p:nvPr/>
        </p:nvSpPr>
        <p:spPr>
          <a:xfrm>
            <a:off x="5765799" y="2795920"/>
            <a:ext cx="2844801" cy="611751"/>
          </a:xfrm>
          <a:prstGeom prst="roundRect">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ESTEEM</a:t>
            </a:r>
          </a:p>
        </p:txBody>
      </p:sp>
      <p:sp>
        <p:nvSpPr>
          <p:cNvPr id="16" name="Rectangle: Rounded Corners 15">
            <a:extLst>
              <a:ext uri="{FF2B5EF4-FFF2-40B4-BE49-F238E27FC236}">
                <a16:creationId xmlns:a16="http://schemas.microsoft.com/office/drawing/2014/main" id="{244A60C0-E8B6-4BAC-B6CC-933FCAF73874}"/>
              </a:ext>
            </a:extLst>
          </p:cNvPr>
          <p:cNvSpPr/>
          <p:nvPr/>
        </p:nvSpPr>
        <p:spPr>
          <a:xfrm>
            <a:off x="5765799" y="2092569"/>
            <a:ext cx="2844801" cy="615399"/>
          </a:xfrm>
          <a:prstGeom prst="roundRect">
            <a:avLst/>
          </a:prstGeom>
          <a:solidFill>
            <a:schemeClr val="accent4"/>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SELF-ACTUALISATION</a:t>
            </a:r>
          </a:p>
        </p:txBody>
      </p:sp>
      <p:sp>
        <p:nvSpPr>
          <p:cNvPr id="3" name="Slide Number Placeholder 2">
            <a:extLst>
              <a:ext uri="{FF2B5EF4-FFF2-40B4-BE49-F238E27FC236}">
                <a16:creationId xmlns:a16="http://schemas.microsoft.com/office/drawing/2014/main" id="{AEC0460E-3E19-47D6-A203-4BEB418DAA76}"/>
              </a:ext>
            </a:extLst>
          </p:cNvPr>
          <p:cNvSpPr>
            <a:spLocks noGrp="1"/>
          </p:cNvSpPr>
          <p:nvPr>
            <p:ph type="sldNum" sz="quarter" idx="12"/>
          </p:nvPr>
        </p:nvSpPr>
        <p:spPr/>
        <p:txBody>
          <a:bodyPr/>
          <a:lstStyle/>
          <a:p>
            <a:fld id="{C7D39672-73E7-4649-A862-5F84349BC5FC}" type="slidenum">
              <a:rPr lang="en-GB" smtClean="0"/>
              <a:t>9</a:t>
            </a:fld>
            <a:endParaRPr lang="en-GB"/>
          </a:p>
        </p:txBody>
      </p:sp>
    </p:spTree>
    <p:extLst>
      <p:ext uri="{BB962C8B-B14F-4D97-AF65-F5344CB8AC3E}">
        <p14:creationId xmlns:p14="http://schemas.microsoft.com/office/powerpoint/2010/main" val="223010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8" fill="hold" grpId="0" nodeType="clickEffect">
                                  <p:stCondLst>
                                    <p:cond delay="0"/>
                                  </p:stCondLst>
                                  <p:childTnLst>
                                    <p:animEffect transition="out" filter="wipe(left)">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2" presetClass="exit" presetSubtype="8" fill="hold" grpId="0" nodeType="clickEffect">
                                  <p:stCondLst>
                                    <p:cond delay="0"/>
                                  </p:stCondLst>
                                  <p:childTnLst>
                                    <p:animEffect transition="out" filter="wipe(left)">
                                      <p:cBhvr>
                                        <p:cTn id="11" dur="500"/>
                                        <p:tgtEl>
                                          <p:spTgt spid="13"/>
                                        </p:tgtEl>
                                      </p:cBhvr>
                                    </p:animEffect>
                                    <p:set>
                                      <p:cBhvr>
                                        <p:cTn id="12" dur="1" fill="hold">
                                          <p:stCondLst>
                                            <p:cond delay="499"/>
                                          </p:stCondLst>
                                        </p:cTn>
                                        <p:tgtEl>
                                          <p:spTgt spid="1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2" presetClass="exit" presetSubtype="8" fill="hold" grpId="0" nodeType="clickEffect">
                                  <p:stCondLst>
                                    <p:cond delay="0"/>
                                  </p:stCondLst>
                                  <p:childTnLst>
                                    <p:animEffect transition="out" filter="wipe(left)">
                                      <p:cBhvr>
                                        <p:cTn id="16" dur="500"/>
                                        <p:tgtEl>
                                          <p:spTgt spid="14"/>
                                        </p:tgtEl>
                                      </p:cBhvr>
                                    </p:animEffect>
                                    <p:set>
                                      <p:cBhvr>
                                        <p:cTn id="17" dur="1" fill="hold">
                                          <p:stCondLst>
                                            <p:cond delay="499"/>
                                          </p:stCondLst>
                                        </p:cTn>
                                        <p:tgtEl>
                                          <p:spTgt spid="14"/>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22" presetClass="exit" presetSubtype="8" fill="hold" grpId="0" nodeType="clickEffect">
                                  <p:stCondLst>
                                    <p:cond delay="0"/>
                                  </p:stCondLst>
                                  <p:childTnLst>
                                    <p:animEffect transition="out" filter="wipe(left)">
                                      <p:cBhvr>
                                        <p:cTn id="21" dur="500"/>
                                        <p:tgtEl>
                                          <p:spTgt spid="15"/>
                                        </p:tgtEl>
                                      </p:cBhvr>
                                    </p:animEffect>
                                    <p:set>
                                      <p:cBhvr>
                                        <p:cTn id="22" dur="1" fill="hold">
                                          <p:stCondLst>
                                            <p:cond delay="499"/>
                                          </p:stCondLst>
                                        </p:cTn>
                                        <p:tgtEl>
                                          <p:spTgt spid="1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22" presetClass="exit" presetSubtype="8" fill="hold" grpId="0" nodeType="clickEffect">
                                  <p:stCondLst>
                                    <p:cond delay="0"/>
                                  </p:stCondLst>
                                  <p:childTnLst>
                                    <p:animEffect transition="out" filter="wipe(left)">
                                      <p:cBhvr>
                                        <p:cTn id="26" dur="500"/>
                                        <p:tgtEl>
                                          <p:spTgt spid="16"/>
                                        </p:tgtEl>
                                      </p:cBhvr>
                                    </p:animEffect>
                                    <p:set>
                                      <p:cBhvr>
                                        <p:cTn id="27" dur="1" fill="hold">
                                          <p:stCondLst>
                                            <p:cond delay="4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3" grpId="0" animBg="1"/>
      <p:bldP spid="14" grpId="0" animBg="1"/>
      <p:bldP spid="15" grpId="0" animBg="1"/>
      <p:bldP spid="1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2C4EB-EC5B-416A-919C-BC064F57EE0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Employee Engagement</a:t>
            </a:r>
          </a:p>
        </p:txBody>
      </p:sp>
      <p:sp>
        <p:nvSpPr>
          <p:cNvPr id="3" name="Content Placeholder 2">
            <a:extLst>
              <a:ext uri="{FF2B5EF4-FFF2-40B4-BE49-F238E27FC236}">
                <a16:creationId xmlns:a16="http://schemas.microsoft.com/office/drawing/2014/main" id="{6727C8F2-BFA9-4388-B1F3-5C097D79F5C7}"/>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A method in an organisation that aims to have its members to fully commit to the organisation’s values and goals, while being self-aware of their welfare and staying motivated to the organisation’s success by reaching the right conditions for them to do so [13]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02EB159-E498-4A19-B12D-5C15B386CC30}"/>
              </a:ext>
            </a:extLst>
          </p:cNvPr>
          <p:cNvSpPr>
            <a:spLocks noGrp="1"/>
          </p:cNvSpPr>
          <p:nvPr>
            <p:ph type="sldNum" sz="quarter" idx="12"/>
          </p:nvPr>
        </p:nvSpPr>
        <p:spPr/>
        <p:txBody>
          <a:bodyPr/>
          <a:lstStyle/>
          <a:p>
            <a:fld id="{C7D39672-73E7-4649-A862-5F84349BC5FC}" type="slidenum">
              <a:rPr lang="en-GB" smtClean="0"/>
              <a:t>10</a:t>
            </a:fld>
            <a:endParaRPr lang="en-GB"/>
          </a:p>
        </p:txBody>
      </p:sp>
    </p:spTree>
    <p:extLst>
      <p:ext uri="{BB962C8B-B14F-4D97-AF65-F5344CB8AC3E}">
        <p14:creationId xmlns:p14="http://schemas.microsoft.com/office/powerpoint/2010/main" val="3267244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9AB9B-D886-4A21-B2CC-9890CA8A7D3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Adam’s Equity Theory 1963</a:t>
            </a:r>
          </a:p>
        </p:txBody>
      </p:sp>
      <p:sp>
        <p:nvSpPr>
          <p:cNvPr id="3" name="Content Placeholder 2">
            <a:extLst>
              <a:ext uri="{FF2B5EF4-FFF2-40B4-BE49-F238E27FC236}">
                <a16:creationId xmlns:a16="http://schemas.microsoft.com/office/drawing/2014/main" id="{828F71C1-3A4F-4769-84C0-2BA1C19B9853}"/>
              </a:ext>
            </a:extLst>
          </p:cNvPr>
          <p:cNvSpPr>
            <a:spLocks noGrp="1"/>
          </p:cNvSpPr>
          <p:nvPr>
            <p:ph idx="1"/>
          </p:nvPr>
        </p:nvSpPr>
        <p:spPr>
          <a:xfrm>
            <a:off x="838200" y="1825625"/>
            <a:ext cx="10515600" cy="4667250"/>
          </a:xfrm>
        </p:spPr>
        <p:txBody>
          <a:bodyPr/>
          <a:lstStyle/>
          <a:p>
            <a:r>
              <a:rPr lang="en-GB" dirty="0">
                <a:latin typeface="Arial" panose="020B0604020202020204" pitchFamily="34" charset="0"/>
                <a:cs typeface="Arial" panose="020B0604020202020204" pitchFamily="34" charset="0"/>
              </a:rPr>
              <a:t>The notion that equity and fairness are vital in keeping an individual motivated [14] This meaning that if an employee ever feels they are being treated unfairly they will become unmotivated [15]. This is based on the theory that employees will compare their level of treatment to their co-workers i.e. if they see their colleagues are receiving more rewards from management they may increase their effort to match theirs [15].</a:t>
            </a:r>
          </a:p>
        </p:txBody>
      </p:sp>
      <p:sp>
        <p:nvSpPr>
          <p:cNvPr id="4" name="Slide Number Placeholder 3">
            <a:extLst>
              <a:ext uri="{FF2B5EF4-FFF2-40B4-BE49-F238E27FC236}">
                <a16:creationId xmlns:a16="http://schemas.microsoft.com/office/drawing/2014/main" id="{58850343-6857-44AE-8FBC-C61444570193}"/>
              </a:ext>
            </a:extLst>
          </p:cNvPr>
          <p:cNvSpPr>
            <a:spLocks noGrp="1"/>
          </p:cNvSpPr>
          <p:nvPr>
            <p:ph type="sldNum" sz="quarter" idx="12"/>
          </p:nvPr>
        </p:nvSpPr>
        <p:spPr/>
        <p:txBody>
          <a:bodyPr/>
          <a:lstStyle/>
          <a:p>
            <a:fld id="{C7D39672-73E7-4649-A862-5F84349BC5FC}" type="slidenum">
              <a:rPr lang="en-GB" smtClean="0"/>
              <a:t>11</a:t>
            </a:fld>
            <a:endParaRPr lang="en-GB"/>
          </a:p>
        </p:txBody>
      </p:sp>
    </p:spTree>
    <p:extLst>
      <p:ext uri="{BB962C8B-B14F-4D97-AF65-F5344CB8AC3E}">
        <p14:creationId xmlns:p14="http://schemas.microsoft.com/office/powerpoint/2010/main" val="3666223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C4C7E-97A1-4D4A-A51D-E0247CB0BC2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Motivation Case Study</a:t>
            </a:r>
          </a:p>
        </p:txBody>
      </p:sp>
      <p:sp>
        <p:nvSpPr>
          <p:cNvPr id="3" name="Content Placeholder 2">
            <a:extLst>
              <a:ext uri="{FF2B5EF4-FFF2-40B4-BE49-F238E27FC236}">
                <a16:creationId xmlns:a16="http://schemas.microsoft.com/office/drawing/2014/main" id="{004F6F22-ECDF-4173-9F72-9410447B16FA}"/>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Kellogg’s implement Maslow’s hierarchy of needs for motivation e.g. physiological by offering “competitive salaries” [15], social needs with group “huddles” allowing employees to share ideas and concerns [16]</a:t>
            </a:r>
          </a:p>
          <a:p>
            <a:r>
              <a:rPr lang="en-GB" dirty="0">
                <a:latin typeface="Arial" panose="020B0604020202020204" pitchFamily="34" charset="0"/>
                <a:cs typeface="Arial" panose="020B0604020202020204" pitchFamily="34" charset="0"/>
              </a:rPr>
              <a:t> They have also implemented several motivating factors as part of Herzberg’s Two Factor Theory such as a ‘Fit for Life’ programme with free health checks etc. [16] and options for part-time and home working and job sharing [16]</a:t>
            </a:r>
          </a:p>
        </p:txBody>
      </p:sp>
      <p:sp>
        <p:nvSpPr>
          <p:cNvPr id="4" name="Slide Number Placeholder 3">
            <a:extLst>
              <a:ext uri="{FF2B5EF4-FFF2-40B4-BE49-F238E27FC236}">
                <a16:creationId xmlns:a16="http://schemas.microsoft.com/office/drawing/2014/main" id="{CD436D45-EC68-4E77-8DAA-13C503C678DD}"/>
              </a:ext>
            </a:extLst>
          </p:cNvPr>
          <p:cNvSpPr>
            <a:spLocks noGrp="1"/>
          </p:cNvSpPr>
          <p:nvPr>
            <p:ph type="sldNum" sz="quarter" idx="12"/>
          </p:nvPr>
        </p:nvSpPr>
        <p:spPr/>
        <p:txBody>
          <a:bodyPr/>
          <a:lstStyle/>
          <a:p>
            <a:fld id="{C7D39672-73E7-4649-A862-5F84349BC5FC}" type="slidenum">
              <a:rPr lang="en-GB" smtClean="0"/>
              <a:t>12</a:t>
            </a:fld>
            <a:endParaRPr lang="en-GB"/>
          </a:p>
        </p:txBody>
      </p:sp>
    </p:spTree>
    <p:extLst>
      <p:ext uri="{BB962C8B-B14F-4D97-AF65-F5344CB8AC3E}">
        <p14:creationId xmlns:p14="http://schemas.microsoft.com/office/powerpoint/2010/main" val="3297604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007B1-4950-4AC4-89B2-B8FD67CBE6D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leadership?</a:t>
            </a:r>
          </a:p>
        </p:txBody>
      </p:sp>
      <p:sp>
        <p:nvSpPr>
          <p:cNvPr id="3" name="Content Placeholder 2">
            <a:extLst>
              <a:ext uri="{FF2B5EF4-FFF2-40B4-BE49-F238E27FC236}">
                <a16:creationId xmlns:a16="http://schemas.microsoft.com/office/drawing/2014/main" id="{082D5080-8FEC-407E-B57C-4FCD3BE25E0D}"/>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 ability of an individual/group of individuals to give direction to a group of people [17] in order for them to achieve a goal [18]</a:t>
            </a:r>
          </a:p>
        </p:txBody>
      </p:sp>
      <p:sp>
        <p:nvSpPr>
          <p:cNvPr id="5" name="Slide Number Placeholder 4">
            <a:extLst>
              <a:ext uri="{FF2B5EF4-FFF2-40B4-BE49-F238E27FC236}">
                <a16:creationId xmlns:a16="http://schemas.microsoft.com/office/drawing/2014/main" id="{7074D169-5F17-41EA-B16E-BF1417A50167}"/>
              </a:ext>
            </a:extLst>
          </p:cNvPr>
          <p:cNvSpPr>
            <a:spLocks noGrp="1"/>
          </p:cNvSpPr>
          <p:nvPr>
            <p:ph type="sldNum" sz="quarter" idx="12"/>
          </p:nvPr>
        </p:nvSpPr>
        <p:spPr/>
        <p:txBody>
          <a:bodyPr/>
          <a:lstStyle/>
          <a:p>
            <a:fld id="{C7D39672-73E7-4649-A862-5F84349BC5FC}" type="slidenum">
              <a:rPr lang="en-GB" smtClean="0"/>
              <a:t>13</a:t>
            </a:fld>
            <a:endParaRPr lang="en-GB"/>
          </a:p>
        </p:txBody>
      </p:sp>
    </p:spTree>
    <p:extLst>
      <p:ext uri="{BB962C8B-B14F-4D97-AF65-F5344CB8AC3E}">
        <p14:creationId xmlns:p14="http://schemas.microsoft.com/office/powerpoint/2010/main" val="39658279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A4DC5-25BA-436F-88E6-2BBCF6BF277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do successful leaders do?</a:t>
            </a:r>
          </a:p>
        </p:txBody>
      </p:sp>
      <p:sp>
        <p:nvSpPr>
          <p:cNvPr id="3" name="Content Placeholder 2">
            <a:extLst>
              <a:ext uri="{FF2B5EF4-FFF2-40B4-BE49-F238E27FC236}">
                <a16:creationId xmlns:a16="http://schemas.microsoft.com/office/drawing/2014/main" id="{1FD10CD1-C359-4772-98F2-E1EB3B1B7309}"/>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Produce a vision and motivate others to partake in that vision while coaching them to be more effective in accomplishing it [19]  </a:t>
            </a:r>
          </a:p>
          <a:p>
            <a:r>
              <a:rPr lang="en-GB" dirty="0">
                <a:latin typeface="Arial" panose="020B0604020202020204" pitchFamily="34" charset="0"/>
                <a:cs typeface="Arial" panose="020B0604020202020204" pitchFamily="34" charset="0"/>
              </a:rPr>
              <a:t>Make their team feel able to share their opinions [20] </a:t>
            </a:r>
          </a:p>
          <a:p>
            <a:r>
              <a:rPr lang="en-GB" dirty="0">
                <a:latin typeface="Arial" panose="020B0604020202020204" pitchFamily="34" charset="0"/>
                <a:cs typeface="Arial" panose="020B0604020202020204" pitchFamily="34" charset="0"/>
              </a:rPr>
              <a:t>Stay focused on what the company requires while being attuned to their own strengths and the strengths of others [21] </a:t>
            </a:r>
          </a:p>
          <a:p>
            <a:r>
              <a:rPr lang="en-GB" dirty="0">
                <a:latin typeface="Arial" panose="020B0604020202020204" pitchFamily="34" charset="0"/>
                <a:cs typeface="Arial" panose="020B0604020202020204" pitchFamily="34" charset="0"/>
              </a:rPr>
              <a:t>Are able to “call the shots” when necessary [21] </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8C895A1-2661-45C4-B38C-FA6BBFDFE508}"/>
              </a:ext>
            </a:extLst>
          </p:cNvPr>
          <p:cNvSpPr>
            <a:spLocks noGrp="1"/>
          </p:cNvSpPr>
          <p:nvPr>
            <p:ph type="sldNum" sz="quarter" idx="12"/>
          </p:nvPr>
        </p:nvSpPr>
        <p:spPr/>
        <p:txBody>
          <a:bodyPr/>
          <a:lstStyle/>
          <a:p>
            <a:fld id="{C7D39672-73E7-4649-A862-5F84349BC5FC}" type="slidenum">
              <a:rPr lang="en-GB" smtClean="0"/>
              <a:t>14</a:t>
            </a:fld>
            <a:endParaRPr lang="en-GB"/>
          </a:p>
        </p:txBody>
      </p:sp>
    </p:spTree>
    <p:extLst>
      <p:ext uri="{BB962C8B-B14F-4D97-AF65-F5344CB8AC3E}">
        <p14:creationId xmlns:p14="http://schemas.microsoft.com/office/powerpoint/2010/main" val="38162535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65353-4E0B-4AF1-9061-50C80E97B5E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the trait theory of leadership?</a:t>
            </a:r>
          </a:p>
        </p:txBody>
      </p:sp>
      <p:sp>
        <p:nvSpPr>
          <p:cNvPr id="3" name="Content Placeholder 2">
            <a:extLst>
              <a:ext uri="{FF2B5EF4-FFF2-40B4-BE49-F238E27FC236}">
                <a16:creationId xmlns:a16="http://schemas.microsoft.com/office/drawing/2014/main" id="{BEFE10DD-3D05-4C6A-B7B1-0805005BCF3C}"/>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An early idea that people are born leaders and have traits that are well-matched to leadership [22]. </a:t>
            </a:r>
          </a:p>
          <a:p>
            <a:r>
              <a:rPr lang="en-GB" dirty="0">
                <a:latin typeface="Arial" panose="020B0604020202020204" pitchFamily="34" charset="0"/>
                <a:cs typeface="Arial" panose="020B0604020202020204" pitchFamily="34" charset="0"/>
              </a:rPr>
              <a:t>A number of these traits have been identified over time as being linked to successful leadership e.g. self-confidence, determination and intelligence [23]. Although this theory has been disputed as not all individuals that possess these qualities become leaders. </a:t>
            </a:r>
          </a:p>
        </p:txBody>
      </p:sp>
      <p:sp>
        <p:nvSpPr>
          <p:cNvPr id="4" name="Slide Number Placeholder 3">
            <a:extLst>
              <a:ext uri="{FF2B5EF4-FFF2-40B4-BE49-F238E27FC236}">
                <a16:creationId xmlns:a16="http://schemas.microsoft.com/office/drawing/2014/main" id="{E5A35942-87B9-4FDC-965A-C81C5BDAF522}"/>
              </a:ext>
            </a:extLst>
          </p:cNvPr>
          <p:cNvSpPr>
            <a:spLocks noGrp="1"/>
          </p:cNvSpPr>
          <p:nvPr>
            <p:ph type="sldNum" sz="quarter" idx="12"/>
          </p:nvPr>
        </p:nvSpPr>
        <p:spPr/>
        <p:txBody>
          <a:bodyPr/>
          <a:lstStyle/>
          <a:p>
            <a:fld id="{C7D39672-73E7-4649-A862-5F84349BC5FC}" type="slidenum">
              <a:rPr lang="en-GB" smtClean="0"/>
              <a:t>15</a:t>
            </a:fld>
            <a:endParaRPr lang="en-GB"/>
          </a:p>
        </p:txBody>
      </p:sp>
    </p:spTree>
    <p:extLst>
      <p:ext uri="{BB962C8B-B14F-4D97-AF65-F5344CB8AC3E}">
        <p14:creationId xmlns:p14="http://schemas.microsoft.com/office/powerpoint/2010/main" val="3061074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8A572-FD51-46FE-879C-6B0920FED79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transactional and participative leadership?</a:t>
            </a:r>
          </a:p>
        </p:txBody>
      </p:sp>
      <p:sp>
        <p:nvSpPr>
          <p:cNvPr id="3" name="Content Placeholder 2">
            <a:extLst>
              <a:ext uri="{FF2B5EF4-FFF2-40B4-BE49-F238E27FC236}">
                <a16:creationId xmlns:a16="http://schemas.microsoft.com/office/drawing/2014/main" id="{80C13650-19C5-4B9E-8C3A-FB49D2FA8210}"/>
              </a:ext>
            </a:extLst>
          </p:cNvPr>
          <p:cNvSpPr>
            <a:spLocks noGrp="1"/>
          </p:cNvSpPr>
          <p:nvPr>
            <p:ph idx="1"/>
          </p:nvPr>
        </p:nvSpPr>
        <p:spPr>
          <a:xfrm>
            <a:off x="838200" y="2014311"/>
            <a:ext cx="10515600" cy="4351338"/>
          </a:xfrm>
        </p:spPr>
        <p:txBody>
          <a:bodyPr>
            <a:normAutofit/>
          </a:bodyPr>
          <a:lstStyle/>
          <a:p>
            <a:r>
              <a:rPr lang="en-GB" dirty="0">
                <a:latin typeface="Arial" panose="020B0604020202020204" pitchFamily="34" charset="0"/>
                <a:cs typeface="Arial" panose="020B0604020202020204" pitchFamily="34" charset="0"/>
              </a:rPr>
              <a:t>Transactional leaders hold positions of authority and manage employees individual performance as well as group performance [24]</a:t>
            </a:r>
          </a:p>
          <a:p>
            <a:r>
              <a:rPr lang="en-GB" dirty="0">
                <a:latin typeface="Arial" panose="020B0604020202020204" pitchFamily="34" charset="0"/>
                <a:cs typeface="Arial" panose="020B0604020202020204" pitchFamily="34" charset="0"/>
              </a:rPr>
              <a:t>Ensure employees follow tasks as they have been done previously [25]</a:t>
            </a:r>
          </a:p>
          <a:p>
            <a:r>
              <a:rPr lang="en-GB" dirty="0">
                <a:latin typeface="Arial" panose="020B0604020202020204" pitchFamily="34" charset="0"/>
                <a:cs typeface="Arial" panose="020B0604020202020204" pitchFamily="34" charset="0"/>
              </a:rPr>
              <a:t>Participative leaders encourage employee involvement during all decisions involving the company [26]</a:t>
            </a:r>
          </a:p>
          <a:p>
            <a:r>
              <a:rPr lang="en-GB" dirty="0">
                <a:latin typeface="Arial" panose="020B0604020202020204" pitchFamily="34" charset="0"/>
                <a:cs typeface="Arial" panose="020B0604020202020204" pitchFamily="34" charset="0"/>
              </a:rPr>
              <a:t>The team votes on decisions so employees will be more invested in the actions taken [27]</a:t>
            </a: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368490A9-E047-4CFB-9FF8-4C8DF1EC0023}"/>
              </a:ext>
            </a:extLst>
          </p:cNvPr>
          <p:cNvSpPr>
            <a:spLocks noGrp="1"/>
          </p:cNvSpPr>
          <p:nvPr>
            <p:ph type="sldNum" sz="quarter" idx="12"/>
          </p:nvPr>
        </p:nvSpPr>
        <p:spPr/>
        <p:txBody>
          <a:bodyPr/>
          <a:lstStyle/>
          <a:p>
            <a:fld id="{C7D39672-73E7-4649-A862-5F84349BC5FC}" type="slidenum">
              <a:rPr lang="en-GB" smtClean="0"/>
              <a:t>16</a:t>
            </a:fld>
            <a:endParaRPr lang="en-GB"/>
          </a:p>
        </p:txBody>
      </p:sp>
    </p:spTree>
    <p:extLst>
      <p:ext uri="{BB962C8B-B14F-4D97-AF65-F5344CB8AC3E}">
        <p14:creationId xmlns:p14="http://schemas.microsoft.com/office/powerpoint/2010/main" val="3478023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F2FDE-6988-44DE-9C41-AE334F1B6C3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transformational and situational leadership?</a:t>
            </a:r>
          </a:p>
        </p:txBody>
      </p:sp>
      <p:sp>
        <p:nvSpPr>
          <p:cNvPr id="3" name="Content Placeholder 2">
            <a:extLst>
              <a:ext uri="{FF2B5EF4-FFF2-40B4-BE49-F238E27FC236}">
                <a16:creationId xmlns:a16="http://schemas.microsoft.com/office/drawing/2014/main" id="{DCE218AC-2D6D-497C-B1C3-3569D29139D4}"/>
              </a:ext>
            </a:extLst>
          </p:cNvPr>
          <p:cNvSpPr>
            <a:spLocks noGrp="1"/>
          </p:cNvSpPr>
          <p:nvPr>
            <p:ph idx="1"/>
          </p:nvPr>
        </p:nvSpPr>
        <p:spPr>
          <a:xfrm>
            <a:off x="838200" y="2130424"/>
            <a:ext cx="10515600" cy="3994604"/>
          </a:xfrm>
        </p:spPr>
        <p:txBody>
          <a:bodyPr>
            <a:normAutofit lnSpcReduction="10000"/>
          </a:bodyPr>
          <a:lstStyle/>
          <a:p>
            <a:r>
              <a:rPr lang="en-GB" dirty="0">
                <a:latin typeface="Arial" panose="020B0604020202020204" pitchFamily="34" charset="0"/>
                <a:cs typeface="Arial" panose="020B0604020202020204" pitchFamily="34" charset="0"/>
              </a:rPr>
              <a:t>Stays focused on the employees and motivates them to become leaders themselves [28] </a:t>
            </a:r>
          </a:p>
          <a:p>
            <a:r>
              <a:rPr lang="en-GB" dirty="0">
                <a:latin typeface="Arial" panose="020B0604020202020204" pitchFamily="34" charset="0"/>
                <a:cs typeface="Arial" panose="020B0604020202020204" pitchFamily="34" charset="0"/>
              </a:rPr>
              <a:t>Transformational leaders will be encouraging, establish clear goals, offer support, inspire their team to reach beyond their own goals and recognise a job well done [29]</a:t>
            </a:r>
          </a:p>
          <a:p>
            <a:r>
              <a:rPr lang="en-GB" dirty="0">
                <a:latin typeface="Arial" panose="020B0604020202020204" pitchFamily="34" charset="0"/>
                <a:cs typeface="Arial" panose="020B0604020202020204" pitchFamily="34" charset="0"/>
              </a:rPr>
              <a:t>A situational leader will change their leadership style to match the level of the team they are going to lead [30]</a:t>
            </a:r>
          </a:p>
          <a:p>
            <a:r>
              <a:rPr lang="en-GB" dirty="0">
                <a:latin typeface="Arial" panose="020B0604020202020204" pitchFamily="34" charset="0"/>
                <a:cs typeface="Arial" panose="020B0604020202020204" pitchFamily="34" charset="0"/>
              </a:rPr>
              <a:t>Their leadership style may frequently change in order to “meet the needs” of their employees e.g. different levels of supervision per subordinate level [31]</a:t>
            </a: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9426A48-5FB8-4E2C-8E7E-9FC2F6E56F3D}"/>
              </a:ext>
            </a:extLst>
          </p:cNvPr>
          <p:cNvSpPr>
            <a:spLocks noGrp="1"/>
          </p:cNvSpPr>
          <p:nvPr>
            <p:ph type="sldNum" sz="quarter" idx="12"/>
          </p:nvPr>
        </p:nvSpPr>
        <p:spPr/>
        <p:txBody>
          <a:bodyPr/>
          <a:lstStyle/>
          <a:p>
            <a:fld id="{C7D39672-73E7-4649-A862-5F84349BC5FC}" type="slidenum">
              <a:rPr lang="en-GB" smtClean="0"/>
              <a:t>17</a:t>
            </a:fld>
            <a:endParaRPr lang="en-GB"/>
          </a:p>
        </p:txBody>
      </p:sp>
    </p:spTree>
    <p:extLst>
      <p:ext uri="{BB962C8B-B14F-4D97-AF65-F5344CB8AC3E}">
        <p14:creationId xmlns:p14="http://schemas.microsoft.com/office/powerpoint/2010/main" val="31839689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95125-CF30-4F74-93B4-69DDB8C57AD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David Goleman’s 6 Leadership Styles</a:t>
            </a:r>
          </a:p>
        </p:txBody>
      </p:sp>
      <p:sp>
        <p:nvSpPr>
          <p:cNvPr id="3" name="Content Placeholder 2">
            <a:extLst>
              <a:ext uri="{FF2B5EF4-FFF2-40B4-BE49-F238E27FC236}">
                <a16:creationId xmlns:a16="http://schemas.microsoft.com/office/drawing/2014/main" id="{A83B69CF-B117-41C7-8F0E-09F13C7A8F2B}"/>
              </a:ext>
            </a:extLst>
          </p:cNvPr>
          <p:cNvSpPr>
            <a:spLocks noGrp="1"/>
          </p:cNvSpPr>
          <p:nvPr>
            <p:ph idx="1"/>
          </p:nvPr>
        </p:nvSpPr>
        <p:spPr>
          <a:xfrm>
            <a:off x="838200" y="1856865"/>
            <a:ext cx="10515600" cy="3760164"/>
          </a:xfrm>
        </p:spPr>
        <p:txBody>
          <a:bodyPr>
            <a:normAutofit/>
          </a:bodyPr>
          <a:lstStyle/>
          <a:p>
            <a:pPr marL="514350" indent="-514350">
              <a:buFont typeface="+mj-lt"/>
              <a:buAutoNum type="arabicPeriod"/>
            </a:pPr>
            <a:r>
              <a:rPr lang="en-GB" dirty="0">
                <a:latin typeface="Arial" panose="020B0604020202020204" pitchFamily="34" charset="0"/>
                <a:cs typeface="Arial" panose="020B0604020202020204" pitchFamily="34" charset="0"/>
              </a:rPr>
              <a:t>Coercive </a:t>
            </a:r>
          </a:p>
          <a:p>
            <a:pPr marL="514350" indent="-514350">
              <a:buFont typeface="+mj-lt"/>
              <a:buAutoNum type="arabicPeriod"/>
            </a:pPr>
            <a:r>
              <a:rPr lang="en-GB" dirty="0">
                <a:latin typeface="Arial" panose="020B0604020202020204" pitchFamily="34" charset="0"/>
                <a:cs typeface="Arial" panose="020B0604020202020204" pitchFamily="34" charset="0"/>
              </a:rPr>
              <a:t>Visionary </a:t>
            </a:r>
          </a:p>
          <a:p>
            <a:pPr marL="514350" indent="-514350">
              <a:buFont typeface="+mj-lt"/>
              <a:buAutoNum type="arabicPeriod"/>
            </a:pPr>
            <a:r>
              <a:rPr lang="en-GB" dirty="0">
                <a:latin typeface="Arial" panose="020B0604020202020204" pitchFamily="34" charset="0"/>
                <a:cs typeface="Arial" panose="020B0604020202020204" pitchFamily="34" charset="0"/>
              </a:rPr>
              <a:t>Affiliative </a:t>
            </a:r>
          </a:p>
          <a:p>
            <a:pPr marL="514350" indent="-514350">
              <a:buFont typeface="+mj-lt"/>
              <a:buAutoNum type="arabicPeriod" startAt="4"/>
            </a:pPr>
            <a:r>
              <a:rPr lang="en-GB" dirty="0">
                <a:latin typeface="Arial" panose="020B0604020202020204" pitchFamily="34" charset="0"/>
                <a:cs typeface="Arial" panose="020B0604020202020204" pitchFamily="34" charset="0"/>
              </a:rPr>
              <a:t>Democratic </a:t>
            </a:r>
          </a:p>
          <a:p>
            <a:pPr marL="514350" indent="-514350">
              <a:buFont typeface="+mj-lt"/>
              <a:buAutoNum type="arabicPeriod" startAt="4"/>
            </a:pPr>
            <a:r>
              <a:rPr lang="en-GB" dirty="0">
                <a:latin typeface="Arial" panose="020B0604020202020204" pitchFamily="34" charset="0"/>
                <a:cs typeface="Arial" panose="020B0604020202020204" pitchFamily="34" charset="0"/>
              </a:rPr>
              <a:t>Coaching </a:t>
            </a:r>
          </a:p>
          <a:p>
            <a:pPr marL="514350" indent="-514350">
              <a:buFont typeface="+mj-lt"/>
              <a:buAutoNum type="arabicPeriod" startAt="4"/>
            </a:pPr>
            <a:r>
              <a:rPr lang="en-GB" dirty="0">
                <a:latin typeface="Arial" panose="020B0604020202020204" pitchFamily="34" charset="0"/>
                <a:cs typeface="Arial" panose="020B0604020202020204" pitchFamily="34" charset="0"/>
              </a:rPr>
              <a:t>Pacesetting [32]</a:t>
            </a:r>
          </a:p>
          <a:p>
            <a:pPr marL="0" indent="0">
              <a:buNone/>
            </a:pPr>
            <a:r>
              <a:rPr lang="en-GB" i="1" dirty="0">
                <a:latin typeface="Arial" panose="020B0604020202020204" pitchFamily="34" charset="0"/>
                <a:cs typeface="Arial" panose="020B0604020202020204" pitchFamily="34" charset="0"/>
              </a:rPr>
              <a:t>Find more information on handout</a:t>
            </a:r>
          </a:p>
        </p:txBody>
      </p:sp>
      <p:sp>
        <p:nvSpPr>
          <p:cNvPr id="5" name="Slide Number Placeholder 4">
            <a:extLst>
              <a:ext uri="{FF2B5EF4-FFF2-40B4-BE49-F238E27FC236}">
                <a16:creationId xmlns:a16="http://schemas.microsoft.com/office/drawing/2014/main" id="{C1D11D66-D6D8-4360-B6A7-5ADEDE2D45D7}"/>
              </a:ext>
            </a:extLst>
          </p:cNvPr>
          <p:cNvSpPr>
            <a:spLocks noGrp="1"/>
          </p:cNvSpPr>
          <p:nvPr>
            <p:ph type="sldNum" sz="quarter" idx="12"/>
          </p:nvPr>
        </p:nvSpPr>
        <p:spPr/>
        <p:txBody>
          <a:bodyPr/>
          <a:lstStyle/>
          <a:p>
            <a:fld id="{C7D39672-73E7-4649-A862-5F84349BC5FC}" type="slidenum">
              <a:rPr lang="en-GB" smtClean="0"/>
              <a:t>18</a:t>
            </a:fld>
            <a:endParaRPr lang="en-GB"/>
          </a:p>
        </p:txBody>
      </p:sp>
    </p:spTree>
    <p:extLst>
      <p:ext uri="{BB962C8B-B14F-4D97-AF65-F5344CB8AC3E}">
        <p14:creationId xmlns:p14="http://schemas.microsoft.com/office/powerpoint/2010/main" val="3705424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AB89A-A928-4E74-8A9C-753BE064111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Emotional Intelligence?</a:t>
            </a:r>
          </a:p>
        </p:txBody>
      </p:sp>
      <p:sp>
        <p:nvSpPr>
          <p:cNvPr id="3" name="Content Placeholder 2">
            <a:extLst>
              <a:ext uri="{FF2B5EF4-FFF2-40B4-BE49-F238E27FC236}">
                <a16:creationId xmlns:a16="http://schemas.microsoft.com/office/drawing/2014/main" id="{A4F9E2E3-E088-4C92-9120-B5BCAB930B05}"/>
              </a:ext>
            </a:extLst>
          </p:cNvPr>
          <p:cNvSpPr>
            <a:spLocks noGrp="1"/>
          </p:cNvSpPr>
          <p:nvPr>
            <p:ph idx="1"/>
          </p:nvPr>
        </p:nvSpPr>
        <p:spPr>
          <a:xfrm>
            <a:off x="838200" y="1549085"/>
            <a:ext cx="10515600" cy="4351338"/>
          </a:xfrm>
        </p:spPr>
        <p:txBody>
          <a:bodyPr/>
          <a:lstStyle/>
          <a:p>
            <a:r>
              <a:rPr lang="en-GB" dirty="0">
                <a:latin typeface="Arial" panose="020B0604020202020204" pitchFamily="34" charset="0"/>
                <a:cs typeface="Arial" panose="020B0604020202020204" pitchFamily="34" charset="0"/>
              </a:rPr>
              <a:t>The ability to recognise and control our emotions and help influence the emotions of others [33]</a:t>
            </a:r>
          </a:p>
          <a:p>
            <a:r>
              <a:rPr lang="en-GB" dirty="0">
                <a:latin typeface="Arial" panose="020B0604020202020204" pitchFamily="34" charset="0"/>
                <a:cs typeface="Arial" panose="020B0604020202020204" pitchFamily="34" charset="0"/>
              </a:rPr>
              <a:t>Goleman said that producing effective teamwork and leading your team is part of Emotional Intelligence (EI) and it is important for employees to take training in EI so they can show emotions that organisations want [34]</a:t>
            </a:r>
          </a:p>
          <a:p>
            <a:r>
              <a:rPr lang="en-GB" dirty="0">
                <a:latin typeface="Arial" panose="020B0604020202020204" pitchFamily="34" charset="0"/>
                <a:cs typeface="Arial" panose="020B0604020202020204" pitchFamily="34" charset="0"/>
              </a:rPr>
              <a:t>Also according to Goleman there are 5 vital elements to it which are: “self-regulation, self-awareness, motivation, empathy and social skills” [35]</a:t>
            </a: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ADB4D8A-8E75-44F4-8AB2-F69F97AEAF4A}"/>
              </a:ext>
            </a:extLst>
          </p:cNvPr>
          <p:cNvSpPr>
            <a:spLocks noGrp="1"/>
          </p:cNvSpPr>
          <p:nvPr>
            <p:ph type="sldNum" sz="quarter" idx="12"/>
          </p:nvPr>
        </p:nvSpPr>
        <p:spPr/>
        <p:txBody>
          <a:bodyPr/>
          <a:lstStyle/>
          <a:p>
            <a:fld id="{C7D39672-73E7-4649-A862-5F84349BC5FC}" type="slidenum">
              <a:rPr lang="en-GB" smtClean="0"/>
              <a:t>19</a:t>
            </a:fld>
            <a:endParaRPr lang="en-GB"/>
          </a:p>
        </p:txBody>
      </p:sp>
    </p:spTree>
    <p:extLst>
      <p:ext uri="{BB962C8B-B14F-4D97-AF65-F5344CB8AC3E}">
        <p14:creationId xmlns:p14="http://schemas.microsoft.com/office/powerpoint/2010/main" val="23242566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8E4BD-93AC-4EBC-B1A7-0E936B25A9B9}"/>
              </a:ext>
            </a:extLst>
          </p:cNvPr>
          <p:cNvSpPr>
            <a:spLocks noGrp="1"/>
          </p:cNvSpPr>
          <p:nvPr>
            <p:ph type="title"/>
          </p:nvPr>
        </p:nvSpPr>
        <p:spPr>
          <a:xfrm>
            <a:off x="838200" y="365125"/>
            <a:ext cx="10515600" cy="1325563"/>
          </a:xfrm>
        </p:spPr>
        <p:txBody>
          <a:bodyPr/>
          <a:lstStyle/>
          <a:p>
            <a:r>
              <a:rPr lang="en-GB" b="1" dirty="0">
                <a:latin typeface="Arial" panose="020B0604020202020204" pitchFamily="34" charset="0"/>
                <a:cs typeface="Arial" panose="020B0604020202020204" pitchFamily="34" charset="0"/>
              </a:rPr>
              <a:t>Mindfulness</a:t>
            </a:r>
          </a:p>
        </p:txBody>
      </p:sp>
      <p:sp>
        <p:nvSpPr>
          <p:cNvPr id="3" name="Content Placeholder 2">
            <a:extLst>
              <a:ext uri="{FF2B5EF4-FFF2-40B4-BE49-F238E27FC236}">
                <a16:creationId xmlns:a16="http://schemas.microsoft.com/office/drawing/2014/main" id="{F6F1F007-64C9-42FC-AD1D-CA5465C1E09E}"/>
              </a:ext>
            </a:extLst>
          </p:cNvPr>
          <p:cNvSpPr>
            <a:spLocks noGrp="1"/>
          </p:cNvSpPr>
          <p:nvPr>
            <p:ph idx="1"/>
          </p:nvPr>
        </p:nvSpPr>
        <p:spPr>
          <a:xfrm>
            <a:off x="838200" y="1825625"/>
            <a:ext cx="10515600" cy="3704318"/>
          </a:xfrm>
        </p:spPr>
        <p:txBody>
          <a:bodyPr>
            <a:normAutofit lnSpcReduction="10000"/>
          </a:bodyPr>
          <a:lstStyle/>
          <a:p>
            <a:r>
              <a:rPr lang="en-GB" dirty="0">
                <a:latin typeface="Arial" panose="020B0604020202020204" pitchFamily="34" charset="0"/>
                <a:cs typeface="Arial" panose="020B0604020202020204" pitchFamily="34" charset="0"/>
              </a:rPr>
              <a:t>A leader that is mindful is one that creates a leadership presence by encouraging precision, creativity, focus and consideration in the service of employees [36]</a:t>
            </a:r>
          </a:p>
          <a:p>
            <a:r>
              <a:rPr lang="en-GB" dirty="0">
                <a:latin typeface="Arial" panose="020B0604020202020204" pitchFamily="34" charset="0"/>
                <a:cs typeface="Arial" panose="020B0604020202020204" pitchFamily="34" charset="0"/>
              </a:rPr>
              <a:t>Some ways that leaders can implement mindfulness is meditation, yoga, breathing exercises and walks [37]</a:t>
            </a:r>
          </a:p>
          <a:p>
            <a:r>
              <a:rPr lang="en-GB" dirty="0">
                <a:latin typeface="Arial" panose="020B0604020202020204" pitchFamily="34" charset="0"/>
                <a:cs typeface="Arial" panose="020B0604020202020204" pitchFamily="34" charset="0"/>
              </a:rPr>
              <a:t>Practicing mindfulness has proved to be effective in improving leadership skills by increasing production, the capacity of decision-making, listening skills and reducing their stress levels [37]</a:t>
            </a:r>
          </a:p>
        </p:txBody>
      </p:sp>
      <p:sp>
        <p:nvSpPr>
          <p:cNvPr id="5" name="Slide Number Placeholder 4">
            <a:extLst>
              <a:ext uri="{FF2B5EF4-FFF2-40B4-BE49-F238E27FC236}">
                <a16:creationId xmlns:a16="http://schemas.microsoft.com/office/drawing/2014/main" id="{5377B37B-D3B1-4FD4-83CA-4F4EE6582183}"/>
              </a:ext>
            </a:extLst>
          </p:cNvPr>
          <p:cNvSpPr>
            <a:spLocks noGrp="1"/>
          </p:cNvSpPr>
          <p:nvPr>
            <p:ph type="sldNum" sz="quarter" idx="12"/>
          </p:nvPr>
        </p:nvSpPr>
        <p:spPr/>
        <p:txBody>
          <a:bodyPr/>
          <a:lstStyle/>
          <a:p>
            <a:fld id="{C7D39672-73E7-4649-A862-5F84349BC5FC}" type="slidenum">
              <a:rPr lang="en-GB" smtClean="0"/>
              <a:t>20</a:t>
            </a:fld>
            <a:endParaRPr lang="en-GB"/>
          </a:p>
        </p:txBody>
      </p:sp>
    </p:spTree>
    <p:extLst>
      <p:ext uri="{BB962C8B-B14F-4D97-AF65-F5344CB8AC3E}">
        <p14:creationId xmlns:p14="http://schemas.microsoft.com/office/powerpoint/2010/main" val="3562208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DCC82-9393-44B4-B22C-8C57AEEDEA0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Frederick Taylor’s Classical Management Theory</a:t>
            </a:r>
          </a:p>
        </p:txBody>
      </p:sp>
      <p:sp>
        <p:nvSpPr>
          <p:cNvPr id="3" name="Content Placeholder 2">
            <a:extLst>
              <a:ext uri="{FF2B5EF4-FFF2-40B4-BE49-F238E27FC236}">
                <a16:creationId xmlns:a16="http://schemas.microsoft.com/office/drawing/2014/main" id="{7C6F7398-2B3F-4569-A29B-D4232EF78376}"/>
              </a:ext>
            </a:extLst>
          </p:cNvPr>
          <p:cNvSpPr>
            <a:spLocks noGrp="1"/>
          </p:cNvSpPr>
          <p:nvPr>
            <p:ph idx="1"/>
          </p:nvPr>
        </p:nvSpPr>
        <p:spPr>
          <a:xfrm>
            <a:off x="838200" y="2072368"/>
            <a:ext cx="10515600" cy="4531632"/>
          </a:xfrm>
        </p:spPr>
        <p:txBody>
          <a:bodyPr>
            <a:normAutofit fontScale="92500" lnSpcReduction="10000"/>
          </a:bodyPr>
          <a:lstStyle/>
          <a:p>
            <a:r>
              <a:rPr lang="en-GB" sz="3000" dirty="0">
                <a:latin typeface="Arial" panose="020B0604020202020204" pitchFamily="34" charset="0"/>
                <a:cs typeface="Arial" panose="020B0604020202020204" pitchFamily="34" charset="0"/>
              </a:rPr>
              <a:t>This is based on the idea that employees only have financial and physical needs and does not account for their social needs or job fulfilment [38] </a:t>
            </a:r>
          </a:p>
          <a:p>
            <a:r>
              <a:rPr lang="en-GB" sz="3000" dirty="0">
                <a:latin typeface="Arial" panose="020B0604020202020204" pitchFamily="34" charset="0"/>
                <a:cs typeface="Arial" panose="020B0604020202020204" pitchFamily="34" charset="0"/>
              </a:rPr>
              <a:t>The goal of this theory is to increase efficiency in workers by giving them only the tools they require but this has been said to create an atmosphere that is repetitive where employees only do tedious jobs [39]</a:t>
            </a:r>
          </a:p>
          <a:p>
            <a:r>
              <a:rPr lang="en-GB" sz="3000" dirty="0">
                <a:latin typeface="Arial" panose="020B0604020202020204" pitchFamily="34" charset="0"/>
                <a:cs typeface="Arial" panose="020B0604020202020204" pitchFamily="34" charset="0"/>
              </a:rPr>
              <a:t>Taylor carried out several time and motion studies which is a system that includes a complicated task being split up into smaller steps, keeping track of what actions the employee takes during those steps so any wasteful steps can be got rid of and a time is taken for every correct step that is carried out [40]</a:t>
            </a: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23B79D37-BAD0-474F-AD0D-DA30DFD6C4DE}"/>
              </a:ext>
            </a:extLst>
          </p:cNvPr>
          <p:cNvSpPr>
            <a:spLocks noGrp="1"/>
          </p:cNvSpPr>
          <p:nvPr>
            <p:ph type="sldNum" sz="quarter" idx="12"/>
          </p:nvPr>
        </p:nvSpPr>
        <p:spPr/>
        <p:txBody>
          <a:bodyPr/>
          <a:lstStyle/>
          <a:p>
            <a:fld id="{C7D39672-73E7-4649-A862-5F84349BC5FC}" type="slidenum">
              <a:rPr lang="en-GB" smtClean="0"/>
              <a:t>21</a:t>
            </a:fld>
            <a:endParaRPr lang="en-GB"/>
          </a:p>
        </p:txBody>
      </p:sp>
    </p:spTree>
    <p:extLst>
      <p:ext uri="{BB962C8B-B14F-4D97-AF65-F5344CB8AC3E}">
        <p14:creationId xmlns:p14="http://schemas.microsoft.com/office/powerpoint/2010/main" val="16406708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1F8E2-B69E-4CA8-B0D0-7F49602751F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Human Relations Management Theory</a:t>
            </a:r>
          </a:p>
        </p:txBody>
      </p:sp>
      <p:sp>
        <p:nvSpPr>
          <p:cNvPr id="3" name="Content Placeholder 2">
            <a:extLst>
              <a:ext uri="{FF2B5EF4-FFF2-40B4-BE49-F238E27FC236}">
                <a16:creationId xmlns:a16="http://schemas.microsoft.com/office/drawing/2014/main" id="{2CBDA0C2-9985-48A4-BC57-887B111C85B9}"/>
              </a:ext>
            </a:extLst>
          </p:cNvPr>
          <p:cNvSpPr>
            <a:spLocks noGrp="1"/>
          </p:cNvSpPr>
          <p:nvPr>
            <p:ph idx="1"/>
          </p:nvPr>
        </p:nvSpPr>
        <p:spPr>
          <a:xfrm>
            <a:off x="838200" y="1825625"/>
            <a:ext cx="10515600" cy="4401004"/>
          </a:xfrm>
        </p:spPr>
        <p:txBody>
          <a:bodyPr>
            <a:normAutofit fontScale="92500"/>
          </a:bodyPr>
          <a:lstStyle/>
          <a:p>
            <a:r>
              <a:rPr lang="en-GB" dirty="0">
                <a:latin typeface="Arial" panose="020B0604020202020204" pitchFamily="34" charset="0"/>
                <a:cs typeface="Arial" panose="020B0604020202020204" pitchFamily="34" charset="0"/>
              </a:rPr>
              <a:t>This theory is based on the notion that workers wish to be part of a loyal team that allows for advancements and growth [41]</a:t>
            </a:r>
          </a:p>
          <a:p>
            <a:r>
              <a:rPr lang="en-GB" dirty="0">
                <a:latin typeface="Arial" panose="020B0604020202020204" pitchFamily="34" charset="0"/>
                <a:cs typeface="Arial" panose="020B0604020202020204" pitchFamily="34" charset="0"/>
              </a:rPr>
              <a:t>So, if employees get attention and encouragement to take part they feel their work is more valued and therefore will perform better and produce work that is a high quality [41]</a:t>
            </a:r>
          </a:p>
          <a:p>
            <a:r>
              <a:rPr lang="en-GB" dirty="0">
                <a:latin typeface="Arial" panose="020B0604020202020204" pitchFamily="34" charset="0"/>
                <a:cs typeface="Arial" panose="020B0604020202020204" pitchFamily="34" charset="0"/>
              </a:rPr>
              <a:t>This theory was developed after the Hawthorne experiments where two groups at Hawthorne factory had different lighting and the results showed that the group with better lighting had higher productivity [42]</a:t>
            </a:r>
          </a:p>
          <a:p>
            <a:r>
              <a:rPr lang="en-GB" dirty="0">
                <a:latin typeface="Arial" panose="020B0604020202020204" pitchFamily="34" charset="0"/>
                <a:cs typeface="Arial" panose="020B0604020202020204" pitchFamily="34" charset="0"/>
              </a:rPr>
              <a:t>The conclusion was that the physical conditions were not why the workers improved but it was due to the fact they were working in a group setting [43]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D2D7AF1-EFE9-4966-85DF-DF7430F3663E}"/>
              </a:ext>
            </a:extLst>
          </p:cNvPr>
          <p:cNvSpPr>
            <a:spLocks noGrp="1"/>
          </p:cNvSpPr>
          <p:nvPr>
            <p:ph type="sldNum" sz="quarter" idx="12"/>
          </p:nvPr>
        </p:nvSpPr>
        <p:spPr/>
        <p:txBody>
          <a:bodyPr/>
          <a:lstStyle/>
          <a:p>
            <a:fld id="{C7D39672-73E7-4649-A862-5F84349BC5FC}" type="slidenum">
              <a:rPr lang="en-GB" smtClean="0"/>
              <a:t>22</a:t>
            </a:fld>
            <a:endParaRPr lang="en-GB"/>
          </a:p>
        </p:txBody>
      </p:sp>
    </p:spTree>
    <p:extLst>
      <p:ext uri="{BB962C8B-B14F-4D97-AF65-F5344CB8AC3E}">
        <p14:creationId xmlns:p14="http://schemas.microsoft.com/office/powerpoint/2010/main" val="10662702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D1D13-98B6-41E9-BC16-9B8CD47C6C1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Systems Thinking Management</a:t>
            </a:r>
          </a:p>
        </p:txBody>
      </p:sp>
      <p:sp>
        <p:nvSpPr>
          <p:cNvPr id="3" name="Content Placeholder 2">
            <a:extLst>
              <a:ext uri="{FF2B5EF4-FFF2-40B4-BE49-F238E27FC236}">
                <a16:creationId xmlns:a16="http://schemas.microsoft.com/office/drawing/2014/main" id="{66F2B735-F55E-4A01-B635-53479F17C65B}"/>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A newer method of business thinking where you analyse interactions between components in the system to find patterns and determine if the pattern is good or bad [44]</a:t>
            </a:r>
          </a:p>
          <a:p>
            <a:r>
              <a:rPr lang="en-GB" dirty="0">
                <a:latin typeface="Arial" panose="020B0604020202020204" pitchFamily="34" charset="0"/>
                <a:cs typeface="Arial" panose="020B0604020202020204" pitchFamily="34" charset="0"/>
              </a:rPr>
              <a:t>This can help organisations to find specific problems in their system and where the problem is that needs to be fixed [45]</a:t>
            </a:r>
          </a:p>
        </p:txBody>
      </p:sp>
      <p:sp>
        <p:nvSpPr>
          <p:cNvPr id="4" name="Slide Number Placeholder 3">
            <a:extLst>
              <a:ext uri="{FF2B5EF4-FFF2-40B4-BE49-F238E27FC236}">
                <a16:creationId xmlns:a16="http://schemas.microsoft.com/office/drawing/2014/main" id="{B4491734-EEED-4FA3-9F72-BEF6F6436B43}"/>
              </a:ext>
            </a:extLst>
          </p:cNvPr>
          <p:cNvSpPr>
            <a:spLocks noGrp="1"/>
          </p:cNvSpPr>
          <p:nvPr>
            <p:ph type="sldNum" sz="quarter" idx="12"/>
          </p:nvPr>
        </p:nvSpPr>
        <p:spPr/>
        <p:txBody>
          <a:bodyPr/>
          <a:lstStyle/>
          <a:p>
            <a:fld id="{C7D39672-73E7-4649-A862-5F84349BC5FC}" type="slidenum">
              <a:rPr lang="en-GB" smtClean="0"/>
              <a:t>23</a:t>
            </a:fld>
            <a:endParaRPr lang="en-GB"/>
          </a:p>
        </p:txBody>
      </p:sp>
    </p:spTree>
    <p:extLst>
      <p:ext uri="{BB962C8B-B14F-4D97-AF65-F5344CB8AC3E}">
        <p14:creationId xmlns:p14="http://schemas.microsoft.com/office/powerpoint/2010/main" val="3119772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8960A-1CC2-4B5D-B5BF-20ABC6BA495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Management?</a:t>
            </a:r>
          </a:p>
        </p:txBody>
      </p:sp>
      <p:sp>
        <p:nvSpPr>
          <p:cNvPr id="3" name="Content Placeholder 2">
            <a:extLst>
              <a:ext uri="{FF2B5EF4-FFF2-40B4-BE49-F238E27FC236}">
                <a16:creationId xmlns:a16="http://schemas.microsoft.com/office/drawing/2014/main" id="{A8D85443-E529-42F4-9004-2C0872EB4698}"/>
              </a:ext>
            </a:extLst>
          </p:cNvPr>
          <p:cNvSpPr>
            <a:spLocks noGrp="1"/>
          </p:cNvSpPr>
          <p:nvPr>
            <p:ph idx="1"/>
          </p:nvPr>
        </p:nvSpPr>
        <p:spPr>
          <a:xfrm>
            <a:off x="838200" y="1825625"/>
            <a:ext cx="10515600" cy="3399518"/>
          </a:xfrm>
        </p:spPr>
        <p:txBody>
          <a:bodyPr/>
          <a:lstStyle/>
          <a:p>
            <a:r>
              <a:rPr lang="en-GB" dirty="0">
                <a:latin typeface="Arial" panose="020B0604020202020204" pitchFamily="34" charset="0"/>
                <a:cs typeface="Arial" panose="020B0604020202020204" pitchFamily="34" charset="0"/>
              </a:rPr>
              <a:t>The coordination and organisation of the actions of a workplace to accomplish it’s objectives [46] </a:t>
            </a:r>
          </a:p>
          <a:p>
            <a:r>
              <a:rPr lang="en-GB" dirty="0">
                <a:latin typeface="Arial" panose="020B0604020202020204" pitchFamily="34" charset="0"/>
                <a:cs typeface="Arial" panose="020B0604020202020204" pitchFamily="34" charset="0"/>
              </a:rPr>
              <a:t>Fleet and Peterson define management as activities which effectively use the right resources to pursue “one or more goals” [47]</a:t>
            </a:r>
          </a:p>
        </p:txBody>
      </p:sp>
      <p:sp>
        <p:nvSpPr>
          <p:cNvPr id="5" name="Slide Number Placeholder 4">
            <a:extLst>
              <a:ext uri="{FF2B5EF4-FFF2-40B4-BE49-F238E27FC236}">
                <a16:creationId xmlns:a16="http://schemas.microsoft.com/office/drawing/2014/main" id="{A77C5189-50FE-4E5A-AA50-4C3DEC57A22A}"/>
              </a:ext>
            </a:extLst>
          </p:cNvPr>
          <p:cNvSpPr>
            <a:spLocks noGrp="1"/>
          </p:cNvSpPr>
          <p:nvPr>
            <p:ph type="sldNum" sz="quarter" idx="12"/>
          </p:nvPr>
        </p:nvSpPr>
        <p:spPr/>
        <p:txBody>
          <a:bodyPr/>
          <a:lstStyle/>
          <a:p>
            <a:fld id="{C7D39672-73E7-4649-A862-5F84349BC5FC}" type="slidenum">
              <a:rPr lang="en-GB" smtClean="0"/>
              <a:t>24</a:t>
            </a:fld>
            <a:endParaRPr lang="en-GB"/>
          </a:p>
        </p:txBody>
      </p:sp>
    </p:spTree>
    <p:extLst>
      <p:ext uri="{BB962C8B-B14F-4D97-AF65-F5344CB8AC3E}">
        <p14:creationId xmlns:p14="http://schemas.microsoft.com/office/powerpoint/2010/main" val="42063028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5C2A2-D9E7-40FB-B857-9678800591E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Qualities of Good Management </a:t>
            </a:r>
          </a:p>
        </p:txBody>
      </p:sp>
      <p:sp>
        <p:nvSpPr>
          <p:cNvPr id="3" name="Content Placeholder 2">
            <a:extLst>
              <a:ext uri="{FF2B5EF4-FFF2-40B4-BE49-F238E27FC236}">
                <a16:creationId xmlns:a16="http://schemas.microsoft.com/office/drawing/2014/main" id="{5EF1ABAA-C321-4FEA-BD10-6068F89961B8}"/>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Offer required resources – Employees who do not receive the necessary tools to carry out their work can often lack motivation, a good management will also train their employees in the use of the latest equipment to help their business grow [48]</a:t>
            </a:r>
          </a:p>
          <a:p>
            <a:r>
              <a:rPr lang="en-GB" dirty="0">
                <a:latin typeface="Arial" panose="020B0604020202020204" pitchFamily="34" charset="0"/>
                <a:cs typeface="Arial" panose="020B0604020202020204" pitchFamily="34" charset="0"/>
              </a:rPr>
              <a:t>Good listening and decision making skills – Good management will listen to employees and take their suggestions and even complaints when making decisions [48]</a:t>
            </a:r>
          </a:p>
          <a:p>
            <a:r>
              <a:rPr lang="en-GB" dirty="0">
                <a:latin typeface="Arial" panose="020B0604020202020204" pitchFamily="34" charset="0"/>
                <a:cs typeface="Arial" panose="020B0604020202020204" pitchFamily="34" charset="0"/>
              </a:rPr>
              <a:t>Able to multitask and maintain focus – Manage multiple tasks at the same time to ensure they get done on time [49]</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54DEA45-5759-4321-AF12-C37E3D76739B}"/>
              </a:ext>
            </a:extLst>
          </p:cNvPr>
          <p:cNvSpPr>
            <a:spLocks noGrp="1"/>
          </p:cNvSpPr>
          <p:nvPr>
            <p:ph type="sldNum" sz="quarter" idx="12"/>
          </p:nvPr>
        </p:nvSpPr>
        <p:spPr/>
        <p:txBody>
          <a:bodyPr/>
          <a:lstStyle/>
          <a:p>
            <a:fld id="{C7D39672-73E7-4649-A862-5F84349BC5FC}" type="slidenum">
              <a:rPr lang="en-GB" smtClean="0"/>
              <a:t>25</a:t>
            </a:fld>
            <a:endParaRPr lang="en-GB"/>
          </a:p>
        </p:txBody>
      </p:sp>
    </p:spTree>
    <p:extLst>
      <p:ext uri="{BB962C8B-B14F-4D97-AF65-F5344CB8AC3E}">
        <p14:creationId xmlns:p14="http://schemas.microsoft.com/office/powerpoint/2010/main" val="24298967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33823-488A-43DF-8D9A-A85B8AC87345}"/>
              </a:ext>
            </a:extLst>
          </p:cNvPr>
          <p:cNvSpPr>
            <a:spLocks noGrp="1"/>
          </p:cNvSpPr>
          <p:nvPr>
            <p:ph type="title"/>
          </p:nvPr>
        </p:nvSpPr>
        <p:spPr>
          <a:xfrm>
            <a:off x="648928" y="164639"/>
            <a:ext cx="6579185" cy="1676603"/>
          </a:xfrm>
        </p:spPr>
        <p:txBody>
          <a:bodyPr vert="horz" lIns="91440" tIns="45720" rIns="91440" bIns="45720" rtlCol="0" anchor="ctr">
            <a:normAutofit/>
          </a:bodyPr>
          <a:lstStyle/>
          <a:p>
            <a:r>
              <a:rPr lang="en-US" b="1" dirty="0">
                <a:latin typeface="Arial" panose="020B0604020202020204" pitchFamily="34" charset="0"/>
                <a:cs typeface="Arial" panose="020B0604020202020204" pitchFamily="34" charset="0"/>
              </a:rPr>
              <a:t>Management Functions</a:t>
            </a:r>
          </a:p>
        </p:txBody>
      </p:sp>
      <p:sp>
        <p:nvSpPr>
          <p:cNvPr id="5" name="TextBox 4">
            <a:extLst>
              <a:ext uri="{FF2B5EF4-FFF2-40B4-BE49-F238E27FC236}">
                <a16:creationId xmlns:a16="http://schemas.microsoft.com/office/drawing/2014/main" id="{0A7DCE49-6E56-41AD-ABC1-AFB59675E3BE}"/>
              </a:ext>
            </a:extLst>
          </p:cNvPr>
          <p:cNvSpPr txBox="1"/>
          <p:nvPr/>
        </p:nvSpPr>
        <p:spPr>
          <a:xfrm>
            <a:off x="648931" y="2438400"/>
            <a:ext cx="3651466" cy="378541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F145785-1FB9-46A0-A3A5-B31D6CEF0157}"/>
              </a:ext>
            </a:extLst>
          </p:cNvPr>
          <p:cNvSpPr/>
          <p:nvPr/>
        </p:nvSpPr>
        <p:spPr>
          <a:xfrm>
            <a:off x="648928" y="1522154"/>
            <a:ext cx="6096000" cy="5016758"/>
          </a:xfrm>
          <a:prstGeom prst="rect">
            <a:avLst/>
          </a:prstGeom>
        </p:spPr>
        <p:txBody>
          <a:bodyPr>
            <a:spAutoFit/>
          </a:bodyPr>
          <a:lstStyle/>
          <a:p>
            <a:r>
              <a:rPr lang="en-GB" sz="2000" dirty="0">
                <a:latin typeface="Arial" panose="020B0604020202020204" pitchFamily="34" charset="0"/>
                <a:cs typeface="Arial" panose="020B0604020202020204" pitchFamily="34" charset="0"/>
              </a:rPr>
              <a:t>Planning – This part of management determines what goals the company is going to fulfil and plan how to reach that goal while corresponding with all other management departments [50]       </a:t>
            </a:r>
          </a:p>
          <a:p>
            <a:r>
              <a:rPr lang="en-GB" sz="2000" dirty="0">
                <a:latin typeface="Arial" panose="020B0604020202020204" pitchFamily="34" charset="0"/>
                <a:cs typeface="Arial" panose="020B0604020202020204" pitchFamily="34" charset="0"/>
              </a:rPr>
              <a:t>Organising – This function of management takes charge of the complete structure of the organisation i.e. with tasks such as allocating tasks to employees [50]</a:t>
            </a:r>
          </a:p>
          <a:p>
            <a:r>
              <a:rPr lang="en-GB" sz="2000" dirty="0">
                <a:latin typeface="Arial" panose="020B0604020202020204" pitchFamily="34" charset="0"/>
                <a:cs typeface="Arial" panose="020B0604020202020204" pitchFamily="34" charset="0"/>
              </a:rPr>
              <a:t>Staffing – Controls hiring the right employees for the right job and they also take charge of training, personnel and promotions etc. [50]</a:t>
            </a:r>
          </a:p>
          <a:p>
            <a:r>
              <a:rPr lang="en-GB" sz="2000" dirty="0">
                <a:latin typeface="Arial" panose="020B0604020202020204" pitchFamily="34" charset="0"/>
                <a:cs typeface="Arial" panose="020B0604020202020204" pitchFamily="34" charset="0"/>
              </a:rPr>
              <a:t>Coordinating – Arrangement of employees actions to have a solid unit to achieve a goal [51]</a:t>
            </a:r>
          </a:p>
          <a:p>
            <a:r>
              <a:rPr lang="en-GB" sz="2000" dirty="0">
                <a:latin typeface="Arial" panose="020B0604020202020204" pitchFamily="34" charset="0"/>
                <a:cs typeface="Arial" panose="020B0604020202020204" pitchFamily="34" charset="0"/>
              </a:rPr>
              <a:t>Controlling – This is to make sure all other functions are going according to plan and employees are working up to standard [52]                              </a:t>
            </a:r>
          </a:p>
        </p:txBody>
      </p:sp>
      <p:graphicFrame>
        <p:nvGraphicFramePr>
          <p:cNvPr id="6" name="Diagram 5">
            <a:extLst>
              <a:ext uri="{FF2B5EF4-FFF2-40B4-BE49-F238E27FC236}">
                <a16:creationId xmlns:a16="http://schemas.microsoft.com/office/drawing/2014/main" id="{B76B3E25-AF13-470A-9221-1EEA3002FA40}"/>
              </a:ext>
            </a:extLst>
          </p:cNvPr>
          <p:cNvGraphicFramePr/>
          <p:nvPr>
            <p:extLst>
              <p:ext uri="{D42A27DB-BD31-4B8C-83A1-F6EECF244321}">
                <p14:modId xmlns:p14="http://schemas.microsoft.com/office/powerpoint/2010/main" val="2303055826"/>
              </p:ext>
            </p:extLst>
          </p:nvPr>
        </p:nvGraphicFramePr>
        <p:xfrm>
          <a:off x="5602513" y="1378858"/>
          <a:ext cx="7561943" cy="4991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2C60D8FD-E2FF-4951-BFBD-8A8E19BFB7F8}"/>
              </a:ext>
            </a:extLst>
          </p:cNvPr>
          <p:cNvSpPr>
            <a:spLocks noGrp="1"/>
          </p:cNvSpPr>
          <p:nvPr>
            <p:ph type="sldNum" sz="quarter" idx="12"/>
          </p:nvPr>
        </p:nvSpPr>
        <p:spPr/>
        <p:txBody>
          <a:bodyPr/>
          <a:lstStyle/>
          <a:p>
            <a:fld id="{C7D39672-73E7-4649-A862-5F84349BC5FC}" type="slidenum">
              <a:rPr lang="en-GB" smtClean="0"/>
              <a:t>26</a:t>
            </a:fld>
            <a:endParaRPr lang="en-GB"/>
          </a:p>
        </p:txBody>
      </p:sp>
    </p:spTree>
    <p:extLst>
      <p:ext uri="{BB962C8B-B14F-4D97-AF65-F5344CB8AC3E}">
        <p14:creationId xmlns:p14="http://schemas.microsoft.com/office/powerpoint/2010/main" val="38590840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2BF31-0569-4034-A26B-C8CE51A967A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Differences between leaders and managers</a:t>
            </a:r>
          </a:p>
        </p:txBody>
      </p:sp>
      <p:graphicFrame>
        <p:nvGraphicFramePr>
          <p:cNvPr id="4" name="Table 3">
            <a:extLst>
              <a:ext uri="{FF2B5EF4-FFF2-40B4-BE49-F238E27FC236}">
                <a16:creationId xmlns:a16="http://schemas.microsoft.com/office/drawing/2014/main" id="{1A5F4FF2-6EB8-40DB-97C9-09CF3DEAA599}"/>
              </a:ext>
            </a:extLst>
          </p:cNvPr>
          <p:cNvGraphicFramePr>
            <a:graphicFrameLocks noGrp="1"/>
          </p:cNvGraphicFramePr>
          <p:nvPr>
            <p:extLst>
              <p:ext uri="{D42A27DB-BD31-4B8C-83A1-F6EECF244321}">
                <p14:modId xmlns:p14="http://schemas.microsoft.com/office/powerpoint/2010/main" val="1144408534"/>
              </p:ext>
            </p:extLst>
          </p:nvPr>
        </p:nvGraphicFramePr>
        <p:xfrm>
          <a:off x="838200" y="1824943"/>
          <a:ext cx="10515600" cy="4804229"/>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103000612"/>
                    </a:ext>
                  </a:extLst>
                </a:gridCol>
                <a:gridCol w="5257800">
                  <a:extLst>
                    <a:ext uri="{9D8B030D-6E8A-4147-A177-3AD203B41FA5}">
                      <a16:colId xmlns:a16="http://schemas.microsoft.com/office/drawing/2014/main" val="4267232769"/>
                    </a:ext>
                  </a:extLst>
                </a:gridCol>
              </a:tblGrid>
              <a:tr h="780869">
                <a:tc>
                  <a:txBody>
                    <a:bodyPr/>
                    <a:lstStyle/>
                    <a:p>
                      <a:pPr algn="ctr"/>
                      <a:r>
                        <a:rPr lang="en-GB" sz="2800" dirty="0">
                          <a:latin typeface="Arial" panose="020B0604020202020204" pitchFamily="34" charset="0"/>
                          <a:cs typeface="Arial" panose="020B0604020202020204" pitchFamily="34" charset="0"/>
                        </a:rPr>
                        <a:t>Leaders</a:t>
                      </a:r>
                    </a:p>
                  </a:txBody>
                  <a:tcPr/>
                </a:tc>
                <a:tc>
                  <a:txBody>
                    <a:bodyPr/>
                    <a:lstStyle/>
                    <a:p>
                      <a:pPr algn="ctr"/>
                      <a:r>
                        <a:rPr lang="en-GB" sz="2800" dirty="0">
                          <a:latin typeface="Arial" panose="020B0604020202020204" pitchFamily="34" charset="0"/>
                          <a:cs typeface="Arial" panose="020B0604020202020204" pitchFamily="34" charset="0"/>
                        </a:rPr>
                        <a:t>Managers</a:t>
                      </a:r>
                    </a:p>
                  </a:txBody>
                  <a:tcPr/>
                </a:tc>
                <a:extLst>
                  <a:ext uri="{0D108BD9-81ED-4DB2-BD59-A6C34878D82A}">
                    <a16:rowId xmlns:a16="http://schemas.microsoft.com/office/drawing/2014/main" val="1994136931"/>
                  </a:ext>
                </a:extLst>
              </a:tr>
              <a:tr h="780869">
                <a:tc>
                  <a:txBody>
                    <a:bodyPr/>
                    <a:lstStyle/>
                    <a:p>
                      <a:r>
                        <a:rPr lang="en-GB" sz="2000" dirty="0">
                          <a:latin typeface="Arial" panose="020B0604020202020204" pitchFamily="34" charset="0"/>
                          <a:cs typeface="Arial" panose="020B0604020202020204" pitchFamily="34" charset="0"/>
                        </a:rPr>
                        <a:t>Leaders form a vision and help employees to carry out that vision and make them feel part of something bigger than themselves [53] </a:t>
                      </a:r>
                    </a:p>
                  </a:txBody>
                  <a:tcPr/>
                </a:tc>
                <a:tc>
                  <a:txBody>
                    <a:bodyPr/>
                    <a:lstStyle/>
                    <a:p>
                      <a:r>
                        <a:rPr lang="en-GB" sz="2000" dirty="0">
                          <a:latin typeface="Arial" panose="020B0604020202020204" pitchFamily="34" charset="0"/>
                          <a:cs typeface="Arial" panose="020B0604020202020204" pitchFamily="34" charset="0"/>
                        </a:rPr>
                        <a:t>Managers make goals and focus on accomplishing them [53]</a:t>
                      </a:r>
                    </a:p>
                  </a:txBody>
                  <a:tcPr/>
                </a:tc>
                <a:extLst>
                  <a:ext uri="{0D108BD9-81ED-4DB2-BD59-A6C34878D82A}">
                    <a16:rowId xmlns:a16="http://schemas.microsoft.com/office/drawing/2014/main" val="745720945"/>
                  </a:ext>
                </a:extLst>
              </a:tr>
              <a:tr h="780869">
                <a:tc>
                  <a:txBody>
                    <a:bodyPr/>
                    <a:lstStyle/>
                    <a:p>
                      <a:r>
                        <a:rPr lang="en-GB" sz="2000" dirty="0">
                          <a:latin typeface="Arial" panose="020B0604020202020204" pitchFamily="34" charset="0"/>
                          <a:cs typeface="Arial" panose="020B0604020202020204" pitchFamily="34" charset="0"/>
                        </a:rPr>
                        <a:t>Leaders use a more personal style to lead and work to be unique [53]</a:t>
                      </a:r>
                    </a:p>
                  </a:txBody>
                  <a:tcPr/>
                </a:tc>
                <a:tc>
                  <a:txBody>
                    <a:bodyPr/>
                    <a:lstStyle/>
                    <a:p>
                      <a:r>
                        <a:rPr lang="en-GB" sz="2000" dirty="0">
                          <a:latin typeface="Arial" panose="020B0604020202020204" pitchFamily="34" charset="0"/>
                          <a:cs typeface="Arial" panose="020B0604020202020204" pitchFamily="34" charset="0"/>
                        </a:rPr>
                        <a:t>Managers tend to copy behaviour they have learnt and assume their management style rather than designing their own [53]</a:t>
                      </a:r>
                    </a:p>
                  </a:txBody>
                  <a:tcPr/>
                </a:tc>
                <a:extLst>
                  <a:ext uri="{0D108BD9-81ED-4DB2-BD59-A6C34878D82A}">
                    <a16:rowId xmlns:a16="http://schemas.microsoft.com/office/drawing/2014/main" val="3025447267"/>
                  </a:ext>
                </a:extLst>
              </a:tr>
              <a:tr h="780869">
                <a:tc>
                  <a:txBody>
                    <a:bodyPr/>
                    <a:lstStyle/>
                    <a:p>
                      <a:r>
                        <a:rPr lang="en-GB" sz="2000" dirty="0">
                          <a:latin typeface="Arial" panose="020B0604020202020204" pitchFamily="34" charset="0"/>
                          <a:cs typeface="Arial" panose="020B0604020202020204" pitchFamily="34" charset="0"/>
                        </a:rPr>
                        <a:t>Leaders may question authority to change decisions to ensure the best decisions are made for the team [54]</a:t>
                      </a:r>
                    </a:p>
                  </a:txBody>
                  <a:tcPr/>
                </a:tc>
                <a:tc>
                  <a:txBody>
                    <a:bodyPr/>
                    <a:lstStyle/>
                    <a:p>
                      <a:r>
                        <a:rPr lang="en-GB" sz="2000" dirty="0">
                          <a:latin typeface="Arial" panose="020B0604020202020204" pitchFamily="34" charset="0"/>
                          <a:cs typeface="Arial" panose="020B0604020202020204" pitchFamily="34" charset="0"/>
                        </a:rPr>
                        <a:t>Managers stick to the plan and tend not to make changes [54]</a:t>
                      </a:r>
                    </a:p>
                  </a:txBody>
                  <a:tcPr/>
                </a:tc>
                <a:extLst>
                  <a:ext uri="{0D108BD9-81ED-4DB2-BD59-A6C34878D82A}">
                    <a16:rowId xmlns:a16="http://schemas.microsoft.com/office/drawing/2014/main" val="595473762"/>
                  </a:ext>
                </a:extLst>
              </a:tr>
              <a:tr h="780869">
                <a:tc>
                  <a:txBody>
                    <a:bodyPr/>
                    <a:lstStyle/>
                    <a:p>
                      <a:r>
                        <a:rPr lang="en-GB" sz="2000" dirty="0">
                          <a:latin typeface="Arial" panose="020B0604020202020204" pitchFamily="34" charset="0"/>
                          <a:cs typeface="Arial" panose="020B0604020202020204" pitchFamily="34" charset="0"/>
                        </a:rPr>
                        <a:t>Leaders encourage staff to perform their best [54]</a:t>
                      </a:r>
                    </a:p>
                  </a:txBody>
                  <a:tcPr/>
                </a:tc>
                <a:tc>
                  <a:txBody>
                    <a:bodyPr/>
                    <a:lstStyle/>
                    <a:p>
                      <a:r>
                        <a:rPr lang="en-GB" sz="2000" dirty="0">
                          <a:latin typeface="Arial" panose="020B0604020202020204" pitchFamily="34" charset="0"/>
                          <a:cs typeface="Arial" panose="020B0604020202020204" pitchFamily="34" charset="0"/>
                        </a:rPr>
                        <a:t>Managers work to gain authority over employees and rely upon control to achieve the best for the company [54]</a:t>
                      </a:r>
                    </a:p>
                  </a:txBody>
                  <a:tcPr/>
                </a:tc>
                <a:extLst>
                  <a:ext uri="{0D108BD9-81ED-4DB2-BD59-A6C34878D82A}">
                    <a16:rowId xmlns:a16="http://schemas.microsoft.com/office/drawing/2014/main" val="3227506361"/>
                  </a:ext>
                </a:extLst>
              </a:tr>
            </a:tbl>
          </a:graphicData>
        </a:graphic>
      </p:graphicFrame>
      <p:sp>
        <p:nvSpPr>
          <p:cNvPr id="3" name="Slide Number Placeholder 2">
            <a:extLst>
              <a:ext uri="{FF2B5EF4-FFF2-40B4-BE49-F238E27FC236}">
                <a16:creationId xmlns:a16="http://schemas.microsoft.com/office/drawing/2014/main" id="{37D62DAE-16AD-465C-A8C5-AEAA305F1B6A}"/>
              </a:ext>
            </a:extLst>
          </p:cNvPr>
          <p:cNvSpPr>
            <a:spLocks noGrp="1"/>
          </p:cNvSpPr>
          <p:nvPr>
            <p:ph type="sldNum" sz="quarter" idx="12"/>
          </p:nvPr>
        </p:nvSpPr>
        <p:spPr/>
        <p:txBody>
          <a:bodyPr/>
          <a:lstStyle/>
          <a:p>
            <a:fld id="{C7D39672-73E7-4649-A862-5F84349BC5FC}" type="slidenum">
              <a:rPr lang="en-GB" smtClean="0"/>
              <a:t>27</a:t>
            </a:fld>
            <a:endParaRPr lang="en-GB"/>
          </a:p>
        </p:txBody>
      </p:sp>
    </p:spTree>
    <p:extLst>
      <p:ext uri="{BB962C8B-B14F-4D97-AF65-F5344CB8AC3E}">
        <p14:creationId xmlns:p14="http://schemas.microsoft.com/office/powerpoint/2010/main" val="2364684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8362C-C52C-47EB-8C5B-93599CD355F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Levels of Management</a:t>
            </a:r>
          </a:p>
        </p:txBody>
      </p:sp>
      <p:graphicFrame>
        <p:nvGraphicFramePr>
          <p:cNvPr id="9" name="Diagram 8">
            <a:extLst>
              <a:ext uri="{FF2B5EF4-FFF2-40B4-BE49-F238E27FC236}">
                <a16:creationId xmlns:a16="http://schemas.microsoft.com/office/drawing/2014/main" id="{5C959788-D5F5-4941-886B-E20BD3CFA0A8}"/>
              </a:ext>
            </a:extLst>
          </p:cNvPr>
          <p:cNvGraphicFramePr/>
          <p:nvPr>
            <p:extLst>
              <p:ext uri="{D42A27DB-BD31-4B8C-83A1-F6EECF244321}">
                <p14:modId xmlns:p14="http://schemas.microsoft.com/office/powerpoint/2010/main" val="1405686271"/>
              </p:ext>
            </p:extLst>
          </p:nvPr>
        </p:nvGraphicFramePr>
        <p:xfrm>
          <a:off x="2569027" y="1480457"/>
          <a:ext cx="8128001" cy="51803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Rectangle: Rounded Corners 9">
            <a:extLst>
              <a:ext uri="{FF2B5EF4-FFF2-40B4-BE49-F238E27FC236}">
                <a16:creationId xmlns:a16="http://schemas.microsoft.com/office/drawing/2014/main" id="{BFAD6CD6-56CB-4A94-8B3B-17E0B7096378}"/>
              </a:ext>
            </a:extLst>
          </p:cNvPr>
          <p:cNvSpPr/>
          <p:nvPr/>
        </p:nvSpPr>
        <p:spPr>
          <a:xfrm>
            <a:off x="6226629" y="2010115"/>
            <a:ext cx="3396344" cy="1219200"/>
          </a:xfrm>
          <a:prstGeom prst="roundRect">
            <a:avLst/>
          </a:prstGeom>
          <a:solidFill>
            <a:srgbClr val="FFC000"/>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TOP</a:t>
            </a:r>
          </a:p>
        </p:txBody>
      </p:sp>
      <p:sp>
        <p:nvSpPr>
          <p:cNvPr id="11" name="Rectangle: Rounded Corners 10">
            <a:extLst>
              <a:ext uri="{FF2B5EF4-FFF2-40B4-BE49-F238E27FC236}">
                <a16:creationId xmlns:a16="http://schemas.microsoft.com/office/drawing/2014/main" id="{15247355-6635-4AB6-B3AE-29A1027A6882}"/>
              </a:ext>
            </a:extLst>
          </p:cNvPr>
          <p:cNvSpPr/>
          <p:nvPr/>
        </p:nvSpPr>
        <p:spPr>
          <a:xfrm>
            <a:off x="6226629" y="3378200"/>
            <a:ext cx="3396344" cy="1219200"/>
          </a:xfrm>
          <a:prstGeom prst="roundRect">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MIDDLE</a:t>
            </a:r>
          </a:p>
        </p:txBody>
      </p:sp>
      <p:sp>
        <p:nvSpPr>
          <p:cNvPr id="12" name="Rectangle: Rounded Corners 11">
            <a:extLst>
              <a:ext uri="{FF2B5EF4-FFF2-40B4-BE49-F238E27FC236}">
                <a16:creationId xmlns:a16="http://schemas.microsoft.com/office/drawing/2014/main" id="{F23493E0-C6FA-4B38-8114-60BFA0DD319D}"/>
              </a:ext>
            </a:extLst>
          </p:cNvPr>
          <p:cNvSpPr/>
          <p:nvPr/>
        </p:nvSpPr>
        <p:spPr>
          <a:xfrm>
            <a:off x="6226629" y="4753429"/>
            <a:ext cx="3396344" cy="1219200"/>
          </a:xfrm>
          <a:prstGeom prst="roundRect">
            <a:avLst/>
          </a:prstGeom>
          <a:solidFill>
            <a:schemeClr val="accent5"/>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LOWER</a:t>
            </a:r>
          </a:p>
        </p:txBody>
      </p:sp>
      <p:sp>
        <p:nvSpPr>
          <p:cNvPr id="3" name="Slide Number Placeholder 2">
            <a:extLst>
              <a:ext uri="{FF2B5EF4-FFF2-40B4-BE49-F238E27FC236}">
                <a16:creationId xmlns:a16="http://schemas.microsoft.com/office/drawing/2014/main" id="{7E8C4D46-A7AA-4B98-A895-E8D20C30B84B}"/>
              </a:ext>
            </a:extLst>
          </p:cNvPr>
          <p:cNvSpPr>
            <a:spLocks noGrp="1"/>
          </p:cNvSpPr>
          <p:nvPr>
            <p:ph type="sldNum" sz="quarter" idx="12"/>
          </p:nvPr>
        </p:nvSpPr>
        <p:spPr/>
        <p:txBody>
          <a:bodyPr/>
          <a:lstStyle/>
          <a:p>
            <a:fld id="{C7D39672-73E7-4649-A862-5F84349BC5FC}" type="slidenum">
              <a:rPr lang="en-GB" smtClean="0"/>
              <a:t>28</a:t>
            </a:fld>
            <a:endParaRPr lang="en-GB"/>
          </a:p>
        </p:txBody>
      </p:sp>
    </p:spTree>
    <p:extLst>
      <p:ext uri="{BB962C8B-B14F-4D97-AF65-F5344CB8AC3E}">
        <p14:creationId xmlns:p14="http://schemas.microsoft.com/office/powerpoint/2010/main" val="1789537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0"/>
                                        </p:tgtEl>
                                      </p:cBhvr>
                                    </p:animEffect>
                                    <p:set>
                                      <p:cBhvr>
                                        <p:cTn id="7" dur="1" fill="hold">
                                          <p:stCondLst>
                                            <p:cond delay="499"/>
                                          </p:stCondLst>
                                        </p:cTn>
                                        <p:tgtEl>
                                          <p:spTgt spid="10"/>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1"/>
                                        </p:tgtEl>
                                      </p:cBhvr>
                                    </p:animEffect>
                                    <p:set>
                                      <p:cBhvr>
                                        <p:cTn id="12" dur="1" fill="hold">
                                          <p:stCondLst>
                                            <p:cond delay="499"/>
                                          </p:stCondLst>
                                        </p:cTn>
                                        <p:tgtEl>
                                          <p:spTgt spid="11"/>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12"/>
                                        </p:tgtEl>
                                      </p:cBhvr>
                                    </p:animEffect>
                                    <p:set>
                                      <p:cBhvr>
                                        <p:cTn id="17"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29A31-2AB5-47A7-832B-31C49E8FDAB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Management	 </a:t>
            </a:r>
          </a:p>
        </p:txBody>
      </p:sp>
      <p:sp>
        <p:nvSpPr>
          <p:cNvPr id="3" name="Content Placeholder 2">
            <a:extLst>
              <a:ext uri="{FF2B5EF4-FFF2-40B4-BE49-F238E27FC236}">
                <a16:creationId xmlns:a16="http://schemas.microsoft.com/office/drawing/2014/main" id="{9233B1A0-0461-4C80-8899-BE35DE5DA78D}"/>
              </a:ext>
            </a:extLst>
          </p:cNvPr>
          <p:cNvSpPr>
            <a:spLocks noGrp="1"/>
          </p:cNvSpPr>
          <p:nvPr>
            <p:ph idx="1"/>
          </p:nvPr>
        </p:nvSpPr>
        <p:spPr>
          <a:xfrm>
            <a:off x="838200" y="1825624"/>
            <a:ext cx="10515600" cy="4560661"/>
          </a:xfrm>
        </p:spPr>
        <p:txBody>
          <a:bodyPr>
            <a:normAutofit fontScale="92500" lnSpcReduction="10000"/>
          </a:bodyPr>
          <a:lstStyle/>
          <a:p>
            <a:r>
              <a:rPr lang="en-GB" dirty="0">
                <a:latin typeface="Arial" panose="020B0604020202020204" pitchFamily="34" charset="0"/>
                <a:cs typeface="Arial" panose="020B0604020202020204" pitchFamily="34" charset="0"/>
              </a:rPr>
              <a:t>Autocratic managers take charge of all activities and take little to no input from employees [58]</a:t>
            </a:r>
          </a:p>
          <a:p>
            <a:r>
              <a:rPr lang="en-GB" dirty="0">
                <a:latin typeface="Arial" panose="020B0604020202020204" pitchFamily="34" charset="0"/>
                <a:cs typeface="Arial" panose="020B0604020202020204" pitchFamily="34" charset="0"/>
              </a:rPr>
              <a:t>Only effective for quick decision making [59]</a:t>
            </a:r>
          </a:p>
          <a:p>
            <a:r>
              <a:rPr lang="en-GB" dirty="0">
                <a:latin typeface="Arial" panose="020B0604020202020204" pitchFamily="34" charset="0"/>
                <a:cs typeface="Arial" panose="020B0604020202020204" pitchFamily="34" charset="0"/>
              </a:rPr>
              <a:t>Paternalistic managers will keep their employees interest at heart [60]</a:t>
            </a:r>
          </a:p>
          <a:p>
            <a:r>
              <a:rPr lang="en-GB" dirty="0">
                <a:latin typeface="Arial" panose="020B0604020202020204" pitchFamily="34" charset="0"/>
                <a:cs typeface="Arial" panose="020B0604020202020204" pitchFamily="34" charset="0"/>
              </a:rPr>
              <a:t>Employees should trust their leader knows what’s best for them [61]</a:t>
            </a:r>
          </a:p>
          <a:p>
            <a:r>
              <a:rPr lang="en-GB" dirty="0">
                <a:latin typeface="Arial" panose="020B0604020202020204" pitchFamily="34" charset="0"/>
                <a:cs typeface="Arial" panose="020B0604020202020204" pitchFamily="34" charset="0"/>
              </a:rPr>
              <a:t>Democratic managers allow employees to play an active part in decision making and highly encourage creativity [62]</a:t>
            </a:r>
          </a:p>
          <a:p>
            <a:r>
              <a:rPr lang="en-GB" dirty="0">
                <a:latin typeface="Arial" panose="020B0604020202020204" pitchFamily="34" charset="0"/>
                <a:cs typeface="Arial" panose="020B0604020202020204" pitchFamily="34" charset="0"/>
              </a:rPr>
              <a:t>Laissez-faire managers build a strong team and then leave them to their own devices [63]</a:t>
            </a:r>
          </a:p>
          <a:p>
            <a:r>
              <a:rPr lang="en-GB" dirty="0">
                <a:latin typeface="Arial" panose="020B0604020202020204" pitchFamily="34" charset="0"/>
                <a:cs typeface="Arial" panose="020B0604020202020204" pitchFamily="34" charset="0"/>
              </a:rPr>
              <a:t>Employees decide how to carry out work [64]</a:t>
            </a: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B270140-DA4C-4A49-8619-BF1AA6F77252}"/>
              </a:ext>
            </a:extLst>
          </p:cNvPr>
          <p:cNvSpPr>
            <a:spLocks noGrp="1"/>
          </p:cNvSpPr>
          <p:nvPr>
            <p:ph type="sldNum" sz="quarter" idx="12"/>
          </p:nvPr>
        </p:nvSpPr>
        <p:spPr/>
        <p:txBody>
          <a:bodyPr/>
          <a:lstStyle/>
          <a:p>
            <a:fld id="{C7D39672-73E7-4649-A862-5F84349BC5FC}" type="slidenum">
              <a:rPr lang="en-GB" smtClean="0"/>
              <a:t>29</a:t>
            </a:fld>
            <a:endParaRPr lang="en-GB"/>
          </a:p>
        </p:txBody>
      </p:sp>
    </p:spTree>
    <p:extLst>
      <p:ext uri="{BB962C8B-B14F-4D97-AF65-F5344CB8AC3E}">
        <p14:creationId xmlns:p14="http://schemas.microsoft.com/office/powerpoint/2010/main" val="18225527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20259-4682-47F3-AE6F-DACA90C1992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Theory X and Theory Y</a:t>
            </a:r>
          </a:p>
        </p:txBody>
      </p:sp>
      <p:sp>
        <p:nvSpPr>
          <p:cNvPr id="3" name="Content Placeholder 2">
            <a:extLst>
              <a:ext uri="{FF2B5EF4-FFF2-40B4-BE49-F238E27FC236}">
                <a16:creationId xmlns:a16="http://schemas.microsoft.com/office/drawing/2014/main" id="{1FF414C2-603D-452D-944A-3B28B99DBD3D}"/>
              </a:ext>
            </a:extLst>
          </p:cNvPr>
          <p:cNvSpPr>
            <a:spLocks noGrp="1"/>
          </p:cNvSpPr>
          <p:nvPr>
            <p:ph idx="1"/>
          </p:nvPr>
        </p:nvSpPr>
        <p:spPr>
          <a:xfrm>
            <a:off x="838200" y="1825625"/>
            <a:ext cx="10515600" cy="3686632"/>
          </a:xfrm>
        </p:spPr>
        <p:txBody>
          <a:bodyPr/>
          <a:lstStyle/>
          <a:p>
            <a:r>
              <a:rPr lang="en-GB" dirty="0">
                <a:latin typeface="Arial" panose="020B0604020202020204" pitchFamily="34" charset="0"/>
                <a:cs typeface="Arial" panose="020B0604020202020204" pitchFamily="34" charset="0"/>
              </a:rPr>
              <a:t>Theory X makes the assumption that employees do not like work [65]</a:t>
            </a:r>
          </a:p>
          <a:p>
            <a:r>
              <a:rPr lang="en-GB" dirty="0">
                <a:latin typeface="Arial" panose="020B0604020202020204" pitchFamily="34" charset="0"/>
                <a:cs typeface="Arial" panose="020B0604020202020204" pitchFamily="34" charset="0"/>
              </a:rPr>
              <a:t>Believe they need constant rewards and supervision in order to achieve their goals [66]</a:t>
            </a:r>
          </a:p>
          <a:p>
            <a:r>
              <a:rPr lang="en-GB" dirty="0">
                <a:latin typeface="Arial" panose="020B0604020202020204" pitchFamily="34" charset="0"/>
                <a:cs typeface="Arial" panose="020B0604020202020204" pitchFamily="34" charset="0"/>
              </a:rPr>
              <a:t>Theory Y gives employees more responsibilities and believes they enjoy work [67]</a:t>
            </a:r>
          </a:p>
          <a:p>
            <a:r>
              <a:rPr lang="en-GB" dirty="0">
                <a:latin typeface="Arial" panose="020B0604020202020204" pitchFamily="34" charset="0"/>
                <a:cs typeface="Arial" panose="020B0604020202020204" pitchFamily="34" charset="0"/>
              </a:rPr>
              <a:t>They are also encouraged to grow their skills and make decisions [68]</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D855956-4764-4E0C-97F1-27D082350409}"/>
              </a:ext>
            </a:extLst>
          </p:cNvPr>
          <p:cNvSpPr>
            <a:spLocks noGrp="1"/>
          </p:cNvSpPr>
          <p:nvPr>
            <p:ph type="sldNum" sz="quarter" idx="12"/>
          </p:nvPr>
        </p:nvSpPr>
        <p:spPr/>
        <p:txBody>
          <a:bodyPr/>
          <a:lstStyle/>
          <a:p>
            <a:fld id="{C7D39672-73E7-4649-A862-5F84349BC5FC}" type="slidenum">
              <a:rPr lang="en-GB" smtClean="0"/>
              <a:t>30</a:t>
            </a:fld>
            <a:endParaRPr lang="en-GB"/>
          </a:p>
        </p:txBody>
      </p:sp>
    </p:spTree>
    <p:extLst>
      <p:ext uri="{BB962C8B-B14F-4D97-AF65-F5344CB8AC3E}">
        <p14:creationId xmlns:p14="http://schemas.microsoft.com/office/powerpoint/2010/main" val="10704587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32CC-8BED-407C-8410-BFE89160D2F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Similarities in Leadership &amp; Management</a:t>
            </a:r>
          </a:p>
        </p:txBody>
      </p:sp>
      <p:sp>
        <p:nvSpPr>
          <p:cNvPr id="3" name="Content Placeholder 2">
            <a:extLst>
              <a:ext uri="{FF2B5EF4-FFF2-40B4-BE49-F238E27FC236}">
                <a16:creationId xmlns:a16="http://schemas.microsoft.com/office/drawing/2014/main" id="{6D8EADE3-0B5F-40E1-B700-3E6AF754B695}"/>
              </a:ext>
            </a:extLst>
          </p:cNvPr>
          <p:cNvSpPr>
            <a:spLocks noGrp="1"/>
          </p:cNvSpPr>
          <p:nvPr>
            <p:ph idx="1"/>
          </p:nvPr>
        </p:nvSpPr>
        <p:spPr>
          <a:xfrm>
            <a:off x="838200" y="2075996"/>
            <a:ext cx="10515600" cy="4351338"/>
          </a:xfrm>
        </p:spPr>
        <p:txBody>
          <a:bodyPr/>
          <a:lstStyle/>
          <a:p>
            <a:r>
              <a:rPr lang="en-GB" dirty="0">
                <a:latin typeface="Arial" panose="020B0604020202020204" pitchFamily="34" charset="0"/>
                <a:cs typeface="Arial" panose="020B0604020202020204" pitchFamily="34" charset="0"/>
              </a:rPr>
              <a:t>Participative leadership and democratic management are similar to Theory Y as they both encourage employee involvement including decision making </a:t>
            </a:r>
          </a:p>
          <a:p>
            <a:r>
              <a:rPr lang="en-GB" dirty="0">
                <a:latin typeface="Arial" panose="020B0604020202020204" pitchFamily="34" charset="0"/>
                <a:cs typeface="Arial" panose="020B0604020202020204" pitchFamily="34" charset="0"/>
              </a:rPr>
              <a:t>Transactional leadership and autocratic management relate to Theory X as they are centred on the manager who makes most of the decisions and they follow the system that has been set prior</a:t>
            </a: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B31B43C-C10F-4B5B-8F94-1386B8C2D0B6}"/>
              </a:ext>
            </a:extLst>
          </p:cNvPr>
          <p:cNvSpPr>
            <a:spLocks noGrp="1"/>
          </p:cNvSpPr>
          <p:nvPr>
            <p:ph type="sldNum" sz="quarter" idx="12"/>
          </p:nvPr>
        </p:nvSpPr>
        <p:spPr/>
        <p:txBody>
          <a:bodyPr/>
          <a:lstStyle/>
          <a:p>
            <a:fld id="{C7D39672-73E7-4649-A862-5F84349BC5FC}" type="slidenum">
              <a:rPr lang="en-GB" smtClean="0"/>
              <a:t>31</a:t>
            </a:fld>
            <a:endParaRPr lang="en-GB"/>
          </a:p>
        </p:txBody>
      </p:sp>
    </p:spTree>
    <p:extLst>
      <p:ext uri="{BB962C8B-B14F-4D97-AF65-F5344CB8AC3E}">
        <p14:creationId xmlns:p14="http://schemas.microsoft.com/office/powerpoint/2010/main" val="4998170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30AA4-C35D-4D9E-8231-14E5207A423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Leadership Management Style &amp; Motivation</a:t>
            </a:r>
          </a:p>
        </p:txBody>
      </p:sp>
      <p:sp>
        <p:nvSpPr>
          <p:cNvPr id="3" name="Content Placeholder 2">
            <a:extLst>
              <a:ext uri="{FF2B5EF4-FFF2-40B4-BE49-F238E27FC236}">
                <a16:creationId xmlns:a16="http://schemas.microsoft.com/office/drawing/2014/main" id="{17B6BD88-5234-48D0-9DDA-52D03C5555BF}"/>
              </a:ext>
            </a:extLst>
          </p:cNvPr>
          <p:cNvSpPr>
            <a:spLocks noGrp="1"/>
          </p:cNvSpPr>
          <p:nvPr>
            <p:ph idx="1"/>
          </p:nvPr>
        </p:nvSpPr>
        <p:spPr>
          <a:xfrm>
            <a:off x="838200" y="2141537"/>
            <a:ext cx="10515600" cy="4351338"/>
          </a:xfrm>
        </p:spPr>
        <p:txBody>
          <a:bodyPr/>
          <a:lstStyle/>
          <a:p>
            <a:r>
              <a:rPr lang="en-GB" dirty="0">
                <a:latin typeface="Arial" panose="020B0604020202020204" pitchFamily="34" charset="0"/>
                <a:cs typeface="Arial" panose="020B0604020202020204" pitchFamily="34" charset="0"/>
              </a:rPr>
              <a:t>Theory Y can be related to Maslow’s Hierarchy of Needs in that Theory Y works to create the best relationship between the employees and managers which is similar to self-actualisation and esteem </a:t>
            </a:r>
          </a:p>
        </p:txBody>
      </p:sp>
      <p:sp>
        <p:nvSpPr>
          <p:cNvPr id="4" name="Slide Number Placeholder 3">
            <a:extLst>
              <a:ext uri="{FF2B5EF4-FFF2-40B4-BE49-F238E27FC236}">
                <a16:creationId xmlns:a16="http://schemas.microsoft.com/office/drawing/2014/main" id="{8C178208-B8C0-45F5-B028-57B3BAF9CDC9}"/>
              </a:ext>
            </a:extLst>
          </p:cNvPr>
          <p:cNvSpPr>
            <a:spLocks noGrp="1"/>
          </p:cNvSpPr>
          <p:nvPr>
            <p:ph type="sldNum" sz="quarter" idx="12"/>
          </p:nvPr>
        </p:nvSpPr>
        <p:spPr/>
        <p:txBody>
          <a:bodyPr/>
          <a:lstStyle/>
          <a:p>
            <a:fld id="{C7D39672-73E7-4649-A862-5F84349BC5FC}" type="slidenum">
              <a:rPr lang="en-GB" smtClean="0"/>
              <a:t>32</a:t>
            </a:fld>
            <a:endParaRPr lang="en-GB"/>
          </a:p>
        </p:txBody>
      </p:sp>
    </p:spTree>
    <p:extLst>
      <p:ext uri="{BB962C8B-B14F-4D97-AF65-F5344CB8AC3E}">
        <p14:creationId xmlns:p14="http://schemas.microsoft.com/office/powerpoint/2010/main" val="29923889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E016D-00D4-495F-B0D0-836A5519ED4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D9B4D5A5-EE60-4DAB-8B01-5F6720D9572A}"/>
              </a:ext>
            </a:extLst>
          </p:cNvPr>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From my findings I can conclude that in order to be a successful manager, you need to find a style that works best for your business and brings out the best in your employees and you need to be a good leader</a:t>
            </a:r>
          </a:p>
          <a:p>
            <a:r>
              <a:rPr lang="en-GB" dirty="0">
                <a:latin typeface="Arial" panose="020B0604020202020204" pitchFamily="34" charset="0"/>
                <a:cs typeface="Arial" panose="020B0604020202020204" pitchFamily="34" charset="0"/>
              </a:rPr>
              <a:t>Also, in order to maintain a happy workplace it is important to use extrinsic factors and motivate employees e.g. monetary rewards and bonuses and also work hard to meet employee’s needs such as arranging employee days out and team-building exercises</a:t>
            </a:r>
          </a:p>
          <a:p>
            <a:r>
              <a:rPr lang="en-GB" dirty="0">
                <a:latin typeface="Arial" panose="020B0604020202020204" pitchFamily="34" charset="0"/>
                <a:cs typeface="Arial" panose="020B0604020202020204" pitchFamily="34" charset="0"/>
              </a:rPr>
              <a:t>This will ensure staff will perform their tasks to their optimum ability and complete the goals set by the manager as they feel they are part of something and will want to do well</a:t>
            </a:r>
          </a:p>
          <a:p>
            <a:endParaRPr lang="en-GB" dirty="0">
              <a:latin typeface="Arial" panose="020B06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1E835AAC-7DE1-4E82-89A6-880EEB278316}"/>
              </a:ext>
            </a:extLst>
          </p:cNvPr>
          <p:cNvSpPr>
            <a:spLocks noGrp="1"/>
          </p:cNvSpPr>
          <p:nvPr>
            <p:ph type="sldNum" sz="quarter" idx="12"/>
          </p:nvPr>
        </p:nvSpPr>
        <p:spPr/>
        <p:txBody>
          <a:bodyPr/>
          <a:lstStyle/>
          <a:p>
            <a:fld id="{C7D39672-73E7-4649-A862-5F84349BC5FC}" type="slidenum">
              <a:rPr lang="en-GB" smtClean="0"/>
              <a:t>33</a:t>
            </a:fld>
            <a:endParaRPr lang="en-GB"/>
          </a:p>
        </p:txBody>
      </p:sp>
      <p:sp>
        <p:nvSpPr>
          <p:cNvPr id="4" name="Action Button: Custom 3">
            <a:hlinkClick r:id="rId2" action="ppaction://hlinksldjump" highlightClick="1"/>
          </p:cNvPr>
          <p:cNvSpPr/>
          <p:nvPr/>
        </p:nvSpPr>
        <p:spPr>
          <a:xfrm>
            <a:off x="8610599" y="5996354"/>
            <a:ext cx="1184031" cy="597877"/>
          </a:xfrm>
          <a:prstGeom prst="actionButtonBlank">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Team-working</a:t>
            </a:r>
          </a:p>
        </p:txBody>
      </p:sp>
    </p:spTree>
    <p:extLst>
      <p:ext uri="{BB962C8B-B14F-4D97-AF65-F5344CB8AC3E}">
        <p14:creationId xmlns:p14="http://schemas.microsoft.com/office/powerpoint/2010/main" val="36194626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930EF-82B7-4B0D-9DA8-F5FC6443D01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B2B595D6-4514-4693-8814-B9183B47E2C5}"/>
              </a:ext>
            </a:extLst>
          </p:cNvPr>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[1] </a:t>
            </a:r>
            <a:r>
              <a:rPr lang="en-GB" dirty="0" err="1">
                <a:latin typeface="Arial" panose="020B0604020202020204" pitchFamily="34" charset="0"/>
                <a:cs typeface="Arial" panose="020B0604020202020204" pitchFamily="34" charset="0"/>
              </a:rPr>
              <a:t>BusinessDictionary</a:t>
            </a:r>
            <a:r>
              <a:rPr lang="en-GB" dirty="0">
                <a:latin typeface="Arial" panose="020B0604020202020204" pitchFamily="34" charset="0"/>
                <a:cs typeface="Arial" panose="020B0604020202020204" pitchFamily="34" charset="0"/>
              </a:rPr>
              <a:t>, "Motivation," [Online]. Available: http://www.businessdictionary.com/definition/motivation.html. [Accessed 2 April 2018].</a:t>
            </a:r>
          </a:p>
          <a:p>
            <a:r>
              <a:rPr lang="en-GB" dirty="0">
                <a:latin typeface="Arial" panose="020B0604020202020204" pitchFamily="34" charset="0"/>
                <a:cs typeface="Arial" panose="020B0604020202020204" pitchFamily="34" charset="0"/>
              </a:rPr>
              <a:t>[2] K. Mukherjee, "Meaning and Definition of Motivation," in Principles of Management and Organizational Behaviour, New Delhi, Tata-McGraw Hill Education Private Limited, 2009, p. 148.</a:t>
            </a:r>
          </a:p>
          <a:p>
            <a:r>
              <a:rPr lang="en-US" dirty="0">
                <a:latin typeface="Arial" panose="020B0604020202020204" pitchFamily="34" charset="0"/>
                <a:cs typeface="Arial" panose="020B0604020202020204" pitchFamily="34" charset="0"/>
              </a:rPr>
              <a:t>[3] M. Kloppers, "12 CHARACTERISTICS OF SELF MOTIVATED PEOPLE," [Online]. Available: http://www.thoughtsonlifeandlove.com/12-characteristics-of-self-motivated-people/. [Accessed 2 April 2018].</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[4] </a:t>
            </a:r>
            <a:r>
              <a:rPr lang="en-US" dirty="0" err="1">
                <a:latin typeface="Arial" panose="020B0604020202020204" pitchFamily="34" charset="0"/>
                <a:cs typeface="Arial" panose="020B0604020202020204" pitchFamily="34" charset="0"/>
              </a:rPr>
              <a:t>NSTInsights</a:t>
            </a:r>
            <a:r>
              <a:rPr lang="en-US" dirty="0">
                <a:latin typeface="Arial" panose="020B0604020202020204" pitchFamily="34" charset="0"/>
                <a:cs typeface="Arial" panose="020B0604020202020204" pitchFamily="34" charset="0"/>
              </a:rPr>
              <a:t>, "10 Traits of Self-Motivated People," 17 February 2015. [Online]. Available: https://insightsnationalseminarstraining.com/2015/02/17/10-traits-of-self-motivated-people/. [Accessed 2 April 2018].</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[5] K. Cherry, "Intrinsic Motivation," 23 October 2017. [Online]. Available: https://www.verywellmind.com/what-is-intrinsic-motivation-2795385. [Accessed 2 April 2018]. </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1FC6992-6F4F-4981-8B6C-7CF3DECC3E8D}"/>
              </a:ext>
            </a:extLst>
          </p:cNvPr>
          <p:cNvSpPr>
            <a:spLocks noGrp="1"/>
          </p:cNvSpPr>
          <p:nvPr>
            <p:ph type="sldNum" sz="quarter" idx="12"/>
          </p:nvPr>
        </p:nvSpPr>
        <p:spPr/>
        <p:txBody>
          <a:bodyPr/>
          <a:lstStyle/>
          <a:p>
            <a:fld id="{C7D39672-73E7-4649-A862-5F84349BC5FC}" type="slidenum">
              <a:rPr lang="en-GB" smtClean="0"/>
              <a:t>34</a:t>
            </a:fld>
            <a:endParaRPr lang="en-GB"/>
          </a:p>
        </p:txBody>
      </p:sp>
    </p:spTree>
    <p:extLst>
      <p:ext uri="{BB962C8B-B14F-4D97-AF65-F5344CB8AC3E}">
        <p14:creationId xmlns:p14="http://schemas.microsoft.com/office/powerpoint/2010/main" val="21703960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8E689-40EA-4554-8258-93113677227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FE6F0192-8727-4A66-A94B-D1E152AAB1B2}"/>
              </a:ext>
            </a:extLst>
          </p:cNvPr>
          <p:cNvSpPr>
            <a:spLocks noGrp="1"/>
          </p:cNvSpPr>
          <p:nvPr>
            <p:ph idx="1"/>
          </p:nvPr>
        </p:nvSpPr>
        <p:spPr>
          <a:xfrm>
            <a:off x="838200" y="1825625"/>
            <a:ext cx="10515600" cy="4517118"/>
          </a:xfrm>
        </p:spPr>
        <p:txBody>
          <a:bodyPr>
            <a:normAutofit fontScale="77500" lnSpcReduction="20000"/>
          </a:bodyPr>
          <a:lstStyle/>
          <a:p>
            <a:r>
              <a:rPr lang="en-US" dirty="0">
                <a:latin typeface="Arial" panose="020B0604020202020204" pitchFamily="34" charset="0"/>
                <a:cs typeface="Arial" panose="020B0604020202020204" pitchFamily="34" charset="0"/>
              </a:rPr>
              <a:t>[6] </a:t>
            </a:r>
            <a:r>
              <a:rPr lang="en-US" dirty="0" err="1">
                <a:latin typeface="Arial" panose="020B0604020202020204" pitchFamily="34" charset="0"/>
                <a:cs typeface="Arial" panose="020B0604020202020204" pitchFamily="34" charset="0"/>
              </a:rPr>
              <a:t>BusinessDictionary</a:t>
            </a:r>
            <a:r>
              <a:rPr lang="en-US" dirty="0">
                <a:latin typeface="Arial" panose="020B0604020202020204" pitchFamily="34" charset="0"/>
                <a:cs typeface="Arial" panose="020B0604020202020204" pitchFamily="34" charset="0"/>
              </a:rPr>
              <a:t>, "Intrinsic motivation," [Online]. Available: http://www.businessdictionary.com/definition/intrinsic-motivation.html. [Accessed 2 April 2018].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[7] Management Study Guide, "What is Motivation?," [Online]. Available: https://www.managementstudyguide.com/what_is_motivation.htm. [Accessed 2 April 2018].</a:t>
            </a:r>
          </a:p>
          <a:p>
            <a:r>
              <a:rPr lang="en-US" dirty="0">
                <a:latin typeface="Arial" panose="020B0604020202020204" pitchFamily="34" charset="0"/>
                <a:cs typeface="Arial" panose="020B0604020202020204" pitchFamily="34" charset="0"/>
              </a:rPr>
              <a:t>[8] K. Cherry, "What Is Extrinsic Motivation?," 9 June 2017. [Online]. Available: https://www.verywell.com/what-is-extrinsic-motivation-2795164. [Accessed 2 April 2018].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[9] </a:t>
            </a:r>
            <a:r>
              <a:rPr lang="en-US" dirty="0">
                <a:latin typeface="Arial" panose="020B0604020202020204" pitchFamily="34" charset="0"/>
                <a:cs typeface="Arial" panose="020B0604020202020204" pitchFamily="34" charset="0"/>
              </a:rPr>
              <a:t>O. W. D. Jr., A. Kara and E. </a:t>
            </a:r>
            <a:r>
              <a:rPr lang="en-US" dirty="0" err="1">
                <a:latin typeface="Arial" panose="020B0604020202020204" pitchFamily="34" charset="0"/>
                <a:cs typeface="Arial" panose="020B0604020202020204" pitchFamily="34" charset="0"/>
              </a:rPr>
              <a:t>Kaynak</a:t>
            </a:r>
            <a:r>
              <a:rPr lang="en-US"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"Determinants of business student satisfaction and retention in higher education: applying Herzberg's two-factor theory," International Journal of Educational Management, vol. 19, no. 2, pp. 131-132, 2005. </a:t>
            </a:r>
          </a:p>
          <a:p>
            <a:r>
              <a:rPr lang="en-GB" dirty="0">
                <a:latin typeface="Arial" panose="020B0604020202020204" pitchFamily="34" charset="0"/>
                <a:cs typeface="Arial" panose="020B0604020202020204" pitchFamily="34" charset="0"/>
              </a:rPr>
              <a:t>[10] </a:t>
            </a:r>
            <a:r>
              <a:rPr lang="en-US" dirty="0">
                <a:latin typeface="Arial" panose="020B0604020202020204" pitchFamily="34" charset="0"/>
                <a:cs typeface="Arial" panose="020B0604020202020204" pitchFamily="34" charset="0"/>
              </a:rPr>
              <a:t>Business Case Studies, "Maslow and Herzberg," [Online]. Available: https://businesscasestudies.co.uk/tesco/motivational-theory-in-practice-at-tesco/maslow-and-herzberg.html. [Accessed 2 April 2018].</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CDF7B0A-4A83-4576-B7A2-21EF9FBD9D2F}"/>
              </a:ext>
            </a:extLst>
          </p:cNvPr>
          <p:cNvSpPr>
            <a:spLocks noGrp="1"/>
          </p:cNvSpPr>
          <p:nvPr>
            <p:ph type="sldNum" sz="quarter" idx="12"/>
          </p:nvPr>
        </p:nvSpPr>
        <p:spPr/>
        <p:txBody>
          <a:bodyPr/>
          <a:lstStyle/>
          <a:p>
            <a:fld id="{C7D39672-73E7-4649-A862-5F84349BC5FC}" type="slidenum">
              <a:rPr lang="en-GB" smtClean="0"/>
              <a:t>35</a:t>
            </a:fld>
            <a:endParaRPr lang="en-GB"/>
          </a:p>
        </p:txBody>
      </p:sp>
    </p:spTree>
    <p:extLst>
      <p:ext uri="{BB962C8B-B14F-4D97-AF65-F5344CB8AC3E}">
        <p14:creationId xmlns:p14="http://schemas.microsoft.com/office/powerpoint/2010/main" val="33179498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64129-C815-4CEB-93AC-6A21887CE3A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5D45AAF6-FC00-443F-AFDA-49013582A3DD}"/>
              </a:ext>
            </a:extLst>
          </p:cNvPr>
          <p:cNvSpPr>
            <a:spLocks noGrp="1"/>
          </p:cNvSpPr>
          <p:nvPr>
            <p:ph idx="1"/>
          </p:nvPr>
        </p:nvSpPr>
        <p:spPr>
          <a:xfrm>
            <a:off x="838200" y="1825625"/>
            <a:ext cx="10515600" cy="4197804"/>
          </a:xfrm>
        </p:spPr>
        <p:txBody>
          <a:bodyPr>
            <a:normAutofit fontScale="92500" lnSpcReduction="20000"/>
          </a:bodyPr>
          <a:lstStyle/>
          <a:p>
            <a:r>
              <a:rPr lang="en-GB" sz="2400" dirty="0">
                <a:latin typeface="Arial" panose="020B0604020202020204" pitchFamily="34" charset="0"/>
                <a:cs typeface="Arial" panose="020B0604020202020204" pitchFamily="34" charset="0"/>
              </a:rPr>
              <a:t>[11] </a:t>
            </a:r>
            <a:r>
              <a:rPr lang="en-US" sz="2400" dirty="0">
                <a:latin typeface="Arial" panose="020B0604020202020204" pitchFamily="34" charset="0"/>
                <a:cs typeface="Arial" panose="020B0604020202020204" pitchFamily="34" charset="0"/>
              </a:rPr>
              <a:t>S. McLeod, "Maslow's Hierarchy of Needs," 2017. [Online]. Available: https://www.simplypsychology.org/maslow.html. [Accessed 3 April 2018].</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[12] B. Kelleher, "MASLOW’S HIERARCHY OF NEEDS FOR EMPLOYEES," [Online]. Available: http://www.dummies.com/business/human-resources/employee-engagement/maslows-hierarchy-of-needs-for-employees/. [Accessed 3 April 2018].</a:t>
            </a:r>
          </a:p>
          <a:p>
            <a:r>
              <a:rPr lang="en-US" sz="2400" dirty="0">
                <a:latin typeface="Arial" panose="020B0604020202020204" pitchFamily="34" charset="0"/>
                <a:cs typeface="Arial" panose="020B0604020202020204" pitchFamily="34" charset="0"/>
              </a:rPr>
              <a:t>[13] Engage For Success, "What is Employee Engagement?," [Online]. Available:     http://engageforsuccess.org/what-is-employee-engagement. [Accessed 3 April 2018].</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[14] Study.com, "Equity Theory of Motivation in Management: Definition &amp; Examples," [Online]. Available: https://study.com/academy/lesson/equity-theory-of-motivation-in-management-definition-examples-quiz.html. [Accessed 3 April 2018].</a:t>
            </a:r>
          </a:p>
          <a:p>
            <a:r>
              <a:rPr lang="en-GB" sz="2400" dirty="0">
                <a:latin typeface="Arial" panose="020B0604020202020204" pitchFamily="34" charset="0"/>
                <a:cs typeface="Arial" panose="020B0604020202020204" pitchFamily="34" charset="0"/>
              </a:rPr>
              <a:t>[15] A. </a:t>
            </a:r>
            <a:r>
              <a:rPr lang="en-GB" sz="2400" dirty="0" err="1">
                <a:latin typeface="Arial" panose="020B0604020202020204" pitchFamily="34" charset="0"/>
                <a:cs typeface="Arial" panose="020B0604020202020204" pitchFamily="34" charset="0"/>
              </a:rPr>
              <a:t>Heery</a:t>
            </a:r>
            <a:r>
              <a:rPr lang="en-GB" sz="2400" dirty="0">
                <a:latin typeface="Arial" panose="020B0604020202020204" pitchFamily="34" charset="0"/>
                <a:cs typeface="Arial" panose="020B0604020202020204" pitchFamily="34" charset="0"/>
              </a:rPr>
              <a:t> and M. Noon, "Equity Theory," in A Dictionary of Human Resource Management, Oxford University Press, 2008. </a:t>
            </a:r>
          </a:p>
          <a:p>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7163655-BF28-482C-ABD6-9140A60A1F72}"/>
              </a:ext>
            </a:extLst>
          </p:cNvPr>
          <p:cNvSpPr>
            <a:spLocks noGrp="1"/>
          </p:cNvSpPr>
          <p:nvPr>
            <p:ph type="sldNum" sz="quarter" idx="12"/>
          </p:nvPr>
        </p:nvSpPr>
        <p:spPr/>
        <p:txBody>
          <a:bodyPr/>
          <a:lstStyle/>
          <a:p>
            <a:fld id="{C7D39672-73E7-4649-A862-5F84349BC5FC}" type="slidenum">
              <a:rPr lang="en-GB" smtClean="0"/>
              <a:t>36</a:t>
            </a:fld>
            <a:endParaRPr lang="en-GB"/>
          </a:p>
        </p:txBody>
      </p:sp>
    </p:spTree>
    <p:extLst>
      <p:ext uri="{BB962C8B-B14F-4D97-AF65-F5344CB8AC3E}">
        <p14:creationId xmlns:p14="http://schemas.microsoft.com/office/powerpoint/2010/main" val="18262836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4DD73-4DC9-4C88-A3CF-9A961E6120F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EFF51A77-B773-436B-A468-55A495C48B0F}"/>
              </a:ext>
            </a:extLst>
          </p:cNvPr>
          <p:cNvSpPr>
            <a:spLocks noGrp="1"/>
          </p:cNvSpPr>
          <p:nvPr>
            <p:ph idx="1"/>
          </p:nvPr>
        </p:nvSpPr>
        <p:spPr/>
        <p:txBody>
          <a:bodyPr>
            <a:normAutofit fontScale="77500" lnSpcReduction="20000"/>
          </a:bodyPr>
          <a:lstStyle/>
          <a:p>
            <a:r>
              <a:rPr lang="en-US" dirty="0">
                <a:latin typeface="Arial" panose="020B0604020202020204" pitchFamily="34" charset="0"/>
                <a:cs typeface="Arial" panose="020B0604020202020204" pitchFamily="34" charset="0"/>
              </a:rPr>
              <a:t>[16] Business Case Studies, "Building a better workplace through motivation," [Online]. Available: https://businesscasestudies.co.uk/kelloggs/building-a-better-workplace-through-motivation/maslow.html. [Accessed 3 April 2018].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[17] M. Rouse, "Leadership," [Online]. Available: http://searchcio.techtarget.com/definition/leadership. [Accessed 4 April 2018].</a:t>
            </a:r>
          </a:p>
          <a:p>
            <a:r>
              <a:rPr lang="en-GB" dirty="0">
                <a:latin typeface="Arial" panose="020B0604020202020204" pitchFamily="34" charset="0"/>
                <a:cs typeface="Arial" panose="020B0604020202020204" pitchFamily="34" charset="0"/>
              </a:rPr>
              <a:t>[18] S. Ward, "Leadership Definition," 17 July 2017. [Online]. Available: https://www.thebalance.com/leadership-definition-2948275. [Accessed 4 April 2018].</a:t>
            </a:r>
          </a:p>
          <a:p>
            <a:r>
              <a:rPr lang="en-GB" dirty="0">
                <a:latin typeface="Arial" panose="020B0604020202020204" pitchFamily="34" charset="0"/>
                <a:cs typeface="Arial" panose="020B0604020202020204" pitchFamily="34" charset="0"/>
              </a:rPr>
              <a:t>[19] Mind Tools, "What is Leadership?," [Online]. Available: https://www.mindtools.com/pages/article/newLDR_41.htm. [Accessed 4 April 2018].</a:t>
            </a:r>
          </a:p>
          <a:p>
            <a:r>
              <a:rPr lang="en-GB" dirty="0">
                <a:latin typeface="Arial" panose="020B0604020202020204" pitchFamily="34" charset="0"/>
                <a:cs typeface="Arial" panose="020B0604020202020204" pitchFamily="34" charset="0"/>
              </a:rPr>
              <a:t>[20] G. </a:t>
            </a:r>
            <a:r>
              <a:rPr lang="en-GB" dirty="0" err="1">
                <a:latin typeface="Arial" panose="020B0604020202020204" pitchFamily="34" charset="0"/>
                <a:cs typeface="Arial" panose="020B0604020202020204" pitchFamily="34" charset="0"/>
              </a:rPr>
              <a:t>Llopis</a:t>
            </a:r>
            <a:r>
              <a:rPr lang="en-GB" dirty="0">
                <a:latin typeface="Arial" panose="020B0604020202020204" pitchFamily="34" charset="0"/>
                <a:cs typeface="Arial" panose="020B0604020202020204" pitchFamily="34" charset="0"/>
              </a:rPr>
              <a:t>, "The Most Successful Leaders Do 15 Things Automatically, Every Day," 18 February 2013. [Online]. Available: https://www.forbes.com/sites/glennllopis/2013/02/18/the-most-successful-leaders-do-15-things-automatically-every-day/#384a81e869d7. [Accessed 4 April 2018].</a:t>
            </a: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2734F35-2245-493E-981D-480022B6323A}"/>
              </a:ext>
            </a:extLst>
          </p:cNvPr>
          <p:cNvSpPr>
            <a:spLocks noGrp="1"/>
          </p:cNvSpPr>
          <p:nvPr>
            <p:ph type="sldNum" sz="quarter" idx="12"/>
          </p:nvPr>
        </p:nvSpPr>
        <p:spPr/>
        <p:txBody>
          <a:bodyPr/>
          <a:lstStyle/>
          <a:p>
            <a:fld id="{C7D39672-73E7-4649-A862-5F84349BC5FC}" type="slidenum">
              <a:rPr lang="en-GB" smtClean="0"/>
              <a:t>37</a:t>
            </a:fld>
            <a:endParaRPr lang="en-GB"/>
          </a:p>
        </p:txBody>
      </p:sp>
    </p:spTree>
    <p:extLst>
      <p:ext uri="{BB962C8B-B14F-4D97-AF65-F5344CB8AC3E}">
        <p14:creationId xmlns:p14="http://schemas.microsoft.com/office/powerpoint/2010/main" val="11527993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E1F3D-4599-44F3-86D3-53405BC6B15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66A46AA4-8D71-443F-B7ED-1E5CD34DE24C}"/>
              </a:ext>
            </a:extLst>
          </p:cNvPr>
          <p:cNvSpPr>
            <a:spLocks noGrp="1"/>
          </p:cNvSpPr>
          <p:nvPr>
            <p:ph idx="1"/>
          </p:nvPr>
        </p:nvSpPr>
        <p:spPr>
          <a:xfrm>
            <a:off x="838200" y="1825624"/>
            <a:ext cx="10515600" cy="4386489"/>
          </a:xfrm>
        </p:spPr>
        <p:txBody>
          <a:bodyPr>
            <a:normAutofit fontScale="77500" lnSpcReduction="20000"/>
          </a:bodyPr>
          <a:lstStyle/>
          <a:p>
            <a:r>
              <a:rPr lang="en-GB" dirty="0">
                <a:latin typeface="Arial" panose="020B0604020202020204" pitchFamily="34" charset="0"/>
                <a:cs typeface="Arial" panose="020B0604020202020204" pitchFamily="34" charset="0"/>
              </a:rPr>
              <a:t>[21] </a:t>
            </a:r>
            <a:r>
              <a:rPr lang="en-US" dirty="0">
                <a:latin typeface="Arial" panose="020B0604020202020204" pitchFamily="34" charset="0"/>
                <a:cs typeface="Arial" panose="020B0604020202020204" pitchFamily="34" charset="0"/>
              </a:rPr>
              <a:t>B. Tracy, "The 7 Best Leadership Qualities," [Online]. Available: https://www.briantracy.com/blog/leadership-success/the-seven-leadership-qualities-of-great-leaders-strategic-planning/. [Accessed 4 April 2018].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[22] Educational Business Articles, "Trait Theory of Leadership and Its Key Characteristics," [Online]. Available: http://www.educational-business-articles.com/trait-theory-of-leadership/. [Accessed 4 April 2018].</a:t>
            </a:r>
          </a:p>
          <a:p>
            <a:r>
              <a:rPr lang="en-US" dirty="0">
                <a:latin typeface="Arial" panose="020B0604020202020204" pitchFamily="34" charset="0"/>
                <a:cs typeface="Arial" panose="020B0604020202020204" pitchFamily="34" charset="0"/>
              </a:rPr>
              <a:t>[23] K. Cherry, "Understanding the Trait Theory of Leadership," 12 February 2018. [Online]. Available: https://www.verywellmind.com/what-is-the-trait-theory-of-leadership-2795322. [Accessed 4 April 2018].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[24] P. Spahr, "What is Transactional Leadership? How Structure Leads to Results," 25 November 2014. [Online]. Available: https://online.stu.edu/transactional-leadership/. [Accessed 4 April 2018].</a:t>
            </a:r>
          </a:p>
          <a:p>
            <a:r>
              <a:rPr lang="en-GB" dirty="0">
                <a:latin typeface="Arial" panose="020B0604020202020204" pitchFamily="34" charset="0"/>
                <a:cs typeface="Arial" panose="020B0604020202020204" pitchFamily="34" charset="0"/>
              </a:rPr>
              <a:t>[25] WEI, F., YUAN, X. and DI, Y., 2010. Effects of transactional leadership, psychological empowerment and empowerment climate on creative performance of subordinates: A cross-level study. Frontiers of Business Research in China, 4(1), pp. 29-46.</a:t>
            </a:r>
          </a:p>
          <a:p>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4E82E4E-9213-447E-89DC-2E5E649E3C0E}"/>
              </a:ext>
            </a:extLst>
          </p:cNvPr>
          <p:cNvSpPr>
            <a:spLocks noGrp="1"/>
          </p:cNvSpPr>
          <p:nvPr>
            <p:ph type="sldNum" sz="quarter" idx="12"/>
          </p:nvPr>
        </p:nvSpPr>
        <p:spPr/>
        <p:txBody>
          <a:bodyPr/>
          <a:lstStyle/>
          <a:p>
            <a:fld id="{C7D39672-73E7-4649-A862-5F84349BC5FC}" type="slidenum">
              <a:rPr lang="en-GB" smtClean="0"/>
              <a:t>38</a:t>
            </a:fld>
            <a:endParaRPr lang="en-GB"/>
          </a:p>
        </p:txBody>
      </p:sp>
    </p:spTree>
    <p:extLst>
      <p:ext uri="{BB962C8B-B14F-4D97-AF65-F5344CB8AC3E}">
        <p14:creationId xmlns:p14="http://schemas.microsoft.com/office/powerpoint/2010/main" val="15955389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633FE-D2DF-4CFA-A4E2-E78D003B5D4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31763898-4316-40B7-A800-09BAAD10BEBD}"/>
              </a:ext>
            </a:extLst>
          </p:cNvPr>
          <p:cNvSpPr>
            <a:spLocks noGrp="1"/>
          </p:cNvSpPr>
          <p:nvPr>
            <p:ph idx="1"/>
          </p:nvPr>
        </p:nvSpPr>
        <p:spPr>
          <a:xfrm>
            <a:off x="838200" y="1825624"/>
            <a:ext cx="10515600" cy="4357461"/>
          </a:xfrm>
        </p:spPr>
        <p:txBody>
          <a:bodyPr>
            <a:normAutofit fontScale="92500" lnSpcReduction="10000"/>
          </a:bodyPr>
          <a:lstStyle/>
          <a:p>
            <a:r>
              <a:rPr lang="en-GB" sz="2400" dirty="0">
                <a:latin typeface="Arial" panose="020B0604020202020204" pitchFamily="34" charset="0"/>
                <a:cs typeface="Arial" panose="020B0604020202020204" pitchFamily="34" charset="0"/>
              </a:rPr>
              <a:t>[26] G. N. Root III, "The Advantages of Participative Leadership," 3 February 2018. [Online]. Available: http://smallbusiness.chron.com/advantages-participative-leadership-17629.html. [Accessed 4 April 2018].</a:t>
            </a:r>
          </a:p>
          <a:p>
            <a:r>
              <a:rPr lang="en-US" sz="2400" dirty="0">
                <a:latin typeface="Arial" panose="020B0604020202020204" pitchFamily="34" charset="0"/>
                <a:cs typeface="Arial" panose="020B0604020202020204" pitchFamily="34" charset="0"/>
              </a:rPr>
              <a:t>[27] Changing Works, "Participative Leadership," [Online]. Available: http://changingminds.org/disciplines/leadership/styles/participative_leadership.htm. [Accessed 4 April 2018].</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[28] J. Kendrick, "Transformational Leadership," Professional Safety, vol. 56, no. 11, p. 1, 2011.</a:t>
            </a:r>
          </a:p>
          <a:p>
            <a:r>
              <a:rPr lang="en-US" sz="2400" dirty="0">
                <a:latin typeface="Arial" panose="020B0604020202020204" pitchFamily="34" charset="0"/>
                <a:cs typeface="Arial" panose="020B0604020202020204" pitchFamily="34" charset="0"/>
              </a:rPr>
              <a:t>[29] Mind Tools, "Transformational Leadership," [Online]. Available: https://www.mindtools.com/pages/article/transformational-leadership.htm. [Accessed 4 April 2018].</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[30] L. Anthony, "Define Situational Leadership," 9 February 2018. [Online]. Available: http://smallbusiness.chron.com/define-situational-leadership-2976.html. [Accessed 4 April 2018].</a:t>
            </a:r>
          </a:p>
          <a:p>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720B0E0-7EC7-48F3-BC61-850B73080BC3}"/>
              </a:ext>
            </a:extLst>
          </p:cNvPr>
          <p:cNvSpPr>
            <a:spLocks noGrp="1"/>
          </p:cNvSpPr>
          <p:nvPr>
            <p:ph type="sldNum" sz="quarter" idx="12"/>
          </p:nvPr>
        </p:nvSpPr>
        <p:spPr/>
        <p:txBody>
          <a:bodyPr/>
          <a:lstStyle/>
          <a:p>
            <a:fld id="{C7D39672-73E7-4649-A862-5F84349BC5FC}" type="slidenum">
              <a:rPr lang="en-GB" smtClean="0"/>
              <a:t>39</a:t>
            </a:fld>
            <a:endParaRPr lang="en-GB"/>
          </a:p>
        </p:txBody>
      </p:sp>
    </p:spTree>
    <p:extLst>
      <p:ext uri="{BB962C8B-B14F-4D97-AF65-F5344CB8AC3E}">
        <p14:creationId xmlns:p14="http://schemas.microsoft.com/office/powerpoint/2010/main" val="20761872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E87E6-F852-4EB7-94D2-C6597AFFFD0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6E3509A0-7ACB-4E44-8C9B-50F6D3375918}"/>
              </a:ext>
            </a:extLst>
          </p:cNvPr>
          <p:cNvSpPr>
            <a:spLocks noGrp="1"/>
          </p:cNvSpPr>
          <p:nvPr>
            <p:ph idx="1"/>
          </p:nvPr>
        </p:nvSpPr>
        <p:spPr/>
        <p:txBody>
          <a:bodyPr>
            <a:normAutofit fontScale="92500" lnSpcReduction="10000"/>
          </a:bodyPr>
          <a:lstStyle/>
          <a:p>
            <a:r>
              <a:rPr lang="en-GB" sz="2000" dirty="0">
                <a:latin typeface="Arial" panose="020B0604020202020204" pitchFamily="34" charset="0"/>
                <a:cs typeface="Arial" panose="020B0604020202020204" pitchFamily="34" charset="0"/>
              </a:rPr>
              <a:t>[31] G. Thompson and R. P. </a:t>
            </a:r>
            <a:r>
              <a:rPr lang="en-GB" sz="2000" dirty="0" err="1">
                <a:latin typeface="Arial" panose="020B0604020202020204" pitchFamily="34" charset="0"/>
                <a:cs typeface="Arial" panose="020B0604020202020204" pitchFamily="34" charset="0"/>
              </a:rPr>
              <a:t>Veiccio</a:t>
            </a:r>
            <a:r>
              <a:rPr lang="en-GB" sz="2000" dirty="0">
                <a:latin typeface="Arial" panose="020B0604020202020204" pitchFamily="34" charset="0"/>
                <a:cs typeface="Arial" panose="020B0604020202020204" pitchFamily="34" charset="0"/>
              </a:rPr>
              <a:t>, "Situational leadership theory: A test of three versions," The Leadership Quarterly, vol. 20, no. 5, p. 838, 2009.</a:t>
            </a:r>
          </a:p>
          <a:p>
            <a:r>
              <a:rPr lang="en-US" sz="2000" dirty="0">
                <a:latin typeface="Arial" panose="020B0604020202020204" pitchFamily="34" charset="0"/>
                <a:cs typeface="Arial" panose="020B0604020202020204" pitchFamily="34" charset="0"/>
              </a:rPr>
              <a:t>[32] B. Neese, "6 Leadership Styles in Business," 15 February 2014. [Online]. Available: http://online.seu.edu/6-leadership-styles-in-business/. [Accessed 5 April 2018].</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[33] Institute for Health and Human Potential, "What is Emotional Intelligence?," [Online]. Available: https://www.ihhp.com/meaning-of-emotional-intelligence. [Accessed 5 April 2018].</a:t>
            </a:r>
          </a:p>
          <a:p>
            <a:r>
              <a:rPr lang="en-US" sz="2000" dirty="0">
                <a:latin typeface="Arial" panose="020B0604020202020204" pitchFamily="34" charset="0"/>
                <a:cs typeface="Arial" panose="020B0604020202020204" pitchFamily="34" charset="0"/>
              </a:rPr>
              <a:t>[34] Innovative Excellence in Leadership and Performance, "What Is Emotional Intelligence?," [Online]. Available: http://www.ieleadership.com/whitepapers/IELP_Emotional_Intel_White_Paper.pdf. [Accessed 5 April 2018].</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[35] Mind Tools, "Emotional Intelligence in Leadership," [Online]. Available: https://www.mindtools.com/pages/article/newLDR_45.htm. [Accessed 5 April 2018].</a:t>
            </a:r>
          </a:p>
          <a:p>
            <a:r>
              <a:rPr lang="en-GB" sz="2000" dirty="0">
                <a:latin typeface="Arial" panose="020B0604020202020204" pitchFamily="34" charset="0"/>
                <a:cs typeface="Arial" panose="020B0604020202020204" pitchFamily="34" charset="0"/>
              </a:rPr>
              <a:t>[36] J. </a:t>
            </a:r>
            <a:r>
              <a:rPr lang="en-GB" sz="2000" dirty="0" err="1">
                <a:latin typeface="Arial" panose="020B0604020202020204" pitchFamily="34" charset="0"/>
                <a:cs typeface="Arial" panose="020B0604020202020204" pitchFamily="34" charset="0"/>
              </a:rPr>
              <a:t>Marturano</a:t>
            </a:r>
            <a:r>
              <a:rPr lang="en-GB" sz="2000" dirty="0">
                <a:latin typeface="Arial" panose="020B0604020202020204" pitchFamily="34" charset="0"/>
                <a:cs typeface="Arial" panose="020B0604020202020204" pitchFamily="34" charset="0"/>
              </a:rPr>
              <a:t> L, "Welcome to the New Mindful Leadership Page on HuffPost," 6 December 2017. [Online]. Available: https://www.huffingtonpost.com/janice-l-marturano/welcome-institue-for-mindful-leadership_b_3698126.html. [Accessed 5 April 2018].</a:t>
            </a:r>
          </a:p>
        </p:txBody>
      </p:sp>
      <p:sp>
        <p:nvSpPr>
          <p:cNvPr id="4" name="Slide Number Placeholder 3">
            <a:extLst>
              <a:ext uri="{FF2B5EF4-FFF2-40B4-BE49-F238E27FC236}">
                <a16:creationId xmlns:a16="http://schemas.microsoft.com/office/drawing/2014/main" id="{7070AD09-7B90-4BF9-81D0-A018834A5CC9}"/>
              </a:ext>
            </a:extLst>
          </p:cNvPr>
          <p:cNvSpPr>
            <a:spLocks noGrp="1"/>
          </p:cNvSpPr>
          <p:nvPr>
            <p:ph type="sldNum" sz="quarter" idx="12"/>
          </p:nvPr>
        </p:nvSpPr>
        <p:spPr/>
        <p:txBody>
          <a:bodyPr/>
          <a:lstStyle/>
          <a:p>
            <a:fld id="{C7D39672-73E7-4649-A862-5F84349BC5FC}" type="slidenum">
              <a:rPr lang="en-GB" smtClean="0"/>
              <a:t>40</a:t>
            </a:fld>
            <a:endParaRPr lang="en-GB"/>
          </a:p>
        </p:txBody>
      </p:sp>
    </p:spTree>
    <p:extLst>
      <p:ext uri="{BB962C8B-B14F-4D97-AF65-F5344CB8AC3E}">
        <p14:creationId xmlns:p14="http://schemas.microsoft.com/office/powerpoint/2010/main" val="34887742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FF5A5-A980-4245-A50F-3F9466AF304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C5A933AF-B9C8-468B-BC56-ED532609649F}"/>
              </a:ext>
            </a:extLst>
          </p:cNvPr>
          <p:cNvSpPr>
            <a:spLocks noGrp="1"/>
          </p:cNvSpPr>
          <p:nvPr>
            <p:ph idx="1"/>
          </p:nvPr>
        </p:nvSpPr>
        <p:spPr>
          <a:xfrm>
            <a:off x="838200" y="1690688"/>
            <a:ext cx="10515600" cy="4351338"/>
          </a:xfrm>
        </p:spPr>
        <p:txBody>
          <a:bodyPr>
            <a:noAutofit/>
          </a:bodyPr>
          <a:lstStyle/>
          <a:p>
            <a:r>
              <a:rPr lang="en-US" sz="1800" dirty="0">
                <a:latin typeface="Arial" panose="020B0604020202020204" pitchFamily="34" charset="0"/>
                <a:cs typeface="Arial" panose="020B0604020202020204" pitchFamily="34" charset="0"/>
              </a:rPr>
              <a:t>[37] M. </a:t>
            </a:r>
            <a:r>
              <a:rPr lang="en-US" sz="1800" dirty="0" err="1">
                <a:latin typeface="Arial" panose="020B0604020202020204" pitchFamily="34" charset="0"/>
                <a:cs typeface="Arial" panose="020B0604020202020204" pitchFamily="34" charset="0"/>
              </a:rPr>
              <a:t>Thakrar</a:t>
            </a:r>
            <a:r>
              <a:rPr lang="en-US" sz="1800" dirty="0">
                <a:latin typeface="Arial" panose="020B0604020202020204" pitchFamily="34" charset="0"/>
                <a:cs typeface="Arial" panose="020B0604020202020204" pitchFamily="34" charset="0"/>
              </a:rPr>
              <a:t>, "How To Create Mindful Leadership," 28 June 2017. [Online]. Available: https://www.forbes.com/sites/forbescoachescouncil/2017/06/28/how-to-create-mindful-leadership/#73d74a1c342a. [Accessed 5 April 2018].</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[38] Bisk, "The Classical Management Theory," [Online]. Available: https://www.villanovau.com/resources/leadership/classical-management-theory/#.WoL_UOjFKUk. [Accessed 5 April 2018].</a:t>
            </a:r>
          </a:p>
          <a:p>
            <a:r>
              <a:rPr lang="en-US" sz="1800" dirty="0">
                <a:latin typeface="Arial" panose="020B0604020202020204" pitchFamily="34" charset="0"/>
                <a:cs typeface="Arial" panose="020B0604020202020204" pitchFamily="34" charset="0"/>
              </a:rPr>
              <a:t>[39] L. Terry, "Classical and Scientific Management Theory," 22 February 2017. [Online]. Available: https://www.business.com/articles/classical-and-scientific-management-theory/. [Accessed 5 April 2018].</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[40] </a:t>
            </a:r>
            <a:r>
              <a:rPr lang="en-GB" sz="1800" dirty="0" err="1">
                <a:latin typeface="Arial" panose="020B0604020202020204" pitchFamily="34" charset="0"/>
                <a:cs typeface="Arial" panose="020B0604020202020204" pitchFamily="34" charset="0"/>
              </a:rPr>
              <a:t>BusinessDictionary</a:t>
            </a:r>
            <a:r>
              <a:rPr lang="en-GB" sz="1800" dirty="0">
                <a:latin typeface="Arial" panose="020B0604020202020204" pitchFamily="34" charset="0"/>
                <a:cs typeface="Arial" panose="020B0604020202020204" pitchFamily="34" charset="0"/>
              </a:rPr>
              <a:t>, "Time and Motion Study," [Online]. Available: http://www.businessdictionary.com/definition/time-and-motion-study.html. [Accessed 5 April 2018].</a:t>
            </a:r>
          </a:p>
          <a:p>
            <a:r>
              <a:rPr lang="en-US" sz="1800" dirty="0">
                <a:latin typeface="Arial" panose="020B0604020202020204" pitchFamily="34" charset="0"/>
                <a:cs typeface="Arial" panose="020B0604020202020204" pitchFamily="34" charset="0"/>
              </a:rPr>
              <a:t>[41] G. L. Perry, "Human Relations Management Theory Basics," 3 October 2017. [Online]. Available: https://www.business.com/articles/human-relations-management-theory-basics/. [Accessed 5 April 2018].</a:t>
            </a:r>
            <a:endParaRPr lang="en-GB"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[42] The Economist, "The Hawthorne effect," 3 November 2008. [Online]. Available: http://www.economist.com/node/12510632. [Accessed 5 April 2018].</a:t>
            </a:r>
            <a:endParaRPr lang="en-GB" sz="1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D36FF51-B709-435E-A622-F47B42E86AC9}"/>
              </a:ext>
            </a:extLst>
          </p:cNvPr>
          <p:cNvSpPr>
            <a:spLocks noGrp="1"/>
          </p:cNvSpPr>
          <p:nvPr>
            <p:ph type="sldNum" sz="quarter" idx="12"/>
          </p:nvPr>
        </p:nvSpPr>
        <p:spPr/>
        <p:txBody>
          <a:bodyPr/>
          <a:lstStyle/>
          <a:p>
            <a:fld id="{C7D39672-73E7-4649-A862-5F84349BC5FC}" type="slidenum">
              <a:rPr lang="en-GB" smtClean="0"/>
              <a:t>41</a:t>
            </a:fld>
            <a:endParaRPr lang="en-GB"/>
          </a:p>
        </p:txBody>
      </p:sp>
    </p:spTree>
    <p:extLst>
      <p:ext uri="{BB962C8B-B14F-4D97-AF65-F5344CB8AC3E}">
        <p14:creationId xmlns:p14="http://schemas.microsoft.com/office/powerpoint/2010/main" val="2048262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9C93D-FB18-4EAF-A50F-16C2F1F6CF2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F5B19072-CF73-4D3B-B3FD-D0E9411AE639}"/>
              </a:ext>
            </a:extLst>
          </p:cNvPr>
          <p:cNvSpPr>
            <a:spLocks noGrp="1"/>
          </p:cNvSpPr>
          <p:nvPr>
            <p:ph idx="1"/>
          </p:nvPr>
        </p:nvSpPr>
        <p:spPr>
          <a:xfrm>
            <a:off x="838200" y="1825624"/>
            <a:ext cx="10515600" cy="4488090"/>
          </a:xfrm>
        </p:spPr>
        <p:txBody>
          <a:bodyPr>
            <a:normAutofit fontScale="85000" lnSpcReduction="10000"/>
          </a:bodyPr>
          <a:lstStyle/>
          <a:p>
            <a:r>
              <a:rPr lang="en-GB" sz="2400" dirty="0">
                <a:latin typeface="Arial" panose="020B0604020202020204" pitchFamily="34" charset="0"/>
                <a:cs typeface="Arial" panose="020B0604020202020204" pitchFamily="34" charset="0"/>
              </a:rPr>
              <a:t>[43] </a:t>
            </a:r>
            <a:r>
              <a:rPr lang="en-US" sz="2400" dirty="0">
                <a:latin typeface="Arial" panose="020B0604020202020204" pitchFamily="34" charset="0"/>
                <a:cs typeface="Arial" panose="020B0604020202020204" pitchFamily="34" charset="0"/>
              </a:rPr>
              <a:t>S. Grant, "Human Relations Management Theory Key Terms," 22 February 2017. [Online]. Available: https://www.business.com/articles/human-relations-management-theory-key-terms/. [Accessed 5 April 2018].</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[44] Study.com, "Systems Thinking in Management: Definition, Theory &amp; Model," [Online]. Available: https://study.com/academy/lesson/systems-thinking-in-management-definition-theory-model.html. [Accessed 6 April 2018].</a:t>
            </a:r>
          </a:p>
          <a:p>
            <a:r>
              <a:rPr lang="en-US" sz="2400" dirty="0">
                <a:latin typeface="Arial" panose="020B0604020202020204" pitchFamily="34" charset="0"/>
                <a:cs typeface="Arial" panose="020B0604020202020204" pitchFamily="34" charset="0"/>
              </a:rPr>
              <a:t>[45] </a:t>
            </a:r>
            <a:r>
              <a:rPr lang="en-US" sz="2400" dirty="0" err="1">
                <a:latin typeface="Arial" panose="020B0604020202020204" pitchFamily="34" charset="0"/>
                <a:cs typeface="Arial" panose="020B0604020202020204" pitchFamily="34" charset="0"/>
              </a:rPr>
              <a:t>ManagementHelp</a:t>
            </a:r>
            <a:r>
              <a:rPr lang="en-US" sz="2400" dirty="0">
                <a:latin typeface="Arial" panose="020B0604020202020204" pitchFamily="34" charset="0"/>
                <a:cs typeface="Arial" panose="020B0604020202020204" pitchFamily="34" charset="0"/>
              </a:rPr>
              <a:t>, "What is Systems Thinking?," [Online]. Available: https://managementhelp.org/misc/defn-systemsthinking.pdf. [Accessed 6 April 2018].</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[46] </a:t>
            </a:r>
            <a:r>
              <a:rPr lang="en-US" sz="2400" dirty="0" err="1">
                <a:latin typeface="Arial" panose="020B0604020202020204" pitchFamily="34" charset="0"/>
                <a:cs typeface="Arial" panose="020B0604020202020204" pitchFamily="34" charset="0"/>
              </a:rPr>
              <a:t>BusinessDictionary</a:t>
            </a:r>
            <a:r>
              <a:rPr lang="en-US" sz="2400" dirty="0">
                <a:latin typeface="Arial" panose="020B0604020202020204" pitchFamily="34" charset="0"/>
                <a:cs typeface="Arial" panose="020B0604020202020204" pitchFamily="34" charset="0"/>
              </a:rPr>
              <a:t>, "What is management?," [Online]. Available: http://www.businessdictionary.com/definition/management.html. [Accessed 6 April 2018].</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[47] </a:t>
            </a:r>
            <a:r>
              <a:rPr lang="en-US" sz="2400" dirty="0" err="1">
                <a:latin typeface="Arial" panose="020B0604020202020204" pitchFamily="34" charset="0"/>
                <a:cs typeface="Arial" panose="020B0604020202020204" pitchFamily="34" charset="0"/>
              </a:rPr>
              <a:t>ManagementStudyHQ</a:t>
            </a:r>
            <a:r>
              <a:rPr lang="en-US" sz="2400" dirty="0">
                <a:latin typeface="Arial" panose="020B0604020202020204" pitchFamily="34" charset="0"/>
                <a:cs typeface="Arial" panose="020B0604020202020204" pitchFamily="34" charset="0"/>
              </a:rPr>
              <a:t>, "What is Management?," [Online]. Available: http://www.managementstudyhq.com/what-is-management.html. [Accessed 6 April 2018].</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[48] R. Johnson, "Five Qualities of Good Management," [Online]. Available: http://smallbusiness.chron.com/five-qualities-good-management-25297.html. [Accessed 6 April 2018].</a:t>
            </a: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9831BC3-F13E-47CA-BB7B-1BF9FB86BC31}"/>
              </a:ext>
            </a:extLst>
          </p:cNvPr>
          <p:cNvSpPr>
            <a:spLocks noGrp="1"/>
          </p:cNvSpPr>
          <p:nvPr>
            <p:ph type="sldNum" sz="quarter" idx="12"/>
          </p:nvPr>
        </p:nvSpPr>
        <p:spPr/>
        <p:txBody>
          <a:bodyPr/>
          <a:lstStyle/>
          <a:p>
            <a:fld id="{C7D39672-73E7-4649-A862-5F84349BC5FC}" type="slidenum">
              <a:rPr lang="en-GB" smtClean="0"/>
              <a:t>42</a:t>
            </a:fld>
            <a:endParaRPr lang="en-GB"/>
          </a:p>
        </p:txBody>
      </p:sp>
    </p:spTree>
    <p:extLst>
      <p:ext uri="{BB962C8B-B14F-4D97-AF65-F5344CB8AC3E}">
        <p14:creationId xmlns:p14="http://schemas.microsoft.com/office/powerpoint/2010/main" val="41989746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2AB2A-A997-42B1-A245-13D5DB7AEAD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 </a:t>
            </a:r>
          </a:p>
        </p:txBody>
      </p:sp>
      <p:sp>
        <p:nvSpPr>
          <p:cNvPr id="3" name="Content Placeholder 2">
            <a:extLst>
              <a:ext uri="{FF2B5EF4-FFF2-40B4-BE49-F238E27FC236}">
                <a16:creationId xmlns:a16="http://schemas.microsoft.com/office/drawing/2014/main" id="{E2807F0B-717D-4B31-8894-53CF49127388}"/>
              </a:ext>
            </a:extLst>
          </p:cNvPr>
          <p:cNvSpPr>
            <a:spLocks noGrp="1"/>
          </p:cNvSpPr>
          <p:nvPr>
            <p:ph idx="1"/>
          </p:nvPr>
        </p:nvSpPr>
        <p:spPr>
          <a:xfrm>
            <a:off x="838200" y="1690688"/>
            <a:ext cx="10515600" cy="4351338"/>
          </a:xfrm>
        </p:spPr>
        <p:txBody>
          <a:bodyPr>
            <a:noAutofit/>
          </a:bodyPr>
          <a:lstStyle/>
          <a:p>
            <a:r>
              <a:rPr lang="en-US" sz="1850" dirty="0">
                <a:latin typeface="Arial" panose="020B0604020202020204" pitchFamily="34" charset="0"/>
                <a:cs typeface="Arial" panose="020B0604020202020204" pitchFamily="34" charset="0"/>
              </a:rPr>
              <a:t>[49] M. Hogan, "The Seven Qualities That Make Great Managers So Effective," 26 January 2016. [Online]. Available: https://www.forbes.com/sites/yec/2016/01/26/seven-qualities-the-best-managers-share-and-why-they-matter/#1dee4003d74e. [Accessed 6 April 2018].</a:t>
            </a:r>
            <a:endParaRPr lang="en-GB" sz="1850" dirty="0">
              <a:latin typeface="Arial" panose="020B0604020202020204" pitchFamily="34" charset="0"/>
              <a:cs typeface="Arial" panose="020B0604020202020204" pitchFamily="34" charset="0"/>
            </a:endParaRPr>
          </a:p>
          <a:p>
            <a:r>
              <a:rPr lang="en-US" sz="1850" dirty="0">
                <a:latin typeface="Arial" panose="020B0604020202020204" pitchFamily="34" charset="0"/>
                <a:cs typeface="Arial" panose="020B0604020202020204" pitchFamily="34" charset="0"/>
              </a:rPr>
              <a:t>[50] K. Leonard, "Five Functions of Management &amp; Leading," 13 March 2018. [Online]. Available: http://smallbusiness.chron.com/five-functions-management-leading-56418.html. [Accessed 6 April 2018].</a:t>
            </a:r>
            <a:endParaRPr lang="en-GB" sz="1850" dirty="0">
              <a:latin typeface="Arial" panose="020B0604020202020204" pitchFamily="34" charset="0"/>
              <a:cs typeface="Arial" panose="020B0604020202020204" pitchFamily="34" charset="0"/>
            </a:endParaRPr>
          </a:p>
          <a:p>
            <a:r>
              <a:rPr lang="en-GB" sz="1850" dirty="0">
                <a:latin typeface="Arial" panose="020B0604020202020204" pitchFamily="34" charset="0"/>
                <a:cs typeface="Arial" panose="020B0604020202020204" pitchFamily="34" charset="0"/>
              </a:rPr>
              <a:t>[51] </a:t>
            </a:r>
            <a:r>
              <a:rPr lang="en-US" sz="1850" dirty="0">
                <a:latin typeface="Arial" panose="020B0604020202020204" pitchFamily="34" charset="0"/>
                <a:cs typeface="Arial" panose="020B0604020202020204" pitchFamily="34" charset="0"/>
              </a:rPr>
              <a:t>Ispatgru.com, "Coordinating – A Management Function," 20 August 2015. [Online]. Available: http://ispatguru.com/coordinating-a-management-function/. [Accessed 6 April 2018].</a:t>
            </a:r>
            <a:endParaRPr lang="en-GB" sz="1850" dirty="0">
              <a:latin typeface="Arial" panose="020B0604020202020204" pitchFamily="34" charset="0"/>
              <a:cs typeface="Arial" panose="020B0604020202020204" pitchFamily="34" charset="0"/>
            </a:endParaRPr>
          </a:p>
          <a:p>
            <a:r>
              <a:rPr lang="en-GB" sz="1850" dirty="0">
                <a:latin typeface="Arial" panose="020B0604020202020204" pitchFamily="34" charset="0"/>
                <a:cs typeface="Arial" panose="020B0604020202020204" pitchFamily="34" charset="0"/>
              </a:rPr>
              <a:t>[52] </a:t>
            </a:r>
            <a:r>
              <a:rPr lang="en-US" sz="1850" dirty="0">
                <a:latin typeface="Arial" panose="020B0604020202020204" pitchFamily="34" charset="0"/>
                <a:cs typeface="Arial" panose="020B0604020202020204" pitchFamily="34" charset="0"/>
              </a:rPr>
              <a:t>Management Study Guide, "Controlling Function of Management," [Online]. Available: https://www.managementstudyguide.com/controlling_function.htm. [Accessed 6 April 2018].</a:t>
            </a:r>
            <a:endParaRPr lang="en-GB" sz="1850" dirty="0">
              <a:latin typeface="Arial" panose="020B0604020202020204" pitchFamily="34" charset="0"/>
              <a:cs typeface="Arial" panose="020B0604020202020204" pitchFamily="34" charset="0"/>
            </a:endParaRPr>
          </a:p>
          <a:p>
            <a:r>
              <a:rPr lang="en-US" sz="1850" dirty="0">
                <a:latin typeface="Arial" panose="020B0604020202020204" pitchFamily="34" charset="0"/>
                <a:cs typeface="Arial" panose="020B0604020202020204" pitchFamily="34" charset="0"/>
              </a:rPr>
              <a:t>[53] W. Arruda, "9 Differences Between Being A Leader And A Manager," 15 November 2016. [Online]. Available: https://www.forbes.com/sites/williamarruda/2016/11/15/9-differences-between-being-a-leader-and-a-manager/#75aaecf94609. [Accessed 6 April 2018].</a:t>
            </a:r>
            <a:endParaRPr lang="en-GB" sz="1850" dirty="0">
              <a:latin typeface="Arial" panose="020B0604020202020204" pitchFamily="34" charset="0"/>
              <a:cs typeface="Arial" panose="020B0604020202020204" pitchFamily="34" charset="0"/>
            </a:endParaRPr>
          </a:p>
          <a:p>
            <a:r>
              <a:rPr lang="en-US" sz="1850" dirty="0">
                <a:latin typeface="Arial" panose="020B0604020202020204" pitchFamily="34" charset="0"/>
                <a:cs typeface="Arial" panose="020B0604020202020204" pitchFamily="34" charset="0"/>
              </a:rPr>
              <a:t>[54] A. </a:t>
            </a:r>
            <a:r>
              <a:rPr lang="en-US" sz="1850" dirty="0" err="1">
                <a:latin typeface="Arial" panose="020B0604020202020204" pitchFamily="34" charset="0"/>
                <a:cs typeface="Arial" panose="020B0604020202020204" pitchFamily="34" charset="0"/>
              </a:rPr>
              <a:t>Monnappa</a:t>
            </a:r>
            <a:r>
              <a:rPr lang="en-US" sz="1850" dirty="0">
                <a:latin typeface="Arial" panose="020B0604020202020204" pitchFamily="34" charset="0"/>
                <a:cs typeface="Arial" panose="020B0604020202020204" pitchFamily="34" charset="0"/>
              </a:rPr>
              <a:t>, "What’s the Difference Between Leadership and Management?," 7 October 2017. [Online]. Available: https://www.simplilearn.com/leadership-vs-management-difference-article. [Accessed 6 April 2018].</a:t>
            </a:r>
            <a:endParaRPr lang="en-GB" sz="1850" dirty="0">
              <a:latin typeface="Arial" panose="020B0604020202020204" pitchFamily="34" charset="0"/>
              <a:cs typeface="Arial" panose="020B0604020202020204" pitchFamily="34" charset="0"/>
            </a:endParaRPr>
          </a:p>
          <a:p>
            <a:endParaRPr lang="en-GB" sz="185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379ACCD-498B-41C5-A15B-797C4780B7BD}"/>
              </a:ext>
            </a:extLst>
          </p:cNvPr>
          <p:cNvSpPr>
            <a:spLocks noGrp="1"/>
          </p:cNvSpPr>
          <p:nvPr>
            <p:ph type="sldNum" sz="quarter" idx="12"/>
          </p:nvPr>
        </p:nvSpPr>
        <p:spPr/>
        <p:txBody>
          <a:bodyPr/>
          <a:lstStyle/>
          <a:p>
            <a:fld id="{C7D39672-73E7-4649-A862-5F84349BC5FC}" type="slidenum">
              <a:rPr lang="en-GB" smtClean="0"/>
              <a:t>43</a:t>
            </a:fld>
            <a:endParaRPr lang="en-GB"/>
          </a:p>
        </p:txBody>
      </p:sp>
    </p:spTree>
    <p:extLst>
      <p:ext uri="{BB962C8B-B14F-4D97-AF65-F5344CB8AC3E}">
        <p14:creationId xmlns:p14="http://schemas.microsoft.com/office/powerpoint/2010/main" val="30804922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F11C0-51B0-4354-B331-0555666138B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05B06926-A7C4-4FA8-8E98-A607053EC338}"/>
              </a:ext>
            </a:extLst>
          </p:cNvPr>
          <p:cNvSpPr>
            <a:spLocks noGrp="1"/>
          </p:cNvSpPr>
          <p:nvPr>
            <p:ph idx="1"/>
          </p:nvPr>
        </p:nvSpPr>
        <p:spPr/>
        <p:txBody>
          <a:bodyPr>
            <a:normAutofit fontScale="92500" lnSpcReduction="20000"/>
          </a:bodyPr>
          <a:lstStyle/>
          <a:p>
            <a:r>
              <a:rPr lang="en-GB" sz="2000" dirty="0">
                <a:latin typeface="Arial" panose="020B0604020202020204" pitchFamily="34" charset="0"/>
                <a:cs typeface="Arial" panose="020B0604020202020204" pitchFamily="34" charset="0"/>
              </a:rPr>
              <a:t>[55] Management Study Guide, "Levels of Management," [Online]. Available: https://www.managementstudyguide.com/management_levels.htm. [Accessed 6 April 2018].</a:t>
            </a:r>
          </a:p>
          <a:p>
            <a:r>
              <a:rPr lang="en-GB" sz="2000" dirty="0">
                <a:latin typeface="Arial" panose="020B0604020202020204" pitchFamily="34" charset="0"/>
                <a:cs typeface="Arial" panose="020B0604020202020204" pitchFamily="34" charset="0"/>
              </a:rPr>
              <a:t>[56] </a:t>
            </a:r>
            <a:r>
              <a:rPr lang="en-US" sz="2000" dirty="0" err="1">
                <a:latin typeface="Arial" panose="020B0604020202020204" pitchFamily="34" charset="0"/>
                <a:cs typeface="Arial" panose="020B0604020202020204" pitchFamily="34" charset="0"/>
              </a:rPr>
              <a:t>Lumencandela</a:t>
            </a:r>
            <a:r>
              <a:rPr lang="en-US" sz="2000" dirty="0">
                <a:latin typeface="Arial" panose="020B0604020202020204" pitchFamily="34" charset="0"/>
                <a:cs typeface="Arial" panose="020B0604020202020204" pitchFamily="34" charset="0"/>
              </a:rPr>
              <a:t>, "Types of Management," [Online]. Available: https://courses.lumenlearning.com/boundless-business/chapter/types-of-management/. [Accessed 6 April 2018].</a:t>
            </a:r>
            <a:endParaRPr lang="en-GB"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[57] G. </a:t>
            </a:r>
            <a:r>
              <a:rPr lang="en-US" sz="2000" dirty="0" err="1">
                <a:latin typeface="Arial" panose="020B0604020202020204" pitchFamily="34" charset="0"/>
                <a:cs typeface="Arial" panose="020B0604020202020204" pitchFamily="34" charset="0"/>
              </a:rPr>
              <a:t>Akrani</a:t>
            </a:r>
            <a:r>
              <a:rPr lang="en-US" sz="2000" dirty="0">
                <a:latin typeface="Arial" panose="020B0604020202020204" pitchFamily="34" charset="0"/>
                <a:cs typeface="Arial" panose="020B0604020202020204" pitchFamily="34" charset="0"/>
              </a:rPr>
              <a:t>, "Meaning of Levels of Management," 1 May 2011. [Online]. Available: http://kalyan-city.blogspot.co.uk/2011/05/levels-of-management-top-middle-and.html. [Accessed 6 April 2018].</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[58] K. Cherry, "Autocratic Leadership," 15 March 2018. [Online]. Available: https://www.verywellmind.com/what-is-autocratic-leadership-2795314. [Accessed 7 April 2018].</a:t>
            </a:r>
          </a:p>
          <a:p>
            <a:r>
              <a:rPr lang="en-US" sz="2000" dirty="0">
                <a:latin typeface="Arial" panose="020B0604020202020204" pitchFamily="34" charset="0"/>
                <a:cs typeface="Arial" panose="020B0604020202020204" pitchFamily="34" charset="0"/>
              </a:rPr>
              <a:t>[59] The Economic Times, "Definition of 'Autocratic Leadership'," [Online]. Available: https://economictimes.indiatimes.com/definition/autocratic-leadership. [Accessed 7 April 2018].</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[60] </a:t>
            </a:r>
            <a:r>
              <a:rPr lang="en-GB" sz="2000" dirty="0" err="1">
                <a:latin typeface="Arial" panose="020B0604020202020204" pitchFamily="34" charset="0"/>
                <a:cs typeface="Arial" panose="020B0604020202020204" pitchFamily="34" charset="0"/>
              </a:rPr>
              <a:t>ConnectUs</a:t>
            </a:r>
            <a:r>
              <a:rPr lang="en-GB" sz="2000" dirty="0">
                <a:latin typeface="Arial" panose="020B0604020202020204" pitchFamily="34" charset="0"/>
                <a:cs typeface="Arial" panose="020B0604020202020204" pitchFamily="34" charset="0"/>
              </a:rPr>
              <a:t>, "17 Advantages and Disadvantages of Paternalistic Leadership," [Online]. Available: https://connectusfund.org/17-advantages-and-disadvantages-of-paternalistic-leadership. [Accessed 7 April 2018].</a:t>
            </a:r>
          </a:p>
          <a:p>
            <a:endParaRPr lang="en-GB" sz="20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C15E1AA-4C6A-4682-AD0E-96228B7FC74F}"/>
              </a:ext>
            </a:extLst>
          </p:cNvPr>
          <p:cNvSpPr>
            <a:spLocks noGrp="1"/>
          </p:cNvSpPr>
          <p:nvPr>
            <p:ph type="sldNum" sz="quarter" idx="12"/>
          </p:nvPr>
        </p:nvSpPr>
        <p:spPr/>
        <p:txBody>
          <a:bodyPr/>
          <a:lstStyle/>
          <a:p>
            <a:fld id="{C7D39672-73E7-4649-A862-5F84349BC5FC}" type="slidenum">
              <a:rPr lang="en-GB" smtClean="0"/>
              <a:t>44</a:t>
            </a:fld>
            <a:endParaRPr lang="en-GB"/>
          </a:p>
        </p:txBody>
      </p:sp>
    </p:spTree>
    <p:extLst>
      <p:ext uri="{BB962C8B-B14F-4D97-AF65-F5344CB8AC3E}">
        <p14:creationId xmlns:p14="http://schemas.microsoft.com/office/powerpoint/2010/main" val="38866492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B7C67-84C9-4573-90F9-3EA6CA13AEE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Cont.</a:t>
            </a:r>
          </a:p>
        </p:txBody>
      </p:sp>
      <p:sp>
        <p:nvSpPr>
          <p:cNvPr id="3" name="Content Placeholder 2">
            <a:extLst>
              <a:ext uri="{FF2B5EF4-FFF2-40B4-BE49-F238E27FC236}">
                <a16:creationId xmlns:a16="http://schemas.microsoft.com/office/drawing/2014/main" id="{9A4EA6A8-A7B0-4806-A732-FF8E110203FC}"/>
              </a:ext>
            </a:extLst>
          </p:cNvPr>
          <p:cNvSpPr>
            <a:spLocks noGrp="1"/>
          </p:cNvSpPr>
          <p:nvPr>
            <p:ph idx="1"/>
          </p:nvPr>
        </p:nvSpPr>
        <p:spPr/>
        <p:txBody>
          <a:bodyPr>
            <a:normAutofit fontScale="62500" lnSpcReduction="20000"/>
          </a:bodyPr>
          <a:lstStyle/>
          <a:p>
            <a:r>
              <a:rPr lang="en-US" dirty="0">
                <a:latin typeface="Arial" panose="020B0604020202020204" pitchFamily="34" charset="0"/>
                <a:cs typeface="Arial" panose="020B0604020202020204" pitchFamily="34" charset="0"/>
              </a:rPr>
              <a:t>[61] M. Rouse, "Paternalistic Leadership," [Online]. Available: https://searchcio.techtarget.com/definition/paternalistic-leadership. [Accessed 7 April 2018].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[62] K. Cherry, "What is Democratic Leadership?," 25 February 2018. [Online]. Available: https://www.verywellmind.com/what-is-democratic-leadership-2795315. [Accessed 7 April 2018].</a:t>
            </a:r>
          </a:p>
          <a:p>
            <a:r>
              <a:rPr lang="en-GB" dirty="0">
                <a:latin typeface="Arial" panose="020B0604020202020204" pitchFamily="34" charset="0"/>
                <a:cs typeface="Arial" panose="020B0604020202020204" pitchFamily="34" charset="0"/>
              </a:rPr>
              <a:t>[63] E. Gill, "What is Laissez-Faire Leadership? How Autonomy Can Drive Success," 25 November 2014. [Online]. Available: https://online.stu.edu/laissez-faire-leadership/. [Accessed 7 April 2018].</a:t>
            </a:r>
          </a:p>
          <a:p>
            <a:r>
              <a:rPr lang="en-US" dirty="0">
                <a:latin typeface="Arial" panose="020B0604020202020204" pitchFamily="34" charset="0"/>
                <a:cs typeface="Arial" panose="020B0604020202020204" pitchFamily="34" charset="0"/>
              </a:rPr>
              <a:t>[64] K. Cherry, "What Is Laissez-Faire Leadership?," 16 August 2017. [Online]. Available: https://www.verywellmind.com/what-is-laissez-faire-leadership-2795316. [Accessed 7 April 2018].</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[65] MindTools, "Theory X and Theory Y," [Online]. Available: https://www.mindtools.com/pages/article/newLDR_74.htm. [Accessed 7 April 2018].</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[66] E. </a:t>
            </a:r>
            <a:r>
              <a:rPr lang="en-US" dirty="0" err="1">
                <a:latin typeface="Arial" panose="020B0604020202020204" pitchFamily="34" charset="0"/>
                <a:cs typeface="Arial" panose="020B0604020202020204" pitchFamily="34" charset="0"/>
              </a:rPr>
              <a:t>Heery</a:t>
            </a:r>
            <a:r>
              <a:rPr lang="en-US" dirty="0">
                <a:latin typeface="Arial" panose="020B0604020202020204" pitchFamily="34" charset="0"/>
                <a:cs typeface="Arial" panose="020B0604020202020204" pitchFamily="34" charset="0"/>
              </a:rPr>
              <a:t> and M. Noon, "theory X and theory Y," in </a:t>
            </a:r>
            <a:r>
              <a:rPr lang="en-US" i="1" dirty="0">
                <a:latin typeface="Arial" panose="020B0604020202020204" pitchFamily="34" charset="0"/>
                <a:cs typeface="Arial" panose="020B0604020202020204" pitchFamily="34" charset="0"/>
              </a:rPr>
              <a:t>A Dictionary of Human Resource Management</a:t>
            </a:r>
            <a:r>
              <a:rPr lang="en-US" dirty="0">
                <a:latin typeface="Arial" panose="020B0604020202020204" pitchFamily="34" charset="0"/>
                <a:cs typeface="Arial" panose="020B0604020202020204" pitchFamily="34" charset="0"/>
              </a:rPr>
              <a:t>, Oxford University Press, 2008. </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[67] J. J. Morse and J. W. Lorsch, "Beyond Theory Y," May 1970. [Online]. Available: https://hbr.org/1970/05/beyond-theory-y. [Accessed 7 April 2018].</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[68] MindTools, "Theory X and Theory Y," [Online]. Available: https://www.mindtools.com/pages/article/newLDR_74.htm. [Accessed 7 April 2018].</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03A1AB4-3103-4514-BDC4-B10C577AF629}"/>
              </a:ext>
            </a:extLst>
          </p:cNvPr>
          <p:cNvSpPr>
            <a:spLocks noGrp="1"/>
          </p:cNvSpPr>
          <p:nvPr>
            <p:ph type="sldNum" sz="quarter" idx="12"/>
          </p:nvPr>
        </p:nvSpPr>
        <p:spPr/>
        <p:txBody>
          <a:bodyPr/>
          <a:lstStyle/>
          <a:p>
            <a:fld id="{C7D39672-73E7-4649-A862-5F84349BC5FC}" type="slidenum">
              <a:rPr lang="en-GB" smtClean="0"/>
              <a:t>45</a:t>
            </a:fld>
            <a:endParaRPr lang="en-GB"/>
          </a:p>
        </p:txBody>
      </p:sp>
    </p:spTree>
    <p:extLst>
      <p:ext uri="{BB962C8B-B14F-4D97-AF65-F5344CB8AC3E}">
        <p14:creationId xmlns:p14="http://schemas.microsoft.com/office/powerpoint/2010/main" val="1542192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C7D39672-73E7-4649-A862-5F84349BC5FC}" type="slidenum">
              <a:rPr lang="en-GB" smtClean="0"/>
              <a:t>46</a:t>
            </a:fld>
            <a:endParaRPr lang="en-GB"/>
          </a:p>
        </p:txBody>
      </p:sp>
      <p:sp>
        <p:nvSpPr>
          <p:cNvPr id="3" name="Rectangle: Diagonal Corners Snipped 3">
            <a:extLst>
              <a:ext uri="{FF2B5EF4-FFF2-40B4-BE49-F238E27FC236}">
                <a16:creationId xmlns:a16="http://schemas.microsoft.com/office/drawing/2014/main" id="{86B69B93-6011-448A-9554-56F2FC941871}"/>
              </a:ext>
            </a:extLst>
          </p:cNvPr>
          <p:cNvSpPr/>
          <p:nvPr/>
        </p:nvSpPr>
        <p:spPr>
          <a:xfrm>
            <a:off x="3511826" y="1974573"/>
            <a:ext cx="5300870" cy="2849218"/>
          </a:xfrm>
          <a:prstGeom prst="snip2DiagRect">
            <a:avLst/>
          </a:prstGeom>
          <a:noFill/>
          <a:ln w="57150"/>
        </p:spPr>
        <p:style>
          <a:lnRef idx="2">
            <a:schemeClr val="accent1"/>
          </a:lnRef>
          <a:fillRef idx="1">
            <a:schemeClr val="lt1"/>
          </a:fillRef>
          <a:effectRef idx="0">
            <a:schemeClr val="accent1"/>
          </a:effectRef>
          <a:fontRef idx="minor">
            <a:schemeClr val="dk1"/>
          </a:fontRef>
        </p:style>
        <p:txBody>
          <a:bodyPr rtlCol="0" anchor="ctr"/>
          <a:lstStyle/>
          <a:p>
            <a:pPr algn="ctr"/>
            <a:r>
              <a:rPr lang="en-GB" sz="4800" b="1" dirty="0">
                <a:latin typeface="Arial" panose="020B0604020202020204" pitchFamily="34" charset="0"/>
                <a:cs typeface="Arial" panose="020B0604020202020204" pitchFamily="34" charset="0"/>
              </a:rPr>
              <a:t>Individual &amp; Team-Working</a:t>
            </a:r>
          </a:p>
        </p:txBody>
      </p:sp>
    </p:spTree>
    <p:extLst>
      <p:ext uri="{BB962C8B-B14F-4D97-AF65-F5344CB8AC3E}">
        <p14:creationId xmlns:p14="http://schemas.microsoft.com/office/powerpoint/2010/main" val="15136099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 Culture</a:t>
            </a:r>
          </a:p>
        </p:txBody>
      </p:sp>
      <p:sp>
        <p:nvSpPr>
          <p:cNvPr id="3" name="Content Placeholder 2"/>
          <p:cNvSpPr>
            <a:spLocks noGrp="1"/>
          </p:cNvSpPr>
          <p:nvPr>
            <p:ph idx="1"/>
          </p:nvPr>
        </p:nvSpPr>
        <p:spPr/>
        <p:txBody>
          <a:bodyPr/>
          <a:lstStyle/>
          <a:p>
            <a:r>
              <a:rPr lang="en-GB" dirty="0"/>
              <a:t>The values and behaviours that contribute to the unique social and psychological environment of a certain organization. [1]</a:t>
            </a:r>
            <a:br>
              <a:rPr lang="en-GB" dirty="0"/>
            </a:br>
            <a:r>
              <a:rPr lang="en-GB" dirty="0"/>
              <a:t>This includes an organization's expectations, experiences, philosophy, and also the values that holds it together, and is expressed in its self-image, inner workings, interactions with the outside world, and future expectations. It’s based on shared attitudes, beliefs, customs, and written and also the unwritten rules that have been developed over time and are normally considered valid. Also called corporate culture, it's shown in the ways the organization conducts its business, treats its employees, their customers, and the wider community</a:t>
            </a:r>
          </a:p>
        </p:txBody>
      </p:sp>
      <p:sp>
        <p:nvSpPr>
          <p:cNvPr id="4" name="Slide Number Placeholder 3"/>
          <p:cNvSpPr>
            <a:spLocks noGrp="1"/>
          </p:cNvSpPr>
          <p:nvPr>
            <p:ph type="sldNum" sz="quarter" idx="12"/>
          </p:nvPr>
        </p:nvSpPr>
        <p:spPr/>
        <p:txBody>
          <a:bodyPr/>
          <a:lstStyle/>
          <a:p>
            <a:fld id="{C7D39672-73E7-4649-A862-5F84349BC5FC}" type="slidenum">
              <a:rPr lang="en-GB" smtClean="0"/>
              <a:t>47</a:t>
            </a:fld>
            <a:endParaRPr lang="en-GB"/>
          </a:p>
        </p:txBody>
      </p:sp>
    </p:spTree>
    <p:extLst>
      <p:ext uri="{BB962C8B-B14F-4D97-AF65-F5344CB8AC3E}">
        <p14:creationId xmlns:p14="http://schemas.microsoft.com/office/powerpoint/2010/main" val="35188459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fontAlgn="base"/>
            <a:r>
              <a:rPr lang="en-GB" dirty="0"/>
              <a:t>[1] Culture is like personality. In a person, the personality is made up of all the values, beliefs, underlying assumptions, their interests, experiences, upbringing, and also habits that create a person's behaviour. </a:t>
            </a:r>
          </a:p>
          <a:p>
            <a:pPr fontAlgn="base"/>
            <a:r>
              <a:rPr lang="en-GB" dirty="0"/>
              <a:t>Culture is made up of the values, beliefs, underlying assumptions, attitudes, and behaviour's that’s shared by a group of people. Culture is the behaviour that results when a group arrives at a set of generally unspoken and unwritten rules for working together. </a:t>
            </a:r>
          </a:p>
          <a:p>
            <a:pPr fontAlgn="base"/>
            <a:r>
              <a:rPr lang="en-GB" dirty="0"/>
              <a:t>The normal culture is made up of all of the life experiences that each employee brings to the workplace. </a:t>
            </a:r>
          </a:p>
          <a:p>
            <a:endParaRPr lang="en-GB" dirty="0"/>
          </a:p>
        </p:txBody>
      </p:sp>
      <p:sp>
        <p:nvSpPr>
          <p:cNvPr id="4" name="Slide Number Placeholder 3"/>
          <p:cNvSpPr>
            <a:spLocks noGrp="1"/>
          </p:cNvSpPr>
          <p:nvPr>
            <p:ph type="sldNum" sz="quarter" idx="12"/>
          </p:nvPr>
        </p:nvSpPr>
        <p:spPr/>
        <p:txBody>
          <a:bodyPr/>
          <a:lstStyle/>
          <a:p>
            <a:fld id="{C7D39672-73E7-4649-A862-5F84349BC5FC}" type="slidenum">
              <a:rPr lang="en-GB" smtClean="0"/>
              <a:t>48</a:t>
            </a:fld>
            <a:endParaRPr lang="en-GB"/>
          </a:p>
        </p:txBody>
      </p:sp>
    </p:spTree>
    <p:extLst>
      <p:ext uri="{BB962C8B-B14F-4D97-AF65-F5344CB8AC3E}">
        <p14:creationId xmlns:p14="http://schemas.microsoft.com/office/powerpoint/2010/main" val="302249917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Technologies for team working </a:t>
            </a:r>
          </a:p>
        </p:txBody>
      </p:sp>
      <p:sp>
        <p:nvSpPr>
          <p:cNvPr id="3" name="Content Placeholder 2"/>
          <p:cNvSpPr>
            <a:spLocks noGrp="1"/>
          </p:cNvSpPr>
          <p:nvPr>
            <p:ph idx="1"/>
          </p:nvPr>
        </p:nvSpPr>
        <p:spPr/>
        <p:txBody>
          <a:bodyPr>
            <a:normAutofit fontScale="62500" lnSpcReduction="20000"/>
          </a:bodyPr>
          <a:lstStyle/>
          <a:p>
            <a:pPr fontAlgn="base"/>
            <a:r>
              <a:rPr lang="en-GB" i="1" dirty="0"/>
              <a:t>1. </a:t>
            </a:r>
            <a:r>
              <a:rPr lang="en-GB" i="1" dirty="0" err="1"/>
              <a:t>Flowdock</a:t>
            </a:r>
            <a:r>
              <a:rPr lang="en-GB" dirty="0"/>
              <a:t> [2]</a:t>
            </a:r>
          </a:p>
          <a:p>
            <a:pPr fontAlgn="base"/>
            <a:r>
              <a:rPr lang="en-GB" dirty="0"/>
              <a:t>Flow dock is a group and private chat platform. Its most interesting feature is its team inbox which aggregates notifications from other channels, for example Twitter, Asana and customer support tools. </a:t>
            </a:r>
          </a:p>
          <a:p>
            <a:pPr fontAlgn="base"/>
            <a:r>
              <a:rPr lang="en-GB" i="1" dirty="0"/>
              <a:t>2. GoToMeeting</a:t>
            </a:r>
            <a:r>
              <a:rPr lang="en-GB" dirty="0"/>
              <a:t> [2]</a:t>
            </a:r>
          </a:p>
          <a:p>
            <a:pPr fontAlgn="base"/>
            <a:r>
              <a:rPr lang="en-GB" dirty="0"/>
              <a:t>GoToMeeting is an online video conferencing software that allows users to schedule meetings and share screens. It’s one of the most popular video tools with millions of users worldwide.</a:t>
            </a:r>
          </a:p>
          <a:p>
            <a:pPr fontAlgn="base"/>
            <a:r>
              <a:rPr lang="en-GB" sz="3200" i="1" dirty="0"/>
              <a:t>3. Slack</a:t>
            </a:r>
            <a:r>
              <a:rPr lang="en-GB" sz="3200" dirty="0"/>
              <a:t> [2]</a:t>
            </a:r>
          </a:p>
          <a:p>
            <a:pPr fontAlgn="base"/>
            <a:r>
              <a:rPr lang="en-GB" sz="3200" dirty="0"/>
              <a:t>Slack is a popular and well-crafted platform offering instant messaging, file transfers and message search. It has got many features and loads of integrations with other tools such as Trello and Intercom to name a few. </a:t>
            </a:r>
          </a:p>
          <a:p>
            <a:pPr fontAlgn="base"/>
            <a:r>
              <a:rPr lang="en-GB" sz="3200" i="1" dirty="0"/>
              <a:t>4. WebEx</a:t>
            </a:r>
            <a:r>
              <a:rPr lang="en-GB" sz="3200" dirty="0"/>
              <a:t> [2]</a:t>
            </a:r>
          </a:p>
          <a:p>
            <a:pPr fontAlgn="base"/>
            <a:r>
              <a:rPr lang="en-GB" sz="3200" dirty="0"/>
              <a:t>Cisco’s WebEx provides personalized video meeting rooms where the users can to host and join meetings. People can use WebEx for team collaboration, webinars, training and also customer support. </a:t>
            </a:r>
          </a:p>
          <a:p>
            <a:endParaRPr lang="en-GB" dirty="0"/>
          </a:p>
        </p:txBody>
      </p:sp>
      <p:sp>
        <p:nvSpPr>
          <p:cNvPr id="4" name="Slide Number Placeholder 3"/>
          <p:cNvSpPr>
            <a:spLocks noGrp="1"/>
          </p:cNvSpPr>
          <p:nvPr>
            <p:ph type="sldNum" sz="quarter" idx="12"/>
          </p:nvPr>
        </p:nvSpPr>
        <p:spPr/>
        <p:txBody>
          <a:bodyPr/>
          <a:lstStyle/>
          <a:p>
            <a:fld id="{C7D39672-73E7-4649-A862-5F84349BC5FC}" type="slidenum">
              <a:rPr lang="en-GB" smtClean="0"/>
              <a:t>49</a:t>
            </a:fld>
            <a:endParaRPr lang="en-GB"/>
          </a:p>
        </p:txBody>
      </p:sp>
    </p:spTree>
    <p:extLst>
      <p:ext uri="{BB962C8B-B14F-4D97-AF65-F5344CB8AC3E}">
        <p14:creationId xmlns:p14="http://schemas.microsoft.com/office/powerpoint/2010/main" val="14794797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fontAlgn="base"/>
            <a:r>
              <a:rPr lang="en-GB" b="1" dirty="0"/>
              <a:t>Employee Engagement Tool: Glint</a:t>
            </a:r>
            <a:r>
              <a:rPr lang="en-GB" dirty="0"/>
              <a:t> </a:t>
            </a:r>
          </a:p>
          <a:p>
            <a:pPr fontAlgn="base"/>
            <a:r>
              <a:rPr lang="en-GB" dirty="0"/>
              <a:t>The pros of Glint are that unlike once-yearly surveys, Glint keeps track of engagement through a continuous cycle of feedback between employees and managers. Because Glint’s data analysis is ongoing, it can identify opportunities, predict the risks and recommend action to prevent attrition and support employee satisfaction. </a:t>
            </a:r>
          </a:p>
          <a:p>
            <a:pPr fontAlgn="base"/>
            <a:r>
              <a:rPr lang="en-GB" dirty="0"/>
              <a:t>The cons however are that Glint may be better for larger organizations rather than smaller ones, this is because it works by compiling data from thousands of employee comments to show themes and identify issues to managers </a:t>
            </a:r>
          </a:p>
          <a:p>
            <a:endParaRPr lang="en-GB" dirty="0"/>
          </a:p>
        </p:txBody>
      </p:sp>
      <p:sp>
        <p:nvSpPr>
          <p:cNvPr id="4" name="Slide Number Placeholder 3"/>
          <p:cNvSpPr>
            <a:spLocks noGrp="1"/>
          </p:cNvSpPr>
          <p:nvPr>
            <p:ph type="sldNum" sz="quarter" idx="12"/>
          </p:nvPr>
        </p:nvSpPr>
        <p:spPr/>
        <p:txBody>
          <a:bodyPr/>
          <a:lstStyle/>
          <a:p>
            <a:fld id="{C7D39672-73E7-4649-A862-5F84349BC5FC}" type="slidenum">
              <a:rPr lang="en-GB" smtClean="0"/>
              <a:t>50</a:t>
            </a:fld>
            <a:endParaRPr lang="en-GB"/>
          </a:p>
        </p:txBody>
      </p:sp>
    </p:spTree>
    <p:extLst>
      <p:ext uri="{BB962C8B-B14F-4D97-AF65-F5344CB8AC3E}">
        <p14:creationId xmlns:p14="http://schemas.microsoft.com/office/powerpoint/2010/main" val="142889682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factors that affect individual &amp; team working </a:t>
            </a:r>
          </a:p>
        </p:txBody>
      </p:sp>
      <p:sp>
        <p:nvSpPr>
          <p:cNvPr id="3" name="Content Placeholder 2"/>
          <p:cNvSpPr>
            <a:spLocks noGrp="1"/>
          </p:cNvSpPr>
          <p:nvPr>
            <p:ph idx="1"/>
          </p:nvPr>
        </p:nvSpPr>
        <p:spPr/>
        <p:txBody>
          <a:bodyPr>
            <a:normAutofit fontScale="92500" lnSpcReduction="20000"/>
          </a:bodyPr>
          <a:lstStyle/>
          <a:p>
            <a:r>
              <a:rPr lang="en-GB" u="sng" dirty="0"/>
              <a:t>The focus on goals</a:t>
            </a:r>
          </a:p>
          <a:p>
            <a:r>
              <a:rPr lang="en-GB" dirty="0"/>
              <a:t>[3] A team is driven by a goal. In order to have an effective team, that common goal needs to be known in advance and understood by the team members. When a team focuses on the goal, then it is more likely they will get it</a:t>
            </a:r>
          </a:p>
          <a:p>
            <a:pPr marL="0" indent="0">
              <a:buNone/>
            </a:pPr>
            <a:r>
              <a:rPr lang="en-GB" u="sng" dirty="0"/>
              <a:t>  Leadership</a:t>
            </a:r>
          </a:p>
          <a:p>
            <a:r>
              <a:rPr lang="en-GB" dirty="0"/>
              <a:t>Depending on if the company is a formal or informal, they’re going to communicate with the employees at some point. The leader will have to be patient and also respectful to the group of people that he’s in charge of. [4] He must give proper guidance and support to the group and support the group efforts in not only achieving the organizational goals but also group’s goals as well as the individual goals within the group. This will lead to a happy group of employees which is good for the morale of the company</a:t>
            </a:r>
          </a:p>
          <a:p>
            <a:endParaRPr lang="en-GB" dirty="0"/>
          </a:p>
        </p:txBody>
      </p:sp>
      <p:sp>
        <p:nvSpPr>
          <p:cNvPr id="4" name="Slide Number Placeholder 3"/>
          <p:cNvSpPr>
            <a:spLocks noGrp="1"/>
          </p:cNvSpPr>
          <p:nvPr>
            <p:ph type="sldNum" sz="quarter" idx="12"/>
          </p:nvPr>
        </p:nvSpPr>
        <p:spPr/>
        <p:txBody>
          <a:bodyPr/>
          <a:lstStyle/>
          <a:p>
            <a:fld id="{C7D39672-73E7-4649-A862-5F84349BC5FC}" type="slidenum">
              <a:rPr lang="en-GB" smtClean="0"/>
              <a:t>51</a:t>
            </a:fld>
            <a:endParaRPr lang="en-GB"/>
          </a:p>
        </p:txBody>
      </p:sp>
    </p:spTree>
    <p:extLst>
      <p:ext uri="{BB962C8B-B14F-4D97-AF65-F5344CB8AC3E}">
        <p14:creationId xmlns:p14="http://schemas.microsoft.com/office/powerpoint/2010/main" val="405338153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p>
        </p:txBody>
      </p:sp>
      <p:sp>
        <p:nvSpPr>
          <p:cNvPr id="3" name="Content Placeholder 2"/>
          <p:cNvSpPr>
            <a:spLocks noGrp="1"/>
          </p:cNvSpPr>
          <p:nvPr>
            <p:ph idx="1"/>
          </p:nvPr>
        </p:nvSpPr>
        <p:spPr/>
        <p:txBody>
          <a:bodyPr/>
          <a:lstStyle/>
          <a:p>
            <a:r>
              <a:rPr lang="en-GB" dirty="0"/>
              <a:t>After writing this, I have learned that there are many different ways of communication with your co-workers and your boss. I also learned about culture in a workplace and how it is perceived in a normal organisation. </a:t>
            </a:r>
          </a:p>
          <a:p>
            <a:r>
              <a:rPr lang="en-GB" dirty="0"/>
              <a:t>Also, in order to maintain a good working environment, you’ll have to keep the employees happy and content from a manager or a supervisors point of view. I also found that in order to bring success to the company, each person in the organisation will have to keep on working hard and don’t slack off and focus on what the common goal is. </a:t>
            </a:r>
          </a:p>
          <a:p>
            <a:endParaRPr lang="en-GB" dirty="0"/>
          </a:p>
        </p:txBody>
      </p:sp>
      <p:sp>
        <p:nvSpPr>
          <p:cNvPr id="4" name="Slide Number Placeholder 3"/>
          <p:cNvSpPr>
            <a:spLocks noGrp="1"/>
          </p:cNvSpPr>
          <p:nvPr>
            <p:ph type="sldNum" sz="quarter" idx="12"/>
          </p:nvPr>
        </p:nvSpPr>
        <p:spPr/>
        <p:txBody>
          <a:bodyPr/>
          <a:lstStyle/>
          <a:p>
            <a:fld id="{C7D39672-73E7-4649-A862-5F84349BC5FC}" type="slidenum">
              <a:rPr lang="en-GB" smtClean="0"/>
              <a:t>52</a:t>
            </a:fld>
            <a:endParaRPr lang="en-GB"/>
          </a:p>
        </p:txBody>
      </p:sp>
      <p:sp>
        <p:nvSpPr>
          <p:cNvPr id="5" name="Action Button: Custom 4">
            <a:hlinkClick r:id="rId2" action="ppaction://hlinksldjump" highlightClick="1"/>
          </p:cNvPr>
          <p:cNvSpPr/>
          <p:nvPr/>
        </p:nvSpPr>
        <p:spPr>
          <a:xfrm>
            <a:off x="8818685" y="5776545"/>
            <a:ext cx="1521069" cy="720969"/>
          </a:xfrm>
          <a:prstGeom prst="actionButtonBlank">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100" b="1" dirty="0">
                <a:latin typeface="Arial" panose="020B0604020202020204" pitchFamily="34" charset="0"/>
                <a:cs typeface="Arial" panose="020B0604020202020204" pitchFamily="34" charset="0"/>
              </a:rPr>
              <a:t>Conclusions and recommendations</a:t>
            </a:r>
          </a:p>
        </p:txBody>
      </p:sp>
    </p:spTree>
    <p:extLst>
      <p:ext uri="{BB962C8B-B14F-4D97-AF65-F5344CB8AC3E}">
        <p14:creationId xmlns:p14="http://schemas.microsoft.com/office/powerpoint/2010/main" val="420996215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r>
              <a:rPr lang="en-GB" sz="2000" dirty="0"/>
              <a:t>[1] </a:t>
            </a:r>
            <a:r>
              <a:rPr lang="en-GB" sz="2000" dirty="0" err="1"/>
              <a:t>BusinessDictionary</a:t>
            </a:r>
            <a:r>
              <a:rPr lang="en-GB" sz="2000" dirty="0"/>
              <a:t>,”Organisational Culture”, [Online]. Available:</a:t>
            </a:r>
          </a:p>
          <a:p>
            <a:pPr marL="0" lvl="0" indent="0">
              <a:lnSpc>
                <a:spcPct val="100000"/>
              </a:lnSpc>
              <a:spcBef>
                <a:spcPts val="0"/>
              </a:spcBef>
              <a:buNone/>
              <a:defRPr/>
            </a:pPr>
            <a:r>
              <a:rPr lang="en-GB" sz="2000" dirty="0"/>
              <a:t> http://www.businessdictionary.com/definition/organizational-culture.html. [Accessed 5</a:t>
            </a:r>
            <a:r>
              <a:rPr lang="en-GB" sz="2000" baseline="30000" dirty="0"/>
              <a:t>th</a:t>
            </a:r>
            <a:r>
              <a:rPr lang="en-GB" sz="2000" dirty="0"/>
              <a:t> April 2018]</a:t>
            </a:r>
          </a:p>
          <a:p>
            <a:r>
              <a:rPr lang="en-GB" sz="2000" u="sng" dirty="0"/>
              <a:t>[2] </a:t>
            </a:r>
            <a:r>
              <a:rPr lang="en-GB" sz="2000" u="sng" dirty="0" err="1"/>
              <a:t>Resources.workable</a:t>
            </a:r>
            <a:r>
              <a:rPr lang="en-GB" sz="2000" u="sng" dirty="0"/>
              <a:t>, “Collaboration tools”, [Online]. Available:</a:t>
            </a:r>
          </a:p>
          <a:p>
            <a:pPr marL="0" indent="0">
              <a:buNone/>
            </a:pPr>
            <a:r>
              <a:rPr lang="en-GB" sz="2000" u="sng" dirty="0"/>
              <a:t>https://resources.workable.com/tutorial/collaboration-tools</a:t>
            </a:r>
            <a:r>
              <a:rPr lang="en-GB" sz="2000" dirty="0"/>
              <a:t>.[Accessed 7</a:t>
            </a:r>
            <a:r>
              <a:rPr lang="en-GB" sz="2000" baseline="30000" dirty="0"/>
              <a:t>th</a:t>
            </a:r>
            <a:r>
              <a:rPr lang="en-GB" sz="2000" dirty="0"/>
              <a:t> April 2018]</a:t>
            </a:r>
          </a:p>
          <a:p>
            <a:pPr marL="0" lvl="0" indent="0">
              <a:lnSpc>
                <a:spcPct val="100000"/>
              </a:lnSpc>
              <a:spcBef>
                <a:spcPts val="0"/>
              </a:spcBef>
              <a:buNone/>
              <a:defRPr/>
            </a:pPr>
            <a:r>
              <a:rPr lang="en-GB" sz="2000" dirty="0"/>
              <a:t>[3] </a:t>
            </a:r>
            <a:r>
              <a:rPr lang="en-GB" sz="2000" dirty="0" err="1"/>
              <a:t>yourarticlelibrary</a:t>
            </a:r>
            <a:r>
              <a:rPr lang="en-GB" sz="2000" dirty="0"/>
              <a:t>,” 5-factors-affecting-team-effectiveness-in-an-organisation”, [Online]. Available:</a:t>
            </a:r>
          </a:p>
          <a:p>
            <a:pPr marL="0" lvl="0" indent="0">
              <a:lnSpc>
                <a:spcPct val="100000"/>
              </a:lnSpc>
              <a:spcBef>
                <a:spcPts val="0"/>
              </a:spcBef>
              <a:buNone/>
              <a:defRPr/>
            </a:pPr>
            <a:r>
              <a:rPr lang="en-GB" sz="2000" dirty="0"/>
              <a:t>http://www.yourarticlelibrary.com/management/5-factors-affecting-team-effectiveness-in-an-organisation/3490 Accessed: [27</a:t>
            </a:r>
            <a:r>
              <a:rPr lang="en-GB" sz="2000" baseline="30000" dirty="0"/>
              <a:t>th</a:t>
            </a:r>
            <a:r>
              <a:rPr lang="en-GB" sz="2000" dirty="0"/>
              <a:t> April]</a:t>
            </a:r>
          </a:p>
          <a:p>
            <a:pPr marL="0" indent="0">
              <a:buNone/>
            </a:pPr>
            <a:endParaRPr lang="en-GB" sz="2000" dirty="0"/>
          </a:p>
          <a:p>
            <a:endParaRPr lang="en-GB" sz="2000" dirty="0"/>
          </a:p>
          <a:p>
            <a:endParaRPr lang="en-GB" sz="2000" dirty="0"/>
          </a:p>
        </p:txBody>
      </p:sp>
      <p:sp>
        <p:nvSpPr>
          <p:cNvPr id="4" name="Slide Number Placeholder 3"/>
          <p:cNvSpPr>
            <a:spLocks noGrp="1"/>
          </p:cNvSpPr>
          <p:nvPr>
            <p:ph type="sldNum" sz="quarter" idx="12"/>
          </p:nvPr>
        </p:nvSpPr>
        <p:spPr/>
        <p:txBody>
          <a:bodyPr/>
          <a:lstStyle/>
          <a:p>
            <a:fld id="{C7D39672-73E7-4649-A862-5F84349BC5FC}" type="slidenum">
              <a:rPr lang="en-GB" smtClean="0"/>
              <a:t>53</a:t>
            </a:fld>
            <a:endParaRPr lang="en-GB"/>
          </a:p>
        </p:txBody>
      </p:sp>
    </p:spTree>
    <p:extLst>
      <p:ext uri="{BB962C8B-B14F-4D97-AF65-F5344CB8AC3E}">
        <p14:creationId xmlns:p14="http://schemas.microsoft.com/office/powerpoint/2010/main" val="49041882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Conclusions and Recommendations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For a business to be successful, a manager needs to keep the employees happy by adopting a suitable management style and keep them motivated to do their tasks</a:t>
            </a:r>
          </a:p>
          <a:p>
            <a:r>
              <a:rPr lang="en-GB" dirty="0">
                <a:latin typeface="Arial" panose="020B0604020202020204" pitchFamily="34" charset="0"/>
                <a:cs typeface="Arial" panose="020B0604020202020204" pitchFamily="34" charset="0"/>
              </a:rPr>
              <a:t>They should build a strong team environment using technology to communicate with each other   </a:t>
            </a:r>
          </a:p>
          <a:p>
            <a:r>
              <a:rPr lang="en-GB" dirty="0">
                <a:latin typeface="Arial" panose="020B0604020202020204" pitchFamily="34" charset="0"/>
                <a:cs typeface="Arial" panose="020B0604020202020204" pitchFamily="34" charset="0"/>
              </a:rPr>
              <a:t>By building a strong team, a positive work culture will be maintained which will enable goals to be met</a:t>
            </a:r>
          </a:p>
        </p:txBody>
      </p:sp>
      <p:sp>
        <p:nvSpPr>
          <p:cNvPr id="4" name="Slide Number Placeholder 3"/>
          <p:cNvSpPr>
            <a:spLocks noGrp="1"/>
          </p:cNvSpPr>
          <p:nvPr>
            <p:ph type="sldNum" sz="quarter" idx="12"/>
          </p:nvPr>
        </p:nvSpPr>
        <p:spPr/>
        <p:txBody>
          <a:bodyPr/>
          <a:lstStyle/>
          <a:p>
            <a:fld id="{C7D39672-73E7-4649-A862-5F84349BC5FC}" type="slidenum">
              <a:rPr lang="en-GB" smtClean="0"/>
              <a:t>54</a:t>
            </a:fld>
            <a:endParaRPr lang="en-GB"/>
          </a:p>
        </p:txBody>
      </p:sp>
    </p:spTree>
    <p:extLst>
      <p:ext uri="{BB962C8B-B14F-4D97-AF65-F5344CB8AC3E}">
        <p14:creationId xmlns:p14="http://schemas.microsoft.com/office/powerpoint/2010/main" val="13224798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8977</TotalTime>
  <Words>8590</Words>
  <Application>Microsoft Office PowerPoint</Application>
  <PresentationFormat>Widescreen</PresentationFormat>
  <Paragraphs>478</Paragraphs>
  <Slides>54</Slides>
  <Notes>31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54</vt:i4>
      </vt:variant>
    </vt:vector>
  </HeadingPairs>
  <TitlesOfParts>
    <vt:vector size="58" baseType="lpstr">
      <vt:lpstr>Arial</vt:lpstr>
      <vt:lpstr>Calibri</vt:lpstr>
      <vt:lpstr>Calibri Light</vt:lpstr>
      <vt:lpstr>Office Theme</vt:lpstr>
      <vt:lpstr>Motivation Management and Team-Working</vt:lpstr>
      <vt:lpstr>Individual &amp; Organisation Behaviour</vt:lpstr>
      <vt:lpstr>What is Motivation?</vt:lpstr>
      <vt:lpstr>Characteristics of a motivated employee</vt:lpstr>
      <vt:lpstr>Intrinsic vs Extrinsic Motivation</vt:lpstr>
      <vt:lpstr>Herzberg’s Two-Factor Theory</vt:lpstr>
      <vt:lpstr>Maslow’s Hierarchy of Needs</vt:lpstr>
      <vt:lpstr>What each level means</vt:lpstr>
      <vt:lpstr>How Maslow’s Hierarchy applies to the workplace</vt:lpstr>
      <vt:lpstr>Employee Engagement</vt:lpstr>
      <vt:lpstr>Adam’s Equity Theory 1963</vt:lpstr>
      <vt:lpstr>Motivation Case Study</vt:lpstr>
      <vt:lpstr>What is leadership?</vt:lpstr>
      <vt:lpstr>What do successful leaders do?</vt:lpstr>
      <vt:lpstr>What is the trait theory of leadership?</vt:lpstr>
      <vt:lpstr>What is transactional and participative leadership?</vt:lpstr>
      <vt:lpstr>What is transformational and situational leadership?</vt:lpstr>
      <vt:lpstr>David Goleman’s 6 Leadership Styles</vt:lpstr>
      <vt:lpstr>What is Emotional Intelligence?</vt:lpstr>
      <vt:lpstr>Mindfulness</vt:lpstr>
      <vt:lpstr>Frederick Taylor’s Classical Management Theory</vt:lpstr>
      <vt:lpstr>Human Relations Management Theory</vt:lpstr>
      <vt:lpstr>Systems Thinking Management</vt:lpstr>
      <vt:lpstr>What is Management?</vt:lpstr>
      <vt:lpstr>Qualities of Good Management </vt:lpstr>
      <vt:lpstr>Management Functions</vt:lpstr>
      <vt:lpstr>Differences between leaders and managers</vt:lpstr>
      <vt:lpstr>Levels of Management</vt:lpstr>
      <vt:lpstr>Types of Management  </vt:lpstr>
      <vt:lpstr>Theory X and Theory Y</vt:lpstr>
      <vt:lpstr>Similarities in Leadership &amp; Management</vt:lpstr>
      <vt:lpstr>Leadership Management Style &amp; Motivation</vt:lpstr>
      <vt:lpstr>Conclusion</vt:lpstr>
      <vt:lpstr>References</vt:lpstr>
      <vt:lpstr>References Cont.</vt:lpstr>
      <vt:lpstr>References Cont.</vt:lpstr>
      <vt:lpstr>References Cont.</vt:lpstr>
      <vt:lpstr>References Cont.</vt:lpstr>
      <vt:lpstr>References Cont.</vt:lpstr>
      <vt:lpstr>References Cont.</vt:lpstr>
      <vt:lpstr>References Cont.</vt:lpstr>
      <vt:lpstr>References Cont.</vt:lpstr>
      <vt:lpstr>References Cont. </vt:lpstr>
      <vt:lpstr>References Cont.</vt:lpstr>
      <vt:lpstr>References Cont.</vt:lpstr>
      <vt:lpstr>PowerPoint Presentation</vt:lpstr>
      <vt:lpstr>Organisation Culture</vt:lpstr>
      <vt:lpstr>PowerPoint Presentation</vt:lpstr>
      <vt:lpstr>Technologies for team working </vt:lpstr>
      <vt:lpstr>PowerPoint Presentation</vt:lpstr>
      <vt:lpstr>factors that affect individual &amp; team working </vt:lpstr>
      <vt:lpstr>Conclusion </vt:lpstr>
      <vt:lpstr>References</vt:lpstr>
      <vt:lpstr>Conclusions and Recommendations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&amp; I.T Management</dc:title>
  <dc:creator>Runa Bibi</dc:creator>
  <cp:lastModifiedBy>Georgia Rose</cp:lastModifiedBy>
  <cp:revision>211</cp:revision>
  <dcterms:created xsi:type="dcterms:W3CDTF">2018-04-02T19:13:43Z</dcterms:created>
  <dcterms:modified xsi:type="dcterms:W3CDTF">2018-05-01T15:58:52Z</dcterms:modified>
</cp:coreProperties>
</file>