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9" r:id="rId3"/>
    <p:sldId id="258" r:id="rId4"/>
    <p:sldId id="259" r:id="rId5"/>
    <p:sldId id="280" r:id="rId6"/>
    <p:sldId id="260" r:id="rId7"/>
    <p:sldId id="281" r:id="rId8"/>
    <p:sldId id="261" r:id="rId9"/>
    <p:sldId id="262" r:id="rId10"/>
    <p:sldId id="263" r:id="rId11"/>
    <p:sldId id="264" r:id="rId12"/>
    <p:sldId id="265" r:id="rId13"/>
    <p:sldId id="271" r:id="rId14"/>
    <p:sldId id="266" r:id="rId15"/>
    <p:sldId id="267" r:id="rId16"/>
    <p:sldId id="282" r:id="rId17"/>
    <p:sldId id="283" r:id="rId18"/>
    <p:sldId id="275" r:id="rId19"/>
    <p:sldId id="277" r:id="rId20"/>
    <p:sldId id="278" r:id="rId21"/>
    <p:sldId id="284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22" autoAdjust="0"/>
    <p:restoredTop sz="94660"/>
  </p:normalViewPr>
  <p:slideViewPr>
    <p:cSldViewPr snapToGrid="0">
      <p:cViewPr>
        <p:scale>
          <a:sx n="92" d="100"/>
          <a:sy n="92" d="100"/>
        </p:scale>
        <p:origin x="7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EB253-A48F-4A5C-B91E-2BC471EBCD92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0F441-6288-462E-B58D-70A253224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154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EB253-A48F-4A5C-B91E-2BC471EBCD92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0F441-6288-462E-B58D-70A253224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0301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EB253-A48F-4A5C-B91E-2BC471EBCD92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0F441-6288-462E-B58D-70A253224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856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EB253-A48F-4A5C-B91E-2BC471EBCD92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0F441-6288-462E-B58D-70A253224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8336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EB253-A48F-4A5C-B91E-2BC471EBCD92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0F441-6288-462E-B58D-70A253224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3984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EB253-A48F-4A5C-B91E-2BC471EBCD92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0F441-6288-462E-B58D-70A253224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6672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EB253-A48F-4A5C-B91E-2BC471EBCD92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0F441-6288-462E-B58D-70A253224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2636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EB253-A48F-4A5C-B91E-2BC471EBCD92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0F441-6288-462E-B58D-70A253224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473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EB253-A48F-4A5C-B91E-2BC471EBCD92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0F441-6288-462E-B58D-70A253224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8983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EB253-A48F-4A5C-B91E-2BC471EBCD92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0F441-6288-462E-B58D-70A253224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9258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EB253-A48F-4A5C-B91E-2BC471EBCD92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0F441-6288-462E-B58D-70A253224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656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3EB253-A48F-4A5C-B91E-2BC471EBCD92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50F441-6288-462E-B58D-70A253224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496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Finding Relevant Literature and Other Sources</a:t>
            </a:r>
            <a:br>
              <a:rPr lang="en-GB" dirty="0"/>
            </a:br>
            <a:endParaRPr lang="en-GB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Search strategy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92495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Where are the best places to find research?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14250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Literary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Books</a:t>
            </a:r>
          </a:p>
          <a:p>
            <a:r>
              <a:rPr lang="en-GB" dirty="0" smtClean="0"/>
              <a:t>Journals</a:t>
            </a:r>
          </a:p>
          <a:p>
            <a:r>
              <a:rPr lang="en-GB" dirty="0" smtClean="0"/>
              <a:t>Journal Articles</a:t>
            </a:r>
            <a:endParaRPr lang="en-GB" dirty="0" smtClean="0"/>
          </a:p>
          <a:p>
            <a:r>
              <a:rPr lang="en-GB" dirty="0" smtClean="0"/>
              <a:t>Conference proceedings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ALL THESE PHYSICAL (LIBRARY) OR ONLINE</a:t>
            </a:r>
          </a:p>
          <a:p>
            <a:r>
              <a:rPr lang="en-GB" dirty="0" smtClean="0"/>
              <a:t>Theses</a:t>
            </a:r>
            <a:r>
              <a:rPr lang="en-GB" dirty="0" smtClean="0"/>
              <a:t>, </a:t>
            </a:r>
            <a:r>
              <a:rPr lang="en-GB" dirty="0" smtClean="0"/>
              <a:t>dissertations</a:t>
            </a:r>
          </a:p>
          <a:p>
            <a:r>
              <a:rPr lang="en-GB" dirty="0" smtClean="0"/>
              <a:t>Chapters</a:t>
            </a:r>
          </a:p>
          <a:p>
            <a:r>
              <a:rPr lang="en-GB" dirty="0" smtClean="0"/>
              <a:t>Websites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226036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Non-literary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Media (broadcast or online)</a:t>
            </a:r>
          </a:p>
          <a:p>
            <a:pPr lvl="1"/>
            <a:r>
              <a:rPr lang="en-GB" dirty="0" smtClean="0"/>
              <a:t>TV, YouTube (etc.), company videos</a:t>
            </a:r>
          </a:p>
          <a:p>
            <a:r>
              <a:rPr lang="en-GB" dirty="0" smtClean="0"/>
              <a:t>People</a:t>
            </a:r>
          </a:p>
          <a:p>
            <a:pPr lvl="1"/>
            <a:r>
              <a:rPr lang="en-GB" dirty="0" smtClean="0"/>
              <a:t>Technicians, lecturers, experts</a:t>
            </a:r>
          </a:p>
          <a:p>
            <a:pPr lvl="1"/>
            <a:r>
              <a:rPr lang="en-GB" dirty="0" smtClean="0"/>
              <a:t>Friends, relatives, etc.</a:t>
            </a:r>
          </a:p>
          <a:p>
            <a:r>
              <a:rPr lang="en-GB" dirty="0" smtClean="0"/>
              <a:t>Training materials</a:t>
            </a:r>
          </a:p>
          <a:p>
            <a:pPr lvl="1"/>
            <a:r>
              <a:rPr lang="en-GB" dirty="0" smtClean="0"/>
              <a:t>Written manuals</a:t>
            </a:r>
          </a:p>
          <a:p>
            <a:pPr lvl="1"/>
            <a:r>
              <a:rPr lang="en-GB" dirty="0" smtClean="0"/>
              <a:t>Videos</a:t>
            </a:r>
          </a:p>
          <a:p>
            <a:r>
              <a:rPr lang="en-GB" dirty="0" smtClean="0"/>
              <a:t>Newspaper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38480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could count as ‘academic misconduct’ when searching for information?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92897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Academic </a:t>
            </a:r>
            <a:r>
              <a:rPr lang="en-GB" dirty="0" smtClean="0"/>
              <a:t>Misconduct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Plagiarism</a:t>
            </a:r>
          </a:p>
          <a:p>
            <a:pPr lvl="1"/>
            <a:r>
              <a:rPr lang="en-GB" dirty="0" smtClean="0"/>
              <a:t>Use of others’ work without citation or attribution</a:t>
            </a:r>
          </a:p>
          <a:p>
            <a:r>
              <a:rPr lang="en-GB" dirty="0" smtClean="0"/>
              <a:t>Stupidity</a:t>
            </a:r>
          </a:p>
          <a:p>
            <a:pPr lvl="1"/>
            <a:r>
              <a:rPr lang="en-GB" dirty="0" smtClean="0"/>
              <a:t>Plagiarism through poor time management or incompetence</a:t>
            </a:r>
          </a:p>
          <a:p>
            <a:r>
              <a:rPr lang="en-GB" dirty="0" smtClean="0"/>
              <a:t>Essay mills</a:t>
            </a:r>
          </a:p>
          <a:p>
            <a:pPr lvl="1"/>
            <a:r>
              <a:rPr lang="en-GB" dirty="0" smtClean="0"/>
              <a:t>Blatant cheating is not in any way acceptable</a:t>
            </a:r>
          </a:p>
          <a:p>
            <a:r>
              <a:rPr lang="en-GB" dirty="0" smtClean="0"/>
              <a:t>Copying</a:t>
            </a:r>
          </a:p>
          <a:p>
            <a:pPr lvl="1"/>
            <a:r>
              <a:rPr lang="en-GB" dirty="0" smtClean="0"/>
              <a:t>Just don’t do it</a:t>
            </a:r>
          </a:p>
          <a:p>
            <a:r>
              <a:rPr lang="en-GB" dirty="0" smtClean="0"/>
              <a:t>Sharing</a:t>
            </a:r>
          </a:p>
          <a:p>
            <a:pPr lvl="1"/>
            <a:r>
              <a:rPr lang="en-GB" dirty="0" smtClean="0"/>
              <a:t>Make it clear and in your own words even if you and a friend find the material together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67998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your favourite way to research for an assignment?</a:t>
            </a:r>
          </a:p>
          <a:p>
            <a:endParaRPr lang="en-GB" dirty="0"/>
          </a:p>
          <a:p>
            <a:r>
              <a:rPr lang="en-GB" dirty="0" smtClean="0"/>
              <a:t>Where are you</a:t>
            </a:r>
          </a:p>
          <a:p>
            <a:r>
              <a:rPr lang="en-GB" dirty="0" smtClean="0"/>
              <a:t>What is around you </a:t>
            </a:r>
          </a:p>
          <a:p>
            <a:r>
              <a:rPr lang="en-GB" dirty="0" smtClean="0"/>
              <a:t>Do you listen to music </a:t>
            </a:r>
          </a:p>
          <a:p>
            <a:r>
              <a:rPr lang="en-GB" dirty="0" smtClean="0"/>
              <a:t>Do you write notes </a:t>
            </a:r>
          </a:p>
          <a:p>
            <a:r>
              <a:rPr lang="en-GB" dirty="0" err="1" smtClean="0"/>
              <a:t>Etc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31822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 Sources – How?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Clarify your thinking before you start!</a:t>
            </a:r>
          </a:p>
          <a:p>
            <a:r>
              <a:rPr lang="en-GB" dirty="0" smtClean="0"/>
              <a:t>What is the requirement, what are you supposed to do?</a:t>
            </a:r>
          </a:p>
          <a:p>
            <a:pPr lvl="1"/>
            <a:r>
              <a:rPr lang="en-GB" dirty="0" smtClean="0"/>
              <a:t>Your aim is a good place to start (it is a question after all)</a:t>
            </a:r>
            <a:endParaRPr lang="en-GB" dirty="0" smtClean="0"/>
          </a:p>
          <a:p>
            <a:pPr lvl="1"/>
            <a:r>
              <a:rPr lang="en-GB" dirty="0" smtClean="0"/>
              <a:t>If you don’t understand it, clarify your thinking with colleagues or the tutor</a:t>
            </a:r>
          </a:p>
          <a:p>
            <a:r>
              <a:rPr lang="en-GB" dirty="0" smtClean="0"/>
              <a:t>How big is the task?</a:t>
            </a:r>
          </a:p>
          <a:p>
            <a:pPr lvl="1"/>
            <a:r>
              <a:rPr lang="en-GB" dirty="0" smtClean="0"/>
              <a:t>Can you focus it down?</a:t>
            </a:r>
          </a:p>
          <a:p>
            <a:pPr lvl="2"/>
            <a:r>
              <a:rPr lang="en-GB" dirty="0" smtClean="0"/>
              <a:t>What </a:t>
            </a:r>
            <a:r>
              <a:rPr lang="en-GB" dirty="0" smtClean="0"/>
              <a:t>topic area </a:t>
            </a:r>
            <a:r>
              <a:rPr lang="en-GB" dirty="0" smtClean="0"/>
              <a:t>or subset of it?</a:t>
            </a:r>
          </a:p>
          <a:p>
            <a:pPr lvl="2"/>
            <a:r>
              <a:rPr lang="en-GB" dirty="0" smtClean="0"/>
              <a:t>What timescale or timeline?</a:t>
            </a:r>
          </a:p>
          <a:p>
            <a:pPr lvl="2"/>
            <a:r>
              <a:rPr lang="en-GB" dirty="0" smtClean="0"/>
              <a:t>Where is your research going to have to go to meet the brief?</a:t>
            </a:r>
          </a:p>
          <a:p>
            <a:r>
              <a:rPr lang="en-GB" dirty="0" smtClean="0"/>
              <a:t>Plan your time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15648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Keywords</a:t>
            </a:r>
          </a:p>
          <a:p>
            <a:r>
              <a:rPr lang="en-GB" dirty="0" smtClean="0"/>
              <a:t>Key topics/themes</a:t>
            </a:r>
          </a:p>
          <a:p>
            <a:r>
              <a:rPr lang="en-GB" dirty="0" smtClean="0"/>
              <a:t>Key authors</a:t>
            </a:r>
          </a:p>
          <a:p>
            <a:r>
              <a:rPr lang="en-GB" dirty="0" smtClean="0"/>
              <a:t>Key papers</a:t>
            </a:r>
          </a:p>
          <a:p>
            <a:r>
              <a:rPr lang="en-GB" dirty="0" smtClean="0"/>
              <a:t>Key references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Key?</a:t>
            </a:r>
            <a:r>
              <a:rPr lang="en-GB" dirty="0" smtClean="0">
                <a:solidFill>
                  <a:srgbClr val="FF0000"/>
                </a:solidFill>
              </a:rPr>
              <a:t>  The main ones</a:t>
            </a:r>
            <a:r>
              <a:rPr lang="en-GB" dirty="0">
                <a:solidFill>
                  <a:srgbClr val="FF0000"/>
                </a:solidFill>
              </a:rPr>
              <a:t>;</a:t>
            </a:r>
            <a:r>
              <a:rPr lang="en-GB" dirty="0" smtClean="0">
                <a:solidFill>
                  <a:srgbClr val="FF0000"/>
                </a:solidFill>
              </a:rPr>
              <a:t> the </a:t>
            </a:r>
            <a:r>
              <a:rPr lang="en-GB" dirty="0" smtClean="0">
                <a:solidFill>
                  <a:srgbClr val="FF0000"/>
                </a:solidFill>
              </a:rPr>
              <a:t>seminal policies and practices, </a:t>
            </a:r>
            <a:r>
              <a:rPr lang="en-GB" dirty="0" smtClean="0">
                <a:solidFill>
                  <a:srgbClr val="FF0000"/>
                </a:solidFill>
              </a:rPr>
              <a:t>the sources you will need to draw on to demonstrate good scholarship 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73961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 Sources – Methods?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If your tutor/lecturer gives you some references to start </a:t>
            </a:r>
            <a:r>
              <a:rPr lang="en-GB" dirty="0" smtClean="0"/>
              <a:t>from</a:t>
            </a:r>
          </a:p>
          <a:p>
            <a:pPr lvl="1"/>
            <a:r>
              <a:rPr lang="en-GB" dirty="0" smtClean="0"/>
              <a:t>Always start with the reading list…</a:t>
            </a:r>
            <a:endParaRPr lang="en-GB" dirty="0" smtClean="0"/>
          </a:p>
          <a:p>
            <a:pPr lvl="1"/>
            <a:r>
              <a:rPr lang="en-GB" dirty="0" smtClean="0"/>
              <a:t>Look at the source material </a:t>
            </a:r>
            <a:r>
              <a:rPr lang="en-GB" dirty="0" smtClean="0"/>
              <a:t>(your lecture notes) and </a:t>
            </a:r>
            <a:r>
              <a:rPr lang="en-GB" dirty="0" smtClean="0"/>
              <a:t>track back the sources given as a literature trail</a:t>
            </a:r>
          </a:p>
          <a:p>
            <a:pPr lvl="1"/>
            <a:r>
              <a:rPr lang="en-GB" dirty="0" smtClean="0"/>
              <a:t>Use the sources to come up with a set of keywords to search online </a:t>
            </a:r>
          </a:p>
          <a:p>
            <a:pPr lvl="1"/>
            <a:r>
              <a:rPr lang="en-GB" dirty="0" smtClean="0"/>
              <a:t>Don’t forget key phrases (more than one word) – use these in quotation marks in Google to search for the </a:t>
            </a:r>
            <a:r>
              <a:rPr lang="en-GB" dirty="0" smtClean="0"/>
              <a:t>exact </a:t>
            </a:r>
            <a:r>
              <a:rPr lang="en-GB" dirty="0" smtClean="0"/>
              <a:t>phrase</a:t>
            </a:r>
          </a:p>
          <a:p>
            <a:r>
              <a:rPr lang="en-GB" dirty="0" smtClean="0"/>
              <a:t>If not supplied, find the key words, ideas and phrases in the </a:t>
            </a:r>
            <a:r>
              <a:rPr lang="en-GB" dirty="0" smtClean="0"/>
              <a:t>aim</a:t>
            </a:r>
            <a:endParaRPr lang="en-GB" dirty="0" smtClean="0"/>
          </a:p>
          <a:p>
            <a:r>
              <a:rPr lang="en-GB" dirty="0" smtClean="0"/>
              <a:t>Make </a:t>
            </a:r>
            <a:r>
              <a:rPr lang="en-GB" dirty="0" smtClean="0"/>
              <a:t>sure you know whether the focus is </a:t>
            </a:r>
            <a:r>
              <a:rPr lang="en-GB" dirty="0" smtClean="0"/>
              <a:t>a theory</a:t>
            </a:r>
            <a:r>
              <a:rPr lang="en-GB" dirty="0" smtClean="0"/>
              <a:t>, </a:t>
            </a:r>
            <a:r>
              <a:rPr lang="en-GB" dirty="0" smtClean="0"/>
              <a:t>a methodology</a:t>
            </a:r>
            <a:r>
              <a:rPr lang="en-GB" dirty="0" smtClean="0"/>
              <a:t>, </a:t>
            </a:r>
            <a:r>
              <a:rPr lang="en-GB" dirty="0" smtClean="0"/>
              <a:t> a framework, </a:t>
            </a:r>
            <a:r>
              <a:rPr lang="en-GB" dirty="0" smtClean="0"/>
              <a:t>qualitative data or quantitative data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66921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 Sources – No Time to Read 50 Papers and Books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With papers</a:t>
            </a:r>
            <a:r>
              <a:rPr lang="en-GB" dirty="0" smtClean="0"/>
              <a:t>, this is what </a:t>
            </a:r>
            <a:r>
              <a:rPr lang="en-GB" b="1" dirty="0" smtClean="0"/>
              <a:t>ABSTRACTS </a:t>
            </a:r>
            <a:r>
              <a:rPr lang="en-GB" dirty="0" smtClean="0"/>
              <a:t>are for</a:t>
            </a:r>
          </a:p>
          <a:p>
            <a:endParaRPr lang="en-GB" dirty="0" smtClean="0"/>
          </a:p>
          <a:p>
            <a:r>
              <a:rPr lang="en-GB" dirty="0" smtClean="0"/>
              <a:t>A paper has an abstract (usually) which summarises the key contents and results</a:t>
            </a:r>
          </a:p>
          <a:p>
            <a:pPr lvl="1"/>
            <a:r>
              <a:rPr lang="en-GB" dirty="0" smtClean="0"/>
              <a:t>Usually 100 – 250 words, so easy and short to read</a:t>
            </a:r>
          </a:p>
          <a:p>
            <a:endParaRPr lang="en-GB" b="1" dirty="0" smtClean="0"/>
          </a:p>
          <a:p>
            <a:r>
              <a:rPr lang="en-GB" b="1" dirty="0" smtClean="0"/>
              <a:t>With </a:t>
            </a:r>
            <a:r>
              <a:rPr lang="en-GB" b="1" dirty="0" smtClean="0"/>
              <a:t>books</a:t>
            </a:r>
            <a:r>
              <a:rPr lang="en-GB" dirty="0" smtClean="0"/>
              <a:t>, look at the </a:t>
            </a:r>
            <a:r>
              <a:rPr lang="en-GB" b="1" dirty="0" smtClean="0"/>
              <a:t>contents list</a:t>
            </a:r>
            <a:r>
              <a:rPr lang="en-GB" dirty="0" smtClean="0"/>
              <a:t> at the beginning to find the relevant part or key ideas/concepts, or look for your key words/phrases in the </a:t>
            </a:r>
            <a:r>
              <a:rPr lang="en-GB" b="1" dirty="0" smtClean="0"/>
              <a:t>index</a:t>
            </a:r>
            <a:r>
              <a:rPr lang="en-GB" dirty="0" smtClean="0"/>
              <a:t> at the back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00967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 </a:t>
            </a:r>
            <a:r>
              <a:rPr lang="en-GB" b="1" dirty="0" smtClean="0"/>
              <a:t>Good</a:t>
            </a:r>
            <a:r>
              <a:rPr lang="en-GB" dirty="0" smtClean="0"/>
              <a:t>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best known sources, </a:t>
            </a:r>
            <a:r>
              <a:rPr lang="en-GB" dirty="0" smtClean="0"/>
              <a:t>authors (most popular or prominent people)</a:t>
            </a:r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 smtClean="0"/>
              <a:t>biggest impacting </a:t>
            </a:r>
            <a:r>
              <a:rPr lang="en-GB" dirty="0" smtClean="0"/>
              <a:t>ideas and </a:t>
            </a:r>
            <a:r>
              <a:rPr lang="en-GB" dirty="0" smtClean="0"/>
              <a:t>concepts</a:t>
            </a:r>
          </a:p>
          <a:p>
            <a:endParaRPr lang="en-GB" dirty="0" smtClean="0"/>
          </a:p>
          <a:p>
            <a:r>
              <a:rPr lang="en-GB" dirty="0" smtClean="0"/>
              <a:t>The ground breaking </a:t>
            </a:r>
            <a:r>
              <a:rPr lang="en-GB" dirty="0" smtClean="0"/>
              <a:t>new research or concepts</a:t>
            </a:r>
          </a:p>
          <a:p>
            <a:endParaRPr lang="en-GB" dirty="0"/>
          </a:p>
          <a:p>
            <a:r>
              <a:rPr lang="en-GB" dirty="0" smtClean="0"/>
              <a:t>How many times has it been referenced? </a:t>
            </a:r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8963719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</a:t>
            </a:r>
            <a:r>
              <a:rPr lang="en-GB" b="1" dirty="0" smtClean="0"/>
              <a:t>Good </a:t>
            </a:r>
            <a:r>
              <a:rPr lang="en-GB" dirty="0" smtClean="0"/>
              <a:t>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Just using Wikipedia really isn’t going to be enough for anything other than snowballing </a:t>
            </a:r>
          </a:p>
          <a:p>
            <a:endParaRPr lang="en-GB" dirty="0"/>
          </a:p>
          <a:p>
            <a:r>
              <a:rPr lang="en-GB" dirty="0" smtClean="0"/>
              <a:t>What is snowballing?  </a:t>
            </a:r>
          </a:p>
          <a:p>
            <a:pPr lvl="1"/>
            <a:r>
              <a:rPr lang="en-GB" dirty="0" smtClean="0"/>
              <a:t>Using one reference to find others 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30497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Keeping Track of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800" dirty="0" smtClean="0"/>
              <a:t>It’s important.  Worst case </a:t>
            </a:r>
            <a:r>
              <a:rPr lang="en-GB" sz="2800" dirty="0" smtClean="0"/>
              <a:t>scenario – 3 months in after the Christmas break:</a:t>
            </a:r>
            <a:endParaRPr lang="en-GB" sz="2800" dirty="0" smtClean="0"/>
          </a:p>
          <a:p>
            <a:pPr lvl="1"/>
            <a:r>
              <a:rPr lang="en-GB" sz="2400" dirty="0" smtClean="0"/>
              <a:t>Eek!  E.g. “Where did I get that idea/quote?”</a:t>
            </a:r>
          </a:p>
          <a:p>
            <a:r>
              <a:rPr lang="en-GB" sz="2800" dirty="0" smtClean="0"/>
              <a:t>“Pile of papers, journals, books with </a:t>
            </a:r>
            <a:r>
              <a:rPr lang="en-GB" sz="2800" dirty="0" smtClean="0"/>
              <a:t>sticky notes or highlighter”</a:t>
            </a:r>
            <a:endParaRPr lang="en-GB" sz="2800" dirty="0" smtClean="0"/>
          </a:p>
          <a:p>
            <a:pPr lvl="1"/>
            <a:r>
              <a:rPr lang="en-GB" sz="2400" dirty="0" smtClean="0"/>
              <a:t>Don’t mark library reference sources</a:t>
            </a:r>
          </a:p>
          <a:p>
            <a:pPr lvl="1"/>
            <a:r>
              <a:rPr lang="en-GB" sz="2400" dirty="0" smtClean="0"/>
              <a:t>Cuttings</a:t>
            </a:r>
          </a:p>
          <a:p>
            <a:pPr lvl="1"/>
            <a:endParaRPr lang="en-GB" sz="2400" dirty="0" smtClean="0"/>
          </a:p>
          <a:p>
            <a:r>
              <a:rPr lang="en-GB" sz="2800" dirty="0" smtClean="0"/>
              <a:t>Electronic reference managers</a:t>
            </a:r>
          </a:p>
          <a:p>
            <a:pPr lvl="1"/>
            <a:r>
              <a:rPr lang="en-GB" sz="2400" dirty="0" err="1" smtClean="0"/>
              <a:t>RefWorks</a:t>
            </a:r>
            <a:r>
              <a:rPr lang="en-GB" sz="2400" dirty="0" smtClean="0"/>
              <a:t>, </a:t>
            </a:r>
            <a:r>
              <a:rPr lang="en-GB" sz="2400" dirty="0" smtClean="0"/>
              <a:t>EndNote, </a:t>
            </a:r>
            <a:r>
              <a:rPr lang="en-GB" sz="2400" dirty="0" err="1" smtClean="0"/>
              <a:t>mendeley</a:t>
            </a:r>
            <a:r>
              <a:rPr lang="en-GB" dirty="0" smtClean="0"/>
              <a:t>, word</a:t>
            </a:r>
          </a:p>
          <a:p>
            <a:pPr lvl="1"/>
            <a:endParaRPr lang="en-GB" sz="2400" dirty="0" smtClean="0"/>
          </a:p>
          <a:p>
            <a:r>
              <a:rPr lang="en-GB" sz="2800" dirty="0" smtClean="0"/>
              <a:t>You will need to cite your references and </a:t>
            </a:r>
            <a:r>
              <a:rPr lang="en-GB" sz="2800" dirty="0" smtClean="0"/>
              <a:t>sources</a:t>
            </a:r>
          </a:p>
          <a:p>
            <a:r>
              <a:rPr lang="en-GB" dirty="0" smtClean="0"/>
              <a:t>START USING YOUR SEARCH SHEETS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4766890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When </a:t>
            </a:r>
            <a:r>
              <a:rPr lang="en-GB" smtClean="0"/>
              <a:t>to Stop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400" dirty="0" smtClean="0"/>
              <a:t>You are seeking relevant information for a </a:t>
            </a:r>
            <a:r>
              <a:rPr lang="en-GB" sz="2400" dirty="0" smtClean="0"/>
              <a:t>specific </a:t>
            </a:r>
            <a:r>
              <a:rPr lang="en-GB" sz="2400" dirty="0" smtClean="0"/>
              <a:t>purpose – to answer your question</a:t>
            </a:r>
            <a:endParaRPr lang="en-GB" sz="2400" dirty="0" smtClean="0"/>
          </a:p>
          <a:p>
            <a:pPr lvl="1"/>
            <a:r>
              <a:rPr lang="en-GB" sz="2000" dirty="0" smtClean="0"/>
              <a:t>Also to demonstrate your </a:t>
            </a:r>
            <a:r>
              <a:rPr lang="en-GB" sz="2000" dirty="0" smtClean="0"/>
              <a:t>scholarship</a:t>
            </a:r>
          </a:p>
          <a:p>
            <a:pPr lvl="1"/>
            <a:endParaRPr lang="en-GB" sz="2000" dirty="0" smtClean="0"/>
          </a:p>
          <a:p>
            <a:r>
              <a:rPr lang="en-GB" sz="2400" dirty="0" smtClean="0"/>
              <a:t>When you have what you need, the decision to stop has to be </a:t>
            </a:r>
            <a:r>
              <a:rPr lang="en-GB" sz="2400" dirty="0" smtClean="0"/>
              <a:t>made</a:t>
            </a:r>
          </a:p>
          <a:p>
            <a:endParaRPr lang="en-GB" sz="2400" dirty="0" smtClean="0"/>
          </a:p>
          <a:p>
            <a:r>
              <a:rPr lang="en-GB" sz="2400" dirty="0" smtClean="0"/>
              <a:t>Basic approach is keep it </a:t>
            </a:r>
            <a:r>
              <a:rPr lang="en-GB" sz="2400" dirty="0" smtClean="0"/>
              <a:t>tight</a:t>
            </a:r>
          </a:p>
          <a:p>
            <a:pPr lvl="1"/>
            <a:r>
              <a:rPr lang="en-GB" sz="1600" dirty="0" smtClean="0"/>
              <a:t>Stick to your point – DO NOT DEVIATE !</a:t>
            </a:r>
          </a:p>
          <a:p>
            <a:pPr lvl="1"/>
            <a:endParaRPr lang="en-GB" sz="1600" dirty="0" smtClean="0"/>
          </a:p>
          <a:p>
            <a:r>
              <a:rPr lang="en-GB" sz="2400" dirty="0" smtClean="0"/>
              <a:t>Check it – </a:t>
            </a:r>
            <a:r>
              <a:rPr lang="en-GB" sz="2400" dirty="0" smtClean="0"/>
              <a:t>is the path through your work clear ? </a:t>
            </a:r>
          </a:p>
          <a:p>
            <a:pPr lvl="1"/>
            <a:r>
              <a:rPr lang="en-GB" sz="2000" dirty="0" smtClean="0"/>
              <a:t> </a:t>
            </a:r>
            <a:r>
              <a:rPr lang="en-GB" sz="2000" dirty="0" smtClean="0"/>
              <a:t>Do you have a good argument?  </a:t>
            </a:r>
            <a:endParaRPr lang="en-GB" sz="2000" dirty="0" smtClean="0"/>
          </a:p>
          <a:p>
            <a:pPr lvl="1"/>
            <a:r>
              <a:rPr lang="en-GB" sz="2000" dirty="0" smtClean="0"/>
              <a:t>Is </a:t>
            </a:r>
            <a:r>
              <a:rPr lang="en-GB" sz="2000" dirty="0" smtClean="0"/>
              <a:t>it logical and </a:t>
            </a:r>
            <a:r>
              <a:rPr lang="en-GB" sz="2000" dirty="0" smtClean="0"/>
              <a:t>ordered ?</a:t>
            </a:r>
            <a:endParaRPr lang="en-GB" sz="2000" dirty="0" smtClean="0"/>
          </a:p>
          <a:p>
            <a:pPr lvl="1"/>
            <a:r>
              <a:rPr lang="en-GB" sz="2400" dirty="0" smtClean="0"/>
              <a:t>If none of the above, it might need more (or better focus)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781086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will you do if your content does not link to your title, aim or AT LEAST ONE objective?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32900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GET RID OF IT!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45918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</a:t>
            </a:r>
            <a:r>
              <a:rPr lang="en-GB" dirty="0" smtClean="0"/>
              <a:t>hings Google can do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Display similar pages – relevant materials to the topic you are exploring</a:t>
            </a:r>
          </a:p>
          <a:p>
            <a:endParaRPr lang="en-GB" dirty="0"/>
          </a:p>
          <a:p>
            <a:r>
              <a:rPr lang="en-GB" dirty="0" smtClean="0"/>
              <a:t>Allow for searching by images – may be helpful when searching old pdfs</a:t>
            </a:r>
          </a:p>
          <a:p>
            <a:endParaRPr lang="en-GB" dirty="0"/>
          </a:p>
          <a:p>
            <a:r>
              <a:rPr lang="en-GB" dirty="0" smtClean="0"/>
              <a:t>Provide search history if resources were not bookmarked or saved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17375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happens if I still cannot find what I need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Search terms:</a:t>
            </a:r>
          </a:p>
          <a:p>
            <a:pPr lvl="1"/>
            <a:r>
              <a:rPr lang="en-GB" dirty="0" smtClean="0"/>
              <a:t>Multiple words for the same concept</a:t>
            </a:r>
          </a:p>
          <a:p>
            <a:pPr lvl="1"/>
            <a:r>
              <a:rPr lang="en-GB" dirty="0" smtClean="0"/>
              <a:t>Check the search phrase to ensure meaning is as you expect</a:t>
            </a:r>
          </a:p>
          <a:p>
            <a:pPr lvl="1"/>
            <a:r>
              <a:rPr lang="en-GB" dirty="0" smtClean="0"/>
              <a:t>Check you have not misunderstood a concept</a:t>
            </a:r>
          </a:p>
          <a:p>
            <a:pPr lvl="1"/>
            <a:r>
              <a:rPr lang="en-GB" dirty="0" smtClean="0"/>
              <a:t>Find a different phrasing</a:t>
            </a:r>
          </a:p>
          <a:p>
            <a:pPr lvl="1"/>
            <a:endParaRPr lang="en-GB" dirty="0"/>
          </a:p>
          <a:p>
            <a:r>
              <a:rPr lang="en-GB" dirty="0" smtClean="0"/>
              <a:t>Demographic:</a:t>
            </a:r>
          </a:p>
          <a:p>
            <a:pPr lvl="1"/>
            <a:r>
              <a:rPr lang="en-GB" dirty="0" smtClean="0"/>
              <a:t>Adjust your demographic focus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Generalisation:</a:t>
            </a:r>
          </a:p>
          <a:p>
            <a:pPr lvl="1"/>
            <a:r>
              <a:rPr lang="en-GB" dirty="0" smtClean="0"/>
              <a:t>Start at a more general level then narrow down the search from those results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38340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Supervisor:</a:t>
            </a:r>
          </a:p>
          <a:p>
            <a:pPr lvl="1"/>
            <a:r>
              <a:rPr lang="en-GB" dirty="0" smtClean="0"/>
              <a:t>Your supervisor will be able to suggest relevant places to start searches for topics</a:t>
            </a:r>
          </a:p>
          <a:p>
            <a:pPr lvl="1"/>
            <a:r>
              <a:rPr lang="en-GB" dirty="0" smtClean="0"/>
              <a:t>THIS DOES NOT MEAN THAT THEY DO THE SEARCHING FOR YOU !</a:t>
            </a:r>
          </a:p>
          <a:p>
            <a:pPr lvl="1"/>
            <a:endParaRPr lang="en-GB" dirty="0"/>
          </a:p>
          <a:p>
            <a:r>
              <a:rPr lang="en-GB" dirty="0" smtClean="0"/>
              <a:t>Health Portfolio Staff:</a:t>
            </a:r>
          </a:p>
          <a:p>
            <a:pPr lvl="1"/>
            <a:r>
              <a:rPr lang="en-GB" dirty="0" smtClean="0"/>
              <a:t>May be able to suggest rich sources of information (reference material to which they direct you)</a:t>
            </a:r>
          </a:p>
          <a:p>
            <a:pPr lvl="1"/>
            <a:r>
              <a:rPr lang="en-GB" dirty="0" smtClean="0"/>
              <a:t>We DO NOT CROSS SUPERVISE 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Current Resources:</a:t>
            </a:r>
          </a:p>
          <a:p>
            <a:pPr lvl="1"/>
            <a:r>
              <a:rPr lang="en-GB" dirty="0" smtClean="0"/>
              <a:t>If you already have some literature on your topic, use the references contained in it as breadcrumbs for the next step in your path.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7527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week you have been asked to bring in:</a:t>
            </a:r>
          </a:p>
          <a:p>
            <a:endParaRPr lang="en-GB" dirty="0"/>
          </a:p>
          <a:p>
            <a:r>
              <a:rPr lang="en-GB" dirty="0" smtClean="0"/>
              <a:t>Start of your search sheet</a:t>
            </a:r>
          </a:p>
          <a:p>
            <a:r>
              <a:rPr lang="en-GB" dirty="0" smtClean="0"/>
              <a:t>Rough draft of chapter one</a:t>
            </a:r>
          </a:p>
          <a:p>
            <a:r>
              <a:rPr lang="en-GB" dirty="0" smtClean="0"/>
              <a:t>Reference List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You now have the rest of this lesson to prepare these documents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53933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983</Words>
  <Application>Microsoft Office PowerPoint</Application>
  <PresentationFormat>Widescreen</PresentationFormat>
  <Paragraphs>159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Calibri Light</vt:lpstr>
      <vt:lpstr>Garamond</vt:lpstr>
      <vt:lpstr>Office Theme</vt:lpstr>
      <vt:lpstr>Finding Relevant Literature and Other Sources </vt:lpstr>
      <vt:lpstr>Question </vt:lpstr>
      <vt:lpstr>Literary Sources</vt:lpstr>
      <vt:lpstr>Non-literary Sources</vt:lpstr>
      <vt:lpstr>Question</vt:lpstr>
      <vt:lpstr>Academic Misconduct</vt:lpstr>
      <vt:lpstr>Question</vt:lpstr>
      <vt:lpstr>Finding Sources – How?</vt:lpstr>
      <vt:lpstr>Finding Sources</vt:lpstr>
      <vt:lpstr>Finding Sources – Methods?</vt:lpstr>
      <vt:lpstr>Finding Sources – No Time to Read 50 Papers and Books</vt:lpstr>
      <vt:lpstr>Finding Good Sources</vt:lpstr>
      <vt:lpstr>Other Good Sources</vt:lpstr>
      <vt:lpstr>Keeping Track of Sources</vt:lpstr>
      <vt:lpstr>When to Stop</vt:lpstr>
      <vt:lpstr>QUESTION</vt:lpstr>
      <vt:lpstr>Answer</vt:lpstr>
      <vt:lpstr>Things Google can do</vt:lpstr>
      <vt:lpstr>What happens if I still cannot find what I need</vt:lpstr>
      <vt:lpstr>Further resources</vt:lpstr>
      <vt:lpstr>Activity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Finding Relevant Literature and Other Sources </dc:title>
  <dc:creator>Jaymie Phillips</dc:creator>
  <cp:lastModifiedBy>Jaymie Phillips</cp:lastModifiedBy>
  <cp:revision>59</cp:revision>
  <dcterms:created xsi:type="dcterms:W3CDTF">2019-11-05T15:15:53Z</dcterms:created>
  <dcterms:modified xsi:type="dcterms:W3CDTF">2019-11-05T16:31:15Z</dcterms:modified>
</cp:coreProperties>
</file>