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1400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morning everyone. Today, I will present an early help plan for Isaac by applying Bowlby's Attachment Theory. Isaac is a four-year-old child who is experiencing emotional and developmental challenges. During this presentation, I will explain Bowlby's Attachment Theory, apply it to Isaac's case, discuss the influence of nature and nurture, recommend an appropriate early help plan, and critically evaluate the theory. Finally, I will conclude by explaining how early support can improve Isaac's future development.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First, I would like to introduce Isaac. Isaac is a four-year-old boy who attends a Children's Centre in London. He lives with his mother, who is experiencing post-natal depression. The family has recently moved to London, and they have limited family and social support. In addition, Isaac has experienced changes in his childcare arrangements.</a:t>
            </a:r>
          </a:p>
          <a:p>
            <a:r>
              <a:rPr lang="en-US" dirty="0"/>
              <a:t>Staff at the Children's Centre have noticed several concerns. Isaac is usually quiet and withdrawn during play. He becomes upset whenever he is separated from his mother. He also has delayed language development and finds it difficult to join group activities. At home, his mother reports that he has poor sleep and is very clingy.</a:t>
            </a:r>
          </a:p>
          <a:p>
            <a:r>
              <a:rPr lang="en-US" dirty="0"/>
              <a:t>These </a:t>
            </a:r>
            <a:r>
              <a:rPr lang="en-US" dirty="0" err="1"/>
              <a:t>behaviours</a:t>
            </a:r>
            <a:r>
              <a:rPr lang="en-US" dirty="0"/>
              <a:t> suggest that Isaac may need additional emotional and developmental support.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John Bowlby developed Attachment Theory to explain the importance of early relationships between children and their caregivers. According to Bowlby, children need a strong emotional bond with their primary caregiver during early childhood. This attachment helps children feel safe, secure and confident.</a:t>
            </a:r>
          </a:p>
          <a:p>
            <a:r>
              <a:rPr lang="en-US" dirty="0"/>
              <a:t>Bowlby explained that when caregivers respond consistently and sensitively to children's needs, children develop secure attachment. Securely attached children usually have better confidence, emotional wellbeing and social skills.</a:t>
            </a:r>
          </a:p>
          <a:p>
            <a:r>
              <a:rPr lang="en-US" dirty="0"/>
              <a:t>However, if caregiving is inconsistent or emotionally unavailable, children may develop insecure attachment. These children may become anxious, withdrawn or dependent on others.</a:t>
            </a:r>
          </a:p>
          <a:p>
            <a:r>
              <a:rPr lang="en-US" dirty="0"/>
              <a:t>Bowlby also introduced the idea of the Internal Working Model. This means that children's early experiences help shape how they see themselves and how they build relationships in the future.</a:t>
            </a:r>
          </a:p>
          <a:p>
            <a:r>
              <a:rPr lang="en-US" dirty="0"/>
              <a:t>I selected this theory because it clearly explains Isaac's separation anxiety, his withdrawn </a:t>
            </a:r>
            <a:r>
              <a:rPr lang="en-US" dirty="0" err="1"/>
              <a:t>behaviour</a:t>
            </a:r>
            <a:r>
              <a:rPr lang="en-US" dirty="0"/>
              <a:t> and helps us understand how an early help plan can support his emotional development.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explains how Bowlby's theory applies to Isaac's situation.</a:t>
            </a:r>
          </a:p>
          <a:p>
            <a:r>
              <a:rPr lang="en-US" dirty="0"/>
              <a:t>According to Bowlby, children develop emotional security when they receive consistent care and support from their caregiver. However, if this support is interrupted, children may feel anxious or insecure.</a:t>
            </a:r>
          </a:p>
          <a:p>
            <a:r>
              <a:rPr lang="en-US" dirty="0"/>
              <a:t>In Isaac's case, his mother's post-natal depression may have reduced her emotional availability. The recent move to London, changes in childcare and limited social support may also have affected Isaac's sense of security.</a:t>
            </a:r>
          </a:p>
          <a:p>
            <a:r>
              <a:rPr lang="en-US" dirty="0"/>
              <a:t>As a result, Isaac shows several </a:t>
            </a:r>
            <a:r>
              <a:rPr lang="en-US" dirty="0" err="1"/>
              <a:t>behaviours</a:t>
            </a:r>
            <a:r>
              <a:rPr lang="en-US" dirty="0"/>
              <a:t> linked with emotional insecurity. He becomes upset when separated from his mother, avoids group play, is clingy and has delayed language development. These </a:t>
            </a:r>
            <a:r>
              <a:rPr lang="en-US" dirty="0" err="1"/>
              <a:t>behaviours</a:t>
            </a:r>
            <a:r>
              <a:rPr lang="en-US" dirty="0"/>
              <a:t> suggest that he may not yet feel emotionally secure.</a:t>
            </a:r>
          </a:p>
          <a:p>
            <a:r>
              <a:rPr lang="en-US" dirty="0"/>
              <a:t>Therefore, Bowlby's theory provides a useful explanation for Isaac's emotional and social difficulties.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 development is influenced by both nature and nurture.</a:t>
            </a:r>
          </a:p>
          <a:p>
            <a:r>
              <a:rPr lang="en-US" dirty="0"/>
              <a:t>Nature refers to biological factors that children are born with. In Isaac's case, his natural temperament may influence how he reacts to new situations and stressful experiences. His emotional and language development is also still developing because he is only four years old.</a:t>
            </a:r>
          </a:p>
          <a:p>
            <a:r>
              <a:rPr lang="en-US" dirty="0"/>
              <a:t>Nurture refers to environmental influences. Isaac's mother's post-natal depression, the recent family move, changes in childcare and limited social support have all created challenges in his environment. These experiences may affect his confidence, communication and emotional wellbeing.</a:t>
            </a:r>
          </a:p>
          <a:p>
            <a:r>
              <a:rPr lang="en-US" dirty="0"/>
              <a:t>Therefore, Isaac's development cannot be explained by only one factor. Both biological and environmental influences work together, and understanding both helps professionals provide the most appropriate support.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Bowlby's Attachment Theory, several support strategies can help Isaac.</a:t>
            </a:r>
          </a:p>
          <a:p>
            <a:r>
              <a:rPr lang="en-US" dirty="0"/>
              <a:t>First, assigning a consistent key worker will help him build trust and develop a secure relationship with an adult at the Children's Centre.</a:t>
            </a:r>
          </a:p>
          <a:p>
            <a:r>
              <a:rPr lang="en-US" dirty="0"/>
              <a:t>Second, encouraging play-based learning and social activities will improve his confidence and communication skills while helping him build friendships.</a:t>
            </a:r>
          </a:p>
          <a:p>
            <a:r>
              <a:rPr lang="en-US" dirty="0"/>
              <a:t>Third, speech and language support should be provided to improve his communication skills.</a:t>
            </a:r>
          </a:p>
          <a:p>
            <a:r>
              <a:rPr lang="en-US" dirty="0"/>
              <a:t>It is also important to maintain consistent daily routines because predictable routines help children feel safe and secure.</a:t>
            </a:r>
          </a:p>
          <a:p>
            <a:r>
              <a:rPr lang="en-US" dirty="0"/>
              <a:t>In addition, Isaac's mother should be referred to appropriate family support services to improve her wellbeing and strengthen her ability to support Isaac.</a:t>
            </a:r>
          </a:p>
          <a:p>
            <a:r>
              <a:rPr lang="en-US" dirty="0"/>
              <a:t>Finally, professionals such as teachers, health visitors and speech therapists should work together. This multi-agency approach ensures that everyone works towards the same goal and provides consistent support for Isaac.</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Bowlby's Attachment Theory is very useful, it has both strengths and limitations.</a:t>
            </a:r>
          </a:p>
          <a:p>
            <a:r>
              <a:rPr lang="en-US" dirty="0"/>
              <a:t>One of its main strengths is that it explains how early relationships influence children's emotional development. It helps professionals understand children's emotional needs and is widely used in health, education and social care. It also provides a strong foundation for planning early interventions.</a:t>
            </a:r>
          </a:p>
          <a:p>
            <a:r>
              <a:rPr lang="en-US" dirty="0"/>
              <a:t>However, the theory also has some limitations. It mainly focuses on the relationship between the child and the primary caregiver and gives less attention to cultural differences. It also does not fully explain the influence of biological factors such as genetics or temperament. Other developmental theories may explain children's </a:t>
            </a:r>
            <a:r>
              <a:rPr lang="en-US" dirty="0" err="1"/>
              <a:t>behaviour</a:t>
            </a:r>
            <a:r>
              <a:rPr lang="en-US" dirty="0"/>
              <a:t> from different perspectives.</a:t>
            </a:r>
          </a:p>
          <a:p>
            <a:r>
              <a:rPr lang="en-US" dirty="0"/>
              <a:t>Overall, I believe Bowlby's theory is highly relevant for Isaac because it clearly explains many of his </a:t>
            </a:r>
            <a:r>
              <a:rPr lang="en-US" dirty="0" err="1"/>
              <a:t>behaviours</a:t>
            </a:r>
            <a:r>
              <a:rPr lang="en-US" dirty="0"/>
              <a:t>. However, professionals should also consider other biological and environmental factors when planning support.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Bowlby's Attachment Theory provides a useful explanation for Isaac's emotional and social needs. His separation anxiety, withdrawn </a:t>
            </a:r>
            <a:r>
              <a:rPr lang="en-US" dirty="0" err="1"/>
              <a:t>behaviour</a:t>
            </a:r>
            <a:r>
              <a:rPr lang="en-US" dirty="0"/>
              <a:t> and clingy </a:t>
            </a:r>
            <a:r>
              <a:rPr lang="en-US" dirty="0" err="1"/>
              <a:t>behaviour</a:t>
            </a:r>
            <a:r>
              <a:rPr lang="en-US" dirty="0"/>
              <a:t> can be understood through the importance of early attachment relationships.</a:t>
            </a:r>
          </a:p>
          <a:p>
            <a:r>
              <a:rPr lang="en-US" dirty="0"/>
              <a:t>I have also shown that both nature and nurture influence Isaac's development. Biological factors and environmental experiences work together to shape his emotional wellbeing.</a:t>
            </a:r>
          </a:p>
          <a:p>
            <a:r>
              <a:rPr lang="en-US" dirty="0"/>
              <a:t>By providing early intervention, consistent routines, supportive relationships and multi-agency working, professionals can help Isaac develop confidence, improve his communication and build positive relationships with others.</a:t>
            </a:r>
          </a:p>
          <a:p>
            <a:r>
              <a:rPr lang="en-US" dirty="0"/>
              <a:t>Early support can make a significant difference to Isaac's future development and overall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academic sources used throughout the presentation. They include Bowlby's original work, child development textbooks and current guidance for professionals working with children. These sources support the information and recommendations presented today.</a:t>
            </a:r>
          </a:p>
          <a:p>
            <a:r>
              <a:rPr lang="en-US" dirty="0"/>
              <a:t>Thank you very much for listening.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image" Target="../media/image12.png"/><Relationship Id="rId5" Type="http://schemas.openxmlformats.org/officeDocument/2006/relationships/image" Target="../media/image7.png"/><Relationship Id="rId10" Type="http://schemas.openxmlformats.org/officeDocument/2006/relationships/image" Target="../media/image3.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0.png"/><Relationship Id="rId3" Type="http://schemas.openxmlformats.org/officeDocument/2006/relationships/image" Target="../media/image16.png"/><Relationship Id="rId7" Type="http://schemas.openxmlformats.org/officeDocument/2006/relationships/image" Target="../media/image7.png"/><Relationship Id="rId12"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7.png"/><Relationship Id="rId11" Type="http://schemas.openxmlformats.org/officeDocument/2006/relationships/image" Target="../media/image18.png"/><Relationship Id="rId5" Type="http://schemas.openxmlformats.org/officeDocument/2006/relationships/image" Target="../media/image9.png"/><Relationship Id="rId10" Type="http://schemas.openxmlformats.org/officeDocument/2006/relationships/image" Target="../media/image11.png"/><Relationship Id="rId4" Type="http://schemas.openxmlformats.org/officeDocument/2006/relationships/image" Target="../media/image6.png"/><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22.png"/><Relationship Id="rId10" Type="http://schemas.openxmlformats.org/officeDocument/2006/relationships/image" Target="../media/image23.png"/><Relationship Id="rId4" Type="http://schemas.openxmlformats.org/officeDocument/2006/relationships/image" Target="../media/image21.png"/><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995117" y="3698748"/>
            <a:ext cx="3246120" cy="3246120"/>
          </a:xfrm>
          <a:prstGeom prst="ellipse">
            <a:avLst/>
          </a:prstGeom>
          <a:solidFill>
            <a:srgbClr val="DCEAF7"/>
          </a:solidFill>
          <a:ln/>
        </p:spPr>
      </p:sp>
      <p:sp>
        <p:nvSpPr>
          <p:cNvPr id="3" name="Shape 1"/>
          <p:cNvSpPr/>
          <p:nvPr/>
        </p:nvSpPr>
        <p:spPr>
          <a:xfrm>
            <a:off x="9475177" y="4160520"/>
            <a:ext cx="2286000" cy="2286000"/>
          </a:xfrm>
          <a:prstGeom prst="ellipse">
            <a:avLst/>
          </a:prstGeom>
          <a:solidFill>
            <a:srgbClr val="1F4E79"/>
          </a:solidFill>
          <a:ln/>
        </p:spPr>
      </p:sp>
      <p:pic>
        <p:nvPicPr>
          <p:cNvPr id="4" name="Image 0" descr="/home/claude/isaac_pptx/icon_childWhite.png"/>
          <p:cNvPicPr>
            <a:picLocks noChangeAspect="1"/>
          </p:cNvPicPr>
          <p:nvPr/>
        </p:nvPicPr>
        <p:blipFill>
          <a:blip r:embed="rId3"/>
          <a:stretch>
            <a:fillRect/>
          </a:stretch>
        </p:blipFill>
        <p:spPr>
          <a:xfrm>
            <a:off x="10046677" y="4692982"/>
            <a:ext cx="1143000" cy="1143000"/>
          </a:xfrm>
          <a:prstGeom prst="rect">
            <a:avLst/>
          </a:prstGeom>
        </p:spPr>
      </p:pic>
      <p:sp>
        <p:nvSpPr>
          <p:cNvPr id="5" name="Shape 2"/>
          <p:cNvSpPr/>
          <p:nvPr/>
        </p:nvSpPr>
        <p:spPr>
          <a:xfrm>
            <a:off x="8732520" y="502920"/>
            <a:ext cx="502920" cy="502920"/>
          </a:xfrm>
          <a:prstGeom prst="ellipse">
            <a:avLst/>
          </a:prstGeom>
          <a:solidFill>
            <a:srgbClr val="DCEAF7"/>
          </a:solidFill>
          <a:ln/>
        </p:spPr>
      </p:sp>
      <p:sp>
        <p:nvSpPr>
          <p:cNvPr id="6" name="Text 3"/>
          <p:cNvSpPr/>
          <p:nvPr/>
        </p:nvSpPr>
        <p:spPr>
          <a:xfrm>
            <a:off x="548640" y="777240"/>
            <a:ext cx="7863840" cy="365760"/>
          </a:xfrm>
          <a:prstGeom prst="rect">
            <a:avLst/>
          </a:prstGeom>
          <a:noFill/>
          <a:ln/>
        </p:spPr>
        <p:txBody>
          <a:bodyPr wrap="square" lIns="0" tIns="0" rIns="0" bIns="0" rtlCol="0" anchor="ctr"/>
          <a:lstStyle/>
          <a:p>
            <a:pPr marL="0" indent="0">
              <a:buNone/>
            </a:pPr>
            <a:r>
              <a:rPr lang="en-US" sz="1500" b="1" kern="0" spc="100" dirty="0">
                <a:solidFill>
                  <a:srgbClr val="E8A33D"/>
                </a:solidFill>
                <a:latin typeface="Calibri" pitchFamily="34" charset="0"/>
                <a:ea typeface="Calibri" pitchFamily="34" charset="-122"/>
                <a:cs typeface="Calibri" pitchFamily="34" charset="-120"/>
              </a:rPr>
              <a:t>PSYCHOLOGY IN HEALTH AND SOCIAL CARE  •  LCHS4010</a:t>
            </a:r>
            <a:endParaRPr lang="en-US" sz="1500" dirty="0"/>
          </a:p>
        </p:txBody>
      </p:sp>
      <p:sp>
        <p:nvSpPr>
          <p:cNvPr id="7" name="Text 4"/>
          <p:cNvSpPr/>
          <p:nvPr/>
        </p:nvSpPr>
        <p:spPr>
          <a:xfrm>
            <a:off x="548640" y="1234440"/>
            <a:ext cx="7863840" cy="1737360"/>
          </a:xfrm>
          <a:prstGeom prst="rect">
            <a:avLst/>
          </a:prstGeom>
          <a:noFill/>
          <a:ln/>
        </p:spPr>
        <p:txBody>
          <a:bodyPr wrap="square" lIns="0" tIns="0" rIns="0" bIns="0" rtlCol="0" anchor="ctr"/>
          <a:lstStyle/>
          <a:p>
            <a:pPr marL="0" indent="0">
              <a:lnSpc>
                <a:spcPct val="115000"/>
              </a:lnSpc>
              <a:buNone/>
            </a:pPr>
            <a:r>
              <a:rPr lang="en-US" sz="3600" b="1" dirty="0">
                <a:solidFill>
                  <a:srgbClr val="1F4E79"/>
                </a:solidFill>
                <a:latin typeface="Calibri" pitchFamily="34" charset="0"/>
                <a:ea typeface="Calibri" pitchFamily="34" charset="-122"/>
                <a:cs typeface="Calibri" pitchFamily="34" charset="-120"/>
              </a:rPr>
              <a:t>Applying Bowlby's Attachment Theory to Support Isaac's Early Development</a:t>
            </a:r>
            <a:endParaRPr lang="en-US" sz="3600" dirty="0"/>
          </a:p>
        </p:txBody>
      </p:sp>
      <p:sp>
        <p:nvSpPr>
          <p:cNvPr id="9" name="Text 6"/>
          <p:cNvSpPr/>
          <p:nvPr/>
        </p:nvSpPr>
        <p:spPr>
          <a:xfrm>
            <a:off x="548640" y="3456432"/>
            <a:ext cx="7498080" cy="365760"/>
          </a:xfrm>
          <a:prstGeom prst="rect">
            <a:avLst/>
          </a:prstGeom>
          <a:noFill/>
          <a:ln/>
        </p:spPr>
        <p:txBody>
          <a:bodyPr wrap="square" lIns="0" tIns="0" rIns="0" bIns="0" rtlCol="0" anchor="ctr"/>
          <a:lstStyle/>
          <a:p>
            <a:pPr marL="0" indent="0">
              <a:buNone/>
            </a:pPr>
            <a:r>
              <a:rPr lang="en-US" sz="1800" i="1" dirty="0">
                <a:solidFill>
                  <a:srgbClr val="5A5A5A"/>
                </a:solidFill>
                <a:latin typeface="Calibri" pitchFamily="34" charset="0"/>
                <a:ea typeface="Calibri" pitchFamily="34" charset="-122"/>
                <a:cs typeface="Calibri" pitchFamily="34" charset="-120"/>
              </a:rPr>
              <a:t>Case Study: Early Help Plan for Isaac</a:t>
            </a:r>
            <a:endParaRPr lang="en-US" sz="1800" dirty="0"/>
          </a:p>
        </p:txBody>
      </p:sp>
      <p:sp>
        <p:nvSpPr>
          <p:cNvPr id="10" name="Shape 7"/>
          <p:cNvSpPr/>
          <p:nvPr/>
        </p:nvSpPr>
        <p:spPr>
          <a:xfrm>
            <a:off x="548640" y="4160520"/>
            <a:ext cx="2743200" cy="0"/>
          </a:xfrm>
          <a:prstGeom prst="line">
            <a:avLst/>
          </a:prstGeom>
          <a:noFill/>
          <a:ln w="25400">
            <a:solidFill>
              <a:srgbClr val="DCEAF7"/>
            </a:solidFill>
            <a:prstDash val="solid"/>
          </a:ln>
        </p:spPr>
      </p:sp>
      <p:sp>
        <p:nvSpPr>
          <p:cNvPr id="11" name="Text 8"/>
          <p:cNvSpPr/>
          <p:nvPr/>
        </p:nvSpPr>
        <p:spPr>
          <a:xfrm>
            <a:off x="548640" y="4389120"/>
            <a:ext cx="4670474" cy="411480"/>
          </a:xfrm>
          <a:prstGeom prst="rect">
            <a:avLst/>
          </a:prstGeom>
          <a:noFill/>
          <a:ln/>
        </p:spPr>
        <p:txBody>
          <a:bodyPr wrap="square" lIns="0" tIns="0" rIns="0" bIns="0" rtlCol="0" anchor="ctr"/>
          <a:lstStyle/>
          <a:p>
            <a:r>
              <a:rPr lang="en-US" sz="1500" b="1" dirty="0">
                <a:solidFill>
                  <a:srgbClr val="1F4E79"/>
                </a:solidFill>
                <a:latin typeface="Calibri" pitchFamily="34" charset="0"/>
                <a:ea typeface="Calibri" pitchFamily="34" charset="-122"/>
                <a:cs typeface="Calibri" pitchFamily="34" charset="-120"/>
              </a:rPr>
              <a:t>Presented by:  </a:t>
            </a:r>
            <a:r>
              <a:rPr lang="en-US" sz="1500" b="1" dirty="0" err="1">
                <a:latin typeface="Calibri" pitchFamily="34" charset="0"/>
                <a:ea typeface="Calibri" pitchFamily="34" charset="-122"/>
                <a:cs typeface="Calibri" pitchFamily="34" charset="-120"/>
              </a:rPr>
              <a:t>Shughla</a:t>
            </a:r>
            <a:r>
              <a:rPr lang="en-US" sz="1500" b="1" dirty="0">
                <a:latin typeface="Calibri" pitchFamily="34" charset="0"/>
                <a:ea typeface="Calibri" pitchFamily="34" charset="-122"/>
                <a:cs typeface="Calibri" pitchFamily="34" charset="-120"/>
              </a:rPr>
              <a:t> </a:t>
            </a:r>
            <a:r>
              <a:rPr lang="en-US" sz="1500" b="1" dirty="0" err="1">
                <a:latin typeface="Calibri" pitchFamily="34" charset="0"/>
                <a:ea typeface="Calibri" pitchFamily="34" charset="-122"/>
                <a:cs typeface="Calibri" pitchFamily="34" charset="-120"/>
              </a:rPr>
              <a:t>Jabarkhel</a:t>
            </a:r>
            <a:r>
              <a:rPr lang="en-US" sz="1500" b="1" dirty="0">
                <a:latin typeface="Calibri" pitchFamily="34" charset="0"/>
                <a:ea typeface="Calibri" pitchFamily="34" charset="-122"/>
                <a:cs typeface="Calibri" pitchFamily="34" charset="-120"/>
              </a:rPr>
              <a:t> </a:t>
            </a:r>
            <a:endParaRPr lang="en-US" sz="1500" dirty="0"/>
          </a:p>
        </p:txBody>
      </p:sp>
      <p:sp>
        <p:nvSpPr>
          <p:cNvPr id="12" name="Text 9"/>
          <p:cNvSpPr/>
          <p:nvPr/>
        </p:nvSpPr>
        <p:spPr>
          <a:xfrm>
            <a:off x="2468880" y="4389120"/>
            <a:ext cx="4937760" cy="329184"/>
          </a:xfrm>
          <a:prstGeom prst="rect">
            <a:avLst/>
          </a:prstGeom>
          <a:noFill/>
          <a:ln/>
        </p:spPr>
        <p:txBody>
          <a:bodyPr wrap="square" lIns="0" tIns="0" rIns="0" bIns="0" rtlCol="0" anchor="ctr"/>
          <a:lstStyle/>
          <a:p>
            <a:pPr marL="0" indent="0">
              <a:buNone/>
            </a:pPr>
            <a:endParaRPr lang="en-US" sz="1500" dirty="0"/>
          </a:p>
        </p:txBody>
      </p:sp>
      <p:sp>
        <p:nvSpPr>
          <p:cNvPr id="13" name="Text 10"/>
          <p:cNvSpPr/>
          <p:nvPr/>
        </p:nvSpPr>
        <p:spPr>
          <a:xfrm>
            <a:off x="548639" y="4773168"/>
            <a:ext cx="4135903" cy="256029"/>
          </a:xfrm>
          <a:prstGeom prst="rect">
            <a:avLst/>
          </a:prstGeom>
          <a:noFill/>
          <a:ln/>
        </p:spPr>
        <p:txBody>
          <a:bodyPr wrap="square" lIns="0" tIns="0" rIns="0" bIns="0" rtlCol="0" anchor="ctr"/>
          <a:lstStyle/>
          <a:p>
            <a:r>
              <a:rPr lang="en-US" sz="1500" b="1" dirty="0">
                <a:solidFill>
                  <a:srgbClr val="1F4E79"/>
                </a:solidFill>
                <a:latin typeface="Calibri" pitchFamily="34" charset="0"/>
                <a:ea typeface="Calibri" pitchFamily="34" charset="-122"/>
                <a:cs typeface="Calibri" pitchFamily="34" charset="-120"/>
              </a:rPr>
              <a:t>Student ID:     </a:t>
            </a:r>
            <a:r>
              <a:rPr lang="en-US" sz="1500" b="1" dirty="0">
                <a:latin typeface="Calibri" pitchFamily="34" charset="0"/>
                <a:ea typeface="Calibri" pitchFamily="34" charset="-122"/>
                <a:cs typeface="Calibri" pitchFamily="34" charset="-120"/>
              </a:rPr>
              <a:t>2513885</a:t>
            </a:r>
            <a:endParaRPr lang="en-US" sz="1500" dirty="0"/>
          </a:p>
        </p:txBody>
      </p:sp>
      <p:sp>
        <p:nvSpPr>
          <p:cNvPr id="14" name="Text 11"/>
          <p:cNvSpPr/>
          <p:nvPr/>
        </p:nvSpPr>
        <p:spPr>
          <a:xfrm>
            <a:off x="2468880" y="4773168"/>
            <a:ext cx="4937760" cy="329184"/>
          </a:xfrm>
          <a:prstGeom prst="rect">
            <a:avLst/>
          </a:prstGeom>
          <a:noFill/>
          <a:ln/>
        </p:spPr>
        <p:txBody>
          <a:bodyPr wrap="square" lIns="0" tIns="0" rIns="0" bIns="0" rtlCol="0" anchor="ctr"/>
          <a:lstStyle/>
          <a:p>
            <a:pPr marL="0" indent="0">
              <a:buNone/>
            </a:pPr>
            <a:endParaRPr lang="en-US" sz="1500" dirty="0"/>
          </a:p>
        </p:txBody>
      </p:sp>
      <p:sp>
        <p:nvSpPr>
          <p:cNvPr id="16" name="Text 13"/>
          <p:cNvSpPr/>
          <p:nvPr/>
        </p:nvSpPr>
        <p:spPr>
          <a:xfrm>
            <a:off x="1588477" y="5157216"/>
            <a:ext cx="4937760" cy="329184"/>
          </a:xfrm>
          <a:prstGeom prst="rect">
            <a:avLst/>
          </a:prstGeom>
          <a:noFill/>
          <a:ln/>
        </p:spPr>
        <p:txBody>
          <a:bodyPr wrap="square" lIns="0" tIns="0" rIns="0" bIns="0" rtlCol="0" anchor="ctr"/>
          <a:lstStyle/>
          <a:p>
            <a:pPr marL="0" indent="0">
              <a:buNone/>
            </a:pPr>
            <a:endParaRPr lang="en-US" sz="1500" b="1" dirty="0"/>
          </a:p>
        </p:txBody>
      </p:sp>
      <p:sp>
        <p:nvSpPr>
          <p:cNvPr id="19" name="Text 16"/>
          <p:cNvSpPr/>
          <p:nvPr/>
        </p:nvSpPr>
        <p:spPr>
          <a:xfrm>
            <a:off x="457200" y="6547104"/>
            <a:ext cx="7315200" cy="256032"/>
          </a:xfrm>
          <a:prstGeom prst="rect">
            <a:avLst/>
          </a:prstGeom>
          <a:noFill/>
          <a:ln/>
        </p:spPr>
        <p:txBody>
          <a:bodyPr wrap="square" lIns="0" tIns="0" rIns="0" bIns="0" rtlCol="0" anchor="ctr"/>
          <a:lstStyle/>
          <a:p>
            <a:pPr marL="0" indent="0" algn="l">
              <a:buNone/>
            </a:pPr>
            <a:r>
              <a:rPr lang="en-US" sz="1100" dirty="0">
                <a:solidFill>
                  <a:srgbClr val="9AA7B0"/>
                </a:solidFill>
                <a:latin typeface="Calibri" pitchFamily="34" charset="0"/>
                <a:ea typeface="Calibri" pitchFamily="34" charset="-122"/>
                <a:cs typeface="Calibri" pitchFamily="34" charset="-120"/>
              </a:rPr>
              <a:t>Bowlby's Attachment Theory | Case Study: Isaac</a:t>
            </a:r>
            <a:endParaRPr lang="en-US" sz="11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Introduction to the Case Study</a:t>
            </a:r>
            <a:endParaRPr lang="en-US" sz="3600" dirty="0"/>
          </a:p>
        </p:txBody>
      </p:sp>
      <p:sp>
        <p:nvSpPr>
          <p:cNvPr id="3" name="Shape 1"/>
          <p:cNvSpPr/>
          <p:nvPr/>
        </p:nvSpPr>
        <p:spPr>
          <a:xfrm>
            <a:off x="457200" y="1371600"/>
            <a:ext cx="2103120" cy="329184"/>
          </a:xfrm>
          <a:prstGeom prst="roundRect">
            <a:avLst>
              <a:gd name="adj" fmla="val 50000"/>
            </a:avLst>
          </a:prstGeom>
          <a:solidFill>
            <a:srgbClr val="1F4E79"/>
          </a:solidFill>
          <a:ln/>
        </p:spPr>
      </p:sp>
      <p:sp>
        <p:nvSpPr>
          <p:cNvPr id="4" name="Text 2"/>
          <p:cNvSpPr/>
          <p:nvPr/>
        </p:nvSpPr>
        <p:spPr>
          <a:xfrm>
            <a:off x="520504" y="1346982"/>
            <a:ext cx="2039815" cy="353802"/>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WHO IS ISAAC?</a:t>
            </a:r>
            <a:endParaRPr lang="en-US" sz="1400" dirty="0"/>
          </a:p>
        </p:txBody>
      </p:sp>
      <p:sp>
        <p:nvSpPr>
          <p:cNvPr id="5" name="Text 3"/>
          <p:cNvSpPr/>
          <p:nvPr/>
        </p:nvSpPr>
        <p:spPr>
          <a:xfrm>
            <a:off x="520504" y="1880850"/>
            <a:ext cx="7754815" cy="1548150"/>
          </a:xfrm>
          <a:prstGeom prst="rect">
            <a:avLst/>
          </a:prstGeom>
          <a:noFill/>
          <a:ln/>
        </p:spPr>
        <p:txBody>
          <a:bodyPr wrap="square" lIns="0" tIns="0" rIns="0" bIns="0" rtlCol="0" anchor="t"/>
          <a:lstStyle/>
          <a:p>
            <a:pPr marL="177800" indent="-177800">
              <a:lnSpc>
                <a:spcPct val="115000"/>
              </a:lnSpc>
              <a:spcAft>
                <a:spcPts val="400"/>
              </a:spcAft>
              <a:buSzPct val="100000"/>
              <a:buChar char="▪"/>
            </a:pPr>
            <a:r>
              <a:rPr lang="en-US" sz="1600" dirty="0">
                <a:solidFill>
                  <a:srgbClr val="000000"/>
                </a:solidFill>
                <a:ea typeface="Calibri" pitchFamily="34" charset="-122"/>
                <a:cs typeface="Calibri" pitchFamily="34" charset="-120"/>
              </a:rPr>
              <a:t>Four-year-old boy attending a Children's Centre in London.</a:t>
            </a:r>
            <a:endParaRPr lang="en-US" sz="1600" dirty="0"/>
          </a:p>
          <a:p>
            <a:pPr marL="177800" indent="-177800">
              <a:lnSpc>
                <a:spcPct val="115000"/>
              </a:lnSpc>
              <a:spcAft>
                <a:spcPts val="400"/>
              </a:spcAft>
              <a:buSzPct val="100000"/>
              <a:buChar char="▪"/>
            </a:pPr>
            <a:r>
              <a:rPr lang="en-US" sz="1600" dirty="0">
                <a:solidFill>
                  <a:srgbClr val="000000"/>
                </a:solidFill>
                <a:ea typeface="Calibri" pitchFamily="34" charset="-122"/>
                <a:cs typeface="Calibri" pitchFamily="34" charset="-120"/>
              </a:rPr>
              <a:t>Lives with his mother, who is experiencing post-natal depression.</a:t>
            </a:r>
            <a:endParaRPr lang="en-US" sz="1600" dirty="0"/>
          </a:p>
          <a:p>
            <a:pPr marL="177800" indent="-177800">
              <a:lnSpc>
                <a:spcPct val="115000"/>
              </a:lnSpc>
              <a:spcAft>
                <a:spcPts val="400"/>
              </a:spcAft>
              <a:buSzPct val="100000"/>
              <a:buChar char="▪"/>
            </a:pPr>
            <a:r>
              <a:rPr lang="en-US" sz="1600" dirty="0">
                <a:solidFill>
                  <a:srgbClr val="000000"/>
                </a:solidFill>
                <a:ea typeface="Calibri" pitchFamily="34" charset="-122"/>
                <a:cs typeface="Calibri" pitchFamily="34" charset="-120"/>
              </a:rPr>
              <a:t>Family recently moved to London.</a:t>
            </a:r>
            <a:endParaRPr lang="en-US" sz="1600" dirty="0"/>
          </a:p>
          <a:p>
            <a:pPr marL="177800" indent="-177800">
              <a:lnSpc>
                <a:spcPct val="115000"/>
              </a:lnSpc>
              <a:spcAft>
                <a:spcPts val="400"/>
              </a:spcAft>
              <a:buSzPct val="100000"/>
              <a:buChar char="▪"/>
            </a:pPr>
            <a:r>
              <a:rPr lang="en-US" sz="1600" dirty="0">
                <a:solidFill>
                  <a:srgbClr val="000000"/>
                </a:solidFill>
                <a:ea typeface="Calibri" pitchFamily="34" charset="-122"/>
                <a:cs typeface="Calibri" pitchFamily="34" charset="-120"/>
              </a:rPr>
              <a:t>Limited family and social support.</a:t>
            </a:r>
            <a:endParaRPr lang="en-US" sz="1600" dirty="0"/>
          </a:p>
          <a:p>
            <a:pPr marL="177800" indent="-177800">
              <a:lnSpc>
                <a:spcPct val="115000"/>
              </a:lnSpc>
              <a:spcAft>
                <a:spcPts val="400"/>
              </a:spcAft>
              <a:buSzPct val="100000"/>
              <a:buChar char="▪"/>
            </a:pPr>
            <a:r>
              <a:rPr lang="en-US" sz="1600" dirty="0">
                <a:solidFill>
                  <a:srgbClr val="000000"/>
                </a:solidFill>
                <a:ea typeface="Calibri" pitchFamily="34" charset="-122"/>
                <a:cs typeface="Calibri" pitchFamily="34" charset="-120"/>
              </a:rPr>
              <a:t>Recent changes in childcare arrangements.</a:t>
            </a:r>
            <a:endParaRPr lang="en-US" sz="1600" dirty="0"/>
          </a:p>
        </p:txBody>
      </p:sp>
      <p:sp>
        <p:nvSpPr>
          <p:cNvPr id="6" name="Shape 4"/>
          <p:cNvSpPr/>
          <p:nvPr/>
        </p:nvSpPr>
        <p:spPr>
          <a:xfrm>
            <a:off x="457200" y="3858768"/>
            <a:ext cx="2342271" cy="329184"/>
          </a:xfrm>
          <a:prstGeom prst="roundRect">
            <a:avLst>
              <a:gd name="adj" fmla="val 50000"/>
            </a:avLst>
          </a:prstGeom>
          <a:solidFill>
            <a:srgbClr val="1F4E79"/>
          </a:solidFill>
          <a:ln/>
        </p:spPr>
        <p:txBody>
          <a:bodyPr/>
          <a:lstStyle/>
          <a:p>
            <a:endParaRPr lang="en-US" dirty="0"/>
          </a:p>
        </p:txBody>
      </p:sp>
      <p:sp>
        <p:nvSpPr>
          <p:cNvPr id="7" name="Text 5"/>
          <p:cNvSpPr/>
          <p:nvPr/>
        </p:nvSpPr>
        <p:spPr>
          <a:xfrm>
            <a:off x="441960" y="3858768"/>
            <a:ext cx="2468880" cy="329184"/>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CURRENT CONCERNS</a:t>
            </a:r>
            <a:endParaRPr lang="en-US" sz="1400" dirty="0"/>
          </a:p>
        </p:txBody>
      </p:sp>
      <p:sp>
        <p:nvSpPr>
          <p:cNvPr id="8" name="Text 6"/>
          <p:cNvSpPr/>
          <p:nvPr/>
        </p:nvSpPr>
        <p:spPr>
          <a:xfrm>
            <a:off x="470095" y="4434840"/>
            <a:ext cx="7818120" cy="1554480"/>
          </a:xfrm>
          <a:prstGeom prst="rect">
            <a:avLst/>
          </a:prstGeom>
          <a:noFill/>
          <a:ln/>
        </p:spPr>
        <p:txBody>
          <a:bodyPr wrap="square" lIns="0" tIns="0" rIns="0" bIns="0" rtlCol="0" anchor="t"/>
          <a:lstStyle/>
          <a:p>
            <a:pPr marL="177800" indent="-177800">
              <a:lnSpc>
                <a:spcPct val="115000"/>
              </a:lnSpc>
              <a:spcAft>
                <a:spcPts val="400"/>
              </a:spcAft>
              <a:buSzPct val="100000"/>
              <a:buChar char="▪"/>
            </a:pPr>
            <a:r>
              <a:rPr lang="en-US" sz="1600" dirty="0">
                <a:solidFill>
                  <a:srgbClr val="000000"/>
                </a:solidFill>
                <a:latin typeface="Calibri" pitchFamily="34" charset="0"/>
                <a:ea typeface="Calibri" pitchFamily="34" charset="-122"/>
                <a:cs typeface="Calibri" pitchFamily="34" charset="-120"/>
              </a:rPr>
              <a:t>Quiet and withdrawn during play.</a:t>
            </a:r>
            <a:endParaRPr lang="en-US" sz="1600" dirty="0"/>
          </a:p>
          <a:p>
            <a:pPr marL="177800" indent="-177800">
              <a:lnSpc>
                <a:spcPct val="115000"/>
              </a:lnSpc>
              <a:spcAft>
                <a:spcPts val="400"/>
              </a:spcAft>
              <a:buSzPct val="100000"/>
              <a:buChar char="▪"/>
            </a:pPr>
            <a:r>
              <a:rPr lang="en-US" sz="1600" dirty="0">
                <a:solidFill>
                  <a:srgbClr val="000000"/>
                </a:solidFill>
                <a:latin typeface="Calibri" pitchFamily="34" charset="0"/>
                <a:ea typeface="Calibri" pitchFamily="34" charset="-122"/>
                <a:cs typeface="Calibri" pitchFamily="34" charset="-120"/>
              </a:rPr>
              <a:t>Upset when separated from his mother.</a:t>
            </a:r>
            <a:endParaRPr lang="en-US" sz="1600" dirty="0"/>
          </a:p>
          <a:p>
            <a:pPr marL="177800" indent="-177800">
              <a:lnSpc>
                <a:spcPct val="115000"/>
              </a:lnSpc>
              <a:spcAft>
                <a:spcPts val="400"/>
              </a:spcAft>
              <a:buSzPct val="100000"/>
              <a:buChar char="▪"/>
            </a:pPr>
            <a:r>
              <a:rPr lang="en-US" sz="1600" dirty="0">
                <a:solidFill>
                  <a:srgbClr val="000000"/>
                </a:solidFill>
                <a:latin typeface="Calibri" pitchFamily="34" charset="0"/>
                <a:ea typeface="Calibri" pitchFamily="34" charset="-122"/>
                <a:cs typeface="Calibri" pitchFamily="34" charset="-120"/>
              </a:rPr>
              <a:t>Delayed language development.</a:t>
            </a:r>
            <a:endParaRPr lang="en-US" sz="1600" dirty="0"/>
          </a:p>
          <a:p>
            <a:pPr marL="177800" indent="-177800">
              <a:lnSpc>
                <a:spcPct val="115000"/>
              </a:lnSpc>
              <a:spcAft>
                <a:spcPts val="400"/>
              </a:spcAft>
              <a:buSzPct val="100000"/>
              <a:buChar char="▪"/>
            </a:pPr>
            <a:r>
              <a:rPr lang="en-US" sz="1600" dirty="0">
                <a:solidFill>
                  <a:srgbClr val="000000"/>
                </a:solidFill>
                <a:latin typeface="Calibri" pitchFamily="34" charset="0"/>
                <a:ea typeface="Calibri" pitchFamily="34" charset="-122"/>
                <a:cs typeface="Calibri" pitchFamily="34" charset="-120"/>
              </a:rPr>
              <a:t>Difficulty joining group activities.</a:t>
            </a:r>
            <a:endParaRPr lang="en-US" sz="1600" dirty="0"/>
          </a:p>
          <a:p>
            <a:pPr marL="177800" indent="-177800">
              <a:lnSpc>
                <a:spcPct val="115000"/>
              </a:lnSpc>
              <a:spcAft>
                <a:spcPts val="400"/>
              </a:spcAft>
              <a:buSzPct val="100000"/>
              <a:buChar char="▪"/>
            </a:pPr>
            <a:r>
              <a:rPr lang="en-US" sz="1600" dirty="0">
                <a:solidFill>
                  <a:srgbClr val="000000"/>
                </a:solidFill>
                <a:latin typeface="Calibri" pitchFamily="34" charset="0"/>
                <a:ea typeface="Calibri" pitchFamily="34" charset="-122"/>
                <a:cs typeface="Calibri" pitchFamily="34" charset="-120"/>
              </a:rPr>
              <a:t>Poor sleep and clingy behaviour at home.</a:t>
            </a:r>
            <a:endParaRPr lang="en-US" sz="1600" dirty="0"/>
          </a:p>
        </p:txBody>
      </p:sp>
      <p:sp>
        <p:nvSpPr>
          <p:cNvPr id="10" name="Text 8"/>
          <p:cNvSpPr/>
          <p:nvPr/>
        </p:nvSpPr>
        <p:spPr>
          <a:xfrm>
            <a:off x="457200" y="5532120"/>
            <a:ext cx="2651760" cy="329184"/>
          </a:xfrm>
          <a:prstGeom prst="rect">
            <a:avLst/>
          </a:prstGeom>
          <a:noFill/>
          <a:ln/>
        </p:spPr>
        <p:txBody>
          <a:bodyPr wrap="square" lIns="0" tIns="0" rIns="0" bIns="0" rtlCol="0" anchor="ctr"/>
          <a:lstStyle/>
          <a:p>
            <a:pPr marL="0" indent="0" algn="ctr">
              <a:buNone/>
            </a:pPr>
            <a:endParaRPr lang="en-US" sz="1400" dirty="0"/>
          </a:p>
        </p:txBody>
      </p:sp>
      <p:sp>
        <p:nvSpPr>
          <p:cNvPr id="12" name="Shape 10"/>
          <p:cNvSpPr/>
          <p:nvPr/>
        </p:nvSpPr>
        <p:spPr>
          <a:xfrm>
            <a:off x="8549640" y="1234440"/>
            <a:ext cx="3200400" cy="4983480"/>
          </a:xfrm>
          <a:prstGeom prst="roundRect">
            <a:avLst>
              <a:gd name="adj" fmla="val 3429"/>
            </a:avLst>
          </a:prstGeom>
          <a:solidFill>
            <a:srgbClr val="DCEAF7"/>
          </a:solidFill>
          <a:ln/>
        </p:spPr>
      </p:sp>
      <p:sp>
        <p:nvSpPr>
          <p:cNvPr id="13" name="Shape 11"/>
          <p:cNvSpPr/>
          <p:nvPr/>
        </p:nvSpPr>
        <p:spPr>
          <a:xfrm>
            <a:off x="9235440" y="1783080"/>
            <a:ext cx="1828800" cy="1828800"/>
          </a:xfrm>
          <a:prstGeom prst="ellipse">
            <a:avLst/>
          </a:prstGeom>
          <a:solidFill>
            <a:srgbClr val="1F4E79"/>
          </a:solidFill>
          <a:ln/>
        </p:spPr>
      </p:sp>
      <p:pic>
        <p:nvPicPr>
          <p:cNvPr id="14" name="Image 0" descr="/home/claude/isaac_pptx/icon_childWhite.png"/>
          <p:cNvPicPr>
            <a:picLocks noChangeAspect="1"/>
          </p:cNvPicPr>
          <p:nvPr/>
        </p:nvPicPr>
        <p:blipFill>
          <a:blip r:embed="rId3"/>
          <a:stretch>
            <a:fillRect/>
          </a:stretch>
        </p:blipFill>
        <p:spPr>
          <a:xfrm>
            <a:off x="9692640" y="2240280"/>
            <a:ext cx="914400" cy="914400"/>
          </a:xfrm>
          <a:prstGeom prst="rect">
            <a:avLst/>
          </a:prstGeom>
        </p:spPr>
      </p:pic>
      <p:sp>
        <p:nvSpPr>
          <p:cNvPr id="15" name="Shape 12"/>
          <p:cNvSpPr/>
          <p:nvPr/>
        </p:nvSpPr>
        <p:spPr>
          <a:xfrm>
            <a:off x="9985248" y="3794760"/>
            <a:ext cx="457200" cy="457200"/>
          </a:xfrm>
          <a:prstGeom prst="ellipse">
            <a:avLst/>
          </a:prstGeom>
          <a:solidFill>
            <a:srgbClr val="FFFFFF"/>
          </a:solidFill>
          <a:ln/>
        </p:spPr>
      </p:sp>
      <p:pic>
        <p:nvPicPr>
          <p:cNvPr id="16" name="Image 1" descr="/home/claude/isaac_pptx/icon_frown.png"/>
          <p:cNvPicPr>
            <a:picLocks noChangeAspect="1"/>
          </p:cNvPicPr>
          <p:nvPr/>
        </p:nvPicPr>
        <p:blipFill>
          <a:blip r:embed="rId4"/>
          <a:stretch>
            <a:fillRect/>
          </a:stretch>
        </p:blipFill>
        <p:spPr>
          <a:xfrm>
            <a:off x="10131552" y="3941064"/>
            <a:ext cx="164592" cy="164592"/>
          </a:xfrm>
          <a:prstGeom prst="rect">
            <a:avLst/>
          </a:prstGeom>
        </p:spPr>
      </p:pic>
      <p:sp>
        <p:nvSpPr>
          <p:cNvPr id="17" name="Text 13"/>
          <p:cNvSpPr/>
          <p:nvPr/>
        </p:nvSpPr>
        <p:spPr>
          <a:xfrm>
            <a:off x="8823960" y="4434840"/>
            <a:ext cx="2651760" cy="1463040"/>
          </a:xfrm>
          <a:prstGeom prst="rect">
            <a:avLst/>
          </a:prstGeom>
          <a:noFill/>
          <a:ln/>
        </p:spPr>
        <p:txBody>
          <a:bodyPr wrap="square" lIns="0" tIns="0" rIns="0" bIns="0" rtlCol="0" anchor="t"/>
          <a:lstStyle/>
          <a:p>
            <a:pPr marL="0" indent="0" algn="ctr">
              <a:buNone/>
            </a:pPr>
            <a:r>
              <a:rPr lang="en-US" sz="1400" i="1" dirty="0">
                <a:solidFill>
                  <a:srgbClr val="1F4E79"/>
                </a:solidFill>
                <a:latin typeface="Calibri" pitchFamily="34" charset="0"/>
                <a:ea typeface="Calibri" pitchFamily="34" charset="-122"/>
                <a:cs typeface="Calibri" pitchFamily="34" charset="-120"/>
              </a:rPr>
              <a:t>Isaac often sits quietly and alone during nursery play sessions.</a:t>
            </a:r>
            <a:endParaRPr lang="en-US" sz="14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Bowlby's Attachment Theory</a:t>
            </a:r>
            <a:endParaRPr lang="en-US" sz="3600" dirty="0"/>
          </a:p>
        </p:txBody>
      </p:sp>
      <p:sp>
        <p:nvSpPr>
          <p:cNvPr id="3" name="Shape 1"/>
          <p:cNvSpPr/>
          <p:nvPr/>
        </p:nvSpPr>
        <p:spPr>
          <a:xfrm>
            <a:off x="457200" y="1234440"/>
            <a:ext cx="2286000" cy="329184"/>
          </a:xfrm>
          <a:prstGeom prst="roundRect">
            <a:avLst>
              <a:gd name="adj" fmla="val 50000"/>
            </a:avLst>
          </a:prstGeom>
          <a:solidFill>
            <a:srgbClr val="1F4E79"/>
          </a:solidFill>
          <a:ln/>
        </p:spPr>
      </p:sp>
      <p:sp>
        <p:nvSpPr>
          <p:cNvPr id="4" name="Text 2"/>
          <p:cNvSpPr/>
          <p:nvPr/>
        </p:nvSpPr>
        <p:spPr>
          <a:xfrm>
            <a:off x="457200" y="1234440"/>
            <a:ext cx="2286000" cy="329184"/>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THEORY OVERVIEW</a:t>
            </a:r>
            <a:endParaRPr lang="en-US" sz="1400" dirty="0"/>
          </a:p>
        </p:txBody>
      </p:sp>
      <p:sp>
        <p:nvSpPr>
          <p:cNvPr id="5" name="Text 3"/>
          <p:cNvSpPr/>
          <p:nvPr/>
        </p:nvSpPr>
        <p:spPr>
          <a:xfrm>
            <a:off x="457200" y="1691640"/>
            <a:ext cx="5394960" cy="1737360"/>
          </a:xfrm>
          <a:prstGeom prst="rect">
            <a:avLst/>
          </a:prstGeom>
          <a:noFill/>
          <a:ln/>
        </p:spPr>
        <p:txBody>
          <a:bodyPr wrap="square" lIns="0" tIns="0" rIns="0" bIns="0" rtlCol="0" anchor="t"/>
          <a:lstStyle/>
          <a:p>
            <a:pPr marL="177800" indent="-177800">
              <a:lnSpc>
                <a:spcPct val="115000"/>
              </a:lnSpc>
              <a:spcAft>
                <a:spcPts val="600"/>
              </a:spcAft>
              <a:buSzPct val="100000"/>
              <a:buChar char="▪"/>
            </a:pPr>
            <a:r>
              <a:rPr lang="en-US" sz="1600" dirty="0">
                <a:solidFill>
                  <a:srgbClr val="000000"/>
                </a:solidFill>
                <a:ea typeface="Calibri" pitchFamily="34" charset="-122"/>
                <a:cs typeface="Calibri" pitchFamily="34" charset="-120"/>
              </a:rPr>
              <a:t>Developed by John Bowlby.</a:t>
            </a:r>
            <a:endParaRPr lang="en-US" sz="1600" dirty="0"/>
          </a:p>
          <a:p>
            <a:pPr marL="177800" indent="-177800">
              <a:lnSpc>
                <a:spcPct val="115000"/>
              </a:lnSpc>
              <a:spcAft>
                <a:spcPts val="600"/>
              </a:spcAft>
              <a:buSzPct val="100000"/>
              <a:buChar char="▪"/>
            </a:pPr>
            <a:r>
              <a:rPr lang="en-US" sz="1600" dirty="0">
                <a:solidFill>
                  <a:srgbClr val="000000"/>
                </a:solidFill>
                <a:ea typeface="Calibri" pitchFamily="34" charset="-122"/>
                <a:cs typeface="Calibri" pitchFamily="34" charset="-120"/>
              </a:rPr>
              <a:t>Explains the importance of early relationships between children and their caregivers.</a:t>
            </a:r>
            <a:endParaRPr lang="en-US" sz="1600" dirty="0"/>
          </a:p>
          <a:p>
            <a:pPr marL="177800" indent="-177800">
              <a:lnSpc>
                <a:spcPct val="115000"/>
              </a:lnSpc>
              <a:spcAft>
                <a:spcPts val="600"/>
              </a:spcAft>
              <a:buSzPct val="100000"/>
              <a:buChar char="▪"/>
            </a:pPr>
            <a:r>
              <a:rPr lang="en-US" sz="1600" dirty="0">
                <a:solidFill>
                  <a:srgbClr val="000000"/>
                </a:solidFill>
                <a:ea typeface="Calibri" pitchFamily="34" charset="-122"/>
                <a:cs typeface="Calibri" pitchFamily="34" charset="-120"/>
              </a:rPr>
              <a:t>Suggests secure attachments support healthy emotional and social development.</a:t>
            </a:r>
            <a:endParaRPr lang="en-US" sz="1600" dirty="0"/>
          </a:p>
        </p:txBody>
      </p:sp>
      <p:sp>
        <p:nvSpPr>
          <p:cNvPr id="6" name="Shape 4"/>
          <p:cNvSpPr/>
          <p:nvPr/>
        </p:nvSpPr>
        <p:spPr>
          <a:xfrm>
            <a:off x="457200" y="3657600"/>
            <a:ext cx="4400000" cy="329184"/>
          </a:xfrm>
          <a:prstGeom prst="roundRect">
            <a:avLst>
              <a:gd name="adj" fmla="val 50000"/>
            </a:avLst>
          </a:prstGeom>
          <a:solidFill>
            <a:srgbClr val="1F4E79"/>
          </a:solidFill>
          <a:ln/>
        </p:spPr>
      </p:sp>
      <p:sp>
        <p:nvSpPr>
          <p:cNvPr id="7" name="Text 5"/>
          <p:cNvSpPr/>
          <p:nvPr/>
        </p:nvSpPr>
        <p:spPr>
          <a:xfrm>
            <a:off x="457200" y="3657600"/>
            <a:ext cx="4400000" cy="329184"/>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WHY WAS THIS THEORY SELECTED?</a:t>
            </a:r>
            <a:endParaRPr lang="en-US" sz="1400" dirty="0"/>
          </a:p>
        </p:txBody>
      </p:sp>
      <p:sp>
        <p:nvSpPr>
          <p:cNvPr id="8" name="Text 6"/>
          <p:cNvSpPr/>
          <p:nvPr/>
        </p:nvSpPr>
        <p:spPr>
          <a:xfrm>
            <a:off x="457200" y="4114800"/>
            <a:ext cx="5394960" cy="1463040"/>
          </a:xfrm>
          <a:prstGeom prst="rect">
            <a:avLst/>
          </a:prstGeom>
          <a:noFill/>
          <a:ln/>
        </p:spPr>
        <p:txBody>
          <a:bodyPr wrap="square" lIns="0" tIns="0" rIns="0" bIns="0" rtlCol="0" anchor="t"/>
          <a:lstStyle/>
          <a:p>
            <a:pPr marL="177800" indent="-177800">
              <a:lnSpc>
                <a:spcPct val="115000"/>
              </a:lnSpc>
              <a:spcAft>
                <a:spcPts val="600"/>
              </a:spcAft>
              <a:buSzPct val="100000"/>
              <a:buChar char="✔"/>
            </a:pPr>
            <a:r>
              <a:rPr lang="en-US" sz="1600" dirty="0">
                <a:solidFill>
                  <a:srgbClr val="000000"/>
                </a:solidFill>
                <a:latin typeface="Calibri" pitchFamily="34" charset="0"/>
                <a:ea typeface="Calibri" pitchFamily="34" charset="-122"/>
                <a:cs typeface="Calibri" pitchFamily="34" charset="-120"/>
              </a:rPr>
              <a:t>Explains Isaac’s separation anxiety.</a:t>
            </a:r>
            <a:endParaRPr lang="en-US" sz="1600" dirty="0"/>
          </a:p>
          <a:p>
            <a:pPr marL="177800" indent="-177800">
              <a:lnSpc>
                <a:spcPct val="115000"/>
              </a:lnSpc>
              <a:spcAft>
                <a:spcPts val="600"/>
              </a:spcAft>
              <a:buSzPct val="100000"/>
              <a:buChar char="✔"/>
            </a:pPr>
            <a:r>
              <a:rPr lang="en-US" sz="1600" dirty="0">
                <a:solidFill>
                  <a:srgbClr val="000000"/>
                </a:solidFill>
                <a:latin typeface="Calibri" pitchFamily="34" charset="0"/>
                <a:ea typeface="Calibri" pitchFamily="34" charset="-122"/>
                <a:cs typeface="Calibri" pitchFamily="34" charset="-120"/>
              </a:rPr>
              <a:t>Explains his withdrawn behaviour.</a:t>
            </a:r>
            <a:endParaRPr lang="en-US" sz="1600" dirty="0"/>
          </a:p>
          <a:p>
            <a:pPr marL="177800" indent="-177800">
              <a:lnSpc>
                <a:spcPct val="115000"/>
              </a:lnSpc>
              <a:spcAft>
                <a:spcPts val="600"/>
              </a:spcAft>
              <a:buSzPct val="100000"/>
              <a:buChar char="✔"/>
            </a:pPr>
            <a:r>
              <a:rPr lang="en-US" sz="1600" dirty="0">
                <a:solidFill>
                  <a:srgbClr val="000000"/>
                </a:solidFill>
                <a:latin typeface="Calibri" pitchFamily="34" charset="0"/>
                <a:ea typeface="Calibri" pitchFamily="34" charset="-122"/>
                <a:cs typeface="Calibri" pitchFamily="34" charset="-120"/>
              </a:rPr>
              <a:t>Supports planning an effective early help plan.</a:t>
            </a:r>
            <a:endParaRPr lang="en-US" sz="1600" dirty="0"/>
          </a:p>
        </p:txBody>
      </p:sp>
      <p:sp>
        <p:nvSpPr>
          <p:cNvPr id="9" name="Text 7"/>
          <p:cNvSpPr/>
          <p:nvPr/>
        </p:nvSpPr>
        <p:spPr>
          <a:xfrm>
            <a:off x="457200" y="6172200"/>
            <a:ext cx="5394960" cy="274320"/>
          </a:xfrm>
          <a:prstGeom prst="rect">
            <a:avLst/>
          </a:prstGeom>
          <a:noFill/>
          <a:ln/>
        </p:spPr>
        <p:txBody>
          <a:bodyPr wrap="square" lIns="0" tIns="0" rIns="0" bIns="0" rtlCol="0" anchor="ctr"/>
          <a:lstStyle/>
          <a:p>
            <a:pPr marL="0" indent="0">
              <a:buNone/>
            </a:pPr>
            <a:r>
              <a:rPr lang="en-US" sz="1400" i="1" dirty="0">
                <a:solidFill>
                  <a:srgbClr val="5A5A5A"/>
                </a:solidFill>
                <a:latin typeface="Calibri" pitchFamily="34" charset="0"/>
                <a:ea typeface="Calibri" pitchFamily="34" charset="-122"/>
                <a:cs typeface="Calibri" pitchFamily="34" charset="-120"/>
              </a:rPr>
              <a:t>(Bowlby, 1988)</a:t>
            </a:r>
            <a:endParaRPr lang="en-US" sz="1400" dirty="0"/>
          </a:p>
        </p:txBody>
      </p:sp>
      <p:sp>
        <p:nvSpPr>
          <p:cNvPr id="10" name="Text 8"/>
          <p:cNvSpPr/>
          <p:nvPr/>
        </p:nvSpPr>
        <p:spPr>
          <a:xfrm>
            <a:off x="6172200" y="1234440"/>
            <a:ext cx="5577840" cy="320040"/>
          </a:xfrm>
          <a:prstGeom prst="rect">
            <a:avLst/>
          </a:prstGeom>
          <a:noFill/>
          <a:ln/>
        </p:spPr>
        <p:txBody>
          <a:bodyPr wrap="square" lIns="0" tIns="0" rIns="0" bIns="0" rtlCol="0" anchor="ctr"/>
          <a:lstStyle/>
          <a:p>
            <a:pPr marL="0" indent="0">
              <a:buNone/>
            </a:pPr>
            <a:r>
              <a:rPr lang="en-US" sz="1600" b="1" kern="0" spc="100" dirty="0">
                <a:solidFill>
                  <a:srgbClr val="1F4E79"/>
                </a:solidFill>
                <a:latin typeface="Calibri" pitchFamily="34" charset="0"/>
                <a:ea typeface="Calibri" pitchFamily="34" charset="-122"/>
                <a:cs typeface="Calibri" pitchFamily="34" charset="-120"/>
              </a:rPr>
              <a:t>KEY CONCEPTS</a:t>
            </a:r>
            <a:endParaRPr lang="en-US" sz="1600" dirty="0"/>
          </a:p>
        </p:txBody>
      </p:sp>
      <p:sp>
        <p:nvSpPr>
          <p:cNvPr id="11" name="Shape 9"/>
          <p:cNvSpPr/>
          <p:nvPr/>
        </p:nvSpPr>
        <p:spPr>
          <a:xfrm>
            <a:off x="6172200" y="1664208"/>
            <a:ext cx="5577840" cy="896112"/>
          </a:xfrm>
          <a:prstGeom prst="roundRect">
            <a:avLst>
              <a:gd name="adj" fmla="val 10204"/>
            </a:avLst>
          </a:prstGeom>
          <a:solidFill>
            <a:srgbClr val="DCEAF7"/>
          </a:solidFill>
          <a:ln/>
        </p:spPr>
      </p:sp>
      <p:sp>
        <p:nvSpPr>
          <p:cNvPr id="12" name="Shape 10"/>
          <p:cNvSpPr/>
          <p:nvPr/>
        </p:nvSpPr>
        <p:spPr>
          <a:xfrm>
            <a:off x="6391656" y="1828800"/>
            <a:ext cx="566928" cy="566928"/>
          </a:xfrm>
          <a:prstGeom prst="ellipse">
            <a:avLst/>
          </a:prstGeom>
          <a:solidFill>
            <a:srgbClr val="1F4E79"/>
          </a:solidFill>
          <a:ln/>
        </p:spPr>
      </p:sp>
      <p:pic>
        <p:nvPicPr>
          <p:cNvPr id="13" name="Image 0" descr="/home/claude/isaac_pptx/icon_heartWhite.png"/>
          <p:cNvPicPr>
            <a:picLocks noChangeAspect="1"/>
          </p:cNvPicPr>
          <p:nvPr/>
        </p:nvPicPr>
        <p:blipFill>
          <a:blip r:embed="rId3"/>
          <a:stretch>
            <a:fillRect/>
          </a:stretch>
        </p:blipFill>
        <p:spPr>
          <a:xfrm>
            <a:off x="6533388" y="1970532"/>
            <a:ext cx="283464" cy="283464"/>
          </a:xfrm>
          <a:prstGeom prst="rect">
            <a:avLst/>
          </a:prstGeom>
        </p:spPr>
      </p:pic>
      <p:sp>
        <p:nvSpPr>
          <p:cNvPr id="14" name="Text 11"/>
          <p:cNvSpPr/>
          <p:nvPr/>
        </p:nvSpPr>
        <p:spPr>
          <a:xfrm>
            <a:off x="7086600" y="1719072"/>
            <a:ext cx="4480560" cy="310896"/>
          </a:xfrm>
          <a:prstGeom prst="rect">
            <a:avLst/>
          </a:prstGeom>
          <a:noFill/>
          <a:ln/>
        </p:spPr>
        <p:txBody>
          <a:bodyPr wrap="square" lIns="0" tIns="0" rIns="0" bIns="0" rtlCol="0" anchor="ctr"/>
          <a:lstStyle/>
          <a:p>
            <a:pPr marL="0" indent="0">
              <a:buNone/>
            </a:pPr>
            <a:r>
              <a:rPr lang="en-US" sz="1600" b="1" dirty="0">
                <a:solidFill>
                  <a:srgbClr val="1F4E79"/>
                </a:solidFill>
                <a:latin typeface="Calibri" pitchFamily="34" charset="0"/>
                <a:ea typeface="Calibri" pitchFamily="34" charset="-122"/>
                <a:cs typeface="Calibri" pitchFamily="34" charset="-120"/>
              </a:rPr>
              <a:t>Attachment</a:t>
            </a:r>
            <a:endParaRPr lang="en-US" sz="1600" dirty="0"/>
          </a:p>
        </p:txBody>
      </p:sp>
      <p:sp>
        <p:nvSpPr>
          <p:cNvPr id="15" name="Text 12"/>
          <p:cNvSpPr/>
          <p:nvPr/>
        </p:nvSpPr>
        <p:spPr>
          <a:xfrm>
            <a:off x="7086600" y="2029968"/>
            <a:ext cx="4480560" cy="45720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Emotional bond between a child and caregiver.</a:t>
            </a:r>
            <a:endParaRPr lang="en-US" sz="1350" dirty="0"/>
          </a:p>
        </p:txBody>
      </p:sp>
      <p:sp>
        <p:nvSpPr>
          <p:cNvPr id="16" name="Shape 13"/>
          <p:cNvSpPr/>
          <p:nvPr/>
        </p:nvSpPr>
        <p:spPr>
          <a:xfrm>
            <a:off x="6172200" y="2706624"/>
            <a:ext cx="5577840" cy="896112"/>
          </a:xfrm>
          <a:prstGeom prst="roundRect">
            <a:avLst>
              <a:gd name="adj" fmla="val 10204"/>
            </a:avLst>
          </a:prstGeom>
          <a:solidFill>
            <a:srgbClr val="DCEAF7"/>
          </a:solidFill>
          <a:ln/>
        </p:spPr>
      </p:sp>
      <p:sp>
        <p:nvSpPr>
          <p:cNvPr id="17" name="Shape 14"/>
          <p:cNvSpPr/>
          <p:nvPr/>
        </p:nvSpPr>
        <p:spPr>
          <a:xfrm>
            <a:off x="6391656" y="2871216"/>
            <a:ext cx="566928" cy="566928"/>
          </a:xfrm>
          <a:prstGeom prst="ellipse">
            <a:avLst/>
          </a:prstGeom>
          <a:solidFill>
            <a:srgbClr val="1F4E79"/>
          </a:solidFill>
          <a:ln/>
        </p:spPr>
      </p:sp>
      <p:pic>
        <p:nvPicPr>
          <p:cNvPr id="18" name="Image 1" descr="/home/claude/isaac_pptx/icon_smile.png"/>
          <p:cNvPicPr>
            <a:picLocks noChangeAspect="1"/>
          </p:cNvPicPr>
          <p:nvPr/>
        </p:nvPicPr>
        <p:blipFill>
          <a:blip r:embed="rId4"/>
          <a:stretch>
            <a:fillRect/>
          </a:stretch>
        </p:blipFill>
        <p:spPr>
          <a:xfrm>
            <a:off x="6533388" y="3012948"/>
            <a:ext cx="283464" cy="283464"/>
          </a:xfrm>
          <a:prstGeom prst="rect">
            <a:avLst/>
          </a:prstGeom>
        </p:spPr>
      </p:pic>
      <p:sp>
        <p:nvSpPr>
          <p:cNvPr id="19" name="Text 15"/>
          <p:cNvSpPr/>
          <p:nvPr/>
        </p:nvSpPr>
        <p:spPr>
          <a:xfrm>
            <a:off x="7086600" y="2761488"/>
            <a:ext cx="4480560" cy="310896"/>
          </a:xfrm>
          <a:prstGeom prst="rect">
            <a:avLst/>
          </a:prstGeom>
          <a:noFill/>
          <a:ln/>
        </p:spPr>
        <p:txBody>
          <a:bodyPr wrap="square" lIns="0" tIns="0" rIns="0" bIns="0" rtlCol="0" anchor="ctr"/>
          <a:lstStyle/>
          <a:p>
            <a:pPr marL="0" indent="0">
              <a:buNone/>
            </a:pPr>
            <a:r>
              <a:rPr lang="en-US" sz="1600" b="1" dirty="0">
                <a:solidFill>
                  <a:srgbClr val="1F4E79"/>
                </a:solidFill>
                <a:latin typeface="Calibri" pitchFamily="34" charset="0"/>
                <a:ea typeface="Calibri" pitchFamily="34" charset="-122"/>
                <a:cs typeface="Calibri" pitchFamily="34" charset="-120"/>
              </a:rPr>
              <a:t>Secure Attachment</a:t>
            </a:r>
            <a:endParaRPr lang="en-US" sz="1600" dirty="0"/>
          </a:p>
        </p:txBody>
      </p:sp>
      <p:sp>
        <p:nvSpPr>
          <p:cNvPr id="20" name="Text 16"/>
          <p:cNvSpPr/>
          <p:nvPr/>
        </p:nvSpPr>
        <p:spPr>
          <a:xfrm>
            <a:off x="7086600" y="3072384"/>
            <a:ext cx="4480560" cy="45720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Child feels safe, valued and confident.</a:t>
            </a:r>
            <a:endParaRPr lang="en-US" sz="1350" dirty="0"/>
          </a:p>
        </p:txBody>
      </p:sp>
      <p:sp>
        <p:nvSpPr>
          <p:cNvPr id="21" name="Shape 17"/>
          <p:cNvSpPr/>
          <p:nvPr/>
        </p:nvSpPr>
        <p:spPr>
          <a:xfrm>
            <a:off x="6172200" y="3749040"/>
            <a:ext cx="5577840" cy="896112"/>
          </a:xfrm>
          <a:prstGeom prst="roundRect">
            <a:avLst>
              <a:gd name="adj" fmla="val 10204"/>
            </a:avLst>
          </a:prstGeom>
          <a:solidFill>
            <a:srgbClr val="DCEAF7"/>
          </a:solidFill>
          <a:ln/>
        </p:spPr>
      </p:sp>
      <p:sp>
        <p:nvSpPr>
          <p:cNvPr id="22" name="Shape 18"/>
          <p:cNvSpPr/>
          <p:nvPr/>
        </p:nvSpPr>
        <p:spPr>
          <a:xfrm>
            <a:off x="6391656" y="3913632"/>
            <a:ext cx="566928" cy="566928"/>
          </a:xfrm>
          <a:prstGeom prst="ellipse">
            <a:avLst/>
          </a:prstGeom>
          <a:solidFill>
            <a:srgbClr val="1F4E79"/>
          </a:solidFill>
          <a:ln/>
        </p:spPr>
      </p:sp>
      <p:pic>
        <p:nvPicPr>
          <p:cNvPr id="23" name="Image 2" descr="/home/claude/isaac_pptx/icon_frown.png"/>
          <p:cNvPicPr>
            <a:picLocks noChangeAspect="1"/>
          </p:cNvPicPr>
          <p:nvPr/>
        </p:nvPicPr>
        <p:blipFill>
          <a:blip r:embed="rId5"/>
          <a:stretch>
            <a:fillRect/>
          </a:stretch>
        </p:blipFill>
        <p:spPr>
          <a:xfrm>
            <a:off x="6533388" y="4055364"/>
            <a:ext cx="283464" cy="283464"/>
          </a:xfrm>
          <a:prstGeom prst="rect">
            <a:avLst/>
          </a:prstGeom>
        </p:spPr>
      </p:pic>
      <p:sp>
        <p:nvSpPr>
          <p:cNvPr id="24" name="Text 19"/>
          <p:cNvSpPr/>
          <p:nvPr/>
        </p:nvSpPr>
        <p:spPr>
          <a:xfrm>
            <a:off x="7086600" y="3803904"/>
            <a:ext cx="4480560" cy="310896"/>
          </a:xfrm>
          <a:prstGeom prst="rect">
            <a:avLst/>
          </a:prstGeom>
          <a:noFill/>
          <a:ln/>
        </p:spPr>
        <p:txBody>
          <a:bodyPr wrap="square" lIns="0" tIns="0" rIns="0" bIns="0" rtlCol="0" anchor="ctr"/>
          <a:lstStyle/>
          <a:p>
            <a:pPr marL="0" indent="0">
              <a:buNone/>
            </a:pPr>
            <a:r>
              <a:rPr lang="en-US" sz="1600" b="1" dirty="0">
                <a:solidFill>
                  <a:srgbClr val="1F4E79"/>
                </a:solidFill>
                <a:latin typeface="Calibri" pitchFamily="34" charset="0"/>
                <a:ea typeface="Calibri" pitchFamily="34" charset="-122"/>
                <a:cs typeface="Calibri" pitchFamily="34" charset="-120"/>
              </a:rPr>
              <a:t>Insecure Attachment</a:t>
            </a:r>
            <a:endParaRPr lang="en-US" sz="1600" dirty="0"/>
          </a:p>
        </p:txBody>
      </p:sp>
      <p:sp>
        <p:nvSpPr>
          <p:cNvPr id="25" name="Text 20"/>
          <p:cNvSpPr/>
          <p:nvPr/>
        </p:nvSpPr>
        <p:spPr>
          <a:xfrm>
            <a:off x="7086600" y="4114800"/>
            <a:ext cx="4480560" cy="45720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Child feels anxious, uncertain or dependent.</a:t>
            </a:r>
            <a:endParaRPr lang="en-US" sz="1350" dirty="0"/>
          </a:p>
        </p:txBody>
      </p:sp>
      <p:sp>
        <p:nvSpPr>
          <p:cNvPr id="26" name="Shape 21"/>
          <p:cNvSpPr/>
          <p:nvPr/>
        </p:nvSpPr>
        <p:spPr>
          <a:xfrm>
            <a:off x="6172200" y="4791456"/>
            <a:ext cx="5577840" cy="896112"/>
          </a:xfrm>
          <a:prstGeom prst="roundRect">
            <a:avLst>
              <a:gd name="adj" fmla="val 10204"/>
            </a:avLst>
          </a:prstGeom>
          <a:solidFill>
            <a:srgbClr val="DCEAF7"/>
          </a:solidFill>
          <a:ln/>
        </p:spPr>
      </p:sp>
      <p:sp>
        <p:nvSpPr>
          <p:cNvPr id="27" name="Shape 22"/>
          <p:cNvSpPr/>
          <p:nvPr/>
        </p:nvSpPr>
        <p:spPr>
          <a:xfrm>
            <a:off x="6391656" y="4956048"/>
            <a:ext cx="566928" cy="566928"/>
          </a:xfrm>
          <a:prstGeom prst="ellipse">
            <a:avLst/>
          </a:prstGeom>
          <a:solidFill>
            <a:srgbClr val="1F4E79"/>
          </a:solidFill>
          <a:ln/>
        </p:spPr>
      </p:sp>
      <p:pic>
        <p:nvPicPr>
          <p:cNvPr id="28" name="Image 3" descr="/home/claude/isaac_pptx/icon_brainWhite.png"/>
          <p:cNvPicPr>
            <a:picLocks noChangeAspect="1"/>
          </p:cNvPicPr>
          <p:nvPr/>
        </p:nvPicPr>
        <p:blipFill>
          <a:blip r:embed="rId6"/>
          <a:stretch>
            <a:fillRect/>
          </a:stretch>
        </p:blipFill>
        <p:spPr>
          <a:xfrm>
            <a:off x="6533388" y="5097780"/>
            <a:ext cx="283464" cy="283464"/>
          </a:xfrm>
          <a:prstGeom prst="rect">
            <a:avLst/>
          </a:prstGeom>
        </p:spPr>
      </p:pic>
      <p:sp>
        <p:nvSpPr>
          <p:cNvPr id="29" name="Text 23"/>
          <p:cNvSpPr/>
          <p:nvPr/>
        </p:nvSpPr>
        <p:spPr>
          <a:xfrm>
            <a:off x="7086600" y="4846320"/>
            <a:ext cx="4480560" cy="310896"/>
          </a:xfrm>
          <a:prstGeom prst="rect">
            <a:avLst/>
          </a:prstGeom>
          <a:noFill/>
          <a:ln/>
        </p:spPr>
        <p:txBody>
          <a:bodyPr wrap="square" lIns="0" tIns="0" rIns="0" bIns="0" rtlCol="0" anchor="ctr"/>
          <a:lstStyle/>
          <a:p>
            <a:pPr marL="0" indent="0">
              <a:buNone/>
            </a:pPr>
            <a:r>
              <a:rPr lang="en-US" sz="1600" b="1" dirty="0">
                <a:solidFill>
                  <a:srgbClr val="1F4E79"/>
                </a:solidFill>
                <a:latin typeface="Calibri" pitchFamily="34" charset="0"/>
                <a:ea typeface="Calibri" pitchFamily="34" charset="-122"/>
                <a:cs typeface="Calibri" pitchFamily="34" charset="-120"/>
              </a:rPr>
              <a:t>Internal Working Model</a:t>
            </a:r>
            <a:endParaRPr lang="en-US" sz="1600" dirty="0"/>
          </a:p>
        </p:txBody>
      </p:sp>
      <p:sp>
        <p:nvSpPr>
          <p:cNvPr id="30" name="Text 24"/>
          <p:cNvSpPr/>
          <p:nvPr/>
        </p:nvSpPr>
        <p:spPr>
          <a:xfrm>
            <a:off x="7086600" y="5157216"/>
            <a:ext cx="4480560" cy="45720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Early experiences shape future relationships.</a:t>
            </a:r>
            <a:endParaRPr lang="en-US" sz="135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Understanding Isaac through Bowlby's Theory</a:t>
            </a:r>
            <a:endParaRPr lang="en-US" sz="3600" dirty="0"/>
          </a:p>
        </p:txBody>
      </p:sp>
      <p:sp>
        <p:nvSpPr>
          <p:cNvPr id="3" name="Shape 1"/>
          <p:cNvSpPr/>
          <p:nvPr/>
        </p:nvSpPr>
        <p:spPr>
          <a:xfrm>
            <a:off x="457200" y="1148275"/>
            <a:ext cx="2743200" cy="310896"/>
          </a:xfrm>
          <a:prstGeom prst="roundRect">
            <a:avLst>
              <a:gd name="adj" fmla="val 50000"/>
            </a:avLst>
          </a:prstGeom>
          <a:solidFill>
            <a:srgbClr val="1F4E79"/>
          </a:solidFill>
          <a:ln/>
        </p:spPr>
      </p:sp>
      <p:sp>
        <p:nvSpPr>
          <p:cNvPr id="4" name="Text 2"/>
          <p:cNvSpPr/>
          <p:nvPr/>
        </p:nvSpPr>
        <p:spPr>
          <a:xfrm>
            <a:off x="457200" y="1188720"/>
            <a:ext cx="2743200" cy="310896"/>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MAIN PRINCIPLES</a:t>
            </a:r>
            <a:endParaRPr lang="en-US" sz="1350" dirty="0"/>
          </a:p>
        </p:txBody>
      </p:sp>
      <p:sp>
        <p:nvSpPr>
          <p:cNvPr id="5" name="Text 3"/>
          <p:cNvSpPr/>
          <p:nvPr/>
        </p:nvSpPr>
        <p:spPr>
          <a:xfrm>
            <a:off x="457200" y="1652952"/>
            <a:ext cx="6967728" cy="1811920"/>
          </a:xfrm>
          <a:prstGeom prst="rect">
            <a:avLst/>
          </a:prstGeom>
          <a:noFill/>
          <a:ln/>
        </p:spPr>
        <p:txBody>
          <a:bodyPr wrap="square" lIns="0" tIns="0" rIns="0" bIns="0" rtlCol="0" anchor="t"/>
          <a:lstStyle/>
          <a:p>
            <a:pPr marL="177800" indent="-177800">
              <a:lnSpc>
                <a:spcPct val="115000"/>
              </a:lnSpc>
              <a:spcAft>
                <a:spcPts val="400"/>
              </a:spcAft>
              <a:buSzPct val="100000"/>
              <a:buChar char="▪"/>
            </a:pPr>
            <a:r>
              <a:rPr lang="en-US" sz="1400" dirty="0">
                <a:solidFill>
                  <a:srgbClr val="000000"/>
                </a:solidFill>
                <a:ea typeface="Calibri" pitchFamily="34" charset="-122"/>
                <a:cs typeface="Calibri" pitchFamily="34" charset="-120"/>
              </a:rPr>
              <a:t>Children develop strong emotional bonds with their primary caregiver during early childhood.</a:t>
            </a:r>
            <a:endParaRPr lang="en-US" sz="1400" dirty="0"/>
          </a:p>
          <a:p>
            <a:pPr marL="177800" indent="-177800">
              <a:lnSpc>
                <a:spcPct val="115000"/>
              </a:lnSpc>
              <a:spcAft>
                <a:spcPts val="400"/>
              </a:spcAft>
              <a:buSzPct val="100000"/>
              <a:buChar char="▪"/>
            </a:pPr>
            <a:r>
              <a:rPr lang="en-US" sz="1400" dirty="0">
                <a:solidFill>
                  <a:srgbClr val="000000"/>
                </a:solidFill>
                <a:ea typeface="Calibri" pitchFamily="34" charset="-122"/>
                <a:cs typeface="Calibri" pitchFamily="34" charset="-120"/>
              </a:rPr>
              <a:t>Secure attachment helps children feel safe, confident, and emotionally secure.</a:t>
            </a:r>
            <a:endParaRPr lang="en-US" sz="1400" dirty="0"/>
          </a:p>
          <a:p>
            <a:pPr marL="177800" indent="-177800">
              <a:lnSpc>
                <a:spcPct val="115000"/>
              </a:lnSpc>
              <a:spcAft>
                <a:spcPts val="400"/>
              </a:spcAft>
              <a:buSzPct val="100000"/>
              <a:buChar char="▪"/>
            </a:pPr>
            <a:r>
              <a:rPr lang="en-US" sz="1400" dirty="0">
                <a:solidFill>
                  <a:srgbClr val="000000"/>
                </a:solidFill>
                <a:ea typeface="Calibri" pitchFamily="34" charset="-122"/>
                <a:cs typeface="Calibri" pitchFamily="34" charset="-120"/>
              </a:rPr>
              <a:t>Inconsistent care may lead to insecure attachment.</a:t>
            </a:r>
            <a:endParaRPr lang="en-US" sz="1400" dirty="0"/>
          </a:p>
          <a:p>
            <a:pPr marL="177800" indent="-177800">
              <a:lnSpc>
                <a:spcPct val="115000"/>
              </a:lnSpc>
              <a:spcAft>
                <a:spcPts val="400"/>
              </a:spcAft>
              <a:buSzPct val="100000"/>
              <a:buChar char="▪"/>
            </a:pPr>
            <a:r>
              <a:rPr lang="en-US" sz="1400" dirty="0">
                <a:solidFill>
                  <a:srgbClr val="000000"/>
                </a:solidFill>
                <a:ea typeface="Calibri" pitchFamily="34" charset="-122"/>
                <a:cs typeface="Calibri" pitchFamily="34" charset="-120"/>
              </a:rPr>
              <a:t>Early attachment experiences can influence emotional wellbeing, behavior, and future relationships.</a:t>
            </a:r>
          </a:p>
          <a:p>
            <a:pPr marL="177800" indent="-177800">
              <a:lnSpc>
                <a:spcPct val="115000"/>
              </a:lnSpc>
              <a:spcAft>
                <a:spcPts val="400"/>
              </a:spcAft>
              <a:buSzPct val="100000"/>
              <a:buChar char="▪"/>
            </a:pPr>
            <a:endParaRPr lang="en-US" sz="1600" dirty="0">
              <a:latin typeface="+mj-lt"/>
            </a:endParaRPr>
          </a:p>
        </p:txBody>
      </p:sp>
      <p:sp>
        <p:nvSpPr>
          <p:cNvPr id="6" name="Shape 4"/>
          <p:cNvSpPr/>
          <p:nvPr/>
        </p:nvSpPr>
        <p:spPr>
          <a:xfrm>
            <a:off x="457200" y="3392424"/>
            <a:ext cx="4267200" cy="292608"/>
          </a:xfrm>
          <a:prstGeom prst="roundRect">
            <a:avLst>
              <a:gd name="adj" fmla="val 50000"/>
            </a:avLst>
          </a:prstGeom>
          <a:solidFill>
            <a:srgbClr val="1F4E79"/>
          </a:solidFill>
          <a:ln/>
        </p:spPr>
      </p:sp>
      <p:sp>
        <p:nvSpPr>
          <p:cNvPr id="7" name="Text 5"/>
          <p:cNvSpPr/>
          <p:nvPr/>
        </p:nvSpPr>
        <p:spPr>
          <a:xfrm>
            <a:off x="457200" y="3392424"/>
            <a:ext cx="4267200" cy="29260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HOW ATTACHMENT MAY AFFECT ISAAC</a:t>
            </a:r>
            <a:endParaRPr lang="en-US" sz="1400" dirty="0"/>
          </a:p>
        </p:txBody>
      </p:sp>
      <p:sp>
        <p:nvSpPr>
          <p:cNvPr id="8" name="Shape 6"/>
          <p:cNvSpPr/>
          <p:nvPr/>
        </p:nvSpPr>
        <p:spPr>
          <a:xfrm>
            <a:off x="457200" y="3794760"/>
            <a:ext cx="1627632" cy="658368"/>
          </a:xfrm>
          <a:prstGeom prst="roundRect">
            <a:avLst>
              <a:gd name="adj" fmla="val 11111"/>
            </a:avLst>
          </a:prstGeom>
          <a:solidFill>
            <a:srgbClr val="DCEAF7"/>
          </a:solidFill>
          <a:ln/>
        </p:spPr>
      </p:sp>
      <p:sp>
        <p:nvSpPr>
          <p:cNvPr id="9" name="Text 7"/>
          <p:cNvSpPr/>
          <p:nvPr/>
        </p:nvSpPr>
        <p:spPr>
          <a:xfrm>
            <a:off x="502920" y="3794760"/>
            <a:ext cx="1536192" cy="658368"/>
          </a:xfrm>
          <a:prstGeom prst="rect">
            <a:avLst/>
          </a:prstGeom>
          <a:noFill/>
          <a:ln/>
        </p:spPr>
        <p:txBody>
          <a:bodyPr wrap="square" lIns="0" tIns="0" rIns="0" bIns="0" rtlCol="0" anchor="ctr"/>
          <a:lstStyle/>
          <a:p>
            <a:pPr marL="0" indent="0" algn="ctr">
              <a:buNone/>
            </a:pPr>
            <a:r>
              <a:rPr lang="en-US" sz="1200" dirty="0">
                <a:solidFill>
                  <a:srgbClr val="1F4E79"/>
                </a:solidFill>
                <a:latin typeface="Calibri" pitchFamily="34" charset="0"/>
                <a:ea typeface="Calibri" pitchFamily="34" charset="-122"/>
                <a:cs typeface="Calibri" pitchFamily="34" charset="-120"/>
              </a:rPr>
              <a:t>Mother's post-natal</a:t>
            </a:r>
            <a:endParaRPr lang="en-US" sz="1200" dirty="0"/>
          </a:p>
          <a:p>
            <a:pPr marL="0" indent="0" algn="ctr">
              <a:buNone/>
            </a:pPr>
            <a:r>
              <a:rPr lang="en-US" sz="1200" dirty="0">
                <a:solidFill>
                  <a:srgbClr val="1F4E79"/>
                </a:solidFill>
                <a:latin typeface="Calibri" pitchFamily="34" charset="0"/>
                <a:ea typeface="Calibri" pitchFamily="34" charset="-122"/>
                <a:cs typeface="Calibri" pitchFamily="34" charset="-120"/>
              </a:rPr>
              <a:t>depression</a:t>
            </a:r>
            <a:endParaRPr lang="en-US" sz="1200" dirty="0"/>
          </a:p>
        </p:txBody>
      </p:sp>
      <p:sp>
        <p:nvSpPr>
          <p:cNvPr id="10" name="Shape 8"/>
          <p:cNvSpPr/>
          <p:nvPr/>
        </p:nvSpPr>
        <p:spPr>
          <a:xfrm>
            <a:off x="2084832" y="4014216"/>
            <a:ext cx="201168" cy="219456"/>
          </a:xfrm>
          <a:prstGeom prst="rightArrow">
            <a:avLst/>
          </a:prstGeom>
          <a:solidFill>
            <a:srgbClr val="E8A33D"/>
          </a:solidFill>
          <a:ln/>
        </p:spPr>
      </p:sp>
      <p:sp>
        <p:nvSpPr>
          <p:cNvPr id="11" name="Shape 9"/>
          <p:cNvSpPr/>
          <p:nvPr/>
        </p:nvSpPr>
        <p:spPr>
          <a:xfrm>
            <a:off x="2286000" y="3794760"/>
            <a:ext cx="1627632" cy="658368"/>
          </a:xfrm>
          <a:prstGeom prst="roundRect">
            <a:avLst>
              <a:gd name="adj" fmla="val 11111"/>
            </a:avLst>
          </a:prstGeom>
          <a:solidFill>
            <a:srgbClr val="DCEAF7"/>
          </a:solidFill>
          <a:ln/>
        </p:spPr>
      </p:sp>
      <p:sp>
        <p:nvSpPr>
          <p:cNvPr id="12" name="Text 10"/>
          <p:cNvSpPr/>
          <p:nvPr/>
        </p:nvSpPr>
        <p:spPr>
          <a:xfrm>
            <a:off x="2331720" y="3794760"/>
            <a:ext cx="1536192" cy="658368"/>
          </a:xfrm>
          <a:prstGeom prst="rect">
            <a:avLst/>
          </a:prstGeom>
          <a:noFill/>
          <a:ln/>
        </p:spPr>
        <p:txBody>
          <a:bodyPr wrap="square" lIns="0" tIns="0" rIns="0" bIns="0" rtlCol="0" anchor="ctr"/>
          <a:lstStyle/>
          <a:p>
            <a:pPr marL="0" indent="0" algn="ctr">
              <a:buNone/>
            </a:pPr>
            <a:r>
              <a:rPr lang="en-US" sz="1200" dirty="0">
                <a:solidFill>
                  <a:srgbClr val="1F4E79"/>
                </a:solidFill>
                <a:latin typeface="Calibri" pitchFamily="34" charset="0"/>
                <a:ea typeface="Calibri" pitchFamily="34" charset="-122"/>
                <a:cs typeface="Calibri" pitchFamily="34" charset="-120"/>
              </a:rPr>
              <a:t>Reduced emotional</a:t>
            </a:r>
            <a:endParaRPr lang="en-US" sz="1200" dirty="0"/>
          </a:p>
          <a:p>
            <a:pPr marL="0" indent="0" algn="ctr">
              <a:buNone/>
            </a:pPr>
            <a:r>
              <a:rPr lang="en-US" sz="1200" dirty="0">
                <a:solidFill>
                  <a:srgbClr val="1F4E79"/>
                </a:solidFill>
                <a:latin typeface="Calibri" pitchFamily="34" charset="0"/>
                <a:ea typeface="Calibri" pitchFamily="34" charset="-122"/>
                <a:cs typeface="Calibri" pitchFamily="34" charset="-120"/>
              </a:rPr>
              <a:t>availability</a:t>
            </a:r>
            <a:endParaRPr lang="en-US" sz="1200" dirty="0"/>
          </a:p>
        </p:txBody>
      </p:sp>
      <p:sp>
        <p:nvSpPr>
          <p:cNvPr id="13" name="Shape 11"/>
          <p:cNvSpPr/>
          <p:nvPr/>
        </p:nvSpPr>
        <p:spPr>
          <a:xfrm>
            <a:off x="3913632" y="4014216"/>
            <a:ext cx="201168" cy="219456"/>
          </a:xfrm>
          <a:prstGeom prst="rightArrow">
            <a:avLst/>
          </a:prstGeom>
          <a:solidFill>
            <a:srgbClr val="E8A33D"/>
          </a:solidFill>
          <a:ln/>
        </p:spPr>
      </p:sp>
      <p:sp>
        <p:nvSpPr>
          <p:cNvPr id="14" name="Shape 12"/>
          <p:cNvSpPr/>
          <p:nvPr/>
        </p:nvSpPr>
        <p:spPr>
          <a:xfrm>
            <a:off x="4114800" y="3794760"/>
            <a:ext cx="1627632" cy="658368"/>
          </a:xfrm>
          <a:prstGeom prst="roundRect">
            <a:avLst>
              <a:gd name="adj" fmla="val 11111"/>
            </a:avLst>
          </a:prstGeom>
          <a:solidFill>
            <a:srgbClr val="DCEAF7"/>
          </a:solidFill>
          <a:ln/>
        </p:spPr>
      </p:sp>
      <p:sp>
        <p:nvSpPr>
          <p:cNvPr id="15" name="Text 13"/>
          <p:cNvSpPr/>
          <p:nvPr/>
        </p:nvSpPr>
        <p:spPr>
          <a:xfrm>
            <a:off x="4160520" y="3794760"/>
            <a:ext cx="1536192" cy="658368"/>
          </a:xfrm>
          <a:prstGeom prst="rect">
            <a:avLst/>
          </a:prstGeom>
          <a:noFill/>
          <a:ln/>
        </p:spPr>
        <p:txBody>
          <a:bodyPr wrap="square" lIns="0" tIns="0" rIns="0" bIns="0" rtlCol="0" anchor="ctr"/>
          <a:lstStyle/>
          <a:p>
            <a:pPr marL="0" indent="0" algn="ctr">
              <a:buNone/>
            </a:pPr>
            <a:r>
              <a:rPr lang="en-US" sz="1200" dirty="0">
                <a:solidFill>
                  <a:srgbClr val="1F4E79"/>
                </a:solidFill>
                <a:latin typeface="Calibri" pitchFamily="34" charset="0"/>
                <a:ea typeface="Calibri" pitchFamily="34" charset="-122"/>
                <a:cs typeface="Calibri" pitchFamily="34" charset="-120"/>
              </a:rPr>
              <a:t>Emotional</a:t>
            </a:r>
            <a:endParaRPr lang="en-US" sz="1200" dirty="0"/>
          </a:p>
          <a:p>
            <a:pPr marL="0" indent="0" algn="ctr">
              <a:buNone/>
            </a:pPr>
            <a:r>
              <a:rPr lang="en-US" sz="1200" dirty="0">
                <a:solidFill>
                  <a:srgbClr val="1F4E79"/>
                </a:solidFill>
                <a:latin typeface="Calibri" pitchFamily="34" charset="0"/>
                <a:ea typeface="Calibri" pitchFamily="34" charset="-122"/>
                <a:cs typeface="Calibri" pitchFamily="34" charset="-120"/>
              </a:rPr>
              <a:t>insecurity</a:t>
            </a:r>
            <a:endParaRPr lang="en-US" sz="1200" dirty="0"/>
          </a:p>
        </p:txBody>
      </p:sp>
      <p:sp>
        <p:nvSpPr>
          <p:cNvPr id="16" name="Shape 14"/>
          <p:cNvSpPr/>
          <p:nvPr/>
        </p:nvSpPr>
        <p:spPr>
          <a:xfrm>
            <a:off x="5742432" y="4014216"/>
            <a:ext cx="201168" cy="219456"/>
          </a:xfrm>
          <a:prstGeom prst="rightArrow">
            <a:avLst/>
          </a:prstGeom>
          <a:solidFill>
            <a:srgbClr val="E8A33D"/>
          </a:solidFill>
          <a:ln/>
        </p:spPr>
      </p:sp>
      <p:sp>
        <p:nvSpPr>
          <p:cNvPr id="17" name="Shape 15"/>
          <p:cNvSpPr/>
          <p:nvPr/>
        </p:nvSpPr>
        <p:spPr>
          <a:xfrm>
            <a:off x="5943600" y="3794760"/>
            <a:ext cx="1627632" cy="658368"/>
          </a:xfrm>
          <a:prstGeom prst="roundRect">
            <a:avLst>
              <a:gd name="adj" fmla="val 11111"/>
            </a:avLst>
          </a:prstGeom>
          <a:solidFill>
            <a:srgbClr val="1F4E79"/>
          </a:solidFill>
          <a:ln/>
        </p:spPr>
      </p:sp>
      <p:sp>
        <p:nvSpPr>
          <p:cNvPr id="18" name="Text 16"/>
          <p:cNvSpPr/>
          <p:nvPr/>
        </p:nvSpPr>
        <p:spPr>
          <a:xfrm>
            <a:off x="5989320" y="3794760"/>
            <a:ext cx="1536192" cy="65836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Isaac's</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behaviour</a:t>
            </a:r>
            <a:endParaRPr lang="en-US" sz="1200" dirty="0"/>
          </a:p>
        </p:txBody>
      </p:sp>
      <p:sp>
        <p:nvSpPr>
          <p:cNvPr id="19" name="Shape 17"/>
          <p:cNvSpPr/>
          <p:nvPr/>
        </p:nvSpPr>
        <p:spPr>
          <a:xfrm>
            <a:off x="457200" y="4663440"/>
            <a:ext cx="2377440" cy="292608"/>
          </a:xfrm>
          <a:prstGeom prst="roundRect">
            <a:avLst>
              <a:gd name="adj" fmla="val 50000"/>
            </a:avLst>
          </a:prstGeom>
          <a:solidFill>
            <a:srgbClr val="1F4E79"/>
          </a:solidFill>
          <a:ln/>
        </p:spPr>
      </p:sp>
      <p:sp>
        <p:nvSpPr>
          <p:cNvPr id="20" name="Text 18"/>
          <p:cNvSpPr/>
          <p:nvPr/>
        </p:nvSpPr>
        <p:spPr>
          <a:xfrm>
            <a:off x="457200" y="4663440"/>
            <a:ext cx="2377440" cy="292608"/>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CONNECTION TO ISAAC</a:t>
            </a:r>
            <a:endParaRPr lang="en-US" sz="1350" dirty="0"/>
          </a:p>
        </p:txBody>
      </p:sp>
      <p:pic>
        <p:nvPicPr>
          <p:cNvPr id="21" name="Image 0" descr="/home/claude/isaac_pptx/icon_frown.png"/>
          <p:cNvPicPr>
            <a:picLocks noChangeAspect="1"/>
          </p:cNvPicPr>
          <p:nvPr/>
        </p:nvPicPr>
        <p:blipFill>
          <a:blip r:embed="rId3"/>
          <a:stretch>
            <a:fillRect/>
          </a:stretch>
        </p:blipFill>
        <p:spPr>
          <a:xfrm>
            <a:off x="457200" y="5093208"/>
            <a:ext cx="182880" cy="182880"/>
          </a:xfrm>
          <a:prstGeom prst="rect">
            <a:avLst/>
          </a:prstGeom>
        </p:spPr>
      </p:pic>
      <p:sp>
        <p:nvSpPr>
          <p:cNvPr id="22" name="Text 19"/>
          <p:cNvSpPr/>
          <p:nvPr/>
        </p:nvSpPr>
        <p:spPr>
          <a:xfrm>
            <a:off x="786384" y="5065776"/>
            <a:ext cx="6757416" cy="27432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Separation anxiety.</a:t>
            </a:r>
            <a:endParaRPr lang="en-US" sz="1350" dirty="0"/>
          </a:p>
        </p:txBody>
      </p:sp>
      <p:pic>
        <p:nvPicPr>
          <p:cNvPr id="23" name="Image 1" descr="/home/claude/isaac_pptx/icon_child.png"/>
          <p:cNvPicPr>
            <a:picLocks noChangeAspect="1"/>
          </p:cNvPicPr>
          <p:nvPr/>
        </p:nvPicPr>
        <p:blipFill>
          <a:blip r:embed="rId4"/>
          <a:stretch>
            <a:fillRect/>
          </a:stretch>
        </p:blipFill>
        <p:spPr>
          <a:xfrm>
            <a:off x="457200" y="5367528"/>
            <a:ext cx="182880" cy="182880"/>
          </a:xfrm>
          <a:prstGeom prst="rect">
            <a:avLst/>
          </a:prstGeom>
        </p:spPr>
      </p:pic>
      <p:sp>
        <p:nvSpPr>
          <p:cNvPr id="24" name="Text 20"/>
          <p:cNvSpPr/>
          <p:nvPr/>
        </p:nvSpPr>
        <p:spPr>
          <a:xfrm>
            <a:off x="786384" y="5340096"/>
            <a:ext cx="6757416" cy="27432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Withdrawn during play.</a:t>
            </a:r>
            <a:endParaRPr lang="en-US" sz="1350" dirty="0"/>
          </a:p>
        </p:txBody>
      </p:sp>
      <p:pic>
        <p:nvPicPr>
          <p:cNvPr id="25" name="Image 2" descr="/home/claude/isaac_pptx/icon_heart.png"/>
          <p:cNvPicPr>
            <a:picLocks noChangeAspect="1"/>
          </p:cNvPicPr>
          <p:nvPr/>
        </p:nvPicPr>
        <p:blipFill>
          <a:blip r:embed="rId5"/>
          <a:stretch>
            <a:fillRect/>
          </a:stretch>
        </p:blipFill>
        <p:spPr>
          <a:xfrm>
            <a:off x="457200" y="5641848"/>
            <a:ext cx="182880" cy="182880"/>
          </a:xfrm>
          <a:prstGeom prst="rect">
            <a:avLst/>
          </a:prstGeom>
        </p:spPr>
      </p:pic>
      <p:sp>
        <p:nvSpPr>
          <p:cNvPr id="26" name="Text 21"/>
          <p:cNvSpPr/>
          <p:nvPr/>
        </p:nvSpPr>
        <p:spPr>
          <a:xfrm>
            <a:off x="786384" y="5614416"/>
            <a:ext cx="6757416" cy="27432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Clingy behaviour.</a:t>
            </a:r>
            <a:endParaRPr lang="en-US" sz="1350" dirty="0"/>
          </a:p>
        </p:txBody>
      </p:sp>
      <p:pic>
        <p:nvPicPr>
          <p:cNvPr id="27" name="Image 3" descr="/home/claude/isaac_pptx/icon_users.png"/>
          <p:cNvPicPr>
            <a:picLocks noChangeAspect="1"/>
          </p:cNvPicPr>
          <p:nvPr/>
        </p:nvPicPr>
        <p:blipFill>
          <a:blip r:embed="rId6"/>
          <a:stretch>
            <a:fillRect/>
          </a:stretch>
        </p:blipFill>
        <p:spPr>
          <a:xfrm>
            <a:off x="457200" y="5916168"/>
            <a:ext cx="182880" cy="182880"/>
          </a:xfrm>
          <a:prstGeom prst="rect">
            <a:avLst/>
          </a:prstGeom>
        </p:spPr>
      </p:pic>
      <p:sp>
        <p:nvSpPr>
          <p:cNvPr id="28" name="Text 22"/>
          <p:cNvSpPr/>
          <p:nvPr/>
        </p:nvSpPr>
        <p:spPr>
          <a:xfrm>
            <a:off x="786384" y="5888736"/>
            <a:ext cx="6757416" cy="27432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Difficulty joining group activities.</a:t>
            </a:r>
            <a:endParaRPr lang="en-US" sz="1350" dirty="0"/>
          </a:p>
        </p:txBody>
      </p:sp>
      <p:pic>
        <p:nvPicPr>
          <p:cNvPr id="29" name="Image 4" descr="/home/claude/isaac_pptx/icon_comments.png"/>
          <p:cNvPicPr>
            <a:picLocks noChangeAspect="1"/>
          </p:cNvPicPr>
          <p:nvPr/>
        </p:nvPicPr>
        <p:blipFill>
          <a:blip r:embed="rId7"/>
          <a:stretch>
            <a:fillRect/>
          </a:stretch>
        </p:blipFill>
        <p:spPr>
          <a:xfrm>
            <a:off x="457200" y="6190488"/>
            <a:ext cx="182880" cy="182880"/>
          </a:xfrm>
          <a:prstGeom prst="rect">
            <a:avLst/>
          </a:prstGeom>
        </p:spPr>
      </p:pic>
      <p:sp>
        <p:nvSpPr>
          <p:cNvPr id="30" name="Text 23"/>
          <p:cNvSpPr/>
          <p:nvPr/>
        </p:nvSpPr>
        <p:spPr>
          <a:xfrm>
            <a:off x="786384" y="6163056"/>
            <a:ext cx="6757416" cy="274320"/>
          </a:xfrm>
          <a:prstGeom prst="rect">
            <a:avLst/>
          </a:prstGeom>
          <a:noFill/>
          <a:ln/>
        </p:spPr>
        <p:txBody>
          <a:bodyPr wrap="square" lIns="0" tIns="0" rIns="0" bIns="0" rtlCol="0" anchor="ctr"/>
          <a:lstStyle/>
          <a:p>
            <a:pPr marL="0" indent="0">
              <a:buNone/>
            </a:pPr>
            <a:r>
              <a:rPr lang="en-US" sz="1350" dirty="0">
                <a:solidFill>
                  <a:srgbClr val="000000"/>
                </a:solidFill>
                <a:latin typeface="Calibri" pitchFamily="34" charset="0"/>
                <a:ea typeface="Calibri" pitchFamily="34" charset="-122"/>
                <a:cs typeface="Calibri" pitchFamily="34" charset="-120"/>
              </a:rPr>
              <a:t>Delayed language development.</a:t>
            </a:r>
            <a:endParaRPr lang="en-US" sz="1350" dirty="0"/>
          </a:p>
        </p:txBody>
      </p:sp>
      <p:sp>
        <p:nvSpPr>
          <p:cNvPr id="31" name="Text 24"/>
          <p:cNvSpPr/>
          <p:nvPr/>
        </p:nvSpPr>
        <p:spPr>
          <a:xfrm>
            <a:off x="457200" y="6492240"/>
            <a:ext cx="11277600" cy="365760"/>
          </a:xfrm>
          <a:prstGeom prst="rect">
            <a:avLst/>
          </a:prstGeom>
          <a:noFill/>
          <a:ln/>
        </p:spPr>
        <p:txBody>
          <a:bodyPr wrap="square" lIns="0" tIns="0" rIns="0" bIns="0" rtlCol="0" anchor="ctr"/>
          <a:lstStyle/>
          <a:p>
            <a:pPr marL="0" indent="0">
              <a:buNone/>
            </a:pPr>
            <a:r>
              <a:rPr lang="en-US" sz="1300" b="1" i="0" dirty="0">
                <a:solidFill>
                  <a:srgbClr val="1F4E79"/>
                </a:solidFill>
                <a:latin typeface="Calibri" pitchFamily="34" charset="0"/>
                <a:ea typeface="Calibri" pitchFamily="34" charset="-122"/>
                <a:cs typeface="Calibri" pitchFamily="34" charset="-120"/>
              </a:rPr>
              <a:t>Interpretation: </a:t>
            </a:r>
            <a:r>
              <a:rPr lang="en-US" sz="1300" i="1" dirty="0">
                <a:solidFill>
                  <a:srgbClr val="5A5A5A"/>
                </a:solidFill>
                <a:latin typeface="Calibri" pitchFamily="34" charset="0"/>
                <a:ea typeface="Calibri" pitchFamily="34" charset="-122"/>
                <a:cs typeface="Calibri" pitchFamily="34" charset="-120"/>
              </a:rPr>
              <a:t>Isaac’s behaviour suggests emotional insecurity. (Prior and Glaser, 2020)</a:t>
            </a:r>
            <a:endParaRPr lang="en-US" sz="1300" dirty="0"/>
          </a:p>
        </p:txBody>
      </p:sp>
      <p:sp>
        <p:nvSpPr>
          <p:cNvPr id="32" name="Shape 25"/>
          <p:cNvSpPr/>
          <p:nvPr/>
        </p:nvSpPr>
        <p:spPr>
          <a:xfrm>
            <a:off x="7962900" y="1174652"/>
            <a:ext cx="3886200" cy="5074920"/>
          </a:xfrm>
          <a:prstGeom prst="roundRect">
            <a:avLst>
              <a:gd name="adj" fmla="val 2824"/>
            </a:avLst>
          </a:prstGeom>
          <a:solidFill>
            <a:srgbClr val="F4F8FC"/>
          </a:solidFill>
          <a:ln w="12700">
            <a:solidFill>
              <a:srgbClr val="DCEAF7"/>
            </a:solidFill>
            <a:prstDash val="solid"/>
          </a:ln>
        </p:spPr>
      </p:sp>
      <p:sp>
        <p:nvSpPr>
          <p:cNvPr id="33" name="Text 26"/>
          <p:cNvSpPr/>
          <p:nvPr/>
        </p:nvSpPr>
        <p:spPr>
          <a:xfrm>
            <a:off x="8046720" y="1325880"/>
            <a:ext cx="3520440" cy="365760"/>
          </a:xfrm>
          <a:prstGeom prst="rect">
            <a:avLst/>
          </a:prstGeom>
          <a:noFill/>
          <a:ln/>
        </p:spPr>
        <p:txBody>
          <a:bodyPr wrap="square" lIns="0" tIns="0" rIns="0" bIns="0" rtlCol="0" anchor="ctr"/>
          <a:lstStyle/>
          <a:p>
            <a:pPr marL="0" indent="0" algn="ctr">
              <a:buNone/>
            </a:pPr>
            <a:r>
              <a:rPr lang="en-US" sz="1400" b="1" dirty="0">
                <a:solidFill>
                  <a:srgbClr val="1F4E79"/>
                </a:solidFill>
                <a:latin typeface="Calibri" pitchFamily="34" charset="0"/>
                <a:ea typeface="Calibri" pitchFamily="34" charset="-122"/>
                <a:cs typeface="Calibri" pitchFamily="34" charset="-120"/>
              </a:rPr>
              <a:t>SECURE vs INSECURE ATTACHMENT</a:t>
            </a:r>
            <a:endParaRPr lang="en-US" sz="1400" dirty="0"/>
          </a:p>
        </p:txBody>
      </p:sp>
      <p:sp>
        <p:nvSpPr>
          <p:cNvPr id="34" name="Shape 27"/>
          <p:cNvSpPr/>
          <p:nvPr/>
        </p:nvSpPr>
        <p:spPr>
          <a:xfrm>
            <a:off x="8183880" y="1874520"/>
            <a:ext cx="3246120" cy="1417320"/>
          </a:xfrm>
          <a:prstGeom prst="roundRect">
            <a:avLst>
              <a:gd name="adj" fmla="val 6452"/>
            </a:avLst>
          </a:prstGeom>
          <a:solidFill>
            <a:srgbClr val="E7F3EB"/>
          </a:solidFill>
          <a:ln/>
        </p:spPr>
      </p:sp>
      <p:sp>
        <p:nvSpPr>
          <p:cNvPr id="35" name="Shape 28"/>
          <p:cNvSpPr/>
          <p:nvPr/>
        </p:nvSpPr>
        <p:spPr>
          <a:xfrm>
            <a:off x="8389620" y="2080260"/>
            <a:ext cx="502920" cy="502920"/>
          </a:xfrm>
          <a:prstGeom prst="ellipse">
            <a:avLst/>
          </a:prstGeom>
          <a:solidFill>
            <a:srgbClr val="2E7D46"/>
          </a:solidFill>
          <a:ln/>
        </p:spPr>
      </p:sp>
      <p:pic>
        <p:nvPicPr>
          <p:cNvPr id="36" name="Image 5" descr="/home/claude/isaac_pptx/icon_userNurse.png"/>
          <p:cNvPicPr>
            <a:picLocks noChangeAspect="1"/>
          </p:cNvPicPr>
          <p:nvPr/>
        </p:nvPicPr>
        <p:blipFill>
          <a:blip r:embed="rId8"/>
          <a:stretch>
            <a:fillRect/>
          </a:stretch>
        </p:blipFill>
        <p:spPr>
          <a:xfrm>
            <a:off x="8515350" y="2205990"/>
            <a:ext cx="251460" cy="251460"/>
          </a:xfrm>
          <a:prstGeom prst="rect">
            <a:avLst/>
          </a:prstGeom>
        </p:spPr>
      </p:pic>
      <p:sp>
        <p:nvSpPr>
          <p:cNvPr id="37" name="Shape 29"/>
          <p:cNvSpPr/>
          <p:nvPr/>
        </p:nvSpPr>
        <p:spPr>
          <a:xfrm>
            <a:off x="10721340" y="2080260"/>
            <a:ext cx="502920" cy="502920"/>
          </a:xfrm>
          <a:prstGeom prst="ellipse">
            <a:avLst/>
          </a:prstGeom>
          <a:solidFill>
            <a:srgbClr val="2E7D46"/>
          </a:solidFill>
          <a:ln/>
        </p:spPr>
      </p:sp>
      <p:pic>
        <p:nvPicPr>
          <p:cNvPr id="38" name="Image 6" descr="/home/claude/isaac_pptx/icon_baby.png"/>
          <p:cNvPicPr>
            <a:picLocks noChangeAspect="1"/>
          </p:cNvPicPr>
          <p:nvPr/>
        </p:nvPicPr>
        <p:blipFill>
          <a:blip r:embed="rId9"/>
          <a:stretch>
            <a:fillRect/>
          </a:stretch>
        </p:blipFill>
        <p:spPr>
          <a:xfrm>
            <a:off x="10847070" y="2205990"/>
            <a:ext cx="251460" cy="251460"/>
          </a:xfrm>
          <a:prstGeom prst="rect">
            <a:avLst/>
          </a:prstGeom>
        </p:spPr>
      </p:pic>
      <p:sp>
        <p:nvSpPr>
          <p:cNvPr id="39" name="Shape 30"/>
          <p:cNvSpPr/>
          <p:nvPr/>
        </p:nvSpPr>
        <p:spPr>
          <a:xfrm>
            <a:off x="8869680" y="2331720"/>
            <a:ext cx="1874520" cy="0"/>
          </a:xfrm>
          <a:prstGeom prst="line">
            <a:avLst/>
          </a:prstGeom>
          <a:noFill/>
          <a:ln w="31750">
            <a:solidFill>
              <a:srgbClr val="2E7D46"/>
            </a:solidFill>
            <a:prstDash val="solid"/>
          </a:ln>
        </p:spPr>
      </p:sp>
      <p:sp>
        <p:nvSpPr>
          <p:cNvPr id="40" name="Shape 31"/>
          <p:cNvSpPr/>
          <p:nvPr/>
        </p:nvSpPr>
        <p:spPr>
          <a:xfrm>
            <a:off x="9651492" y="2176272"/>
            <a:ext cx="310896" cy="310896"/>
          </a:xfrm>
          <a:prstGeom prst="ellipse">
            <a:avLst/>
          </a:prstGeom>
          <a:solidFill>
            <a:srgbClr val="2E7D46"/>
          </a:solidFill>
          <a:ln/>
        </p:spPr>
      </p:sp>
      <p:pic>
        <p:nvPicPr>
          <p:cNvPr id="41" name="Image 7" descr="/home/claude/isaac_pptx/icon_heartWhite.png"/>
          <p:cNvPicPr>
            <a:picLocks noChangeAspect="1"/>
          </p:cNvPicPr>
          <p:nvPr/>
        </p:nvPicPr>
        <p:blipFill>
          <a:blip r:embed="rId10"/>
          <a:stretch>
            <a:fillRect/>
          </a:stretch>
        </p:blipFill>
        <p:spPr>
          <a:xfrm>
            <a:off x="9721444" y="2246224"/>
            <a:ext cx="170993" cy="170993"/>
          </a:xfrm>
          <a:prstGeom prst="rect">
            <a:avLst/>
          </a:prstGeom>
        </p:spPr>
      </p:pic>
      <p:sp>
        <p:nvSpPr>
          <p:cNvPr id="42" name="Text 32"/>
          <p:cNvSpPr/>
          <p:nvPr/>
        </p:nvSpPr>
        <p:spPr>
          <a:xfrm>
            <a:off x="8183880" y="2816352"/>
            <a:ext cx="3246120" cy="219456"/>
          </a:xfrm>
          <a:prstGeom prst="rect">
            <a:avLst/>
          </a:prstGeom>
          <a:noFill/>
          <a:ln/>
        </p:spPr>
        <p:txBody>
          <a:bodyPr wrap="square" lIns="0" tIns="0" rIns="0" bIns="0" rtlCol="0" anchor="ctr"/>
          <a:lstStyle/>
          <a:p>
            <a:pPr marL="0" indent="0" algn="ctr">
              <a:buNone/>
            </a:pPr>
            <a:r>
              <a:rPr lang="en-US" sz="1400" b="1" dirty="0">
                <a:solidFill>
                  <a:srgbClr val="2E7D46"/>
                </a:solidFill>
                <a:latin typeface="Calibri" pitchFamily="34" charset="0"/>
                <a:ea typeface="Calibri" pitchFamily="34" charset="-122"/>
                <a:cs typeface="Calibri" pitchFamily="34" charset="-120"/>
              </a:rPr>
              <a:t>Secure Attachment</a:t>
            </a:r>
            <a:endParaRPr lang="en-US" sz="1400" dirty="0"/>
          </a:p>
        </p:txBody>
      </p:sp>
      <p:sp>
        <p:nvSpPr>
          <p:cNvPr id="43" name="Text 33"/>
          <p:cNvSpPr/>
          <p:nvPr/>
        </p:nvSpPr>
        <p:spPr>
          <a:xfrm>
            <a:off x="8020440" y="3035808"/>
            <a:ext cx="3573000" cy="219456"/>
          </a:xfrm>
          <a:prstGeom prst="rect">
            <a:avLst/>
          </a:prstGeom>
          <a:noFill/>
          <a:ln/>
        </p:spPr>
        <p:txBody>
          <a:bodyPr wrap="square" lIns="0" tIns="0" rIns="0" bIns="0" rtlCol="0" anchor="ctr"/>
          <a:lstStyle/>
          <a:p>
            <a:pPr marL="0" indent="0" algn="ctr">
              <a:buNone/>
            </a:pPr>
            <a:r>
              <a:rPr lang="en-US" sz="1200" dirty="0">
                <a:solidFill>
                  <a:srgbClr val="000000"/>
                </a:solidFill>
                <a:latin typeface="Calibri" pitchFamily="34" charset="0"/>
                <a:ea typeface="Calibri" pitchFamily="34" charset="-122"/>
                <a:cs typeface="Calibri" pitchFamily="34" charset="-120"/>
              </a:rPr>
              <a:t>Child feels safe, valued and confident.</a:t>
            </a:r>
            <a:endParaRPr lang="en-US" sz="1200" dirty="0"/>
          </a:p>
        </p:txBody>
      </p:sp>
      <p:sp>
        <p:nvSpPr>
          <p:cNvPr id="44" name="Shape 34"/>
          <p:cNvSpPr/>
          <p:nvPr/>
        </p:nvSpPr>
        <p:spPr>
          <a:xfrm>
            <a:off x="8183880" y="3520440"/>
            <a:ext cx="3246120" cy="1417320"/>
          </a:xfrm>
          <a:prstGeom prst="roundRect">
            <a:avLst>
              <a:gd name="adj" fmla="val 6452"/>
            </a:avLst>
          </a:prstGeom>
          <a:solidFill>
            <a:srgbClr val="FBEEE3"/>
          </a:solidFill>
          <a:ln/>
        </p:spPr>
      </p:sp>
      <p:sp>
        <p:nvSpPr>
          <p:cNvPr id="45" name="Shape 35"/>
          <p:cNvSpPr/>
          <p:nvPr/>
        </p:nvSpPr>
        <p:spPr>
          <a:xfrm>
            <a:off x="8389620" y="3726180"/>
            <a:ext cx="502920" cy="502920"/>
          </a:xfrm>
          <a:prstGeom prst="ellipse">
            <a:avLst/>
          </a:prstGeom>
          <a:solidFill>
            <a:srgbClr val="C0672B"/>
          </a:solidFill>
          <a:ln/>
        </p:spPr>
      </p:sp>
      <p:pic>
        <p:nvPicPr>
          <p:cNvPr id="46" name="Image 8" descr="/home/claude/isaac_pptx/icon_userNurse.png"/>
          <p:cNvPicPr>
            <a:picLocks noChangeAspect="1"/>
          </p:cNvPicPr>
          <p:nvPr/>
        </p:nvPicPr>
        <p:blipFill>
          <a:blip r:embed="rId8"/>
          <a:stretch>
            <a:fillRect/>
          </a:stretch>
        </p:blipFill>
        <p:spPr>
          <a:xfrm>
            <a:off x="8515350" y="3851910"/>
            <a:ext cx="251460" cy="251460"/>
          </a:xfrm>
          <a:prstGeom prst="rect">
            <a:avLst/>
          </a:prstGeom>
        </p:spPr>
      </p:pic>
      <p:sp>
        <p:nvSpPr>
          <p:cNvPr id="47" name="Shape 36"/>
          <p:cNvSpPr/>
          <p:nvPr/>
        </p:nvSpPr>
        <p:spPr>
          <a:xfrm>
            <a:off x="10721340" y="3726180"/>
            <a:ext cx="502920" cy="502920"/>
          </a:xfrm>
          <a:prstGeom prst="ellipse">
            <a:avLst/>
          </a:prstGeom>
          <a:solidFill>
            <a:srgbClr val="C0672B"/>
          </a:solidFill>
          <a:ln/>
        </p:spPr>
      </p:sp>
      <p:pic>
        <p:nvPicPr>
          <p:cNvPr id="48" name="Image 9" descr="/home/claude/isaac_pptx/icon_baby.png"/>
          <p:cNvPicPr>
            <a:picLocks noChangeAspect="1"/>
          </p:cNvPicPr>
          <p:nvPr/>
        </p:nvPicPr>
        <p:blipFill>
          <a:blip r:embed="rId9"/>
          <a:stretch>
            <a:fillRect/>
          </a:stretch>
        </p:blipFill>
        <p:spPr>
          <a:xfrm>
            <a:off x="10847070" y="3851910"/>
            <a:ext cx="251460" cy="251460"/>
          </a:xfrm>
          <a:prstGeom prst="rect">
            <a:avLst/>
          </a:prstGeom>
        </p:spPr>
      </p:pic>
      <p:sp>
        <p:nvSpPr>
          <p:cNvPr id="49" name="Shape 37"/>
          <p:cNvSpPr/>
          <p:nvPr/>
        </p:nvSpPr>
        <p:spPr>
          <a:xfrm>
            <a:off x="8869680" y="3840480"/>
            <a:ext cx="1874520" cy="0"/>
          </a:xfrm>
          <a:prstGeom prst="line">
            <a:avLst/>
          </a:prstGeom>
          <a:noFill/>
          <a:ln w="25400">
            <a:solidFill>
              <a:srgbClr val="C0672B"/>
            </a:solidFill>
            <a:prstDash val="dash"/>
          </a:ln>
        </p:spPr>
      </p:sp>
      <p:sp>
        <p:nvSpPr>
          <p:cNvPr id="50" name="Shape 38"/>
          <p:cNvSpPr/>
          <p:nvPr/>
        </p:nvSpPr>
        <p:spPr>
          <a:xfrm>
            <a:off x="9660636" y="3831336"/>
            <a:ext cx="292608" cy="292608"/>
          </a:xfrm>
          <a:prstGeom prst="ellipse">
            <a:avLst/>
          </a:prstGeom>
          <a:solidFill>
            <a:srgbClr val="C0672B"/>
          </a:solidFill>
          <a:ln/>
        </p:spPr>
      </p:sp>
      <p:pic>
        <p:nvPicPr>
          <p:cNvPr id="51" name="Image 10" descr="/home/claude/isaac_pptx/icon_unlink.png"/>
          <p:cNvPicPr>
            <a:picLocks noChangeAspect="1"/>
          </p:cNvPicPr>
          <p:nvPr/>
        </p:nvPicPr>
        <p:blipFill>
          <a:blip r:embed="rId11"/>
          <a:stretch>
            <a:fillRect/>
          </a:stretch>
        </p:blipFill>
        <p:spPr>
          <a:xfrm>
            <a:off x="9726473" y="3897173"/>
            <a:ext cx="160934" cy="160934"/>
          </a:xfrm>
          <a:prstGeom prst="rect">
            <a:avLst/>
          </a:prstGeom>
        </p:spPr>
      </p:pic>
      <p:sp>
        <p:nvSpPr>
          <p:cNvPr id="52" name="Text 39"/>
          <p:cNvSpPr/>
          <p:nvPr/>
        </p:nvSpPr>
        <p:spPr>
          <a:xfrm>
            <a:off x="8183880" y="4462272"/>
            <a:ext cx="3246120" cy="219456"/>
          </a:xfrm>
          <a:prstGeom prst="rect">
            <a:avLst/>
          </a:prstGeom>
          <a:noFill/>
          <a:ln/>
        </p:spPr>
        <p:txBody>
          <a:bodyPr wrap="square" lIns="0" tIns="0" rIns="0" bIns="0" rtlCol="0" anchor="ctr"/>
          <a:lstStyle/>
          <a:p>
            <a:pPr marL="0" indent="0" algn="ctr">
              <a:buNone/>
            </a:pPr>
            <a:r>
              <a:rPr lang="en-US" sz="1400" b="1" dirty="0">
                <a:solidFill>
                  <a:srgbClr val="C0672B"/>
                </a:solidFill>
                <a:latin typeface="Calibri" pitchFamily="34" charset="0"/>
                <a:ea typeface="Calibri" pitchFamily="34" charset="-122"/>
                <a:cs typeface="Calibri" pitchFamily="34" charset="-120"/>
              </a:rPr>
              <a:t>Insecure Attachment</a:t>
            </a:r>
            <a:endParaRPr lang="en-US" sz="1400" dirty="0"/>
          </a:p>
        </p:txBody>
      </p:sp>
      <p:sp>
        <p:nvSpPr>
          <p:cNvPr id="53" name="Text 40"/>
          <p:cNvSpPr/>
          <p:nvPr/>
        </p:nvSpPr>
        <p:spPr>
          <a:xfrm>
            <a:off x="8020440" y="4681728"/>
            <a:ext cx="3573000" cy="219456"/>
          </a:xfrm>
          <a:prstGeom prst="rect">
            <a:avLst/>
          </a:prstGeom>
          <a:noFill/>
          <a:ln/>
        </p:spPr>
        <p:txBody>
          <a:bodyPr wrap="square" lIns="0" tIns="0" rIns="0" bIns="0" rtlCol="0" anchor="ctr"/>
          <a:lstStyle/>
          <a:p>
            <a:pPr marL="0" indent="0" algn="ctr">
              <a:buNone/>
            </a:pPr>
            <a:r>
              <a:rPr lang="en-US" sz="1200" dirty="0">
                <a:solidFill>
                  <a:srgbClr val="000000"/>
                </a:solidFill>
                <a:latin typeface="Calibri" pitchFamily="34" charset="0"/>
                <a:ea typeface="Calibri" pitchFamily="34" charset="-122"/>
                <a:cs typeface="Calibri" pitchFamily="34" charset="-120"/>
              </a:rPr>
              <a:t>Child feels anxious, uncertain or dependent.</a:t>
            </a:r>
            <a:endParaRPr lang="en-US" sz="1200" dirty="0"/>
          </a:p>
        </p:txBody>
      </p:sp>
      <p:sp>
        <p:nvSpPr>
          <p:cNvPr id="54" name="Text 41"/>
          <p:cNvSpPr/>
          <p:nvPr/>
        </p:nvSpPr>
        <p:spPr>
          <a:xfrm>
            <a:off x="8138160" y="5074920"/>
            <a:ext cx="3337560" cy="502920"/>
          </a:xfrm>
          <a:prstGeom prst="rect">
            <a:avLst/>
          </a:prstGeom>
          <a:noFill/>
          <a:ln/>
        </p:spPr>
        <p:txBody>
          <a:bodyPr wrap="square" lIns="0" tIns="0" rIns="0" bIns="0" rtlCol="0" anchor="ctr"/>
          <a:lstStyle/>
          <a:p>
            <a:pPr marL="0" indent="0" algn="ctr">
              <a:buNone/>
            </a:pPr>
            <a:r>
              <a:rPr lang="en-US" sz="1150" i="1" dirty="0">
                <a:solidFill>
                  <a:srgbClr val="5A5A5A"/>
                </a:solidFill>
                <a:latin typeface="Calibri" pitchFamily="34" charset="0"/>
                <a:ea typeface="Calibri" pitchFamily="34" charset="-122"/>
                <a:cs typeface="Calibri" pitchFamily="34" charset="-120"/>
              </a:rPr>
              <a:t>Diagram: contrasting patterns of caregiver–child attachment.</a:t>
            </a:r>
            <a:endParaRPr lang="en-US" sz="115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Nature and Nurture</a:t>
            </a:r>
            <a:endParaRPr lang="en-US" sz="3600" dirty="0"/>
          </a:p>
        </p:txBody>
      </p:sp>
      <p:sp>
        <p:nvSpPr>
          <p:cNvPr id="3" name="Shape 1"/>
          <p:cNvSpPr/>
          <p:nvPr/>
        </p:nvSpPr>
        <p:spPr>
          <a:xfrm>
            <a:off x="457200" y="1188720"/>
            <a:ext cx="5394960" cy="3383280"/>
          </a:xfrm>
          <a:prstGeom prst="roundRect">
            <a:avLst>
              <a:gd name="adj" fmla="val 3243"/>
            </a:avLst>
          </a:prstGeom>
          <a:solidFill>
            <a:srgbClr val="DCEAF7"/>
          </a:solidFill>
          <a:ln/>
        </p:spPr>
      </p:sp>
      <p:sp>
        <p:nvSpPr>
          <p:cNvPr id="4" name="Shape 2"/>
          <p:cNvSpPr/>
          <p:nvPr/>
        </p:nvSpPr>
        <p:spPr>
          <a:xfrm>
            <a:off x="662940" y="1348740"/>
            <a:ext cx="594360" cy="594360"/>
          </a:xfrm>
          <a:prstGeom prst="ellipse">
            <a:avLst/>
          </a:prstGeom>
          <a:solidFill>
            <a:srgbClr val="1F4E79"/>
          </a:solidFill>
          <a:ln/>
        </p:spPr>
      </p:sp>
      <p:pic>
        <p:nvPicPr>
          <p:cNvPr id="5" name="Image 0" descr="/home/claude/isaac_pptx/icon_seedlingWhite.png"/>
          <p:cNvPicPr>
            <a:picLocks noChangeAspect="1"/>
          </p:cNvPicPr>
          <p:nvPr/>
        </p:nvPicPr>
        <p:blipFill>
          <a:blip r:embed="rId3"/>
          <a:stretch>
            <a:fillRect/>
          </a:stretch>
        </p:blipFill>
        <p:spPr>
          <a:xfrm>
            <a:off x="796671" y="1482471"/>
            <a:ext cx="326898" cy="326898"/>
          </a:xfrm>
          <a:prstGeom prst="rect">
            <a:avLst/>
          </a:prstGeom>
        </p:spPr>
      </p:pic>
      <p:sp>
        <p:nvSpPr>
          <p:cNvPr id="6" name="Text 3"/>
          <p:cNvSpPr/>
          <p:nvPr/>
        </p:nvSpPr>
        <p:spPr>
          <a:xfrm>
            <a:off x="1371600" y="1389888"/>
            <a:ext cx="4297680" cy="320040"/>
          </a:xfrm>
          <a:prstGeom prst="rect">
            <a:avLst/>
          </a:prstGeom>
          <a:noFill/>
          <a:ln/>
        </p:spPr>
        <p:txBody>
          <a:bodyPr wrap="square" lIns="0" tIns="0" rIns="0" bIns="0" rtlCol="0" anchor="ctr"/>
          <a:lstStyle/>
          <a:p>
            <a:pPr marL="0" indent="0">
              <a:buNone/>
            </a:pPr>
            <a:r>
              <a:rPr lang="en-US" sz="1800" b="1" dirty="0">
                <a:solidFill>
                  <a:srgbClr val="1F4E79"/>
                </a:solidFill>
                <a:latin typeface="Calibri" pitchFamily="34" charset="0"/>
                <a:ea typeface="Calibri" pitchFamily="34" charset="-122"/>
                <a:cs typeface="Calibri" pitchFamily="34" charset="-120"/>
              </a:rPr>
              <a:t>NATURE</a:t>
            </a:r>
            <a:endParaRPr lang="en-US" sz="1800" dirty="0"/>
          </a:p>
        </p:txBody>
      </p:sp>
      <p:sp>
        <p:nvSpPr>
          <p:cNvPr id="7" name="Text 4"/>
          <p:cNvSpPr/>
          <p:nvPr/>
        </p:nvSpPr>
        <p:spPr>
          <a:xfrm>
            <a:off x="1371600" y="1682496"/>
            <a:ext cx="4297680" cy="228600"/>
          </a:xfrm>
          <a:prstGeom prst="rect">
            <a:avLst/>
          </a:prstGeom>
          <a:noFill/>
          <a:ln/>
        </p:spPr>
        <p:txBody>
          <a:bodyPr wrap="square" lIns="0" tIns="0" rIns="0" bIns="0" rtlCol="0" anchor="ctr"/>
          <a:lstStyle/>
          <a:p>
            <a:pPr marL="0" indent="0">
              <a:buNone/>
            </a:pPr>
            <a:r>
              <a:rPr lang="en-US" sz="1300" i="1" dirty="0">
                <a:solidFill>
                  <a:srgbClr val="1F4E79"/>
                </a:solidFill>
                <a:latin typeface="Calibri" pitchFamily="34" charset="0"/>
                <a:ea typeface="Calibri" pitchFamily="34" charset="-122"/>
                <a:cs typeface="Calibri" pitchFamily="34" charset="-120"/>
              </a:rPr>
              <a:t>Biological Factors</a:t>
            </a:r>
            <a:endParaRPr lang="en-US" sz="1300" dirty="0"/>
          </a:p>
        </p:txBody>
      </p:sp>
      <p:sp>
        <p:nvSpPr>
          <p:cNvPr id="8" name="Text 5"/>
          <p:cNvSpPr/>
          <p:nvPr/>
        </p:nvSpPr>
        <p:spPr>
          <a:xfrm>
            <a:off x="777240" y="2240280"/>
            <a:ext cx="4754880" cy="2103120"/>
          </a:xfrm>
          <a:prstGeom prst="rect">
            <a:avLst/>
          </a:prstGeom>
          <a:noFill/>
          <a:ln/>
        </p:spPr>
        <p:txBody>
          <a:bodyPr wrap="square" lIns="0" tIns="0" rIns="0" bIns="0" rtlCol="0" anchor="t"/>
          <a:lstStyle/>
          <a:p>
            <a:pPr marL="177800" indent="-177800">
              <a:lnSpc>
                <a:spcPct val="115000"/>
              </a:lnSpc>
              <a:spcAft>
                <a:spcPts val="800"/>
              </a:spcAft>
              <a:buSzPct val="100000"/>
              <a:buChar char="▪"/>
            </a:pPr>
            <a:r>
              <a:rPr lang="en-US" sz="1600" dirty="0">
                <a:solidFill>
                  <a:srgbClr val="000000"/>
                </a:solidFill>
                <a:latin typeface="Calibri" pitchFamily="34" charset="0"/>
                <a:ea typeface="Calibri" pitchFamily="34" charset="-122"/>
                <a:cs typeface="Calibri" pitchFamily="34" charset="-120"/>
              </a:rPr>
              <a:t>Isaac's natural temperament may influence how he responds to change.</a:t>
            </a:r>
            <a:endParaRPr lang="en-US" sz="1600" dirty="0"/>
          </a:p>
          <a:p>
            <a:pPr marL="177800" indent="-177800">
              <a:lnSpc>
                <a:spcPct val="115000"/>
              </a:lnSpc>
              <a:spcAft>
                <a:spcPts val="800"/>
              </a:spcAft>
              <a:buSzPct val="100000"/>
              <a:buChar char="▪"/>
            </a:pPr>
            <a:r>
              <a:rPr lang="en-US" sz="1600" dirty="0">
                <a:solidFill>
                  <a:srgbClr val="000000"/>
                </a:solidFill>
                <a:latin typeface="Calibri" pitchFamily="34" charset="0"/>
                <a:ea typeface="Calibri" pitchFamily="34" charset="-122"/>
                <a:cs typeface="Calibri" pitchFamily="34" charset="-120"/>
              </a:rPr>
              <a:t>His language and emotional skills are still developing.</a:t>
            </a:r>
            <a:endParaRPr lang="en-US" sz="1600" dirty="0"/>
          </a:p>
          <a:p>
            <a:pPr marL="177800" indent="-177800">
              <a:lnSpc>
                <a:spcPct val="115000"/>
              </a:lnSpc>
              <a:spcAft>
                <a:spcPts val="800"/>
              </a:spcAft>
              <a:buSzPct val="100000"/>
              <a:buChar char="▪"/>
            </a:pPr>
            <a:r>
              <a:rPr lang="en-US" sz="1600" dirty="0">
                <a:solidFill>
                  <a:srgbClr val="000000"/>
                </a:solidFill>
                <a:latin typeface="Calibri" pitchFamily="34" charset="0"/>
                <a:ea typeface="Calibri" pitchFamily="34" charset="-122"/>
                <a:cs typeface="Calibri" pitchFamily="34" charset="-120"/>
              </a:rPr>
              <a:t>Every child grows and develops at their own pace.</a:t>
            </a:r>
            <a:endParaRPr lang="en-US" sz="1600" dirty="0"/>
          </a:p>
        </p:txBody>
      </p:sp>
      <p:sp>
        <p:nvSpPr>
          <p:cNvPr id="9" name="Shape 6"/>
          <p:cNvSpPr/>
          <p:nvPr/>
        </p:nvSpPr>
        <p:spPr>
          <a:xfrm>
            <a:off x="5989320" y="1188720"/>
            <a:ext cx="5394960" cy="3383280"/>
          </a:xfrm>
          <a:prstGeom prst="roundRect">
            <a:avLst>
              <a:gd name="adj" fmla="val 3243"/>
            </a:avLst>
          </a:prstGeom>
          <a:solidFill>
            <a:srgbClr val="1F4E79"/>
          </a:solidFill>
          <a:ln/>
        </p:spPr>
      </p:sp>
      <p:sp>
        <p:nvSpPr>
          <p:cNvPr id="10" name="Shape 7"/>
          <p:cNvSpPr/>
          <p:nvPr/>
        </p:nvSpPr>
        <p:spPr>
          <a:xfrm>
            <a:off x="6195060" y="1348740"/>
            <a:ext cx="594360" cy="594360"/>
          </a:xfrm>
          <a:prstGeom prst="ellipse">
            <a:avLst/>
          </a:prstGeom>
          <a:solidFill>
            <a:srgbClr val="FFFFFF"/>
          </a:solidFill>
          <a:ln/>
        </p:spPr>
      </p:sp>
      <p:pic>
        <p:nvPicPr>
          <p:cNvPr id="11" name="Image 1" descr="/home/claude/isaac_pptx/icon_home.png"/>
          <p:cNvPicPr>
            <a:picLocks noChangeAspect="1"/>
          </p:cNvPicPr>
          <p:nvPr/>
        </p:nvPicPr>
        <p:blipFill>
          <a:blip r:embed="rId4"/>
          <a:stretch>
            <a:fillRect/>
          </a:stretch>
        </p:blipFill>
        <p:spPr>
          <a:xfrm>
            <a:off x="6328791" y="1482471"/>
            <a:ext cx="326898" cy="326898"/>
          </a:xfrm>
          <a:prstGeom prst="rect">
            <a:avLst/>
          </a:prstGeom>
        </p:spPr>
      </p:pic>
      <p:sp>
        <p:nvSpPr>
          <p:cNvPr id="12" name="Text 8"/>
          <p:cNvSpPr/>
          <p:nvPr/>
        </p:nvSpPr>
        <p:spPr>
          <a:xfrm>
            <a:off x="6903720" y="1389888"/>
            <a:ext cx="4297680" cy="320040"/>
          </a:xfrm>
          <a:prstGeom prst="rect">
            <a:avLst/>
          </a:prstGeom>
          <a:noFill/>
          <a:ln/>
        </p:spPr>
        <p:txBody>
          <a:bodyPr wrap="square" lIns="0" tIns="0" rIns="0" bIns="0"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NURTURE</a:t>
            </a:r>
            <a:endParaRPr lang="en-US" sz="1800" dirty="0"/>
          </a:p>
        </p:txBody>
      </p:sp>
      <p:sp>
        <p:nvSpPr>
          <p:cNvPr id="13" name="Text 9"/>
          <p:cNvSpPr/>
          <p:nvPr/>
        </p:nvSpPr>
        <p:spPr>
          <a:xfrm>
            <a:off x="6903720" y="1682496"/>
            <a:ext cx="4297680" cy="228600"/>
          </a:xfrm>
          <a:prstGeom prst="rect">
            <a:avLst/>
          </a:prstGeom>
          <a:noFill/>
          <a:ln/>
        </p:spPr>
        <p:txBody>
          <a:bodyPr wrap="square" lIns="0" tIns="0" rIns="0" bIns="0" rtlCol="0" anchor="ctr"/>
          <a:lstStyle/>
          <a:p>
            <a:pPr marL="0" indent="0">
              <a:buNone/>
            </a:pPr>
            <a:r>
              <a:rPr lang="en-US" sz="1300" i="1" dirty="0">
                <a:solidFill>
                  <a:srgbClr val="DCEAF7"/>
                </a:solidFill>
                <a:latin typeface="Calibri" pitchFamily="34" charset="0"/>
                <a:ea typeface="Calibri" pitchFamily="34" charset="-122"/>
                <a:cs typeface="Calibri" pitchFamily="34" charset="-120"/>
              </a:rPr>
              <a:t>Environmental Factors</a:t>
            </a:r>
            <a:endParaRPr lang="en-US" sz="1300" dirty="0"/>
          </a:p>
        </p:txBody>
      </p:sp>
      <p:sp>
        <p:nvSpPr>
          <p:cNvPr id="14" name="Text 10"/>
          <p:cNvSpPr/>
          <p:nvPr/>
        </p:nvSpPr>
        <p:spPr>
          <a:xfrm>
            <a:off x="6309360" y="2240280"/>
            <a:ext cx="4754880" cy="2194560"/>
          </a:xfrm>
          <a:prstGeom prst="rect">
            <a:avLst/>
          </a:prstGeom>
          <a:noFill/>
          <a:ln/>
        </p:spPr>
        <p:txBody>
          <a:bodyPr wrap="square" lIns="0" tIns="0" rIns="0" bIns="0" rtlCol="0" anchor="t"/>
          <a:lstStyle/>
          <a:p>
            <a:pPr marL="177800" indent="-177800">
              <a:spcAft>
                <a:spcPts val="600"/>
              </a:spcAft>
              <a:buSzPct val="100000"/>
              <a:buChar char="▪"/>
            </a:pPr>
            <a:r>
              <a:rPr lang="en-US" sz="1600" dirty="0">
                <a:solidFill>
                  <a:srgbClr val="FFFFFF"/>
                </a:solidFill>
                <a:latin typeface="Calibri" pitchFamily="34" charset="0"/>
                <a:ea typeface="Calibri" pitchFamily="34" charset="-122"/>
                <a:cs typeface="Calibri" pitchFamily="34" charset="-120"/>
              </a:rPr>
              <a:t>Mother's post-natal depression may affect emotional support.</a:t>
            </a:r>
            <a:endParaRPr lang="en-US" sz="1600" dirty="0"/>
          </a:p>
          <a:p>
            <a:pPr marL="177800" indent="-177800">
              <a:spcAft>
                <a:spcPts val="600"/>
              </a:spcAft>
              <a:buSzPct val="100000"/>
              <a:buChar char="▪"/>
            </a:pPr>
            <a:r>
              <a:rPr lang="en-US" sz="1600" dirty="0">
                <a:solidFill>
                  <a:srgbClr val="FFFFFF"/>
                </a:solidFill>
                <a:latin typeface="Calibri" pitchFamily="34" charset="0"/>
                <a:ea typeface="Calibri" pitchFamily="34" charset="-122"/>
                <a:cs typeface="Calibri" pitchFamily="34" charset="-120"/>
              </a:rPr>
              <a:t>Moving to London has changed Isaac's daily routine.</a:t>
            </a:r>
            <a:endParaRPr lang="en-US" sz="1600" dirty="0"/>
          </a:p>
          <a:p>
            <a:pPr marL="177800" indent="-177800">
              <a:spcAft>
                <a:spcPts val="600"/>
              </a:spcAft>
              <a:buSzPct val="100000"/>
              <a:buChar char="▪"/>
            </a:pPr>
            <a:r>
              <a:rPr lang="en-US" sz="1600" dirty="0">
                <a:solidFill>
                  <a:srgbClr val="FFFFFF"/>
                </a:solidFill>
                <a:latin typeface="Calibri" pitchFamily="34" charset="0"/>
                <a:ea typeface="Calibri" pitchFamily="34" charset="-122"/>
                <a:cs typeface="Calibri" pitchFamily="34" charset="-120"/>
              </a:rPr>
              <a:t>Changes in childcare may increase anxiety.</a:t>
            </a:r>
            <a:endParaRPr lang="en-US" sz="1600" dirty="0"/>
          </a:p>
          <a:p>
            <a:pPr marL="177800" indent="-177800">
              <a:spcAft>
                <a:spcPts val="600"/>
              </a:spcAft>
              <a:buSzPct val="100000"/>
              <a:buChar char="▪"/>
            </a:pPr>
            <a:r>
              <a:rPr lang="en-US" sz="1600" dirty="0">
                <a:solidFill>
                  <a:srgbClr val="FFFFFF"/>
                </a:solidFill>
                <a:latin typeface="Calibri" pitchFamily="34" charset="0"/>
                <a:ea typeface="Calibri" pitchFamily="34" charset="-122"/>
                <a:cs typeface="Calibri" pitchFamily="34" charset="-120"/>
              </a:rPr>
              <a:t>Limited social support may reduce opportunities to build confidence and friendships.</a:t>
            </a:r>
            <a:endParaRPr lang="en-US" sz="1600" dirty="0"/>
          </a:p>
        </p:txBody>
      </p:sp>
      <p:sp>
        <p:nvSpPr>
          <p:cNvPr id="15" name="Shape 11"/>
          <p:cNvSpPr/>
          <p:nvPr/>
        </p:nvSpPr>
        <p:spPr>
          <a:xfrm>
            <a:off x="457200" y="4754880"/>
            <a:ext cx="10927080" cy="1234440"/>
          </a:xfrm>
          <a:prstGeom prst="roundRect">
            <a:avLst>
              <a:gd name="adj" fmla="val 8889"/>
            </a:avLst>
          </a:prstGeom>
          <a:solidFill>
            <a:srgbClr val="F4F8FC"/>
          </a:solidFill>
          <a:ln w="12700">
            <a:solidFill>
              <a:srgbClr val="DCEAF7"/>
            </a:solidFill>
            <a:prstDash val="solid"/>
          </a:ln>
        </p:spPr>
      </p:sp>
      <p:sp>
        <p:nvSpPr>
          <p:cNvPr id="16" name="Shape 12"/>
          <p:cNvSpPr/>
          <p:nvPr/>
        </p:nvSpPr>
        <p:spPr>
          <a:xfrm>
            <a:off x="768096" y="5093208"/>
            <a:ext cx="566928" cy="566928"/>
          </a:xfrm>
          <a:prstGeom prst="ellipse">
            <a:avLst/>
          </a:prstGeom>
          <a:solidFill>
            <a:srgbClr val="E8A33D"/>
          </a:solidFill>
          <a:ln/>
        </p:spPr>
      </p:sp>
      <p:pic>
        <p:nvPicPr>
          <p:cNvPr id="17" name="Image 2" descr="/home/claude/isaac_pptx/icon_puzzlePieceWhite.png"/>
          <p:cNvPicPr>
            <a:picLocks noChangeAspect="1"/>
          </p:cNvPicPr>
          <p:nvPr/>
        </p:nvPicPr>
        <p:blipFill>
          <a:blip r:embed="rId5"/>
          <a:stretch>
            <a:fillRect/>
          </a:stretch>
        </p:blipFill>
        <p:spPr>
          <a:xfrm>
            <a:off x="895655" y="5220767"/>
            <a:ext cx="311810" cy="311810"/>
          </a:xfrm>
          <a:prstGeom prst="rect">
            <a:avLst/>
          </a:prstGeom>
        </p:spPr>
      </p:pic>
      <p:sp>
        <p:nvSpPr>
          <p:cNvPr id="18" name="Text 13"/>
          <p:cNvSpPr/>
          <p:nvPr/>
        </p:nvSpPr>
        <p:spPr>
          <a:xfrm>
            <a:off x="1508760" y="4882896"/>
            <a:ext cx="9144000" cy="274320"/>
          </a:xfrm>
          <a:prstGeom prst="rect">
            <a:avLst/>
          </a:prstGeom>
          <a:noFill/>
          <a:ln/>
        </p:spPr>
        <p:txBody>
          <a:bodyPr wrap="square" lIns="0" tIns="0" rIns="0" bIns="0" rtlCol="0" anchor="ctr"/>
          <a:lstStyle/>
          <a:p>
            <a:pPr marL="0" indent="0">
              <a:buNone/>
            </a:pPr>
            <a:r>
              <a:rPr lang="en-US" sz="1500" b="1" dirty="0">
                <a:solidFill>
                  <a:srgbClr val="1F4E79"/>
                </a:solidFill>
                <a:latin typeface="Calibri" pitchFamily="34" charset="0"/>
                <a:ea typeface="Calibri" pitchFamily="34" charset="-122"/>
                <a:cs typeface="Calibri" pitchFamily="34" charset="-120"/>
              </a:rPr>
              <a:t>OVERALL IMPACT</a:t>
            </a:r>
            <a:endParaRPr lang="en-US" sz="1500" dirty="0"/>
          </a:p>
        </p:txBody>
      </p:sp>
      <p:sp>
        <p:nvSpPr>
          <p:cNvPr id="19" name="Text 14"/>
          <p:cNvSpPr/>
          <p:nvPr/>
        </p:nvSpPr>
        <p:spPr>
          <a:xfrm>
            <a:off x="1508760" y="5175504"/>
            <a:ext cx="9326880" cy="685800"/>
          </a:xfrm>
          <a:prstGeom prst="rect">
            <a:avLst/>
          </a:prstGeom>
          <a:noFill/>
          <a:ln/>
        </p:spPr>
        <p:txBody>
          <a:bodyPr wrap="square" lIns="0" tIns="0" rIns="0" bIns="0" rtlCol="0" anchor="t"/>
          <a:lstStyle/>
          <a:p>
            <a:pPr marL="0" indent="0">
              <a:buNone/>
            </a:pPr>
            <a:r>
              <a:rPr lang="en-US" sz="1600" dirty="0">
                <a:solidFill>
                  <a:srgbClr val="000000"/>
                </a:solidFill>
                <a:latin typeface="Calibri" pitchFamily="34" charset="0"/>
                <a:ea typeface="Calibri" pitchFamily="34" charset="-122"/>
                <a:cs typeface="Calibri" pitchFamily="34" charset="-120"/>
              </a:rPr>
              <a:t>Both biological and environmental factors influence Isaac’s development. Understanding these factors helps professionals provide appropriate support.</a:t>
            </a:r>
            <a:endParaRPr lang="en-US" sz="1600" dirty="0"/>
          </a:p>
        </p:txBody>
      </p:sp>
      <p:sp>
        <p:nvSpPr>
          <p:cNvPr id="20" name="Text 15"/>
          <p:cNvSpPr/>
          <p:nvPr/>
        </p:nvSpPr>
        <p:spPr>
          <a:xfrm>
            <a:off x="457200" y="6035040"/>
            <a:ext cx="2743200" cy="228600"/>
          </a:xfrm>
          <a:prstGeom prst="rect">
            <a:avLst/>
          </a:prstGeom>
          <a:noFill/>
          <a:ln/>
        </p:spPr>
        <p:txBody>
          <a:bodyPr wrap="square" lIns="0" tIns="0" rIns="0" bIns="0" rtlCol="0" anchor="ctr"/>
          <a:lstStyle/>
          <a:p>
            <a:pPr marL="0" indent="0">
              <a:buNone/>
            </a:pPr>
            <a:r>
              <a:rPr lang="en-US" sz="1300" i="1" dirty="0">
                <a:solidFill>
                  <a:srgbClr val="5A5A5A"/>
                </a:solidFill>
                <a:latin typeface="Calibri" pitchFamily="34" charset="0"/>
                <a:ea typeface="Calibri" pitchFamily="34" charset="-122"/>
                <a:cs typeface="Calibri" pitchFamily="34" charset="-120"/>
              </a:rPr>
              <a:t>(Berk, 2023)</a:t>
            </a:r>
            <a:endParaRPr lang="en-US" sz="13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Recommended Early Help Plan</a:t>
            </a:r>
            <a:endParaRPr lang="en-US" sz="3600" dirty="0"/>
          </a:p>
        </p:txBody>
      </p:sp>
      <p:sp>
        <p:nvSpPr>
          <p:cNvPr id="3" name="Shape 1"/>
          <p:cNvSpPr/>
          <p:nvPr/>
        </p:nvSpPr>
        <p:spPr>
          <a:xfrm>
            <a:off x="457200" y="1188720"/>
            <a:ext cx="2743200" cy="310896"/>
          </a:xfrm>
          <a:prstGeom prst="roundRect">
            <a:avLst>
              <a:gd name="adj" fmla="val 50000"/>
            </a:avLst>
          </a:prstGeom>
          <a:solidFill>
            <a:srgbClr val="1F4E79"/>
          </a:solidFill>
          <a:ln/>
        </p:spPr>
      </p:sp>
      <p:sp>
        <p:nvSpPr>
          <p:cNvPr id="4" name="Text 2"/>
          <p:cNvSpPr/>
          <p:nvPr/>
        </p:nvSpPr>
        <p:spPr>
          <a:xfrm>
            <a:off x="457200" y="1188720"/>
            <a:ext cx="2743200" cy="31089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SUPPORT STRATEGIES</a:t>
            </a:r>
            <a:endParaRPr lang="en-US" sz="1400" dirty="0"/>
          </a:p>
        </p:txBody>
      </p:sp>
      <p:pic>
        <p:nvPicPr>
          <p:cNvPr id="5" name="Image 0" descr="/home/claude/isaac_pptx/icon_handshake.png"/>
          <p:cNvPicPr>
            <a:picLocks noChangeAspect="1"/>
          </p:cNvPicPr>
          <p:nvPr/>
        </p:nvPicPr>
        <p:blipFill>
          <a:blip r:embed="rId3"/>
          <a:stretch>
            <a:fillRect/>
          </a:stretch>
        </p:blipFill>
        <p:spPr>
          <a:xfrm>
            <a:off x="457200" y="1682496"/>
            <a:ext cx="219456" cy="219456"/>
          </a:xfrm>
          <a:prstGeom prst="rect">
            <a:avLst/>
          </a:prstGeom>
        </p:spPr>
      </p:pic>
      <p:sp>
        <p:nvSpPr>
          <p:cNvPr id="6" name="Text 3"/>
          <p:cNvSpPr/>
          <p:nvPr/>
        </p:nvSpPr>
        <p:spPr>
          <a:xfrm>
            <a:off x="786384" y="162763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Assign a consistent key worker to build trust.</a:t>
            </a:r>
            <a:endParaRPr lang="en-US" sz="1450" dirty="0"/>
          </a:p>
        </p:txBody>
      </p:sp>
      <p:pic>
        <p:nvPicPr>
          <p:cNvPr id="7" name="Image 1" descr="/home/claude/isaac_pptx/icon_child.png"/>
          <p:cNvPicPr>
            <a:picLocks noChangeAspect="1"/>
          </p:cNvPicPr>
          <p:nvPr/>
        </p:nvPicPr>
        <p:blipFill>
          <a:blip r:embed="rId4"/>
          <a:stretch>
            <a:fillRect/>
          </a:stretch>
        </p:blipFill>
        <p:spPr>
          <a:xfrm>
            <a:off x="457200" y="2048256"/>
            <a:ext cx="219456" cy="219456"/>
          </a:xfrm>
          <a:prstGeom prst="rect">
            <a:avLst/>
          </a:prstGeom>
        </p:spPr>
      </p:pic>
      <p:sp>
        <p:nvSpPr>
          <p:cNvPr id="8" name="Text 4"/>
          <p:cNvSpPr/>
          <p:nvPr/>
        </p:nvSpPr>
        <p:spPr>
          <a:xfrm>
            <a:off x="786384" y="199339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Encourage play-based learning and social interaction.</a:t>
            </a:r>
            <a:endParaRPr lang="en-US" sz="1450" dirty="0"/>
          </a:p>
        </p:txBody>
      </p:sp>
      <p:pic>
        <p:nvPicPr>
          <p:cNvPr id="9" name="Image 2" descr="/home/claude/isaac_pptx/icon_comments.png"/>
          <p:cNvPicPr>
            <a:picLocks noChangeAspect="1"/>
          </p:cNvPicPr>
          <p:nvPr/>
        </p:nvPicPr>
        <p:blipFill>
          <a:blip r:embed="rId5"/>
          <a:stretch>
            <a:fillRect/>
          </a:stretch>
        </p:blipFill>
        <p:spPr>
          <a:xfrm>
            <a:off x="457200" y="2414016"/>
            <a:ext cx="219456" cy="219456"/>
          </a:xfrm>
          <a:prstGeom prst="rect">
            <a:avLst/>
          </a:prstGeom>
        </p:spPr>
      </p:pic>
      <p:sp>
        <p:nvSpPr>
          <p:cNvPr id="10" name="Text 5"/>
          <p:cNvSpPr/>
          <p:nvPr/>
        </p:nvSpPr>
        <p:spPr>
          <a:xfrm>
            <a:off x="786384" y="235915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Provide speech and language support.</a:t>
            </a:r>
            <a:endParaRPr lang="en-US" sz="1450" dirty="0"/>
          </a:p>
        </p:txBody>
      </p:sp>
      <p:pic>
        <p:nvPicPr>
          <p:cNvPr id="11" name="Image 3" descr="/home/claude/isaac_pptx/icon_moon.png"/>
          <p:cNvPicPr>
            <a:picLocks noChangeAspect="1"/>
          </p:cNvPicPr>
          <p:nvPr/>
        </p:nvPicPr>
        <p:blipFill>
          <a:blip r:embed="rId6"/>
          <a:stretch>
            <a:fillRect/>
          </a:stretch>
        </p:blipFill>
        <p:spPr>
          <a:xfrm>
            <a:off x="457200" y="2779776"/>
            <a:ext cx="219456" cy="219456"/>
          </a:xfrm>
          <a:prstGeom prst="rect">
            <a:avLst/>
          </a:prstGeom>
        </p:spPr>
      </p:pic>
      <p:sp>
        <p:nvSpPr>
          <p:cNvPr id="12" name="Text 6"/>
          <p:cNvSpPr/>
          <p:nvPr/>
        </p:nvSpPr>
        <p:spPr>
          <a:xfrm>
            <a:off x="786384" y="272491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Maintain consistent daily routines.</a:t>
            </a:r>
            <a:endParaRPr lang="en-US" sz="1450" dirty="0"/>
          </a:p>
        </p:txBody>
      </p:sp>
      <p:pic>
        <p:nvPicPr>
          <p:cNvPr id="13" name="Image 4" descr="/home/claude/isaac_pptx/icon_heart.png"/>
          <p:cNvPicPr>
            <a:picLocks noChangeAspect="1"/>
          </p:cNvPicPr>
          <p:nvPr/>
        </p:nvPicPr>
        <p:blipFill>
          <a:blip r:embed="rId7"/>
          <a:stretch>
            <a:fillRect/>
          </a:stretch>
        </p:blipFill>
        <p:spPr>
          <a:xfrm>
            <a:off x="457200" y="3145536"/>
            <a:ext cx="219456" cy="219456"/>
          </a:xfrm>
          <a:prstGeom prst="rect">
            <a:avLst/>
          </a:prstGeom>
        </p:spPr>
      </p:pic>
      <p:sp>
        <p:nvSpPr>
          <p:cNvPr id="14" name="Text 7"/>
          <p:cNvSpPr/>
          <p:nvPr/>
        </p:nvSpPr>
        <p:spPr>
          <a:xfrm>
            <a:off x="786384" y="309067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Refer Isaac’s mother to appropriate family support services.</a:t>
            </a:r>
            <a:endParaRPr lang="en-US" sz="1450" dirty="0"/>
          </a:p>
        </p:txBody>
      </p:sp>
      <p:pic>
        <p:nvPicPr>
          <p:cNvPr id="15" name="Image 5" descr="/home/claude/isaac_pptx/icon_users.png"/>
          <p:cNvPicPr>
            <a:picLocks noChangeAspect="1"/>
          </p:cNvPicPr>
          <p:nvPr/>
        </p:nvPicPr>
        <p:blipFill>
          <a:blip r:embed="rId8"/>
          <a:stretch>
            <a:fillRect/>
          </a:stretch>
        </p:blipFill>
        <p:spPr>
          <a:xfrm>
            <a:off x="457200" y="3511296"/>
            <a:ext cx="219456" cy="219456"/>
          </a:xfrm>
          <a:prstGeom prst="rect">
            <a:avLst/>
          </a:prstGeom>
        </p:spPr>
      </p:pic>
      <p:sp>
        <p:nvSpPr>
          <p:cNvPr id="16" name="Text 8"/>
          <p:cNvSpPr/>
          <p:nvPr/>
        </p:nvSpPr>
        <p:spPr>
          <a:xfrm>
            <a:off x="786384" y="345643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Work with health visitors and other professionals.</a:t>
            </a:r>
            <a:endParaRPr lang="en-US" sz="1450" dirty="0"/>
          </a:p>
        </p:txBody>
      </p:sp>
      <p:sp>
        <p:nvSpPr>
          <p:cNvPr id="17" name="Shape 9"/>
          <p:cNvSpPr/>
          <p:nvPr/>
        </p:nvSpPr>
        <p:spPr>
          <a:xfrm>
            <a:off x="457200" y="4023360"/>
            <a:ext cx="2651760" cy="310896"/>
          </a:xfrm>
          <a:prstGeom prst="roundRect">
            <a:avLst>
              <a:gd name="adj" fmla="val 50000"/>
            </a:avLst>
          </a:prstGeom>
          <a:solidFill>
            <a:srgbClr val="1F4E79"/>
          </a:solidFill>
          <a:ln/>
        </p:spPr>
      </p:sp>
      <p:sp>
        <p:nvSpPr>
          <p:cNvPr id="18" name="Text 10"/>
          <p:cNvSpPr/>
          <p:nvPr/>
        </p:nvSpPr>
        <p:spPr>
          <a:xfrm>
            <a:off x="457200" y="4023360"/>
            <a:ext cx="2651760" cy="31089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EXPECTED OUTCOMES</a:t>
            </a:r>
            <a:endParaRPr lang="en-US" sz="1400" dirty="0"/>
          </a:p>
        </p:txBody>
      </p:sp>
      <p:pic>
        <p:nvPicPr>
          <p:cNvPr id="19" name="Image 6" descr="/home/claude/isaac_pptx/icon_smile.png"/>
          <p:cNvPicPr>
            <a:picLocks noChangeAspect="1"/>
          </p:cNvPicPr>
          <p:nvPr/>
        </p:nvPicPr>
        <p:blipFill>
          <a:blip r:embed="rId9"/>
          <a:stretch>
            <a:fillRect/>
          </a:stretch>
        </p:blipFill>
        <p:spPr>
          <a:xfrm>
            <a:off x="457200" y="4517136"/>
            <a:ext cx="219456" cy="219456"/>
          </a:xfrm>
          <a:prstGeom prst="rect">
            <a:avLst/>
          </a:prstGeom>
        </p:spPr>
      </p:pic>
      <p:sp>
        <p:nvSpPr>
          <p:cNvPr id="20" name="Text 11"/>
          <p:cNvSpPr/>
          <p:nvPr/>
        </p:nvSpPr>
        <p:spPr>
          <a:xfrm>
            <a:off x="786384" y="446227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Increased confidence.</a:t>
            </a:r>
            <a:endParaRPr lang="en-US" sz="1450" dirty="0"/>
          </a:p>
        </p:txBody>
      </p:sp>
      <p:pic>
        <p:nvPicPr>
          <p:cNvPr id="21" name="Image 7" descr="/home/claude/isaac_pptx/icon_heart.png"/>
          <p:cNvPicPr>
            <a:picLocks noChangeAspect="1"/>
          </p:cNvPicPr>
          <p:nvPr/>
        </p:nvPicPr>
        <p:blipFill>
          <a:blip r:embed="rId7"/>
          <a:stretch>
            <a:fillRect/>
          </a:stretch>
        </p:blipFill>
        <p:spPr>
          <a:xfrm>
            <a:off x="457200" y="4882896"/>
            <a:ext cx="219456" cy="219456"/>
          </a:xfrm>
          <a:prstGeom prst="rect">
            <a:avLst/>
          </a:prstGeom>
        </p:spPr>
      </p:pic>
      <p:sp>
        <p:nvSpPr>
          <p:cNvPr id="22" name="Text 12"/>
          <p:cNvSpPr/>
          <p:nvPr/>
        </p:nvSpPr>
        <p:spPr>
          <a:xfrm>
            <a:off x="786384" y="482803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Better emotional wellbeing.</a:t>
            </a:r>
            <a:endParaRPr lang="en-US" sz="1450" dirty="0"/>
          </a:p>
        </p:txBody>
      </p:sp>
      <p:pic>
        <p:nvPicPr>
          <p:cNvPr id="23" name="Image 8" descr="/home/claude/isaac_pptx/icon_comments.png"/>
          <p:cNvPicPr>
            <a:picLocks noChangeAspect="1"/>
          </p:cNvPicPr>
          <p:nvPr/>
        </p:nvPicPr>
        <p:blipFill>
          <a:blip r:embed="rId5"/>
          <a:stretch>
            <a:fillRect/>
          </a:stretch>
        </p:blipFill>
        <p:spPr>
          <a:xfrm>
            <a:off x="457200" y="5248656"/>
            <a:ext cx="219456" cy="219456"/>
          </a:xfrm>
          <a:prstGeom prst="rect">
            <a:avLst/>
          </a:prstGeom>
        </p:spPr>
      </p:pic>
      <p:sp>
        <p:nvSpPr>
          <p:cNvPr id="24" name="Text 13"/>
          <p:cNvSpPr/>
          <p:nvPr/>
        </p:nvSpPr>
        <p:spPr>
          <a:xfrm>
            <a:off x="786384" y="519379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Improved communication skills.</a:t>
            </a:r>
            <a:endParaRPr lang="en-US" sz="1450" dirty="0"/>
          </a:p>
        </p:txBody>
      </p:sp>
      <p:pic>
        <p:nvPicPr>
          <p:cNvPr id="25" name="Image 9" descr="/home/claude/isaac_pptx/icon_users.png"/>
          <p:cNvPicPr>
            <a:picLocks noChangeAspect="1"/>
          </p:cNvPicPr>
          <p:nvPr/>
        </p:nvPicPr>
        <p:blipFill>
          <a:blip r:embed="rId8"/>
          <a:stretch>
            <a:fillRect/>
          </a:stretch>
        </p:blipFill>
        <p:spPr>
          <a:xfrm>
            <a:off x="457200" y="5614416"/>
            <a:ext cx="219456" cy="219456"/>
          </a:xfrm>
          <a:prstGeom prst="rect">
            <a:avLst/>
          </a:prstGeom>
        </p:spPr>
      </p:pic>
      <p:sp>
        <p:nvSpPr>
          <p:cNvPr id="26" name="Text 14"/>
          <p:cNvSpPr/>
          <p:nvPr/>
        </p:nvSpPr>
        <p:spPr>
          <a:xfrm>
            <a:off x="786384" y="5559552"/>
            <a:ext cx="7306056" cy="365760"/>
          </a:xfrm>
          <a:prstGeom prst="rect">
            <a:avLst/>
          </a:prstGeom>
          <a:noFill/>
          <a:ln/>
        </p:spPr>
        <p:txBody>
          <a:bodyPr wrap="square" lIns="0" tIns="0" rIns="0" bIns="0" rtlCol="0" anchor="ctr"/>
          <a:lstStyle/>
          <a:p>
            <a:pPr marL="0" indent="0">
              <a:buNone/>
            </a:pPr>
            <a:r>
              <a:rPr lang="en-US" sz="1450" dirty="0">
                <a:solidFill>
                  <a:srgbClr val="000000"/>
                </a:solidFill>
                <a:latin typeface="Calibri" pitchFamily="34" charset="0"/>
                <a:ea typeface="Calibri" pitchFamily="34" charset="-122"/>
                <a:cs typeface="Calibri" pitchFamily="34" charset="-120"/>
              </a:rPr>
              <a:t>Positive relationships with adults and other children.</a:t>
            </a:r>
            <a:endParaRPr lang="en-US" sz="1450" dirty="0"/>
          </a:p>
        </p:txBody>
      </p:sp>
      <p:sp>
        <p:nvSpPr>
          <p:cNvPr id="27" name="Text 15"/>
          <p:cNvSpPr/>
          <p:nvPr/>
        </p:nvSpPr>
        <p:spPr>
          <a:xfrm>
            <a:off x="457200" y="6263640"/>
            <a:ext cx="3657600" cy="256032"/>
          </a:xfrm>
          <a:prstGeom prst="rect">
            <a:avLst/>
          </a:prstGeom>
          <a:noFill/>
          <a:ln/>
        </p:spPr>
        <p:txBody>
          <a:bodyPr wrap="square" lIns="0" tIns="0" rIns="0" bIns="0" rtlCol="0" anchor="ctr"/>
          <a:lstStyle/>
          <a:p>
            <a:pPr marL="0" indent="0">
              <a:buNone/>
            </a:pPr>
            <a:r>
              <a:rPr lang="en-US" sz="1300" i="1" dirty="0">
                <a:solidFill>
                  <a:srgbClr val="5A5A5A"/>
                </a:solidFill>
                <a:latin typeface="Calibri" pitchFamily="34" charset="0"/>
                <a:ea typeface="Calibri" pitchFamily="34" charset="-122"/>
                <a:cs typeface="Calibri" pitchFamily="34" charset="-120"/>
              </a:rPr>
              <a:t>(Department for Education, 2023)</a:t>
            </a:r>
            <a:endParaRPr lang="en-US" sz="1300" dirty="0"/>
          </a:p>
        </p:txBody>
      </p:sp>
      <p:sp>
        <p:nvSpPr>
          <p:cNvPr id="28" name="Shape 16"/>
          <p:cNvSpPr/>
          <p:nvPr/>
        </p:nvSpPr>
        <p:spPr>
          <a:xfrm>
            <a:off x="8366760" y="1188720"/>
            <a:ext cx="3383280" cy="5074920"/>
          </a:xfrm>
          <a:prstGeom prst="roundRect">
            <a:avLst>
              <a:gd name="adj" fmla="val 3243"/>
            </a:avLst>
          </a:prstGeom>
          <a:solidFill>
            <a:srgbClr val="DCEAF7"/>
          </a:solidFill>
          <a:ln/>
        </p:spPr>
      </p:sp>
      <p:sp>
        <p:nvSpPr>
          <p:cNvPr id="29" name="Text 17"/>
          <p:cNvSpPr/>
          <p:nvPr/>
        </p:nvSpPr>
        <p:spPr>
          <a:xfrm>
            <a:off x="8366760" y="1371600"/>
            <a:ext cx="3383280" cy="274320"/>
          </a:xfrm>
          <a:prstGeom prst="rect">
            <a:avLst/>
          </a:prstGeom>
          <a:noFill/>
          <a:ln/>
        </p:spPr>
        <p:txBody>
          <a:bodyPr wrap="square" lIns="0" tIns="0" rIns="0" bIns="0" rtlCol="0" anchor="ctr"/>
          <a:lstStyle/>
          <a:p>
            <a:pPr marL="0" indent="0" algn="ctr">
              <a:buNone/>
            </a:pPr>
            <a:r>
              <a:rPr lang="en-US" sz="1400" b="1" dirty="0">
                <a:solidFill>
                  <a:srgbClr val="1F4E79"/>
                </a:solidFill>
                <a:latin typeface="Calibri" pitchFamily="34" charset="0"/>
                <a:ea typeface="Calibri" pitchFamily="34" charset="-122"/>
                <a:cs typeface="Calibri" pitchFamily="34" charset="-120"/>
              </a:rPr>
              <a:t>MULTI-AGENCY SUPPORT</a:t>
            </a:r>
            <a:endParaRPr lang="en-US" sz="1400" dirty="0"/>
          </a:p>
        </p:txBody>
      </p:sp>
      <p:sp>
        <p:nvSpPr>
          <p:cNvPr id="30" name="Shape 18"/>
          <p:cNvSpPr/>
          <p:nvPr/>
        </p:nvSpPr>
        <p:spPr>
          <a:xfrm>
            <a:off x="9669780" y="2903220"/>
            <a:ext cx="777240" cy="777240"/>
          </a:xfrm>
          <a:prstGeom prst="ellipse">
            <a:avLst/>
          </a:prstGeom>
          <a:solidFill>
            <a:srgbClr val="1F4E79"/>
          </a:solidFill>
          <a:ln/>
        </p:spPr>
      </p:sp>
      <p:pic>
        <p:nvPicPr>
          <p:cNvPr id="31" name="Image 10" descr="/home/claude/isaac_pptx/icon_baby.png"/>
          <p:cNvPicPr>
            <a:picLocks noChangeAspect="1"/>
          </p:cNvPicPr>
          <p:nvPr/>
        </p:nvPicPr>
        <p:blipFill>
          <a:blip r:embed="rId10"/>
          <a:stretch>
            <a:fillRect/>
          </a:stretch>
        </p:blipFill>
        <p:spPr>
          <a:xfrm>
            <a:off x="9864090" y="3097530"/>
            <a:ext cx="388620" cy="388620"/>
          </a:xfrm>
          <a:prstGeom prst="rect">
            <a:avLst/>
          </a:prstGeom>
        </p:spPr>
      </p:pic>
      <p:sp>
        <p:nvSpPr>
          <p:cNvPr id="32" name="Shape 19"/>
          <p:cNvSpPr/>
          <p:nvPr/>
        </p:nvSpPr>
        <p:spPr>
          <a:xfrm>
            <a:off x="8677656" y="2093976"/>
            <a:ext cx="658368" cy="658368"/>
          </a:xfrm>
          <a:prstGeom prst="ellipse">
            <a:avLst/>
          </a:prstGeom>
          <a:solidFill>
            <a:srgbClr val="E8A33D"/>
          </a:solidFill>
          <a:ln/>
        </p:spPr>
      </p:sp>
      <p:pic>
        <p:nvPicPr>
          <p:cNvPr id="33" name="Image 11" descr="/home/claude/isaac_pptx/icon_teacher.png"/>
          <p:cNvPicPr>
            <a:picLocks noChangeAspect="1"/>
          </p:cNvPicPr>
          <p:nvPr/>
        </p:nvPicPr>
        <p:blipFill>
          <a:blip r:embed="rId11"/>
          <a:stretch>
            <a:fillRect/>
          </a:stretch>
        </p:blipFill>
        <p:spPr>
          <a:xfrm>
            <a:off x="8842248" y="2258568"/>
            <a:ext cx="329184" cy="329184"/>
          </a:xfrm>
          <a:prstGeom prst="rect">
            <a:avLst/>
          </a:prstGeom>
        </p:spPr>
      </p:pic>
      <p:sp>
        <p:nvSpPr>
          <p:cNvPr id="34" name="Shape 20"/>
          <p:cNvSpPr/>
          <p:nvPr/>
        </p:nvSpPr>
        <p:spPr>
          <a:xfrm>
            <a:off x="10780776" y="2093976"/>
            <a:ext cx="658368" cy="658368"/>
          </a:xfrm>
          <a:prstGeom prst="ellipse">
            <a:avLst/>
          </a:prstGeom>
          <a:solidFill>
            <a:srgbClr val="E8A33D"/>
          </a:solidFill>
          <a:ln/>
        </p:spPr>
      </p:sp>
      <p:pic>
        <p:nvPicPr>
          <p:cNvPr id="35" name="Image 12" descr="/home/claude/isaac_pptx/icon_userTie.png"/>
          <p:cNvPicPr>
            <a:picLocks noChangeAspect="1"/>
          </p:cNvPicPr>
          <p:nvPr/>
        </p:nvPicPr>
        <p:blipFill>
          <a:blip r:embed="rId12"/>
          <a:stretch>
            <a:fillRect/>
          </a:stretch>
        </p:blipFill>
        <p:spPr>
          <a:xfrm>
            <a:off x="10945368" y="2258568"/>
            <a:ext cx="329184" cy="329184"/>
          </a:xfrm>
          <a:prstGeom prst="rect">
            <a:avLst/>
          </a:prstGeom>
        </p:spPr>
      </p:pic>
      <p:sp>
        <p:nvSpPr>
          <p:cNvPr id="36" name="Shape 21"/>
          <p:cNvSpPr/>
          <p:nvPr/>
        </p:nvSpPr>
        <p:spPr>
          <a:xfrm>
            <a:off x="9729216" y="4197096"/>
            <a:ext cx="658368" cy="658368"/>
          </a:xfrm>
          <a:prstGeom prst="ellipse">
            <a:avLst/>
          </a:prstGeom>
          <a:solidFill>
            <a:srgbClr val="E8A33D"/>
          </a:solidFill>
          <a:ln/>
        </p:spPr>
      </p:sp>
      <p:pic>
        <p:nvPicPr>
          <p:cNvPr id="37" name="Image 13" descr="/home/claude/isaac_pptx/icon_userNurse.png"/>
          <p:cNvPicPr>
            <a:picLocks noChangeAspect="1"/>
          </p:cNvPicPr>
          <p:nvPr/>
        </p:nvPicPr>
        <p:blipFill>
          <a:blip r:embed="rId13"/>
          <a:stretch>
            <a:fillRect/>
          </a:stretch>
        </p:blipFill>
        <p:spPr>
          <a:xfrm>
            <a:off x="9893808" y="4361688"/>
            <a:ext cx="329184" cy="329184"/>
          </a:xfrm>
          <a:prstGeom prst="rect">
            <a:avLst/>
          </a:prstGeom>
        </p:spPr>
      </p:pic>
      <p:sp>
        <p:nvSpPr>
          <p:cNvPr id="38" name="Shape 22"/>
          <p:cNvSpPr/>
          <p:nvPr/>
        </p:nvSpPr>
        <p:spPr>
          <a:xfrm>
            <a:off x="9144000" y="2743200"/>
            <a:ext cx="685800" cy="502920"/>
          </a:xfrm>
          <a:prstGeom prst="line">
            <a:avLst/>
          </a:prstGeom>
          <a:noFill/>
          <a:ln w="19050">
            <a:solidFill>
              <a:srgbClr val="1F4E79"/>
            </a:solidFill>
            <a:prstDash val="solid"/>
          </a:ln>
        </p:spPr>
      </p:sp>
      <p:sp>
        <p:nvSpPr>
          <p:cNvPr id="39" name="Shape 23"/>
          <p:cNvSpPr/>
          <p:nvPr/>
        </p:nvSpPr>
        <p:spPr>
          <a:xfrm flipH="1">
            <a:off x="10287000" y="2743200"/>
            <a:ext cx="685800" cy="502920"/>
          </a:xfrm>
          <a:prstGeom prst="line">
            <a:avLst/>
          </a:prstGeom>
          <a:noFill/>
          <a:ln w="19050">
            <a:solidFill>
              <a:srgbClr val="1F4E79"/>
            </a:solidFill>
            <a:prstDash val="solid"/>
          </a:ln>
        </p:spPr>
      </p:sp>
      <p:sp>
        <p:nvSpPr>
          <p:cNvPr id="40" name="Shape 24"/>
          <p:cNvSpPr/>
          <p:nvPr/>
        </p:nvSpPr>
        <p:spPr>
          <a:xfrm>
            <a:off x="10012680" y="3611880"/>
            <a:ext cx="0" cy="585216"/>
          </a:xfrm>
          <a:prstGeom prst="line">
            <a:avLst/>
          </a:prstGeom>
          <a:noFill/>
          <a:ln w="19050">
            <a:solidFill>
              <a:srgbClr val="1F4E79"/>
            </a:solidFill>
            <a:prstDash val="solid"/>
          </a:ln>
        </p:spPr>
      </p:sp>
      <p:sp>
        <p:nvSpPr>
          <p:cNvPr id="41" name="Text 25"/>
          <p:cNvSpPr/>
          <p:nvPr/>
        </p:nvSpPr>
        <p:spPr>
          <a:xfrm>
            <a:off x="8458200" y="2807208"/>
            <a:ext cx="1097280" cy="228600"/>
          </a:xfrm>
          <a:prstGeom prst="rect">
            <a:avLst/>
          </a:prstGeom>
          <a:noFill/>
          <a:ln/>
        </p:spPr>
        <p:txBody>
          <a:bodyPr wrap="square" lIns="0" tIns="0" rIns="0" bIns="0" rtlCol="0" anchor="ctr"/>
          <a:lstStyle/>
          <a:p>
            <a:pPr marL="0" indent="0" algn="ctr">
              <a:buNone/>
            </a:pPr>
            <a:r>
              <a:rPr lang="en-US" sz="1150" b="1" dirty="0">
                <a:solidFill>
                  <a:srgbClr val="1F4E79"/>
                </a:solidFill>
                <a:latin typeface="Calibri" pitchFamily="34" charset="0"/>
                <a:ea typeface="Calibri" pitchFamily="34" charset="-122"/>
                <a:cs typeface="Calibri" pitchFamily="34" charset="-120"/>
              </a:rPr>
              <a:t>Teacher</a:t>
            </a:r>
            <a:endParaRPr lang="en-US" sz="1150" dirty="0"/>
          </a:p>
        </p:txBody>
      </p:sp>
      <p:sp>
        <p:nvSpPr>
          <p:cNvPr id="42" name="Text 26"/>
          <p:cNvSpPr/>
          <p:nvPr/>
        </p:nvSpPr>
        <p:spPr>
          <a:xfrm>
            <a:off x="10561320" y="2807208"/>
            <a:ext cx="1097280" cy="228600"/>
          </a:xfrm>
          <a:prstGeom prst="rect">
            <a:avLst/>
          </a:prstGeom>
          <a:noFill/>
          <a:ln/>
        </p:spPr>
        <p:txBody>
          <a:bodyPr wrap="square" lIns="0" tIns="0" rIns="0" bIns="0" rtlCol="0" anchor="ctr"/>
          <a:lstStyle/>
          <a:p>
            <a:pPr marL="0" indent="0" algn="ctr">
              <a:buNone/>
            </a:pPr>
            <a:r>
              <a:rPr lang="en-US" sz="1150" b="1" dirty="0">
                <a:solidFill>
                  <a:srgbClr val="1F4E79"/>
                </a:solidFill>
                <a:latin typeface="Calibri" pitchFamily="34" charset="0"/>
                <a:ea typeface="Calibri" pitchFamily="34" charset="-122"/>
                <a:cs typeface="Calibri" pitchFamily="34" charset="-120"/>
              </a:rPr>
              <a:t>Parent</a:t>
            </a:r>
            <a:endParaRPr lang="en-US" sz="1150" dirty="0"/>
          </a:p>
        </p:txBody>
      </p:sp>
      <p:sp>
        <p:nvSpPr>
          <p:cNvPr id="43" name="Text 27"/>
          <p:cNvSpPr/>
          <p:nvPr/>
        </p:nvSpPr>
        <p:spPr>
          <a:xfrm>
            <a:off x="9372600" y="4910328"/>
            <a:ext cx="1371600" cy="228600"/>
          </a:xfrm>
          <a:prstGeom prst="rect">
            <a:avLst/>
          </a:prstGeom>
          <a:noFill/>
          <a:ln/>
        </p:spPr>
        <p:txBody>
          <a:bodyPr wrap="square" lIns="0" tIns="0" rIns="0" bIns="0" rtlCol="0" anchor="ctr"/>
          <a:lstStyle/>
          <a:p>
            <a:pPr marL="0" indent="0" algn="ctr">
              <a:buNone/>
            </a:pPr>
            <a:r>
              <a:rPr lang="en-US" sz="1150" b="1" dirty="0">
                <a:solidFill>
                  <a:srgbClr val="1F4E79"/>
                </a:solidFill>
                <a:latin typeface="Calibri" pitchFamily="34" charset="0"/>
                <a:ea typeface="Calibri" pitchFamily="34" charset="-122"/>
                <a:cs typeface="Calibri" pitchFamily="34" charset="-120"/>
              </a:rPr>
              <a:t>Health Visitor</a:t>
            </a:r>
            <a:endParaRPr lang="en-US" sz="1150" dirty="0"/>
          </a:p>
        </p:txBody>
      </p:sp>
      <p:sp>
        <p:nvSpPr>
          <p:cNvPr id="44" name="Text 28"/>
          <p:cNvSpPr/>
          <p:nvPr/>
        </p:nvSpPr>
        <p:spPr>
          <a:xfrm>
            <a:off x="9509760" y="3154680"/>
            <a:ext cx="1097280" cy="2286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Isaac</a:t>
            </a:r>
            <a:endParaRPr lang="en-US" sz="1200" dirty="0"/>
          </a:p>
        </p:txBody>
      </p:sp>
      <p:sp>
        <p:nvSpPr>
          <p:cNvPr id="45" name="Text 29"/>
          <p:cNvSpPr/>
          <p:nvPr/>
        </p:nvSpPr>
        <p:spPr>
          <a:xfrm>
            <a:off x="8641080" y="5806440"/>
            <a:ext cx="2834640" cy="384048"/>
          </a:xfrm>
          <a:prstGeom prst="rect">
            <a:avLst/>
          </a:prstGeom>
          <a:noFill/>
          <a:ln/>
        </p:spPr>
        <p:txBody>
          <a:bodyPr wrap="square" lIns="0" tIns="0" rIns="0" bIns="0" rtlCol="0" anchor="ctr"/>
          <a:lstStyle/>
          <a:p>
            <a:pPr marL="0" indent="0" algn="ctr">
              <a:buNone/>
            </a:pPr>
            <a:r>
              <a:rPr lang="en-US" sz="1250" i="1" dirty="0">
                <a:solidFill>
                  <a:srgbClr val="1F4E79"/>
                </a:solidFill>
                <a:latin typeface="Calibri" pitchFamily="34" charset="0"/>
                <a:ea typeface="Calibri" pitchFamily="34" charset="-122"/>
                <a:cs typeface="Calibri" pitchFamily="34" charset="-120"/>
              </a:rPr>
              <a:t>A joined-up team working together around Isaac and his family.</a:t>
            </a:r>
            <a:endParaRPr lang="en-US" sz="125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Critical Evaluation of Bowlby's Theory</a:t>
            </a:r>
            <a:endParaRPr lang="en-US" sz="3600" dirty="0"/>
          </a:p>
        </p:txBody>
      </p:sp>
      <p:sp>
        <p:nvSpPr>
          <p:cNvPr id="3" name="Shape 1"/>
          <p:cNvSpPr/>
          <p:nvPr/>
        </p:nvSpPr>
        <p:spPr>
          <a:xfrm>
            <a:off x="457200" y="1234440"/>
            <a:ext cx="5317236" cy="457200"/>
          </a:xfrm>
          <a:prstGeom prst="roundRect">
            <a:avLst>
              <a:gd name="adj" fmla="val 50000"/>
            </a:avLst>
          </a:prstGeom>
          <a:solidFill>
            <a:srgbClr val="2E7D46"/>
          </a:solidFill>
          <a:ln/>
        </p:spPr>
      </p:sp>
      <p:sp>
        <p:nvSpPr>
          <p:cNvPr id="4" name="Text 2"/>
          <p:cNvSpPr/>
          <p:nvPr/>
        </p:nvSpPr>
        <p:spPr>
          <a:xfrm>
            <a:off x="457200" y="1234440"/>
            <a:ext cx="5317236" cy="457200"/>
          </a:xfrm>
          <a:prstGeom prst="rect">
            <a:avLst/>
          </a:prstGeom>
          <a:noFill/>
          <a:ln/>
        </p:spPr>
        <p:txBody>
          <a:bodyPr wrap="square" lIns="0" tIns="0" rIns="0" bIns="0"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STRENGTHS</a:t>
            </a:r>
            <a:endParaRPr lang="en-US" sz="1700" dirty="0"/>
          </a:p>
        </p:txBody>
      </p:sp>
      <p:sp>
        <p:nvSpPr>
          <p:cNvPr id="5" name="Shape 3"/>
          <p:cNvSpPr/>
          <p:nvPr/>
        </p:nvSpPr>
        <p:spPr>
          <a:xfrm>
            <a:off x="6414516" y="1234440"/>
            <a:ext cx="5317236" cy="457200"/>
          </a:xfrm>
          <a:prstGeom prst="roundRect">
            <a:avLst>
              <a:gd name="adj" fmla="val 50000"/>
            </a:avLst>
          </a:prstGeom>
          <a:solidFill>
            <a:srgbClr val="C0672B"/>
          </a:solidFill>
          <a:ln/>
        </p:spPr>
      </p:sp>
      <p:sp>
        <p:nvSpPr>
          <p:cNvPr id="6" name="Text 4"/>
          <p:cNvSpPr/>
          <p:nvPr/>
        </p:nvSpPr>
        <p:spPr>
          <a:xfrm>
            <a:off x="6414516" y="1234440"/>
            <a:ext cx="5317236" cy="457200"/>
          </a:xfrm>
          <a:prstGeom prst="rect">
            <a:avLst/>
          </a:prstGeom>
          <a:noFill/>
          <a:ln/>
        </p:spPr>
        <p:txBody>
          <a:bodyPr wrap="square" lIns="0" tIns="0" rIns="0" bIns="0"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LIMITATIONS</a:t>
            </a:r>
            <a:endParaRPr lang="en-US" sz="1700" dirty="0"/>
          </a:p>
        </p:txBody>
      </p:sp>
      <p:sp>
        <p:nvSpPr>
          <p:cNvPr id="7" name="Shape 5"/>
          <p:cNvSpPr/>
          <p:nvPr/>
        </p:nvSpPr>
        <p:spPr>
          <a:xfrm>
            <a:off x="5865876" y="1234440"/>
            <a:ext cx="457200" cy="457200"/>
          </a:xfrm>
          <a:prstGeom prst="ellipse">
            <a:avLst/>
          </a:prstGeom>
          <a:solidFill>
            <a:srgbClr val="1F4E79"/>
          </a:solidFill>
          <a:ln/>
        </p:spPr>
      </p:sp>
      <p:pic>
        <p:nvPicPr>
          <p:cNvPr id="8" name="Image 0" descr="/home/claude/isaac_pptx/icon_scaleWhite.png"/>
          <p:cNvPicPr>
            <a:picLocks noChangeAspect="1"/>
          </p:cNvPicPr>
          <p:nvPr/>
        </p:nvPicPr>
        <p:blipFill>
          <a:blip r:embed="rId3"/>
          <a:stretch>
            <a:fillRect/>
          </a:stretch>
        </p:blipFill>
        <p:spPr>
          <a:xfrm>
            <a:off x="5968746" y="1337310"/>
            <a:ext cx="251460" cy="251460"/>
          </a:xfrm>
          <a:prstGeom prst="rect">
            <a:avLst/>
          </a:prstGeom>
        </p:spPr>
      </p:pic>
      <p:sp>
        <p:nvSpPr>
          <p:cNvPr id="9" name="Shape 6"/>
          <p:cNvSpPr/>
          <p:nvPr/>
        </p:nvSpPr>
        <p:spPr>
          <a:xfrm>
            <a:off x="457200" y="1801368"/>
            <a:ext cx="5317236" cy="566928"/>
          </a:xfrm>
          <a:prstGeom prst="roundRect">
            <a:avLst>
              <a:gd name="adj" fmla="val 9677"/>
            </a:avLst>
          </a:prstGeom>
          <a:solidFill>
            <a:srgbClr val="E7F3EB"/>
          </a:solidFill>
          <a:ln/>
        </p:spPr>
      </p:sp>
      <p:sp>
        <p:nvSpPr>
          <p:cNvPr id="10" name="Shape 7"/>
          <p:cNvSpPr/>
          <p:nvPr/>
        </p:nvSpPr>
        <p:spPr>
          <a:xfrm>
            <a:off x="6414516" y="1801368"/>
            <a:ext cx="5317236" cy="566928"/>
          </a:xfrm>
          <a:prstGeom prst="roundRect">
            <a:avLst>
              <a:gd name="adj" fmla="val 9677"/>
            </a:avLst>
          </a:prstGeom>
          <a:solidFill>
            <a:srgbClr val="FBEEE3"/>
          </a:solidFill>
          <a:ln/>
        </p:spPr>
      </p:sp>
      <p:sp>
        <p:nvSpPr>
          <p:cNvPr id="11" name="Text 8"/>
          <p:cNvSpPr/>
          <p:nvPr/>
        </p:nvSpPr>
        <p:spPr>
          <a:xfrm>
            <a:off x="640080" y="1801368"/>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Explains the importance of early relationships.</a:t>
            </a:r>
            <a:endParaRPr lang="en-US" sz="1400" dirty="0"/>
          </a:p>
        </p:txBody>
      </p:sp>
      <p:sp>
        <p:nvSpPr>
          <p:cNvPr id="12" name="Text 9"/>
          <p:cNvSpPr/>
          <p:nvPr/>
        </p:nvSpPr>
        <p:spPr>
          <a:xfrm>
            <a:off x="6597396" y="1801368"/>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Focuses mainly on the primary caregiver.</a:t>
            </a:r>
            <a:endParaRPr lang="en-US" sz="1400" dirty="0"/>
          </a:p>
        </p:txBody>
      </p:sp>
      <p:sp>
        <p:nvSpPr>
          <p:cNvPr id="13" name="Shape 10"/>
          <p:cNvSpPr/>
          <p:nvPr/>
        </p:nvSpPr>
        <p:spPr>
          <a:xfrm>
            <a:off x="457200" y="2459736"/>
            <a:ext cx="5317236" cy="566928"/>
          </a:xfrm>
          <a:prstGeom prst="roundRect">
            <a:avLst>
              <a:gd name="adj" fmla="val 9677"/>
            </a:avLst>
          </a:prstGeom>
          <a:solidFill>
            <a:srgbClr val="FFFFFF"/>
          </a:solidFill>
          <a:ln/>
        </p:spPr>
      </p:sp>
      <p:sp>
        <p:nvSpPr>
          <p:cNvPr id="14" name="Shape 11"/>
          <p:cNvSpPr/>
          <p:nvPr/>
        </p:nvSpPr>
        <p:spPr>
          <a:xfrm>
            <a:off x="6414516" y="2459736"/>
            <a:ext cx="5317236" cy="566928"/>
          </a:xfrm>
          <a:prstGeom prst="roundRect">
            <a:avLst>
              <a:gd name="adj" fmla="val 9677"/>
            </a:avLst>
          </a:prstGeom>
          <a:solidFill>
            <a:srgbClr val="FFFFFF"/>
          </a:solidFill>
          <a:ln/>
        </p:spPr>
      </p:sp>
      <p:sp>
        <p:nvSpPr>
          <p:cNvPr id="15" name="Text 12"/>
          <p:cNvSpPr/>
          <p:nvPr/>
        </p:nvSpPr>
        <p:spPr>
          <a:xfrm>
            <a:off x="640080" y="2459736"/>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Helps professionals understand children's emotional needs.</a:t>
            </a:r>
            <a:endParaRPr lang="en-US" sz="1400" dirty="0"/>
          </a:p>
        </p:txBody>
      </p:sp>
      <p:sp>
        <p:nvSpPr>
          <p:cNvPr id="16" name="Text 13"/>
          <p:cNvSpPr/>
          <p:nvPr/>
        </p:nvSpPr>
        <p:spPr>
          <a:xfrm>
            <a:off x="6597396" y="2459736"/>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Gives less attention to cultural differences.</a:t>
            </a:r>
            <a:endParaRPr lang="en-US" sz="1400" dirty="0"/>
          </a:p>
        </p:txBody>
      </p:sp>
      <p:sp>
        <p:nvSpPr>
          <p:cNvPr id="17" name="Shape 14"/>
          <p:cNvSpPr/>
          <p:nvPr/>
        </p:nvSpPr>
        <p:spPr>
          <a:xfrm>
            <a:off x="457200" y="3118104"/>
            <a:ext cx="5317236" cy="566928"/>
          </a:xfrm>
          <a:prstGeom prst="roundRect">
            <a:avLst>
              <a:gd name="adj" fmla="val 9677"/>
            </a:avLst>
          </a:prstGeom>
          <a:solidFill>
            <a:srgbClr val="E7F3EB"/>
          </a:solidFill>
          <a:ln/>
        </p:spPr>
      </p:sp>
      <p:sp>
        <p:nvSpPr>
          <p:cNvPr id="18" name="Shape 15"/>
          <p:cNvSpPr/>
          <p:nvPr/>
        </p:nvSpPr>
        <p:spPr>
          <a:xfrm>
            <a:off x="6414516" y="3118104"/>
            <a:ext cx="5317236" cy="566928"/>
          </a:xfrm>
          <a:prstGeom prst="roundRect">
            <a:avLst>
              <a:gd name="adj" fmla="val 9677"/>
            </a:avLst>
          </a:prstGeom>
          <a:solidFill>
            <a:srgbClr val="FBEEE3"/>
          </a:solidFill>
          <a:ln/>
        </p:spPr>
      </p:sp>
      <p:sp>
        <p:nvSpPr>
          <p:cNvPr id="19" name="Text 16"/>
          <p:cNvSpPr/>
          <p:nvPr/>
        </p:nvSpPr>
        <p:spPr>
          <a:xfrm>
            <a:off x="640080" y="3118104"/>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Widely used in health, education and social care.</a:t>
            </a:r>
            <a:endParaRPr lang="en-US" sz="1400" dirty="0"/>
          </a:p>
        </p:txBody>
      </p:sp>
      <p:sp>
        <p:nvSpPr>
          <p:cNvPr id="20" name="Text 17"/>
          <p:cNvSpPr/>
          <p:nvPr/>
        </p:nvSpPr>
        <p:spPr>
          <a:xfrm>
            <a:off x="6597396" y="3118104"/>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Does not fully explain biological influences.</a:t>
            </a:r>
            <a:endParaRPr lang="en-US" sz="1400" dirty="0"/>
          </a:p>
        </p:txBody>
      </p:sp>
      <p:sp>
        <p:nvSpPr>
          <p:cNvPr id="21" name="Shape 18"/>
          <p:cNvSpPr/>
          <p:nvPr/>
        </p:nvSpPr>
        <p:spPr>
          <a:xfrm>
            <a:off x="457200" y="3776472"/>
            <a:ext cx="5317236" cy="566928"/>
          </a:xfrm>
          <a:prstGeom prst="roundRect">
            <a:avLst>
              <a:gd name="adj" fmla="val 9677"/>
            </a:avLst>
          </a:prstGeom>
          <a:solidFill>
            <a:srgbClr val="FFFFFF"/>
          </a:solidFill>
          <a:ln/>
        </p:spPr>
      </p:sp>
      <p:sp>
        <p:nvSpPr>
          <p:cNvPr id="22" name="Shape 19"/>
          <p:cNvSpPr/>
          <p:nvPr/>
        </p:nvSpPr>
        <p:spPr>
          <a:xfrm>
            <a:off x="6414516" y="3776472"/>
            <a:ext cx="5317236" cy="566928"/>
          </a:xfrm>
          <a:prstGeom prst="roundRect">
            <a:avLst>
              <a:gd name="adj" fmla="val 9677"/>
            </a:avLst>
          </a:prstGeom>
          <a:solidFill>
            <a:srgbClr val="FFFFFF"/>
          </a:solidFill>
          <a:ln/>
        </p:spPr>
      </p:sp>
      <p:sp>
        <p:nvSpPr>
          <p:cNvPr id="23" name="Text 20"/>
          <p:cNvSpPr/>
          <p:nvPr/>
        </p:nvSpPr>
        <p:spPr>
          <a:xfrm>
            <a:off x="640080" y="3776472"/>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Supports effective early intervention.</a:t>
            </a:r>
            <a:endParaRPr lang="en-US" sz="1400" dirty="0"/>
          </a:p>
        </p:txBody>
      </p:sp>
      <p:sp>
        <p:nvSpPr>
          <p:cNvPr id="24" name="Text 21"/>
          <p:cNvSpPr/>
          <p:nvPr/>
        </p:nvSpPr>
        <p:spPr>
          <a:xfrm>
            <a:off x="6597396" y="3776472"/>
            <a:ext cx="4951476" cy="566928"/>
          </a:xfrm>
          <a:prstGeom prst="rect">
            <a:avLst/>
          </a:prstGeom>
          <a:noFill/>
          <a:ln/>
        </p:spPr>
        <p:txBody>
          <a:bodyPr wrap="square" lIns="0" tIns="0" rIns="0" bIns="0" rtlCol="0" anchor="ctr"/>
          <a:lstStyle/>
          <a:p>
            <a:pPr marL="0" indent="0">
              <a:buNone/>
            </a:pPr>
            <a:r>
              <a:rPr lang="en-US" sz="1400" dirty="0">
                <a:solidFill>
                  <a:srgbClr val="000000"/>
                </a:solidFill>
                <a:latin typeface="Calibri" pitchFamily="34" charset="0"/>
                <a:ea typeface="Calibri" pitchFamily="34" charset="-122"/>
                <a:cs typeface="Calibri" pitchFamily="34" charset="-120"/>
              </a:rPr>
              <a:t>Other theories may explain behaviour differently.</a:t>
            </a:r>
            <a:endParaRPr lang="en-US" sz="1400" dirty="0"/>
          </a:p>
        </p:txBody>
      </p:sp>
      <p:sp>
        <p:nvSpPr>
          <p:cNvPr id="25" name="Shape 22"/>
          <p:cNvSpPr/>
          <p:nvPr/>
        </p:nvSpPr>
        <p:spPr>
          <a:xfrm>
            <a:off x="457200" y="4544568"/>
            <a:ext cx="11274552" cy="1051560"/>
          </a:xfrm>
          <a:prstGeom prst="roundRect">
            <a:avLst>
              <a:gd name="adj" fmla="val 8696"/>
            </a:avLst>
          </a:prstGeom>
          <a:solidFill>
            <a:srgbClr val="F4F8FC"/>
          </a:solidFill>
          <a:ln w="12700">
            <a:solidFill>
              <a:srgbClr val="DCEAF7"/>
            </a:solidFill>
            <a:prstDash val="solid"/>
          </a:ln>
        </p:spPr>
      </p:sp>
      <p:sp>
        <p:nvSpPr>
          <p:cNvPr id="26" name="Text 23"/>
          <p:cNvSpPr/>
          <p:nvPr/>
        </p:nvSpPr>
        <p:spPr>
          <a:xfrm>
            <a:off x="685800" y="4636008"/>
            <a:ext cx="10817352" cy="256032"/>
          </a:xfrm>
          <a:prstGeom prst="rect">
            <a:avLst/>
          </a:prstGeom>
          <a:noFill/>
          <a:ln/>
        </p:spPr>
        <p:txBody>
          <a:bodyPr wrap="square" lIns="0" tIns="0" rIns="0" bIns="0" rtlCol="0" anchor="ctr"/>
          <a:lstStyle/>
          <a:p>
            <a:pPr marL="0" indent="0">
              <a:buNone/>
            </a:pPr>
            <a:r>
              <a:rPr lang="en-US" sz="1400" b="1" dirty="0">
                <a:solidFill>
                  <a:srgbClr val="1F4E79"/>
                </a:solidFill>
                <a:latin typeface="Calibri" pitchFamily="34" charset="0"/>
                <a:ea typeface="Calibri" pitchFamily="34" charset="-122"/>
                <a:cs typeface="Calibri" pitchFamily="34" charset="-120"/>
              </a:rPr>
              <a:t>OVERALL EVALUATION</a:t>
            </a:r>
            <a:endParaRPr lang="en-US" sz="1400" dirty="0"/>
          </a:p>
        </p:txBody>
      </p:sp>
      <p:sp>
        <p:nvSpPr>
          <p:cNvPr id="27" name="Text 24"/>
          <p:cNvSpPr/>
          <p:nvPr/>
        </p:nvSpPr>
        <p:spPr>
          <a:xfrm>
            <a:off x="685800" y="4910328"/>
            <a:ext cx="10817352" cy="640080"/>
          </a:xfrm>
          <a:prstGeom prst="rect">
            <a:avLst/>
          </a:prstGeom>
          <a:noFill/>
          <a:ln/>
        </p:spPr>
        <p:txBody>
          <a:bodyPr wrap="square" lIns="0" tIns="0" rIns="0" bIns="0" rtlCol="0" anchor="t"/>
          <a:lstStyle/>
          <a:p>
            <a:pPr marL="0" indent="0">
              <a:buNone/>
            </a:pPr>
            <a:r>
              <a:rPr lang="en-US" sz="1400" dirty="0">
                <a:solidFill>
                  <a:srgbClr val="000000"/>
                </a:solidFill>
                <a:latin typeface="Calibri" pitchFamily="34" charset="0"/>
                <a:ea typeface="Calibri" pitchFamily="34" charset="-122"/>
                <a:cs typeface="Calibri" pitchFamily="34" charset="-120"/>
              </a:rPr>
              <a:t>Bowlby’s theory is highly relevant because it explains Isaac’s emotional needs. However, children’s development is influenced by several biological and environmental factors.</a:t>
            </a:r>
            <a:endParaRPr lang="en-US" sz="1400" dirty="0"/>
          </a:p>
        </p:txBody>
      </p:sp>
      <p:sp>
        <p:nvSpPr>
          <p:cNvPr id="28" name="Text 25"/>
          <p:cNvSpPr/>
          <p:nvPr/>
        </p:nvSpPr>
        <p:spPr>
          <a:xfrm>
            <a:off x="457200" y="5687568"/>
            <a:ext cx="2743200" cy="228600"/>
          </a:xfrm>
          <a:prstGeom prst="rect">
            <a:avLst/>
          </a:prstGeom>
          <a:noFill/>
          <a:ln/>
        </p:spPr>
        <p:txBody>
          <a:bodyPr wrap="square" lIns="0" tIns="0" rIns="0" bIns="0" rtlCol="0" anchor="ctr"/>
          <a:lstStyle/>
          <a:p>
            <a:pPr marL="0" indent="0">
              <a:buNone/>
            </a:pPr>
            <a:r>
              <a:rPr lang="en-US" sz="1300" i="1" dirty="0">
                <a:solidFill>
                  <a:srgbClr val="5A5A5A"/>
                </a:solidFill>
                <a:latin typeface="Calibri" pitchFamily="34" charset="0"/>
                <a:ea typeface="Calibri" pitchFamily="34" charset="-122"/>
                <a:cs typeface="Calibri" pitchFamily="34" charset="-120"/>
              </a:rPr>
              <a:t>(Schaffer, 2022)</a:t>
            </a:r>
            <a:endParaRPr lang="en-US" sz="1300"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57200" y="1234440"/>
            <a:ext cx="1828800" cy="310896"/>
          </a:xfrm>
          <a:prstGeom prst="roundRect">
            <a:avLst>
              <a:gd name="adj" fmla="val 50000"/>
            </a:avLst>
          </a:prstGeom>
          <a:solidFill>
            <a:srgbClr val="1F4E79"/>
          </a:solidFill>
          <a:ln/>
        </p:spPr>
      </p:sp>
      <p:sp>
        <p:nvSpPr>
          <p:cNvPr id="4" name="Text 2"/>
          <p:cNvSpPr/>
          <p:nvPr/>
        </p:nvSpPr>
        <p:spPr>
          <a:xfrm>
            <a:off x="457200" y="1234440"/>
            <a:ext cx="1828800" cy="310896"/>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KEY POINTS</a:t>
            </a:r>
            <a:endParaRPr lang="en-US" sz="1400" dirty="0"/>
          </a:p>
        </p:txBody>
      </p:sp>
      <p:pic>
        <p:nvPicPr>
          <p:cNvPr id="5" name="Image 0" descr="/home/claude/isaac_pptx/icon_heart.png"/>
          <p:cNvPicPr>
            <a:picLocks noChangeAspect="1"/>
          </p:cNvPicPr>
          <p:nvPr/>
        </p:nvPicPr>
        <p:blipFill>
          <a:blip r:embed="rId3"/>
          <a:stretch>
            <a:fillRect/>
          </a:stretch>
        </p:blipFill>
        <p:spPr>
          <a:xfrm>
            <a:off x="457200" y="1792224"/>
            <a:ext cx="237744" cy="237744"/>
          </a:xfrm>
          <a:prstGeom prst="rect">
            <a:avLst/>
          </a:prstGeom>
        </p:spPr>
      </p:pic>
      <p:sp>
        <p:nvSpPr>
          <p:cNvPr id="6" name="Text 3"/>
          <p:cNvSpPr/>
          <p:nvPr/>
        </p:nvSpPr>
        <p:spPr>
          <a:xfrm>
            <a:off x="786384" y="1691640"/>
            <a:ext cx="6894576" cy="475488"/>
          </a:xfrm>
          <a:prstGeom prst="rect">
            <a:avLst/>
          </a:prstGeom>
          <a:noFill/>
          <a:ln/>
        </p:spPr>
        <p:txBody>
          <a:bodyPr wrap="square" lIns="0" tIns="0" rIns="0" bIns="0" rtlCol="0" anchor="ctr"/>
          <a:lstStyle/>
          <a:p>
            <a:pPr marL="0" indent="0">
              <a:buNone/>
            </a:pPr>
            <a:r>
              <a:rPr lang="en-US" sz="1550" dirty="0">
                <a:solidFill>
                  <a:srgbClr val="000000"/>
                </a:solidFill>
                <a:latin typeface="Calibri" pitchFamily="34" charset="0"/>
                <a:ea typeface="Calibri" pitchFamily="34" charset="-122"/>
                <a:cs typeface="Calibri" pitchFamily="34" charset="-120"/>
              </a:rPr>
              <a:t>Bowlby's theory explains Isaac's emotional and social needs.</a:t>
            </a:r>
            <a:endParaRPr lang="en-US" sz="1550" dirty="0"/>
          </a:p>
        </p:txBody>
      </p:sp>
      <p:pic>
        <p:nvPicPr>
          <p:cNvPr id="7" name="Image 1" descr="/home/claude/isaac_pptx/icon_seedling.png"/>
          <p:cNvPicPr>
            <a:picLocks noChangeAspect="1"/>
          </p:cNvPicPr>
          <p:nvPr/>
        </p:nvPicPr>
        <p:blipFill>
          <a:blip r:embed="rId4"/>
          <a:stretch>
            <a:fillRect/>
          </a:stretch>
        </p:blipFill>
        <p:spPr>
          <a:xfrm>
            <a:off x="457200" y="2267712"/>
            <a:ext cx="237744" cy="237744"/>
          </a:xfrm>
          <a:prstGeom prst="rect">
            <a:avLst/>
          </a:prstGeom>
        </p:spPr>
      </p:pic>
      <p:sp>
        <p:nvSpPr>
          <p:cNvPr id="8" name="Text 4"/>
          <p:cNvSpPr/>
          <p:nvPr/>
        </p:nvSpPr>
        <p:spPr>
          <a:xfrm>
            <a:off x="786384" y="2167128"/>
            <a:ext cx="6894576" cy="475488"/>
          </a:xfrm>
          <a:prstGeom prst="rect">
            <a:avLst/>
          </a:prstGeom>
          <a:noFill/>
          <a:ln/>
        </p:spPr>
        <p:txBody>
          <a:bodyPr wrap="square" lIns="0" tIns="0" rIns="0" bIns="0" rtlCol="0" anchor="ctr"/>
          <a:lstStyle/>
          <a:p>
            <a:pPr marL="0" indent="0">
              <a:buNone/>
            </a:pPr>
            <a:r>
              <a:rPr lang="en-US" sz="1550" dirty="0">
                <a:solidFill>
                  <a:srgbClr val="000000"/>
                </a:solidFill>
                <a:latin typeface="Calibri" pitchFamily="34" charset="0"/>
                <a:ea typeface="Calibri" pitchFamily="34" charset="-122"/>
                <a:cs typeface="Calibri" pitchFamily="34" charset="-120"/>
              </a:rPr>
              <a:t>Both nature and nurture influence his development.</a:t>
            </a:r>
            <a:endParaRPr lang="en-US" sz="1550" dirty="0"/>
          </a:p>
        </p:txBody>
      </p:sp>
      <p:pic>
        <p:nvPicPr>
          <p:cNvPr id="9" name="Image 2" descr="/home/claude/isaac_pptx/icon_clipboard.png"/>
          <p:cNvPicPr>
            <a:picLocks noChangeAspect="1"/>
          </p:cNvPicPr>
          <p:nvPr/>
        </p:nvPicPr>
        <p:blipFill>
          <a:blip r:embed="rId5"/>
          <a:stretch>
            <a:fillRect/>
          </a:stretch>
        </p:blipFill>
        <p:spPr>
          <a:xfrm>
            <a:off x="457200" y="2743200"/>
            <a:ext cx="237744" cy="237744"/>
          </a:xfrm>
          <a:prstGeom prst="rect">
            <a:avLst/>
          </a:prstGeom>
        </p:spPr>
      </p:pic>
      <p:sp>
        <p:nvSpPr>
          <p:cNvPr id="10" name="Text 5"/>
          <p:cNvSpPr/>
          <p:nvPr/>
        </p:nvSpPr>
        <p:spPr>
          <a:xfrm>
            <a:off x="786384" y="2642616"/>
            <a:ext cx="6894576" cy="475488"/>
          </a:xfrm>
          <a:prstGeom prst="rect">
            <a:avLst/>
          </a:prstGeom>
          <a:noFill/>
          <a:ln/>
        </p:spPr>
        <p:txBody>
          <a:bodyPr wrap="square" lIns="0" tIns="0" rIns="0" bIns="0" rtlCol="0" anchor="ctr"/>
          <a:lstStyle/>
          <a:p>
            <a:pPr marL="0" indent="0">
              <a:buNone/>
            </a:pPr>
            <a:r>
              <a:rPr lang="en-US" sz="1550" dirty="0">
                <a:solidFill>
                  <a:srgbClr val="000000"/>
                </a:solidFill>
                <a:latin typeface="Calibri" pitchFamily="34" charset="0"/>
                <a:ea typeface="Calibri" pitchFamily="34" charset="-122"/>
                <a:cs typeface="Calibri" pitchFamily="34" charset="-120"/>
              </a:rPr>
              <a:t>Early intervention can improve confidence and wellbeing.</a:t>
            </a:r>
            <a:endParaRPr lang="en-US" sz="1550" dirty="0"/>
          </a:p>
        </p:txBody>
      </p:sp>
      <p:pic>
        <p:nvPicPr>
          <p:cNvPr id="11" name="Image 3" descr="/home/claude/isaac_pptx/icon_handshake.png"/>
          <p:cNvPicPr>
            <a:picLocks noChangeAspect="1"/>
          </p:cNvPicPr>
          <p:nvPr/>
        </p:nvPicPr>
        <p:blipFill>
          <a:blip r:embed="rId6"/>
          <a:stretch>
            <a:fillRect/>
          </a:stretch>
        </p:blipFill>
        <p:spPr>
          <a:xfrm>
            <a:off x="457200" y="3218688"/>
            <a:ext cx="237744" cy="237744"/>
          </a:xfrm>
          <a:prstGeom prst="rect">
            <a:avLst/>
          </a:prstGeom>
        </p:spPr>
      </p:pic>
      <p:sp>
        <p:nvSpPr>
          <p:cNvPr id="12" name="Text 6"/>
          <p:cNvSpPr/>
          <p:nvPr/>
        </p:nvSpPr>
        <p:spPr>
          <a:xfrm>
            <a:off x="786384" y="3118104"/>
            <a:ext cx="6894576" cy="475488"/>
          </a:xfrm>
          <a:prstGeom prst="rect">
            <a:avLst/>
          </a:prstGeom>
          <a:noFill/>
          <a:ln/>
        </p:spPr>
        <p:txBody>
          <a:bodyPr wrap="square" lIns="0" tIns="0" rIns="0" bIns="0" rtlCol="0" anchor="ctr"/>
          <a:lstStyle/>
          <a:p>
            <a:pPr marL="0" indent="0">
              <a:buNone/>
            </a:pPr>
            <a:r>
              <a:rPr lang="en-US" sz="1550" dirty="0">
                <a:solidFill>
                  <a:srgbClr val="000000"/>
                </a:solidFill>
                <a:latin typeface="Calibri" pitchFamily="34" charset="0"/>
                <a:ea typeface="Calibri" pitchFamily="34" charset="-122"/>
                <a:cs typeface="Calibri" pitchFamily="34" charset="-120"/>
              </a:rPr>
              <a:t>Consistent support can strengthen emotional security.</a:t>
            </a:r>
            <a:endParaRPr lang="en-US" sz="1550" dirty="0"/>
          </a:p>
        </p:txBody>
      </p:sp>
      <p:pic>
        <p:nvPicPr>
          <p:cNvPr id="13" name="Image 4" descr="/home/claude/isaac_pptx/icon_users.png"/>
          <p:cNvPicPr>
            <a:picLocks noChangeAspect="1"/>
          </p:cNvPicPr>
          <p:nvPr/>
        </p:nvPicPr>
        <p:blipFill>
          <a:blip r:embed="rId7"/>
          <a:stretch>
            <a:fillRect/>
          </a:stretch>
        </p:blipFill>
        <p:spPr>
          <a:xfrm>
            <a:off x="457200" y="3694176"/>
            <a:ext cx="237744" cy="237744"/>
          </a:xfrm>
          <a:prstGeom prst="rect">
            <a:avLst/>
          </a:prstGeom>
        </p:spPr>
      </p:pic>
      <p:sp>
        <p:nvSpPr>
          <p:cNvPr id="14" name="Text 7"/>
          <p:cNvSpPr/>
          <p:nvPr/>
        </p:nvSpPr>
        <p:spPr>
          <a:xfrm>
            <a:off x="786384" y="3593592"/>
            <a:ext cx="6894576" cy="475488"/>
          </a:xfrm>
          <a:prstGeom prst="rect">
            <a:avLst/>
          </a:prstGeom>
          <a:noFill/>
          <a:ln/>
        </p:spPr>
        <p:txBody>
          <a:bodyPr wrap="square" lIns="0" tIns="0" rIns="0" bIns="0" rtlCol="0" anchor="ctr"/>
          <a:lstStyle/>
          <a:p>
            <a:pPr marL="0" indent="0">
              <a:buNone/>
            </a:pPr>
            <a:r>
              <a:rPr lang="en-US" sz="1550" dirty="0">
                <a:solidFill>
                  <a:srgbClr val="000000"/>
                </a:solidFill>
                <a:latin typeface="Calibri" pitchFamily="34" charset="0"/>
                <a:ea typeface="Calibri" pitchFamily="34" charset="-122"/>
                <a:cs typeface="Calibri" pitchFamily="34" charset="-120"/>
              </a:rPr>
              <a:t>Multi-agency working helps achieve positive long-term outcomes.</a:t>
            </a:r>
            <a:endParaRPr lang="en-US" sz="1550" dirty="0"/>
          </a:p>
        </p:txBody>
      </p:sp>
      <p:sp>
        <p:nvSpPr>
          <p:cNvPr id="15" name="Shape 8"/>
          <p:cNvSpPr/>
          <p:nvPr/>
        </p:nvSpPr>
        <p:spPr>
          <a:xfrm>
            <a:off x="457200" y="4343400"/>
            <a:ext cx="7223760" cy="1417320"/>
          </a:xfrm>
          <a:prstGeom prst="roundRect">
            <a:avLst>
              <a:gd name="adj" fmla="val 7742"/>
            </a:avLst>
          </a:prstGeom>
          <a:solidFill>
            <a:srgbClr val="DCEAF7"/>
          </a:solidFill>
          <a:ln/>
        </p:spPr>
      </p:sp>
      <p:sp>
        <p:nvSpPr>
          <p:cNvPr id="17" name="Text 10"/>
          <p:cNvSpPr/>
          <p:nvPr/>
        </p:nvSpPr>
        <p:spPr>
          <a:xfrm>
            <a:off x="685800" y="4764024"/>
            <a:ext cx="7466560" cy="900000"/>
          </a:xfrm>
          <a:prstGeom prst="rect">
            <a:avLst/>
          </a:prstGeom>
          <a:noFill/>
          <a:ln/>
        </p:spPr>
        <p:txBody>
          <a:bodyPr wrap="square" lIns="0" tIns="0" rIns="0" bIns="0" rtlCol="0" anchor="t"/>
          <a:lstStyle/>
          <a:p>
            <a:pPr marL="0" indent="0">
              <a:buNone/>
            </a:pPr>
            <a:r>
              <a:rPr lang="en-US" sz="1600" i="1" dirty="0">
                <a:solidFill>
                  <a:srgbClr val="1F4E79"/>
                </a:solidFill>
                <a:latin typeface="Calibri" pitchFamily="34" charset="0"/>
                <a:ea typeface="Calibri" pitchFamily="34" charset="-122"/>
                <a:cs typeface="Calibri" pitchFamily="34" charset="-120"/>
              </a:rPr>
              <a:t>Early support can improve children’s confidence, wellbeing and future development.</a:t>
            </a:r>
          </a:p>
          <a:p>
            <a:pPr marL="0" indent="0">
              <a:buNone/>
            </a:pPr>
            <a:r>
              <a:rPr lang="en-US" sz="1600" i="1" dirty="0">
                <a:solidFill>
                  <a:srgbClr val="1F4E79"/>
                </a:solidFill>
                <a:latin typeface="Calibri" pitchFamily="34" charset="0"/>
                <a:ea typeface="Calibri" pitchFamily="34" charset="-122"/>
                <a:cs typeface="Calibri" pitchFamily="34" charset="-120"/>
              </a:rPr>
              <a:t>Working together helps children achieve the best possible outcomes.</a:t>
            </a:r>
            <a:endParaRPr lang="en-US" sz="1600" dirty="0"/>
          </a:p>
        </p:txBody>
      </p:sp>
      <p:sp>
        <p:nvSpPr>
          <p:cNvPr id="18" name="Text 11"/>
          <p:cNvSpPr/>
          <p:nvPr/>
        </p:nvSpPr>
        <p:spPr>
          <a:xfrm>
            <a:off x="457200" y="5824728"/>
            <a:ext cx="2743200" cy="228600"/>
          </a:xfrm>
          <a:prstGeom prst="rect">
            <a:avLst/>
          </a:prstGeom>
          <a:noFill/>
          <a:ln/>
        </p:spPr>
        <p:txBody>
          <a:bodyPr wrap="square" lIns="0" tIns="0" rIns="0" bIns="0" rtlCol="0" anchor="ctr"/>
          <a:lstStyle/>
          <a:p>
            <a:pPr marL="0" indent="0">
              <a:buNone/>
            </a:pPr>
            <a:r>
              <a:rPr lang="en-US" sz="1300" i="1" dirty="0">
                <a:solidFill>
                  <a:srgbClr val="5A5A5A"/>
                </a:solidFill>
                <a:latin typeface="Calibri" pitchFamily="34" charset="0"/>
                <a:ea typeface="Calibri" pitchFamily="34" charset="-122"/>
                <a:cs typeface="Calibri" pitchFamily="34" charset="-120"/>
              </a:rPr>
              <a:t>(Sheridan, 2022)</a:t>
            </a:r>
            <a:endParaRPr lang="en-US" sz="1300" dirty="0"/>
          </a:p>
        </p:txBody>
      </p:sp>
      <p:sp>
        <p:nvSpPr>
          <p:cNvPr id="19" name="Shape 12"/>
          <p:cNvSpPr/>
          <p:nvPr/>
        </p:nvSpPr>
        <p:spPr>
          <a:xfrm>
            <a:off x="8001000" y="1234440"/>
            <a:ext cx="3749040" cy="5029200"/>
          </a:xfrm>
          <a:prstGeom prst="roundRect">
            <a:avLst>
              <a:gd name="adj" fmla="val 2927"/>
            </a:avLst>
          </a:prstGeom>
          <a:solidFill>
            <a:srgbClr val="1F4E79"/>
          </a:solidFill>
          <a:ln/>
        </p:spPr>
      </p:sp>
      <p:sp>
        <p:nvSpPr>
          <p:cNvPr id="20" name="Text 13"/>
          <p:cNvSpPr/>
          <p:nvPr/>
        </p:nvSpPr>
        <p:spPr>
          <a:xfrm>
            <a:off x="8001000" y="1417320"/>
            <a:ext cx="3749040" cy="274320"/>
          </a:xfrm>
          <a:prstGeom prst="rect">
            <a:avLst/>
          </a:prstGeom>
          <a:noFill/>
          <a:ln/>
        </p:spPr>
        <p:txBody>
          <a:bodyPr wrap="square" lIns="0" tIns="0" rIns="0" bIns="0" rtlCol="0" anchor="ctr"/>
          <a:lstStyle/>
          <a:p>
            <a:pPr marL="0" indent="0" algn="ctr">
              <a:buNone/>
            </a:pPr>
            <a:r>
              <a:rPr lang="en-US" sz="1350" b="1" dirty="0">
                <a:solidFill>
                  <a:srgbClr val="FFFFFF"/>
                </a:solidFill>
                <a:latin typeface="Calibri" pitchFamily="34" charset="0"/>
                <a:ea typeface="Calibri" pitchFamily="34" charset="-122"/>
                <a:cs typeface="Calibri" pitchFamily="34" charset="-120"/>
              </a:rPr>
              <a:t>CHILDREN PLAYING TOGETHER</a:t>
            </a:r>
            <a:endParaRPr lang="en-US" sz="1350" dirty="0"/>
          </a:p>
        </p:txBody>
      </p:sp>
      <p:sp>
        <p:nvSpPr>
          <p:cNvPr id="21" name="Shape 14"/>
          <p:cNvSpPr/>
          <p:nvPr/>
        </p:nvSpPr>
        <p:spPr>
          <a:xfrm>
            <a:off x="8618220" y="2766060"/>
            <a:ext cx="868680" cy="868680"/>
          </a:xfrm>
          <a:prstGeom prst="ellipse">
            <a:avLst/>
          </a:prstGeom>
          <a:solidFill>
            <a:srgbClr val="E8A33D"/>
          </a:solidFill>
          <a:ln/>
        </p:spPr>
      </p:sp>
      <p:pic>
        <p:nvPicPr>
          <p:cNvPr id="22" name="Image 5" descr="/home/claude/isaac_pptx/icon_childWhite.png"/>
          <p:cNvPicPr>
            <a:picLocks noChangeAspect="1"/>
          </p:cNvPicPr>
          <p:nvPr/>
        </p:nvPicPr>
        <p:blipFill>
          <a:blip r:embed="rId8"/>
          <a:stretch>
            <a:fillRect/>
          </a:stretch>
        </p:blipFill>
        <p:spPr>
          <a:xfrm>
            <a:off x="8835390" y="2983230"/>
            <a:ext cx="434340" cy="434340"/>
          </a:xfrm>
          <a:prstGeom prst="rect">
            <a:avLst/>
          </a:prstGeom>
        </p:spPr>
      </p:pic>
      <p:sp>
        <p:nvSpPr>
          <p:cNvPr id="23" name="Shape 15"/>
          <p:cNvSpPr/>
          <p:nvPr/>
        </p:nvSpPr>
        <p:spPr>
          <a:xfrm>
            <a:off x="10264140" y="2766060"/>
            <a:ext cx="868680" cy="868680"/>
          </a:xfrm>
          <a:prstGeom prst="ellipse">
            <a:avLst/>
          </a:prstGeom>
          <a:solidFill>
            <a:srgbClr val="DCEAF7"/>
          </a:solidFill>
          <a:ln/>
        </p:spPr>
      </p:sp>
      <p:pic>
        <p:nvPicPr>
          <p:cNvPr id="24" name="Image 6" descr="/home/claude/isaac_pptx/icon_child.png"/>
          <p:cNvPicPr>
            <a:picLocks noChangeAspect="1"/>
          </p:cNvPicPr>
          <p:nvPr/>
        </p:nvPicPr>
        <p:blipFill>
          <a:blip r:embed="rId9"/>
          <a:stretch>
            <a:fillRect/>
          </a:stretch>
        </p:blipFill>
        <p:spPr>
          <a:xfrm>
            <a:off x="10481310" y="2983230"/>
            <a:ext cx="434340" cy="434340"/>
          </a:xfrm>
          <a:prstGeom prst="rect">
            <a:avLst/>
          </a:prstGeom>
        </p:spPr>
      </p:pic>
      <p:sp>
        <p:nvSpPr>
          <p:cNvPr id="25" name="Shape 16"/>
          <p:cNvSpPr/>
          <p:nvPr/>
        </p:nvSpPr>
        <p:spPr>
          <a:xfrm>
            <a:off x="9441180" y="3909060"/>
            <a:ext cx="868680" cy="868680"/>
          </a:xfrm>
          <a:prstGeom prst="ellipse">
            <a:avLst/>
          </a:prstGeom>
          <a:solidFill>
            <a:srgbClr val="FFFFFF"/>
          </a:solidFill>
          <a:ln/>
        </p:spPr>
      </p:sp>
      <p:pic>
        <p:nvPicPr>
          <p:cNvPr id="26" name="Image 7" descr="/home/claude/isaac_pptx/icon_child.png"/>
          <p:cNvPicPr>
            <a:picLocks noChangeAspect="1"/>
          </p:cNvPicPr>
          <p:nvPr/>
        </p:nvPicPr>
        <p:blipFill>
          <a:blip r:embed="rId9"/>
          <a:stretch>
            <a:fillRect/>
          </a:stretch>
        </p:blipFill>
        <p:spPr>
          <a:xfrm>
            <a:off x="9658350" y="4126230"/>
            <a:ext cx="434340" cy="434340"/>
          </a:xfrm>
          <a:prstGeom prst="rect">
            <a:avLst/>
          </a:prstGeom>
        </p:spPr>
      </p:pic>
      <p:sp>
        <p:nvSpPr>
          <p:cNvPr id="27" name="Shape 17"/>
          <p:cNvSpPr/>
          <p:nvPr/>
        </p:nvSpPr>
        <p:spPr>
          <a:xfrm>
            <a:off x="8229600" y="4434840"/>
            <a:ext cx="457200" cy="457200"/>
          </a:xfrm>
          <a:prstGeom prst="ellipse">
            <a:avLst/>
          </a:prstGeom>
          <a:solidFill>
            <a:srgbClr val="E8A33D"/>
          </a:solidFill>
          <a:ln/>
        </p:spPr>
      </p:sp>
      <p:pic>
        <p:nvPicPr>
          <p:cNvPr id="28" name="Image 8" descr="/home/claude/isaac_pptx/icon_starWhite.png"/>
          <p:cNvPicPr>
            <a:picLocks noChangeAspect="1"/>
          </p:cNvPicPr>
          <p:nvPr/>
        </p:nvPicPr>
        <p:blipFill>
          <a:blip r:embed="rId10"/>
          <a:stretch>
            <a:fillRect/>
          </a:stretch>
        </p:blipFill>
        <p:spPr>
          <a:xfrm>
            <a:off x="8343900" y="4549140"/>
            <a:ext cx="228600" cy="228600"/>
          </a:xfrm>
          <a:prstGeom prst="rect">
            <a:avLst/>
          </a:prstGeom>
        </p:spPr>
      </p:pic>
      <p:sp>
        <p:nvSpPr>
          <p:cNvPr id="29" name="Shape 18"/>
          <p:cNvSpPr/>
          <p:nvPr/>
        </p:nvSpPr>
        <p:spPr>
          <a:xfrm>
            <a:off x="11064240" y="4434840"/>
            <a:ext cx="457200" cy="457200"/>
          </a:xfrm>
          <a:prstGeom prst="ellipse">
            <a:avLst/>
          </a:prstGeom>
          <a:solidFill>
            <a:srgbClr val="E8A33D"/>
          </a:solidFill>
          <a:ln/>
        </p:spPr>
      </p:sp>
      <p:pic>
        <p:nvPicPr>
          <p:cNvPr id="30" name="Image 9" descr="/home/claude/isaac_pptx/icon_starWhite.png"/>
          <p:cNvPicPr>
            <a:picLocks noChangeAspect="1"/>
          </p:cNvPicPr>
          <p:nvPr/>
        </p:nvPicPr>
        <p:blipFill>
          <a:blip r:embed="rId10"/>
          <a:stretch>
            <a:fillRect/>
          </a:stretch>
        </p:blipFill>
        <p:spPr>
          <a:xfrm>
            <a:off x="11178540" y="4549140"/>
            <a:ext cx="228600" cy="228600"/>
          </a:xfrm>
          <a:prstGeom prst="rect">
            <a:avLst/>
          </a:prstGeom>
        </p:spPr>
      </p:pic>
      <p:sp>
        <p:nvSpPr>
          <p:cNvPr id="31" name="Shape 19"/>
          <p:cNvSpPr/>
          <p:nvPr/>
        </p:nvSpPr>
        <p:spPr>
          <a:xfrm>
            <a:off x="9683496" y="2139696"/>
            <a:ext cx="384048" cy="384048"/>
          </a:xfrm>
          <a:prstGeom prst="ellipse">
            <a:avLst/>
          </a:prstGeom>
          <a:solidFill>
            <a:srgbClr val="FFFFFF"/>
          </a:solidFill>
          <a:ln/>
        </p:spPr>
      </p:sp>
      <p:pic>
        <p:nvPicPr>
          <p:cNvPr id="32" name="Image 10" descr="/home/claude/isaac_pptx/icon_heart.png"/>
          <p:cNvPicPr>
            <a:picLocks noChangeAspect="1"/>
          </p:cNvPicPr>
          <p:nvPr/>
        </p:nvPicPr>
        <p:blipFill>
          <a:blip r:embed="rId3"/>
          <a:stretch>
            <a:fillRect/>
          </a:stretch>
        </p:blipFill>
        <p:spPr>
          <a:xfrm>
            <a:off x="9769907" y="2226107"/>
            <a:ext cx="211226" cy="211226"/>
          </a:xfrm>
          <a:prstGeom prst="rect">
            <a:avLst/>
          </a:prstGeom>
        </p:spPr>
      </p:pic>
      <p:sp>
        <p:nvSpPr>
          <p:cNvPr id="33" name="Text 20"/>
          <p:cNvSpPr/>
          <p:nvPr/>
        </p:nvSpPr>
        <p:spPr>
          <a:xfrm>
            <a:off x="8275320" y="5806440"/>
            <a:ext cx="3200400" cy="365760"/>
          </a:xfrm>
          <a:prstGeom prst="rect">
            <a:avLst/>
          </a:prstGeom>
          <a:noFill/>
          <a:ln/>
        </p:spPr>
        <p:txBody>
          <a:bodyPr wrap="square" lIns="0" tIns="0" rIns="0" bIns="0" rtlCol="0" anchor="ctr"/>
          <a:lstStyle/>
          <a:p>
            <a:pPr marL="0" indent="0" algn="ctr">
              <a:buNone/>
            </a:pPr>
            <a:r>
              <a:rPr lang="en-US" sz="1350" i="1" dirty="0">
                <a:solidFill>
                  <a:srgbClr val="FFFFFF"/>
                </a:solidFill>
                <a:latin typeface="Calibri" pitchFamily="34" charset="0"/>
                <a:ea typeface="Calibri" pitchFamily="34" charset="-122"/>
                <a:cs typeface="Calibri" pitchFamily="34" charset="-120"/>
              </a:rPr>
              <a:t>Confident, connected and supported.</a:t>
            </a:r>
            <a:endParaRPr lang="en-US" sz="135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47472"/>
            <a:ext cx="11274552" cy="685800"/>
          </a:xfrm>
          <a:prstGeom prst="rect">
            <a:avLst/>
          </a:prstGeom>
          <a:noFill/>
          <a:ln/>
        </p:spPr>
        <p:txBody>
          <a:bodyPr wrap="square" lIns="0" tIns="0" rIns="0" bIns="0" rtlCol="0" anchor="ctr"/>
          <a:lstStyle/>
          <a:p>
            <a:pPr marL="0" indent="0" algn="l">
              <a:buNone/>
            </a:pPr>
            <a:r>
              <a:rPr lang="en-US" sz="3600" b="1" dirty="0">
                <a:solidFill>
                  <a:srgbClr val="1F4E79"/>
                </a:solidFill>
                <a:latin typeface="Calibri" pitchFamily="34" charset="0"/>
                <a:ea typeface="Calibri" pitchFamily="34" charset="-122"/>
                <a:cs typeface="Calibri" pitchFamily="34" charset="-120"/>
              </a:rPr>
              <a:t>References</a:t>
            </a:r>
            <a:endParaRPr lang="en-US" sz="3600" dirty="0"/>
          </a:p>
        </p:txBody>
      </p:sp>
      <p:sp>
        <p:nvSpPr>
          <p:cNvPr id="4" name="Shape 2"/>
          <p:cNvSpPr/>
          <p:nvPr/>
        </p:nvSpPr>
        <p:spPr>
          <a:xfrm>
            <a:off x="457200" y="1371600"/>
            <a:ext cx="11274552" cy="0"/>
          </a:xfrm>
          <a:prstGeom prst="line">
            <a:avLst/>
          </a:prstGeom>
          <a:noFill/>
          <a:ln w="12700">
            <a:solidFill>
              <a:srgbClr val="DCEAF7"/>
            </a:solidFill>
            <a:prstDash val="solid"/>
          </a:ln>
        </p:spPr>
      </p:sp>
      <p:sp>
        <p:nvSpPr>
          <p:cNvPr id="5" name="Text 3"/>
          <p:cNvSpPr/>
          <p:nvPr/>
        </p:nvSpPr>
        <p:spPr>
          <a:xfrm>
            <a:off x="457200" y="1691640"/>
            <a:ext cx="11274552" cy="4480560"/>
          </a:xfrm>
          <a:prstGeom prst="rect">
            <a:avLst/>
          </a:prstGeom>
          <a:noFill/>
          <a:ln/>
        </p:spPr>
        <p:txBody>
          <a:bodyPr wrap="square" lIns="0" tIns="0" rIns="0" bIns="0" rtlCol="0" anchor="t"/>
          <a:lstStyle/>
          <a:p>
            <a:pPr marL="0" indent="0">
              <a:lnSpc>
                <a:spcPct val="115000"/>
              </a:lnSpc>
              <a:spcAft>
                <a:spcPts val="1600"/>
              </a:spcAft>
              <a:buNone/>
            </a:pPr>
            <a:r>
              <a:rPr lang="en-US" sz="2000" dirty="0">
                <a:solidFill>
                  <a:srgbClr val="000000"/>
                </a:solidFill>
                <a:latin typeface="Calibri" pitchFamily="34" charset="0"/>
                <a:ea typeface="Calibri" pitchFamily="34" charset="-122"/>
                <a:cs typeface="Calibri" pitchFamily="34" charset="-120"/>
              </a:rPr>
              <a:t>Berk, L. E. (2023) </a:t>
            </a:r>
            <a:r>
              <a:rPr lang="en-US" sz="2000" i="1" dirty="0">
                <a:solidFill>
                  <a:srgbClr val="000000"/>
                </a:solidFill>
                <a:latin typeface="Calibri" pitchFamily="34" charset="0"/>
                <a:ea typeface="Calibri" pitchFamily="34" charset="-122"/>
                <a:cs typeface="Calibri" pitchFamily="34" charset="-120"/>
              </a:rPr>
              <a:t>Child Development.</a:t>
            </a:r>
            <a:r>
              <a:rPr lang="en-US" sz="2000" dirty="0">
                <a:solidFill>
                  <a:srgbClr val="000000"/>
                </a:solidFill>
                <a:latin typeface="Calibri" pitchFamily="34" charset="0"/>
                <a:ea typeface="Calibri" pitchFamily="34" charset="-122"/>
                <a:cs typeface="Calibri" pitchFamily="34" charset="-120"/>
              </a:rPr>
              <a:t> 11th </a:t>
            </a:r>
            <a:r>
              <a:rPr lang="en-US" sz="2000" dirty="0" err="1">
                <a:solidFill>
                  <a:srgbClr val="000000"/>
                </a:solidFill>
                <a:latin typeface="Calibri" pitchFamily="34" charset="0"/>
                <a:ea typeface="Calibri" pitchFamily="34" charset="-122"/>
                <a:cs typeface="Calibri" pitchFamily="34" charset="-120"/>
              </a:rPr>
              <a:t>edn</a:t>
            </a:r>
            <a:r>
              <a:rPr lang="en-US" sz="2000" dirty="0">
                <a:solidFill>
                  <a:srgbClr val="000000"/>
                </a:solidFill>
                <a:latin typeface="Calibri" pitchFamily="34" charset="0"/>
                <a:ea typeface="Calibri" pitchFamily="34" charset="-122"/>
                <a:cs typeface="Calibri" pitchFamily="34" charset="-120"/>
              </a:rPr>
              <a:t>. Harlow: Pearson.</a:t>
            </a:r>
            <a:endParaRPr lang="en-US" sz="2000" dirty="0"/>
          </a:p>
          <a:p>
            <a:pPr marL="0" indent="0">
              <a:lnSpc>
                <a:spcPct val="115000"/>
              </a:lnSpc>
              <a:spcAft>
                <a:spcPts val="1600"/>
              </a:spcAft>
              <a:buNone/>
            </a:pPr>
            <a:r>
              <a:rPr lang="en-US" sz="2000" dirty="0">
                <a:solidFill>
                  <a:srgbClr val="000000"/>
                </a:solidFill>
                <a:latin typeface="Calibri" pitchFamily="34" charset="0"/>
                <a:ea typeface="Calibri" pitchFamily="34" charset="-122"/>
                <a:cs typeface="Calibri" pitchFamily="34" charset="-120"/>
              </a:rPr>
              <a:t>Bowlby, J. (1988) </a:t>
            </a:r>
            <a:r>
              <a:rPr lang="en-US" sz="2000" i="1" dirty="0">
                <a:solidFill>
                  <a:srgbClr val="000000"/>
                </a:solidFill>
                <a:latin typeface="Calibri" pitchFamily="34" charset="0"/>
                <a:ea typeface="Calibri" pitchFamily="34" charset="-122"/>
                <a:cs typeface="Calibri" pitchFamily="34" charset="-120"/>
              </a:rPr>
              <a:t>A Secure Base: Parent-Child Attachment and Healthy Human Development.</a:t>
            </a:r>
            <a:r>
              <a:rPr lang="en-US" sz="2000" dirty="0">
                <a:solidFill>
                  <a:srgbClr val="000000"/>
                </a:solidFill>
                <a:latin typeface="Calibri" pitchFamily="34" charset="0"/>
                <a:ea typeface="Calibri" pitchFamily="34" charset="-122"/>
                <a:cs typeface="Calibri" pitchFamily="34" charset="-120"/>
              </a:rPr>
              <a:t> London: Routledge.</a:t>
            </a:r>
            <a:endParaRPr lang="en-US" sz="2000" dirty="0"/>
          </a:p>
          <a:p>
            <a:pPr marL="0" indent="0">
              <a:lnSpc>
                <a:spcPct val="115000"/>
              </a:lnSpc>
              <a:spcAft>
                <a:spcPts val="1600"/>
              </a:spcAft>
              <a:buNone/>
            </a:pPr>
            <a:r>
              <a:rPr lang="en-US" sz="2000" dirty="0">
                <a:solidFill>
                  <a:srgbClr val="000000"/>
                </a:solidFill>
                <a:latin typeface="Calibri" pitchFamily="34" charset="0"/>
                <a:ea typeface="Calibri" pitchFamily="34" charset="-122"/>
                <a:cs typeface="Calibri" pitchFamily="34" charset="-120"/>
              </a:rPr>
              <a:t>Department for Education (2023) </a:t>
            </a:r>
            <a:r>
              <a:rPr lang="en-US" sz="2000" i="1" dirty="0">
                <a:solidFill>
                  <a:srgbClr val="000000"/>
                </a:solidFill>
                <a:latin typeface="Calibri" pitchFamily="34" charset="0"/>
                <a:ea typeface="Calibri" pitchFamily="34" charset="-122"/>
                <a:cs typeface="Calibri" pitchFamily="34" charset="-120"/>
              </a:rPr>
              <a:t>Working Together to Safeguard Children.</a:t>
            </a:r>
            <a:r>
              <a:rPr lang="en-US" sz="2000" dirty="0">
                <a:solidFill>
                  <a:srgbClr val="000000"/>
                </a:solidFill>
                <a:latin typeface="Calibri" pitchFamily="34" charset="0"/>
                <a:ea typeface="Calibri" pitchFamily="34" charset="-122"/>
                <a:cs typeface="Calibri" pitchFamily="34" charset="-120"/>
              </a:rPr>
              <a:t> London: HMSO.</a:t>
            </a:r>
            <a:endParaRPr lang="en-US" sz="2000" dirty="0"/>
          </a:p>
          <a:p>
            <a:pPr marL="0" indent="0">
              <a:lnSpc>
                <a:spcPct val="115000"/>
              </a:lnSpc>
              <a:spcAft>
                <a:spcPts val="1600"/>
              </a:spcAft>
              <a:buNone/>
            </a:pPr>
            <a:r>
              <a:rPr lang="en-US" sz="2000" dirty="0">
                <a:solidFill>
                  <a:srgbClr val="000000"/>
                </a:solidFill>
                <a:latin typeface="Calibri" pitchFamily="34" charset="0"/>
                <a:ea typeface="Calibri" pitchFamily="34" charset="-122"/>
                <a:cs typeface="Calibri" pitchFamily="34" charset="-120"/>
              </a:rPr>
              <a:t>Prior, V. and Glaser, D. (2020) </a:t>
            </a:r>
            <a:r>
              <a:rPr lang="en-US" sz="2000" i="1" dirty="0">
                <a:solidFill>
                  <a:srgbClr val="000000"/>
                </a:solidFill>
                <a:latin typeface="Calibri" pitchFamily="34" charset="0"/>
                <a:ea typeface="Calibri" pitchFamily="34" charset="-122"/>
                <a:cs typeface="Calibri" pitchFamily="34" charset="-120"/>
              </a:rPr>
              <a:t>Understanding Attachment and Attachment Disorders.</a:t>
            </a:r>
            <a:r>
              <a:rPr lang="en-US" sz="2000" dirty="0">
                <a:solidFill>
                  <a:srgbClr val="000000"/>
                </a:solidFill>
                <a:latin typeface="Calibri" pitchFamily="34" charset="0"/>
                <a:ea typeface="Calibri" pitchFamily="34" charset="-122"/>
                <a:cs typeface="Calibri" pitchFamily="34" charset="-120"/>
              </a:rPr>
              <a:t> 3rd </a:t>
            </a:r>
            <a:r>
              <a:rPr lang="en-US" sz="2000" dirty="0" err="1">
                <a:solidFill>
                  <a:srgbClr val="000000"/>
                </a:solidFill>
                <a:latin typeface="Calibri" pitchFamily="34" charset="0"/>
                <a:ea typeface="Calibri" pitchFamily="34" charset="-122"/>
                <a:cs typeface="Calibri" pitchFamily="34" charset="-120"/>
              </a:rPr>
              <a:t>edn</a:t>
            </a:r>
            <a:r>
              <a:rPr lang="en-US" sz="2000" dirty="0">
                <a:solidFill>
                  <a:srgbClr val="000000"/>
                </a:solidFill>
                <a:latin typeface="Calibri" pitchFamily="34" charset="0"/>
                <a:ea typeface="Calibri" pitchFamily="34" charset="-122"/>
                <a:cs typeface="Calibri" pitchFamily="34" charset="-120"/>
              </a:rPr>
              <a:t>. London: Jessica Kingsley Publishers.</a:t>
            </a:r>
            <a:endParaRPr lang="en-US" sz="2000" dirty="0"/>
          </a:p>
          <a:p>
            <a:pPr marL="0" indent="0">
              <a:lnSpc>
                <a:spcPct val="115000"/>
              </a:lnSpc>
              <a:spcAft>
                <a:spcPts val="1600"/>
              </a:spcAft>
              <a:buNone/>
            </a:pPr>
            <a:r>
              <a:rPr lang="en-US" sz="2000" dirty="0">
                <a:solidFill>
                  <a:srgbClr val="000000"/>
                </a:solidFill>
                <a:latin typeface="Calibri" pitchFamily="34" charset="0"/>
                <a:ea typeface="Calibri" pitchFamily="34" charset="-122"/>
                <a:cs typeface="Calibri" pitchFamily="34" charset="-120"/>
              </a:rPr>
              <a:t>Schaffer, H. R. (2022) </a:t>
            </a:r>
            <a:r>
              <a:rPr lang="en-US" sz="2000" i="1" dirty="0">
                <a:solidFill>
                  <a:srgbClr val="000000"/>
                </a:solidFill>
                <a:latin typeface="Calibri" pitchFamily="34" charset="0"/>
                <a:ea typeface="Calibri" pitchFamily="34" charset="-122"/>
                <a:cs typeface="Calibri" pitchFamily="34" charset="-120"/>
              </a:rPr>
              <a:t>Introducing Child Psychology.</a:t>
            </a:r>
            <a:r>
              <a:rPr lang="en-US" sz="2000" dirty="0">
                <a:solidFill>
                  <a:srgbClr val="000000"/>
                </a:solidFill>
                <a:latin typeface="Calibri" pitchFamily="34" charset="0"/>
                <a:ea typeface="Calibri" pitchFamily="34" charset="-122"/>
                <a:cs typeface="Calibri" pitchFamily="34" charset="-120"/>
              </a:rPr>
              <a:t> Oxford: Blackwell.</a:t>
            </a:r>
            <a:endParaRPr lang="en-US" sz="2000" dirty="0"/>
          </a:p>
          <a:p>
            <a:pPr marL="0" indent="0">
              <a:lnSpc>
                <a:spcPct val="115000"/>
              </a:lnSpc>
              <a:spcAft>
                <a:spcPts val="1600"/>
              </a:spcAft>
              <a:buNone/>
            </a:pPr>
            <a:r>
              <a:rPr lang="en-US" sz="2000" dirty="0">
                <a:solidFill>
                  <a:srgbClr val="000000"/>
                </a:solidFill>
                <a:latin typeface="Calibri" pitchFamily="34" charset="0"/>
                <a:ea typeface="Calibri" pitchFamily="34" charset="-122"/>
                <a:cs typeface="Calibri" pitchFamily="34" charset="-120"/>
              </a:rPr>
              <a:t>Sheridan, M. (2022) </a:t>
            </a:r>
            <a:r>
              <a:rPr lang="en-US" sz="2000" i="1" dirty="0">
                <a:solidFill>
                  <a:srgbClr val="000000"/>
                </a:solidFill>
                <a:latin typeface="Calibri" pitchFamily="34" charset="0"/>
                <a:ea typeface="Calibri" pitchFamily="34" charset="-122"/>
                <a:cs typeface="Calibri" pitchFamily="34" charset="-120"/>
              </a:rPr>
              <a:t>From Birth to Five Years: Children’s Developmental Progress.</a:t>
            </a:r>
            <a:r>
              <a:rPr lang="en-US" sz="2000" dirty="0">
                <a:solidFill>
                  <a:srgbClr val="000000"/>
                </a:solidFill>
                <a:latin typeface="Calibri" pitchFamily="34" charset="0"/>
                <a:ea typeface="Calibri" pitchFamily="34" charset="-122"/>
                <a:cs typeface="Calibri" pitchFamily="34" charset="-120"/>
              </a:rPr>
              <a:t> 5th </a:t>
            </a:r>
            <a:r>
              <a:rPr lang="en-US" sz="2000" dirty="0" err="1">
                <a:solidFill>
                  <a:srgbClr val="000000"/>
                </a:solidFill>
                <a:latin typeface="Calibri" pitchFamily="34" charset="0"/>
                <a:ea typeface="Calibri" pitchFamily="34" charset="-122"/>
                <a:cs typeface="Calibri" pitchFamily="34" charset="-120"/>
              </a:rPr>
              <a:t>edn</a:t>
            </a:r>
            <a:r>
              <a:rPr lang="en-US" sz="2000" dirty="0">
                <a:solidFill>
                  <a:srgbClr val="000000"/>
                </a:solidFill>
                <a:latin typeface="Calibri" pitchFamily="34" charset="0"/>
                <a:ea typeface="Calibri" pitchFamily="34" charset="-122"/>
                <a:cs typeface="Calibri" pitchFamily="34" charset="-120"/>
              </a:rPr>
              <a:t>. London: Routledge.</a:t>
            </a:r>
            <a:endParaRPr lang="en-US" sz="200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2009</Words>
  <Application>Microsoft Office PowerPoint</Application>
  <PresentationFormat>Widescreen</PresentationFormat>
  <Paragraphs>179</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2026-07-11T04:08:18Z</dcterms:created>
  <dcterms:modified xsi:type="dcterms:W3CDTF">2026-07-11T12:46:31Z</dcterms:modified>
</cp:coreProperties>
</file>