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17"/>
  </p:handoutMasterIdLst>
  <p:sldIdLst>
    <p:sldId id="256" r:id="rId5"/>
    <p:sldId id="258" r:id="rId6"/>
    <p:sldId id="262" r:id="rId7"/>
    <p:sldId id="260" r:id="rId8"/>
    <p:sldId id="261" r:id="rId9"/>
    <p:sldId id="264" r:id="rId10"/>
    <p:sldId id="265" r:id="rId11"/>
    <p:sldId id="266" r:id="rId12"/>
    <p:sldId id="267" r:id="rId13"/>
    <p:sldId id="268" r:id="rId14"/>
    <p:sldId id="263"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1" autoAdjust="0"/>
    <p:restoredTop sz="94660"/>
  </p:normalViewPr>
  <p:slideViewPr>
    <p:cSldViewPr>
      <p:cViewPr>
        <p:scale>
          <a:sx n="75" d="100"/>
          <a:sy n="75" d="100"/>
        </p:scale>
        <p:origin x="1040" y="269"/>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17/03/2020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17/03/2020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17/03/2020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17/03/2020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17/03/2020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17/03/2020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17/03/2020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16832"/>
            <a:ext cx="7772400" cy="1470025"/>
          </a:xfrm>
        </p:spPr>
        <p:txBody>
          <a:bodyPr>
            <a:normAutofit/>
          </a:bodyPr>
          <a:lstStyle/>
          <a:p>
            <a:r>
              <a:rPr lang="en-GB" dirty="0" smtClean="0">
                <a:solidFill>
                  <a:schemeClr val="bg1"/>
                </a:solidFill>
              </a:rPr>
              <a:t>Transfer Functions</a:t>
            </a:r>
            <a:endParaRPr lang="en-GB" dirty="0">
              <a:solidFill>
                <a:schemeClr val="bg1"/>
              </a:solidFill>
            </a:endParaRPr>
          </a:p>
        </p:txBody>
      </p:sp>
      <p:sp>
        <p:nvSpPr>
          <p:cNvPr id="3" name="Subtitle 2"/>
          <p:cNvSpPr>
            <a:spLocks noGrp="1"/>
          </p:cNvSpPr>
          <p:nvPr>
            <p:ph type="subTitle" idx="1"/>
          </p:nvPr>
        </p:nvSpPr>
        <p:spPr/>
        <p:txBody>
          <a:bodyPr/>
          <a:lstStyle/>
          <a:p>
            <a:r>
              <a:rPr lang="en-GB" dirty="0" smtClean="0"/>
              <a:t>Steve Mosey</a:t>
            </a:r>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Contents</a:t>
            </a:r>
            <a:endParaRPr lang="en-GB" dirty="0"/>
          </a:p>
        </p:txBody>
      </p:sp>
      <p:sp>
        <p:nvSpPr>
          <p:cNvPr id="3" name="Content Placeholder 2"/>
          <p:cNvSpPr>
            <a:spLocks noGrp="1"/>
          </p:cNvSpPr>
          <p:nvPr>
            <p:ph idx="1"/>
          </p:nvPr>
        </p:nvSpPr>
        <p:spPr/>
        <p:txBody>
          <a:bodyPr/>
          <a:lstStyle/>
          <a:p>
            <a:r>
              <a:rPr lang="en-GB" dirty="0" smtClean="0"/>
              <a:t>Concept</a:t>
            </a:r>
          </a:p>
          <a:p>
            <a:r>
              <a:rPr lang="en-GB" dirty="0" smtClean="0"/>
              <a:t>Gain response</a:t>
            </a:r>
          </a:p>
          <a:p>
            <a:r>
              <a:rPr lang="en-GB" dirty="0" smtClean="0"/>
              <a:t>Time response</a:t>
            </a:r>
          </a:p>
          <a:p>
            <a:r>
              <a:rPr lang="en-GB" smtClean="0"/>
              <a:t>Laplace</a:t>
            </a:r>
            <a:endParaRPr lang="en-GB" dirty="0"/>
          </a:p>
          <a:p>
            <a:r>
              <a:rPr lang="en-GB" dirty="0" smtClean="0"/>
              <a:t>Example</a:t>
            </a:r>
            <a:endParaRPr lang="en-GB" dirty="0"/>
          </a:p>
        </p:txBody>
      </p:sp>
    </p:spTree>
    <p:extLst>
      <p:ext uri="{BB962C8B-B14F-4D97-AF65-F5344CB8AC3E}">
        <p14:creationId xmlns:p14="http://schemas.microsoft.com/office/powerpoint/2010/main" val="4228389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Transfer Functions: Concept </a:t>
            </a:r>
          </a:p>
        </p:txBody>
      </p:sp>
      <p:sp>
        <p:nvSpPr>
          <p:cNvPr id="3" name="Content Placeholder 2"/>
          <p:cNvSpPr>
            <a:spLocks noGrp="1"/>
          </p:cNvSpPr>
          <p:nvPr>
            <p:ph idx="1"/>
          </p:nvPr>
        </p:nvSpPr>
        <p:spPr/>
        <p:txBody>
          <a:bodyPr>
            <a:normAutofit fontScale="70000" lnSpcReduction="20000"/>
          </a:bodyPr>
          <a:lstStyle/>
          <a:p>
            <a:r>
              <a:rPr lang="en-GB" sz="3400" dirty="0"/>
              <a:t>In order to model a system, or an element of a system, we need to be able to describe how that object </a:t>
            </a:r>
            <a:r>
              <a:rPr lang="en-GB" sz="3400" dirty="0" smtClean="0"/>
              <a:t>behaves.</a:t>
            </a:r>
          </a:p>
          <a:p>
            <a:r>
              <a:rPr lang="en-GB" sz="3400" dirty="0" smtClean="0"/>
              <a:t>This </a:t>
            </a:r>
            <a:r>
              <a:rPr lang="en-GB" sz="3400" dirty="0"/>
              <a:t>is the job of a transfer function: it describes the behaviour of a system or system element using mathematical terms.  </a:t>
            </a:r>
            <a:endParaRPr lang="en-GB" sz="3400" dirty="0" smtClean="0"/>
          </a:p>
          <a:p>
            <a:r>
              <a:rPr lang="en-GB" sz="3400" dirty="0" smtClean="0"/>
              <a:t>In </a:t>
            </a:r>
            <a:r>
              <a:rPr lang="en-GB" sz="3400" dirty="0"/>
              <a:t>many cases, these descriptions can become extremely large and cumbersome and even if a single numerical answer can be obtained, the operation of the system is not obvious.  </a:t>
            </a:r>
            <a:endParaRPr lang="en-GB" sz="3400" dirty="0" smtClean="0"/>
          </a:p>
          <a:p>
            <a:r>
              <a:rPr lang="en-GB" sz="3400" dirty="0" smtClean="0"/>
              <a:t>To </a:t>
            </a:r>
            <a:r>
              <a:rPr lang="en-GB" sz="3400" dirty="0"/>
              <a:t>alleviate some of the ambiguity, the Laplace transform is applied to the transfer function which can simplify things somewhat.</a:t>
            </a:r>
          </a:p>
          <a:p>
            <a:endParaRPr lang="en-GB" dirty="0"/>
          </a:p>
        </p:txBody>
      </p:sp>
    </p:spTree>
    <p:extLst>
      <p:ext uri="{BB962C8B-B14F-4D97-AF65-F5344CB8AC3E}">
        <p14:creationId xmlns:p14="http://schemas.microsoft.com/office/powerpoint/2010/main" val="2806932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Gain response</a:t>
            </a:r>
            <a:endParaRPr lang="en-GB" dirty="0"/>
          </a:p>
        </p:txBody>
      </p:sp>
      <p:sp>
        <p:nvSpPr>
          <p:cNvPr id="3" name="Content Placeholder 2"/>
          <p:cNvSpPr>
            <a:spLocks noGrp="1"/>
          </p:cNvSpPr>
          <p:nvPr>
            <p:ph idx="1"/>
          </p:nvPr>
        </p:nvSpPr>
        <p:spPr>
          <a:xfrm>
            <a:off x="457200" y="1600201"/>
            <a:ext cx="8229600" cy="892695"/>
          </a:xfrm>
        </p:spPr>
        <p:txBody>
          <a:bodyPr>
            <a:normAutofit/>
          </a:bodyPr>
          <a:lstStyle/>
          <a:p>
            <a:r>
              <a:rPr lang="en-GB" sz="2400" dirty="0" smtClean="0"/>
              <a:t>Consider a perfect amplifier with a gain of 10. – Its output voltage will be 10 times its input voltage</a:t>
            </a:r>
            <a:endParaRPr lang="en-GB" sz="2400" dirty="0"/>
          </a:p>
        </p:txBody>
      </p:sp>
      <p:grpSp>
        <p:nvGrpSpPr>
          <p:cNvPr id="12" name="Group 11"/>
          <p:cNvGrpSpPr/>
          <p:nvPr/>
        </p:nvGrpSpPr>
        <p:grpSpPr>
          <a:xfrm>
            <a:off x="1907704" y="2870938"/>
            <a:ext cx="5040560" cy="972108"/>
            <a:chOff x="1475656" y="3356992"/>
            <a:chExt cx="5040560" cy="972108"/>
          </a:xfrm>
        </p:grpSpPr>
        <p:sp>
          <p:nvSpPr>
            <p:cNvPr id="4" name="Isosceles Triangle 3"/>
            <p:cNvSpPr/>
            <p:nvPr/>
          </p:nvSpPr>
          <p:spPr>
            <a:xfrm rot="5400000">
              <a:off x="3563888" y="3284984"/>
              <a:ext cx="936104" cy="1152128"/>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a:stCxn id="4" idx="3"/>
            </p:cNvCxnSpPr>
            <p:nvPr/>
          </p:nvCxnSpPr>
          <p:spPr>
            <a:xfrm flipH="1">
              <a:off x="1619672" y="3861048"/>
              <a:ext cx="1836204"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H="1">
              <a:off x="4572000" y="3861047"/>
              <a:ext cx="1836204" cy="0"/>
            </a:xfrm>
            <a:prstGeom prst="line">
              <a:avLst/>
            </a:prstGeom>
            <a:ln w="28575"/>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3563888" y="3676381"/>
              <a:ext cx="648072" cy="369332"/>
            </a:xfrm>
            <a:prstGeom prst="rect">
              <a:avLst/>
            </a:prstGeom>
            <a:noFill/>
          </p:spPr>
          <p:txBody>
            <a:bodyPr wrap="square" rtlCol="0">
              <a:spAutoFit/>
            </a:bodyPr>
            <a:lstStyle/>
            <a:p>
              <a:pPr algn="ctr"/>
              <a:r>
                <a:rPr lang="en-GB" dirty="0" smtClean="0"/>
                <a:t>x10</a:t>
              </a:r>
              <a:endParaRPr lang="en-GB" dirty="0"/>
            </a:p>
          </p:txBody>
        </p:sp>
        <mc:AlternateContent xmlns:mc="http://schemas.openxmlformats.org/markup-compatibility/2006">
          <mc:Choice xmlns:a14="http://schemas.microsoft.com/office/drawing/2010/main" Requires="a14">
            <p:sp>
              <p:nvSpPr>
                <p:cNvPr id="9" name="TextBox 8"/>
                <p:cNvSpPr txBox="1"/>
                <p:nvPr/>
              </p:nvSpPr>
              <p:spPr>
                <a:xfrm>
                  <a:off x="1475656" y="3356992"/>
                  <a:ext cx="720080" cy="369332"/>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𝑖𝑛</m:t>
                            </m:r>
                          </m:sub>
                        </m:sSub>
                      </m:oMath>
                    </m:oMathPara>
                  </a14:m>
                  <a:endParaRPr lang="en-GB" dirty="0"/>
                </a:p>
              </p:txBody>
            </p:sp>
          </mc:Choice>
          <mc:Fallback>
            <p:sp>
              <p:nvSpPr>
                <p:cNvPr id="9" name="TextBox 8"/>
                <p:cNvSpPr txBox="1">
                  <a:spLocks noRot="1" noChangeAspect="1" noMove="1" noResize="1" noEditPoints="1" noAdjustHandles="1" noChangeArrowheads="1" noChangeShapeType="1" noTextEdit="1"/>
                </p:cNvSpPr>
                <p:nvPr/>
              </p:nvSpPr>
              <p:spPr>
                <a:xfrm>
                  <a:off x="1475656" y="3356992"/>
                  <a:ext cx="720080" cy="369332"/>
                </a:xfrm>
                <a:prstGeom prst="rect">
                  <a:avLst/>
                </a:prstGeom>
                <a:blipFill>
                  <a:blip r:embed="rId2"/>
                  <a:stretch>
                    <a:fillRect b="-1639"/>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0" name="TextBox 9"/>
                <p:cNvSpPr txBox="1"/>
                <p:nvPr/>
              </p:nvSpPr>
              <p:spPr>
                <a:xfrm>
                  <a:off x="5796136" y="3374503"/>
                  <a:ext cx="720080" cy="369332"/>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𝑜𝑢𝑡</m:t>
                            </m:r>
                          </m:sub>
                        </m:sSub>
                      </m:oMath>
                    </m:oMathPara>
                  </a14:m>
                  <a:endParaRPr lang="en-GB" dirty="0"/>
                </a:p>
              </p:txBody>
            </p:sp>
          </mc:Choice>
          <mc:Fallback>
            <p:sp>
              <p:nvSpPr>
                <p:cNvPr id="10" name="TextBox 9"/>
                <p:cNvSpPr txBox="1">
                  <a:spLocks noRot="1" noChangeAspect="1" noMove="1" noResize="1" noEditPoints="1" noAdjustHandles="1" noChangeArrowheads="1" noChangeShapeType="1" noTextEdit="1"/>
                </p:cNvSpPr>
                <p:nvPr/>
              </p:nvSpPr>
              <p:spPr>
                <a:xfrm>
                  <a:off x="5796136" y="3374503"/>
                  <a:ext cx="720080" cy="369332"/>
                </a:xfrm>
                <a:prstGeom prst="rect">
                  <a:avLst/>
                </a:prstGeom>
                <a:blipFill>
                  <a:blip r:embed="rId3"/>
                  <a:stretch>
                    <a:fillRect/>
                  </a:stretch>
                </a:blipFill>
              </p:spPr>
              <p:txBody>
                <a:bodyPr/>
                <a:lstStyle/>
                <a:p>
                  <a:r>
                    <a:rPr lang="en-GB">
                      <a:noFill/>
                    </a:rPr>
                    <a:t> </a:t>
                  </a:r>
                </a:p>
              </p:txBody>
            </p:sp>
          </mc:Fallback>
        </mc:AlternateContent>
      </p:grpSp>
      <p:sp>
        <p:nvSpPr>
          <p:cNvPr id="11" name="Content Placeholder 2"/>
          <p:cNvSpPr txBox="1">
            <a:spLocks/>
          </p:cNvSpPr>
          <p:nvPr/>
        </p:nvSpPr>
        <p:spPr>
          <a:xfrm>
            <a:off x="529208" y="4221088"/>
            <a:ext cx="8229600" cy="154076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smtClean="0"/>
              <a:t>The transfer function of this perfect amplifier would simply be its gain.</a:t>
            </a:r>
          </a:p>
        </p:txBody>
      </p:sp>
    </p:spTree>
    <p:extLst>
      <p:ext uri="{BB962C8B-B14F-4D97-AF65-F5344CB8AC3E}">
        <p14:creationId xmlns:p14="http://schemas.microsoft.com/office/powerpoint/2010/main" val="3666896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response</a:t>
            </a:r>
            <a:endParaRPr lang="en-GB" dirty="0"/>
          </a:p>
        </p:txBody>
      </p:sp>
      <p:sp>
        <p:nvSpPr>
          <p:cNvPr id="3" name="Content Placeholder 2"/>
          <p:cNvSpPr>
            <a:spLocks noGrp="1"/>
          </p:cNvSpPr>
          <p:nvPr>
            <p:ph idx="1"/>
          </p:nvPr>
        </p:nvSpPr>
        <p:spPr/>
        <p:txBody>
          <a:bodyPr>
            <a:normAutofit fontScale="92500" lnSpcReduction="10000"/>
          </a:bodyPr>
          <a:lstStyle/>
          <a:p>
            <a:r>
              <a:rPr lang="en-GB" sz="2800" dirty="0" smtClean="0"/>
              <a:t>What about when our system includes a delay?</a:t>
            </a:r>
          </a:p>
          <a:p>
            <a:endParaRPr lang="en-GB" dirty="0" smtClean="0"/>
          </a:p>
          <a:p>
            <a:endParaRPr lang="en-GB" dirty="0"/>
          </a:p>
          <a:p>
            <a:endParaRPr lang="en-GB" dirty="0"/>
          </a:p>
          <a:p>
            <a:endParaRPr lang="en-GB" dirty="0" smtClean="0"/>
          </a:p>
          <a:p>
            <a:endParaRPr lang="en-GB" dirty="0"/>
          </a:p>
          <a:p>
            <a:r>
              <a:rPr lang="en-GB" sz="2800" dirty="0" smtClean="0"/>
              <a:t>This RC circuit has a delay caused by the charging effect of the capacitor.</a:t>
            </a:r>
          </a:p>
          <a:p>
            <a:endParaRPr lang="en-GB" dirty="0"/>
          </a:p>
        </p:txBody>
      </p:sp>
      <p:grpSp>
        <p:nvGrpSpPr>
          <p:cNvPr id="17" name="Group 16"/>
          <p:cNvGrpSpPr/>
          <p:nvPr/>
        </p:nvGrpSpPr>
        <p:grpSpPr>
          <a:xfrm>
            <a:off x="1056438" y="2204864"/>
            <a:ext cx="7031124" cy="2124236"/>
            <a:chOff x="1187624" y="3140968"/>
            <a:chExt cx="7031124" cy="2124236"/>
          </a:xfrm>
        </p:grpSpPr>
        <p:pic>
          <p:nvPicPr>
            <p:cNvPr id="4" name="Picture 3"/>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15816" y="3140968"/>
              <a:ext cx="3528392" cy="1872208"/>
            </a:xfrm>
            <a:prstGeom prst="rect">
              <a:avLst/>
            </a:prstGeom>
            <a:noFill/>
            <a:ln>
              <a:noFill/>
            </a:ln>
          </p:spPr>
        </p:pic>
        <p:cxnSp>
          <p:nvCxnSpPr>
            <p:cNvPr id="6" name="Straight Connector 5"/>
            <p:cNvCxnSpPr/>
            <p:nvPr/>
          </p:nvCxnSpPr>
          <p:spPr>
            <a:xfrm>
              <a:off x="1187624" y="4797152"/>
              <a:ext cx="72008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051720" y="4005064"/>
              <a:ext cx="72008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907704" y="4005064"/>
              <a:ext cx="144016" cy="7920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endCxn id="12" idx="0"/>
            </p:cNvCxnSpPr>
            <p:nvPr/>
          </p:nvCxnSpPr>
          <p:spPr>
            <a:xfrm>
              <a:off x="6516216" y="4653136"/>
              <a:ext cx="622461" cy="826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Arc 11"/>
            <p:cNvSpPr/>
            <p:nvPr/>
          </p:nvSpPr>
          <p:spPr>
            <a:xfrm>
              <a:off x="7138628" y="4041068"/>
              <a:ext cx="1080120" cy="1224136"/>
            </a:xfrm>
            <a:prstGeom prst="arc">
              <a:avLst>
                <a:gd name="adj1" fmla="val 10747407"/>
                <a:gd name="adj2" fmla="val 16442417"/>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mc:AlternateContent xmlns:mc="http://schemas.openxmlformats.org/markup-compatibility/2006">
          <mc:Choice xmlns:a14="http://schemas.microsoft.com/office/drawing/2010/main" Requires="a14">
            <p:sp>
              <p:nvSpPr>
                <p:cNvPr id="15" name="TextBox 14"/>
                <p:cNvSpPr txBox="1"/>
                <p:nvPr/>
              </p:nvSpPr>
              <p:spPr>
                <a:xfrm>
                  <a:off x="1382397" y="4077071"/>
                  <a:ext cx="720080" cy="369332"/>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𝑖𝑛</m:t>
                            </m:r>
                          </m:sub>
                        </m:sSub>
                      </m:oMath>
                    </m:oMathPara>
                  </a14:m>
                  <a:endParaRPr lang="en-GB" dirty="0"/>
                </a:p>
              </p:txBody>
            </p:sp>
          </mc:Choice>
          <mc:Fallback>
            <p:sp>
              <p:nvSpPr>
                <p:cNvPr id="15" name="TextBox 14"/>
                <p:cNvSpPr txBox="1">
                  <a:spLocks noRot="1" noChangeAspect="1" noMove="1" noResize="1" noEditPoints="1" noAdjustHandles="1" noChangeArrowheads="1" noChangeShapeType="1" noTextEdit="1"/>
                </p:cNvSpPr>
                <p:nvPr/>
              </p:nvSpPr>
              <p:spPr>
                <a:xfrm>
                  <a:off x="1382397" y="4077071"/>
                  <a:ext cx="720080" cy="369332"/>
                </a:xfrm>
                <a:prstGeom prst="rect">
                  <a:avLst/>
                </a:prstGeom>
                <a:blipFill>
                  <a:blip r:embed="rId3"/>
                  <a:stretch>
                    <a:fillRect b="-1639"/>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6" name="TextBox 15"/>
                <p:cNvSpPr txBox="1"/>
                <p:nvPr/>
              </p:nvSpPr>
              <p:spPr>
                <a:xfrm>
                  <a:off x="6706580" y="3933056"/>
                  <a:ext cx="720080" cy="369332"/>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𝑜𝑢𝑡</m:t>
                            </m:r>
                          </m:sub>
                        </m:sSub>
                      </m:oMath>
                    </m:oMathPara>
                  </a14:m>
                  <a:endParaRPr lang="en-GB" dirty="0"/>
                </a:p>
              </p:txBody>
            </p:sp>
          </mc:Choice>
          <mc:Fallback>
            <p:sp>
              <p:nvSpPr>
                <p:cNvPr id="16" name="TextBox 15"/>
                <p:cNvSpPr txBox="1">
                  <a:spLocks noRot="1" noChangeAspect="1" noMove="1" noResize="1" noEditPoints="1" noAdjustHandles="1" noChangeArrowheads="1" noChangeShapeType="1" noTextEdit="1"/>
                </p:cNvSpPr>
                <p:nvPr/>
              </p:nvSpPr>
              <p:spPr>
                <a:xfrm>
                  <a:off x="6706580" y="3933056"/>
                  <a:ext cx="720080" cy="369332"/>
                </a:xfrm>
                <a:prstGeom prst="rect">
                  <a:avLst/>
                </a:prstGeom>
                <a:blipFill>
                  <a:blip r:embed="rId4"/>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708497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Laplace Transforms</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77500" lnSpcReduction="20000"/>
              </a:bodyPr>
              <a:lstStyle/>
              <a:p>
                <a:r>
                  <a:rPr lang="en-GB" dirty="0"/>
                  <a:t>The Laplace Transform is an integral transform, named after its discoverer Pierre-Simon Laplace.  The Laplace transform takes a function of a time </a:t>
                </a:r>
                <a:r>
                  <a:rPr lang="en-GB" i="1" dirty="0"/>
                  <a:t>t</a:t>
                </a:r>
                <a:r>
                  <a:rPr lang="en-GB" dirty="0"/>
                  <a:t> and transforms it to a function of complex frequency </a:t>
                </a:r>
                <a:r>
                  <a:rPr lang="en-GB" b="1" i="1" dirty="0"/>
                  <a:t>s</a:t>
                </a:r>
                <a:r>
                  <a:rPr lang="en-GB" dirty="0"/>
                  <a:t>.  A unilateral Laplace transform is defined </a:t>
                </a:r>
                <a:r>
                  <a:rPr lang="en-GB" dirty="0" smtClean="0"/>
                  <a:t>as:</a:t>
                </a:r>
              </a:p>
              <a:p>
                <a:pPr marL="0" indent="0">
                  <a:buNone/>
                </a:pPr>
                <a14:m>
                  <m:oMathPara xmlns:m="http://schemas.openxmlformats.org/officeDocument/2006/math">
                    <m:oMathParaPr>
                      <m:jc m:val="centerGroup"/>
                    </m:oMathParaPr>
                    <m:oMath xmlns:m="http://schemas.openxmlformats.org/officeDocument/2006/math">
                      <m:r>
                        <a:rPr lang="en-GB" i="1"/>
                        <m:t>𝐹</m:t>
                      </m:r>
                      <m:d>
                        <m:dPr>
                          <m:ctrlPr>
                            <a:rPr lang="en-GB" i="1"/>
                          </m:ctrlPr>
                        </m:dPr>
                        <m:e>
                          <m:r>
                            <a:rPr lang="en-GB" i="1"/>
                            <m:t>𝑠</m:t>
                          </m:r>
                        </m:e>
                      </m:d>
                      <m:r>
                        <a:rPr lang="en-GB" i="1"/>
                        <m:t>=</m:t>
                      </m:r>
                      <m:nary>
                        <m:naryPr>
                          <m:limLoc m:val="undOvr"/>
                          <m:ctrlPr>
                            <a:rPr lang="en-GB" i="1"/>
                          </m:ctrlPr>
                        </m:naryPr>
                        <m:sub>
                          <m:r>
                            <a:rPr lang="en-GB" i="1"/>
                            <m:t>0</m:t>
                          </m:r>
                        </m:sub>
                        <m:sup>
                          <m:r>
                            <a:rPr lang="en-GB" i="1"/>
                            <m:t>∞</m:t>
                          </m:r>
                        </m:sup>
                        <m:e>
                          <m:sSup>
                            <m:sSupPr>
                              <m:ctrlPr>
                                <a:rPr lang="en-GB" i="1"/>
                              </m:ctrlPr>
                            </m:sSupPr>
                            <m:e>
                              <m:r>
                                <a:rPr lang="en-GB" i="1"/>
                                <m:t>𝑒</m:t>
                              </m:r>
                            </m:e>
                            <m:sup>
                              <m:r>
                                <a:rPr lang="en-GB" i="1"/>
                                <m:t>−</m:t>
                              </m:r>
                              <m:r>
                                <a:rPr lang="en-GB" i="1"/>
                                <m:t>𝑠𝑡</m:t>
                              </m:r>
                            </m:sup>
                          </m:sSup>
                          <m:r>
                            <a:rPr lang="en-GB" i="1"/>
                            <m:t>𝑓</m:t>
                          </m:r>
                          <m:d>
                            <m:dPr>
                              <m:ctrlPr>
                                <a:rPr lang="en-GB" i="1"/>
                              </m:ctrlPr>
                            </m:dPr>
                            <m:e>
                              <m:r>
                                <a:rPr lang="en-GB" i="1"/>
                                <m:t>𝑡</m:t>
                              </m:r>
                            </m:e>
                          </m:d>
                          <m:r>
                            <a:rPr lang="en-GB" i="1"/>
                            <m:t>𝑑𝑡</m:t>
                          </m:r>
                        </m:e>
                      </m:nary>
                    </m:oMath>
                  </m:oMathPara>
                </a14:m>
                <a:endParaRPr lang="en-GB" dirty="0" smtClean="0"/>
              </a:p>
              <a:p>
                <a:pPr marL="0" indent="0">
                  <a:buNone/>
                </a:pPr>
                <a:r>
                  <a:rPr lang="en-GB" dirty="0"/>
                  <a:t>Where </a:t>
                </a:r>
                <a:r>
                  <a:rPr lang="en-GB" i="1" dirty="0"/>
                  <a:t>s</a:t>
                </a:r>
                <a:r>
                  <a:rPr lang="en-GB" dirty="0"/>
                  <a:t> is a complex number frequency parameter. </a:t>
                </a:r>
                <a:endParaRPr lang="en-GB" i="1" dirty="0" smtClean="0"/>
              </a:p>
              <a:p>
                <a:pPr marL="0" indent="0">
                  <a:buNone/>
                </a:pPr>
                <a14:m>
                  <m:oMathPara xmlns:m="http://schemas.openxmlformats.org/officeDocument/2006/math">
                    <m:oMathParaPr>
                      <m:jc m:val="centerGroup"/>
                    </m:oMathParaPr>
                    <m:oMath xmlns:m="http://schemas.openxmlformats.org/officeDocument/2006/math">
                      <m:r>
                        <a:rPr lang="en-GB" i="1"/>
                        <m:t>𝑠</m:t>
                      </m:r>
                      <m:r>
                        <a:rPr lang="en-GB" i="1"/>
                        <m:t>=</m:t>
                      </m:r>
                      <m:r>
                        <a:rPr lang="en-GB" i="1"/>
                        <m:t>𝜎</m:t>
                      </m:r>
                      <m:r>
                        <a:rPr lang="en-GB" i="1"/>
                        <m:t>+</m:t>
                      </m:r>
                      <m:r>
                        <a:rPr lang="en-GB" i="1"/>
                        <m:t>𝑗</m:t>
                      </m:r>
                      <m:r>
                        <a:rPr lang="en-GB" i="1"/>
                        <m:t>𝜔</m:t>
                      </m:r>
                    </m:oMath>
                  </m:oMathPara>
                </a14:m>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185" t="-3271" r="-963"/>
                </a:stretch>
              </a:blipFill>
            </p:spPr>
            <p:txBody>
              <a:bodyPr/>
              <a:lstStyle/>
              <a:p>
                <a:r>
                  <a:rPr lang="en-GB">
                    <a:noFill/>
                  </a:rPr>
                  <a:t> </a:t>
                </a:r>
              </a:p>
            </p:txBody>
          </p:sp>
        </mc:Fallback>
      </mc:AlternateContent>
    </p:spTree>
    <p:extLst>
      <p:ext uri="{BB962C8B-B14F-4D97-AF65-F5344CB8AC3E}">
        <p14:creationId xmlns:p14="http://schemas.microsoft.com/office/powerpoint/2010/main" val="1931858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Note on Notation</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70000" lnSpcReduction="20000"/>
              </a:bodyPr>
              <a:lstStyle/>
              <a:p>
                <a:r>
                  <a:rPr lang="en-GB" dirty="0"/>
                  <a:t>Notation around transforms is important. In this context, variables in lower case are time domain variables, while upper case variables are the complex frequency domain version of their lower case counterparts.  </a:t>
                </a:r>
                <a:endParaRPr lang="en-GB" dirty="0" smtClean="0"/>
              </a:p>
              <a:p>
                <a:r>
                  <a:rPr lang="en-GB" dirty="0" smtClean="0"/>
                  <a:t>The </a:t>
                </a:r>
                <a:r>
                  <a:rPr lang="en-GB" dirty="0"/>
                  <a:t>Laplace transform itself is notated as a large, curly upper case L with the function to be transformed in brackets after it:</a:t>
                </a:r>
              </a:p>
              <a:p>
                <a:pPr marL="0" indent="0">
                  <a:spcBef>
                    <a:spcPts val="600"/>
                  </a:spcBef>
                  <a:spcAft>
                    <a:spcPts val="600"/>
                  </a:spcAft>
                  <a:buNone/>
                </a:pPr>
                <a14:m>
                  <m:oMathPara xmlns:m="http://schemas.openxmlformats.org/officeDocument/2006/math">
                    <m:oMathParaPr>
                      <m:jc m:val="centerGroup"/>
                    </m:oMathParaPr>
                    <m:oMath xmlns:m="http://schemas.openxmlformats.org/officeDocument/2006/math">
                      <m:r>
                        <a:rPr lang="en-GB" i="1"/>
                        <m:t>ℒ</m:t>
                      </m:r>
                      <m:d>
                        <m:dPr>
                          <m:begChr m:val="{"/>
                          <m:endChr m:val="}"/>
                          <m:ctrlPr>
                            <a:rPr lang="en-GB" i="1"/>
                          </m:ctrlPr>
                        </m:dPr>
                        <m:e>
                          <m:r>
                            <a:rPr lang="en-GB" i="1"/>
                            <m:t>𝑓</m:t>
                          </m:r>
                          <m:r>
                            <a:rPr lang="en-GB" i="1"/>
                            <m:t>(</m:t>
                          </m:r>
                          <m:r>
                            <a:rPr lang="en-GB" i="1"/>
                            <m:t>𝑡</m:t>
                          </m:r>
                          <m:r>
                            <a:rPr lang="en-GB" i="1"/>
                            <m:t>)</m:t>
                          </m:r>
                        </m:e>
                      </m:d>
                      <m:r>
                        <a:rPr lang="en-GB" i="1"/>
                        <m:t>=</m:t>
                      </m:r>
                      <m:r>
                        <a:rPr lang="en-GB" i="1"/>
                        <m:t>𝐹</m:t>
                      </m:r>
                      <m:r>
                        <a:rPr lang="en-GB" i="1"/>
                        <m:t>(</m:t>
                      </m:r>
                      <m:r>
                        <a:rPr lang="en-GB" i="1"/>
                        <m:t>𝑠</m:t>
                      </m:r>
                      <m:r>
                        <a:rPr lang="en-GB" i="1"/>
                        <m:t>)</m:t>
                      </m:r>
                    </m:oMath>
                  </m:oMathPara>
                </a14:m>
                <a:endParaRPr lang="en-GB" dirty="0"/>
              </a:p>
              <a:p>
                <a:r>
                  <a:rPr lang="en-GB" dirty="0" smtClean="0"/>
                  <a:t>Although </a:t>
                </a:r>
                <a:r>
                  <a:rPr lang="en-GB" dirty="0"/>
                  <a:t>somewhat daunting is fairly simple; it states that the Laplace transform of the time domain function </a:t>
                </a:r>
                <a:r>
                  <a:rPr lang="en-GB" i="1" dirty="0"/>
                  <a:t>f(t)</a:t>
                </a:r>
                <a:r>
                  <a:rPr lang="en-GB" dirty="0"/>
                  <a:t> is equal to the complex frequency domain function </a:t>
                </a:r>
                <a:r>
                  <a:rPr lang="en-GB" i="1" dirty="0"/>
                  <a:t>F(s).</a:t>
                </a:r>
                <a:r>
                  <a:rPr lang="en-GB" dirty="0"/>
                  <a:t>  </a:t>
                </a:r>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5" t="-2648" r="-1778"/>
                </a:stretch>
              </a:blipFill>
            </p:spPr>
            <p:txBody>
              <a:bodyPr/>
              <a:lstStyle/>
              <a:p>
                <a:r>
                  <a:rPr lang="en-GB">
                    <a:noFill/>
                  </a:rPr>
                  <a:t> </a:t>
                </a:r>
              </a:p>
            </p:txBody>
          </p:sp>
        </mc:Fallback>
      </mc:AlternateContent>
    </p:spTree>
    <p:extLst>
      <p:ext uri="{BB962C8B-B14F-4D97-AF65-F5344CB8AC3E}">
        <p14:creationId xmlns:p14="http://schemas.microsoft.com/office/powerpoint/2010/main" val="1136844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Laplace Transforms</a:t>
            </a:r>
            <a:endParaRPr lang="en-GB" dirty="0"/>
          </a:p>
        </p:txBody>
      </p:sp>
      <p:sp>
        <p:nvSpPr>
          <p:cNvPr id="3" name="Content Placeholder 2"/>
          <p:cNvSpPr>
            <a:spLocks noGrp="1"/>
          </p:cNvSpPr>
          <p:nvPr>
            <p:ph idx="1"/>
          </p:nvPr>
        </p:nvSpPr>
        <p:spPr/>
        <p:txBody>
          <a:bodyPr>
            <a:normAutofit lnSpcReduction="10000"/>
          </a:bodyPr>
          <a:lstStyle/>
          <a:p>
            <a:r>
              <a:rPr lang="en-GB" dirty="0"/>
              <a:t>Having to perform this transform may seem like a chore, but thankfully we are able to use a table of common transforms and simply interchange sections of our functions to perform the Laplace transform.  </a:t>
            </a:r>
            <a:endParaRPr lang="en-GB" dirty="0" smtClean="0"/>
          </a:p>
          <a:p>
            <a:r>
              <a:rPr lang="en-GB" dirty="0" smtClean="0"/>
              <a:t>A </a:t>
            </a:r>
            <a:r>
              <a:rPr lang="en-GB" dirty="0"/>
              <a:t>condensed table of Laplace transforms </a:t>
            </a:r>
            <a:r>
              <a:rPr lang="en-GB" dirty="0" smtClean="0"/>
              <a:t>is shown on the following slide</a:t>
            </a:r>
            <a:endParaRPr lang="en-GB" dirty="0"/>
          </a:p>
        </p:txBody>
      </p:sp>
    </p:spTree>
    <p:extLst>
      <p:ext uri="{BB962C8B-B14F-4D97-AF65-F5344CB8AC3E}">
        <p14:creationId xmlns:p14="http://schemas.microsoft.com/office/powerpoint/2010/main" val="1656396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Common Laplace Transforms</a:t>
            </a:r>
            <a:endParaRPr lang="en-GB" dirty="0"/>
          </a:p>
        </p:txBody>
      </p:sp>
      <mc:AlternateContent xmlns:mc="http://schemas.openxmlformats.org/markup-compatibility/2006">
        <mc:Choice xmlns:a14="http://schemas.microsoft.com/office/drawing/2010/main" Requires="a14">
          <p:graphicFrame>
            <p:nvGraphicFramePr>
              <p:cNvPr id="14" name="Table 13"/>
              <p:cNvGraphicFramePr>
                <a:graphicFrameLocks noGrp="1"/>
              </p:cNvGraphicFramePr>
              <p:nvPr>
                <p:extLst>
                  <p:ext uri="{D42A27DB-BD31-4B8C-83A1-F6EECF244321}">
                    <p14:modId xmlns:p14="http://schemas.microsoft.com/office/powerpoint/2010/main" val="2690852291"/>
                  </p:ext>
                </p:extLst>
              </p:nvPr>
            </p:nvGraphicFramePr>
            <p:xfrm>
              <a:off x="430972" y="1407973"/>
              <a:ext cx="8101467" cy="3821226"/>
            </p:xfrm>
            <a:graphic>
              <a:graphicData uri="http://schemas.openxmlformats.org/drawingml/2006/table">
                <a:tbl>
                  <a:tblPr firstRow="1" firstCol="1" bandRow="1">
                    <a:tableStyleId>{7DF18680-E054-41AD-8BC1-D1AEF772440D}</a:tableStyleId>
                  </a:tblPr>
                  <a:tblGrid>
                    <a:gridCol w="2721169">
                      <a:extLst>
                        <a:ext uri="{9D8B030D-6E8A-4147-A177-3AD203B41FA5}">
                          <a16:colId xmlns:a16="http://schemas.microsoft.com/office/drawing/2014/main" val="537333855"/>
                        </a:ext>
                      </a:extLst>
                    </a:gridCol>
                    <a:gridCol w="2355963">
                      <a:extLst>
                        <a:ext uri="{9D8B030D-6E8A-4147-A177-3AD203B41FA5}">
                          <a16:colId xmlns:a16="http://schemas.microsoft.com/office/drawing/2014/main" val="2530169197"/>
                        </a:ext>
                      </a:extLst>
                    </a:gridCol>
                    <a:gridCol w="576064">
                      <a:extLst>
                        <a:ext uri="{9D8B030D-6E8A-4147-A177-3AD203B41FA5}">
                          <a16:colId xmlns:a16="http://schemas.microsoft.com/office/drawing/2014/main" val="1044171376"/>
                        </a:ext>
                      </a:extLst>
                    </a:gridCol>
                    <a:gridCol w="2448271">
                      <a:extLst>
                        <a:ext uri="{9D8B030D-6E8A-4147-A177-3AD203B41FA5}">
                          <a16:colId xmlns:a16="http://schemas.microsoft.com/office/drawing/2014/main" val="580095882"/>
                        </a:ext>
                      </a:extLst>
                    </a:gridCol>
                  </a:tblGrid>
                  <a:tr h="304700">
                    <a:tc>
                      <a:txBody>
                        <a:bodyPr/>
                        <a:lstStyle/>
                        <a:p>
                          <a:pPr>
                            <a:lnSpc>
                              <a:spcPct val="115000"/>
                            </a:lnSpc>
                            <a:spcBef>
                              <a:spcPts val="1000"/>
                            </a:spcBef>
                            <a:spcAft>
                              <a:spcPts val="0"/>
                            </a:spcAft>
                          </a:pPr>
                          <a:r>
                            <a:rPr lang="en-GB" sz="1600" dirty="0">
                              <a:effectLst/>
                            </a:rPr>
                            <a:t>Transform</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𝑓</m:t>
                                </m:r>
                                <m:r>
                                  <a:rPr lang="en-GB" sz="1600">
                                    <a:effectLst/>
                                  </a:rPr>
                                  <m:t>(</m:t>
                                </m:r>
                                <m:r>
                                  <a:rPr lang="en-GB" sz="1600">
                                    <a:effectLst/>
                                  </a:rPr>
                                  <m:t>𝑡</m:t>
                                </m:r>
                                <m:r>
                                  <a:rPr lang="en-GB" sz="1600">
                                    <a:effectLst/>
                                  </a:rPr>
                                  <m:t>)</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𝐹</m:t>
                                </m:r>
                                <m:r>
                                  <a:rPr lang="en-GB" sz="1600">
                                    <a:effectLst/>
                                  </a:rPr>
                                  <m:t>(</m:t>
                                </m:r>
                                <m:r>
                                  <a:rPr lang="en-GB" sz="1600">
                                    <a:effectLst/>
                                  </a:rPr>
                                  <m:t>𝑠</m:t>
                                </m:r>
                                <m:r>
                                  <a:rPr lang="en-GB" sz="1600">
                                    <a:effectLst/>
                                  </a:rPr>
                                  <m:t>)</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37321081"/>
                      </a:ext>
                    </a:extLst>
                  </a:tr>
                  <a:tr h="578600">
                    <a:tc>
                      <a:txBody>
                        <a:bodyPr/>
                        <a:lstStyle/>
                        <a:p>
                          <a:pPr>
                            <a:lnSpc>
                              <a:spcPct val="115000"/>
                            </a:lnSpc>
                            <a:spcBef>
                              <a:spcPts val="1000"/>
                            </a:spcBef>
                            <a:spcAft>
                              <a:spcPts val="0"/>
                            </a:spcAft>
                          </a:pPr>
                          <a:r>
                            <a:rPr lang="en-GB" sz="1600" dirty="0">
                              <a:effectLst/>
                            </a:rPr>
                            <a:t>Time differentiation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p>
                                  <m:sSupPr>
                                    <m:ctrlPr>
                                      <a:rPr lang="en-GB" sz="1600">
                                        <a:effectLst/>
                                      </a:rPr>
                                    </m:ctrlPr>
                                  </m:sSupPr>
                                  <m:e>
                                    <m:r>
                                      <a:rPr lang="en-GB" sz="1600">
                                        <a:effectLst/>
                                      </a:rPr>
                                      <m:t>𝑓</m:t>
                                    </m:r>
                                  </m:e>
                                  <m:sup>
                                    <m:r>
                                      <a:rPr lang="en-GB" sz="1600">
                                        <a:effectLst/>
                                      </a:rPr>
                                      <m:t>′</m:t>
                                    </m:r>
                                  </m:sup>
                                </m:sSup>
                                <m:d>
                                  <m:dPr>
                                    <m:ctrlPr>
                                      <a:rPr lang="en-GB" sz="1600">
                                        <a:effectLst/>
                                      </a:rPr>
                                    </m:ctrlPr>
                                  </m:dPr>
                                  <m:e>
                                    <m:r>
                                      <a:rPr lang="en-GB" sz="1600">
                                        <a:effectLst/>
                                      </a:rPr>
                                      <m:t>𝑡</m:t>
                                    </m:r>
                                  </m:e>
                                </m:d>
                                <m:r>
                                  <a:rPr lang="en-GB" sz="1600">
                                    <a:effectLst/>
                                  </a:rPr>
                                  <m:t>=</m:t>
                                </m:r>
                                <m:f>
                                  <m:fPr>
                                    <m:ctrlPr>
                                      <a:rPr lang="en-GB" sz="1600">
                                        <a:effectLst/>
                                      </a:rPr>
                                    </m:ctrlPr>
                                  </m:fPr>
                                  <m:num>
                                    <m:r>
                                      <a:rPr lang="en-GB" sz="1600">
                                        <a:effectLst/>
                                      </a:rPr>
                                      <m:t>𝑑</m:t>
                                    </m:r>
                                  </m:num>
                                  <m:den>
                                    <m:r>
                                      <a:rPr lang="en-GB" sz="1600">
                                        <a:effectLst/>
                                      </a:rPr>
                                      <m:t>𝑑𝑡</m:t>
                                    </m:r>
                                  </m:den>
                                </m:f>
                                <m:r>
                                  <a:rPr lang="en-GB" sz="1600">
                                    <a:effectLst/>
                                  </a:rPr>
                                  <m:t>𝑓</m:t>
                                </m:r>
                                <m:r>
                                  <a:rPr lang="en-GB" sz="1600">
                                    <a:effectLst/>
                                  </a:rPr>
                                  <m:t>(</m:t>
                                </m:r>
                                <m:r>
                                  <a:rPr lang="en-GB" sz="1600">
                                    <a:effectLst/>
                                  </a:rPr>
                                  <m:t>𝑡</m:t>
                                </m:r>
                                <m:r>
                                  <a:rPr lang="en-GB" sz="1600">
                                    <a:effectLst/>
                                  </a:rPr>
                                  <m:t>)</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𝑠𝐹</m:t>
                                </m:r>
                                <m:d>
                                  <m:dPr>
                                    <m:ctrlPr>
                                      <a:rPr lang="en-GB" sz="1600">
                                        <a:effectLst/>
                                      </a:rPr>
                                    </m:ctrlPr>
                                  </m:dPr>
                                  <m:e>
                                    <m:r>
                                      <a:rPr lang="en-GB" sz="1600">
                                        <a:effectLst/>
                                      </a:rPr>
                                      <m:t>𝑠</m:t>
                                    </m:r>
                                  </m:e>
                                </m:d>
                                <m:r>
                                  <a:rPr lang="en-GB" sz="1600">
                                    <a:effectLst/>
                                  </a:rPr>
                                  <m:t>−</m:t>
                                </m:r>
                                <m:r>
                                  <a:rPr lang="en-GB" sz="1600">
                                    <a:effectLst/>
                                  </a:rPr>
                                  <m:t>𝑓</m:t>
                                </m:r>
                                <m:r>
                                  <a:rPr lang="en-GB" sz="1600">
                                    <a:effectLst/>
                                  </a:rPr>
                                  <m:t>(0)</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316167516"/>
                      </a:ext>
                    </a:extLst>
                  </a:tr>
                  <a:tr h="619336">
                    <a:tc>
                      <a:txBody>
                        <a:bodyPr/>
                        <a:lstStyle/>
                        <a:p>
                          <a:pPr>
                            <a:lnSpc>
                              <a:spcPct val="115000"/>
                            </a:lnSpc>
                            <a:spcBef>
                              <a:spcPts val="1000"/>
                            </a:spcBef>
                            <a:spcAft>
                              <a:spcPts val="0"/>
                            </a:spcAft>
                          </a:pPr>
                          <a:r>
                            <a:rPr lang="en-GB" sz="1600" dirty="0">
                              <a:effectLst/>
                            </a:rPr>
                            <a:t>Time 2</a:t>
                          </a:r>
                          <a:r>
                            <a:rPr lang="en-GB" sz="1600" baseline="30000" dirty="0">
                              <a:effectLst/>
                            </a:rPr>
                            <a:t>nd</a:t>
                          </a:r>
                          <a:r>
                            <a:rPr lang="en-GB" sz="1600" dirty="0">
                              <a:effectLst/>
                            </a:rPr>
                            <a:t> differentiation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p>
                                  <m:sSupPr>
                                    <m:ctrlPr>
                                      <a:rPr lang="en-GB" sz="1600">
                                        <a:effectLst/>
                                      </a:rPr>
                                    </m:ctrlPr>
                                  </m:sSupPr>
                                  <m:e>
                                    <m:r>
                                      <a:rPr lang="en-GB" sz="1600">
                                        <a:effectLst/>
                                      </a:rPr>
                                      <m:t>𝑓</m:t>
                                    </m:r>
                                  </m:e>
                                  <m:sup>
                                    <m:r>
                                      <a:rPr lang="en-GB" sz="1600">
                                        <a:effectLst/>
                                      </a:rPr>
                                      <m:t>′′</m:t>
                                    </m:r>
                                  </m:sup>
                                </m:sSup>
                                <m:d>
                                  <m:dPr>
                                    <m:ctrlPr>
                                      <a:rPr lang="en-GB" sz="1600">
                                        <a:effectLst/>
                                      </a:rPr>
                                    </m:ctrlPr>
                                  </m:dPr>
                                  <m:e>
                                    <m:r>
                                      <a:rPr lang="en-GB" sz="1600">
                                        <a:effectLst/>
                                      </a:rPr>
                                      <m:t>𝑡</m:t>
                                    </m:r>
                                  </m:e>
                                </m:d>
                                <m:r>
                                  <a:rPr lang="en-GB" sz="1600">
                                    <a:effectLst/>
                                  </a:rPr>
                                  <m:t>=</m:t>
                                </m:r>
                                <m:f>
                                  <m:fPr>
                                    <m:ctrlPr>
                                      <a:rPr lang="en-GB" sz="1600">
                                        <a:effectLst/>
                                      </a:rPr>
                                    </m:ctrlPr>
                                  </m:fPr>
                                  <m:num>
                                    <m:sSup>
                                      <m:sSupPr>
                                        <m:ctrlPr>
                                          <a:rPr lang="en-GB" sz="1600">
                                            <a:effectLst/>
                                          </a:rPr>
                                        </m:ctrlPr>
                                      </m:sSupPr>
                                      <m:e>
                                        <m:r>
                                          <a:rPr lang="en-GB" sz="1600">
                                            <a:effectLst/>
                                          </a:rPr>
                                          <m:t>𝑑</m:t>
                                        </m:r>
                                      </m:e>
                                      <m:sup>
                                        <m:r>
                                          <a:rPr lang="en-GB" sz="1600">
                                            <a:effectLst/>
                                          </a:rPr>
                                          <m:t>2</m:t>
                                        </m:r>
                                      </m:sup>
                                    </m:sSup>
                                  </m:num>
                                  <m:den>
                                    <m:sSup>
                                      <m:sSupPr>
                                        <m:ctrlPr>
                                          <a:rPr lang="en-GB" sz="1600">
                                            <a:effectLst/>
                                          </a:rPr>
                                        </m:ctrlPr>
                                      </m:sSupPr>
                                      <m:e>
                                        <m:r>
                                          <a:rPr lang="en-GB" sz="1600">
                                            <a:effectLst/>
                                          </a:rPr>
                                          <m:t>𝑑𝑡</m:t>
                                        </m:r>
                                      </m:e>
                                      <m:sup>
                                        <m:r>
                                          <a:rPr lang="en-GB" sz="1600">
                                            <a:effectLst/>
                                          </a:rPr>
                                          <m:t>2</m:t>
                                        </m:r>
                                      </m:sup>
                                    </m:sSup>
                                  </m:den>
                                </m:f>
                                <m:r>
                                  <a:rPr lang="en-GB" sz="1600">
                                    <a:effectLst/>
                                  </a:rPr>
                                  <m:t>𝑓</m:t>
                                </m:r>
                                <m:r>
                                  <a:rPr lang="en-GB" sz="1600">
                                    <a:effectLst/>
                                  </a:rPr>
                                  <m:t>(</m:t>
                                </m:r>
                                <m:r>
                                  <a:rPr lang="en-GB" sz="1600">
                                    <a:effectLst/>
                                  </a:rPr>
                                  <m:t>𝑡</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p>
                                  <m:sSupPr>
                                    <m:ctrlPr>
                                      <a:rPr lang="en-GB" sz="1600">
                                        <a:effectLst/>
                                      </a:rPr>
                                    </m:ctrlPr>
                                  </m:sSupPr>
                                  <m:e>
                                    <m:r>
                                      <a:rPr lang="en-GB" sz="1600">
                                        <a:effectLst/>
                                      </a:rPr>
                                      <m:t>𝑠</m:t>
                                    </m:r>
                                  </m:e>
                                  <m:sup>
                                    <m:r>
                                      <a:rPr lang="en-GB" sz="1600">
                                        <a:effectLst/>
                                      </a:rPr>
                                      <m:t>2</m:t>
                                    </m:r>
                                  </m:sup>
                                </m:sSup>
                                <m:r>
                                  <a:rPr lang="en-GB" sz="1600">
                                    <a:effectLst/>
                                  </a:rPr>
                                  <m:t>𝐹</m:t>
                                </m:r>
                                <m:d>
                                  <m:dPr>
                                    <m:ctrlPr>
                                      <a:rPr lang="en-GB" sz="1600">
                                        <a:effectLst/>
                                      </a:rPr>
                                    </m:ctrlPr>
                                  </m:dPr>
                                  <m:e>
                                    <m:r>
                                      <a:rPr lang="en-GB" sz="1600">
                                        <a:effectLst/>
                                      </a:rPr>
                                      <m:t>𝑠</m:t>
                                    </m:r>
                                  </m:e>
                                </m:d>
                                <m:r>
                                  <a:rPr lang="en-GB" sz="1600">
                                    <a:effectLst/>
                                  </a:rPr>
                                  <m:t>−</m:t>
                                </m:r>
                                <m:r>
                                  <a:rPr lang="en-GB" sz="1600">
                                    <a:effectLst/>
                                  </a:rPr>
                                  <m:t>𝑠𝑓</m:t>
                                </m:r>
                                <m:d>
                                  <m:dPr>
                                    <m:ctrlPr>
                                      <a:rPr lang="en-GB" sz="1600">
                                        <a:effectLst/>
                                      </a:rPr>
                                    </m:ctrlPr>
                                  </m:dPr>
                                  <m:e>
                                    <m:r>
                                      <a:rPr lang="en-GB" sz="1600">
                                        <a:effectLst/>
                                      </a:rPr>
                                      <m:t>0</m:t>
                                    </m:r>
                                  </m:e>
                                </m:d>
                                <m:r>
                                  <a:rPr lang="en-GB" sz="1600">
                                    <a:effectLst/>
                                  </a:rPr>
                                  <m:t>−</m:t>
                                </m:r>
                                <m:r>
                                  <a:rPr lang="en-GB" sz="1600">
                                    <a:effectLst/>
                                  </a:rPr>
                                  <m:t>𝑓</m:t>
                                </m:r>
                                <m:r>
                                  <a:rPr lang="en-GB" sz="1600">
                                    <a:effectLst/>
                                  </a:rPr>
                                  <m:t>′(0)</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08880703"/>
                      </a:ext>
                    </a:extLst>
                  </a:tr>
                  <a:tr h="304700">
                    <a:tc>
                      <a:txBody>
                        <a:bodyPr/>
                        <a:lstStyle/>
                        <a:p>
                          <a:pPr>
                            <a:lnSpc>
                              <a:spcPct val="115000"/>
                            </a:lnSpc>
                            <a:spcBef>
                              <a:spcPts val="1000"/>
                            </a:spcBef>
                            <a:spcAft>
                              <a:spcPts val="0"/>
                            </a:spcAft>
                          </a:pPr>
                          <a:r>
                            <a:rPr lang="en-GB" sz="1600" dirty="0">
                              <a:effectLst/>
                            </a:rPr>
                            <a:t>Delta function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𝛿</m:t>
                                </m:r>
                                <m:r>
                                  <a:rPr lang="en-GB" sz="1600">
                                    <a:effectLst/>
                                  </a:rPr>
                                  <m:t>(</m:t>
                                </m:r>
                                <m:r>
                                  <a:rPr lang="en-GB" sz="1600">
                                    <a:effectLst/>
                                  </a:rPr>
                                  <m:t>𝑡</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1</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48910909"/>
                      </a:ext>
                    </a:extLst>
                  </a:tr>
                  <a:tr h="304700">
                    <a:tc>
                      <a:txBody>
                        <a:bodyPr/>
                        <a:lstStyle/>
                        <a:p>
                          <a:pPr>
                            <a:lnSpc>
                              <a:spcPct val="115000"/>
                            </a:lnSpc>
                            <a:spcBef>
                              <a:spcPts val="1000"/>
                            </a:spcBef>
                            <a:spcAft>
                              <a:spcPts val="0"/>
                            </a:spcAft>
                          </a:pPr>
                          <a:r>
                            <a:rPr lang="en-GB" sz="1600" dirty="0">
                              <a:effectLst/>
                            </a:rPr>
                            <a:t>Shifted delta function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𝛿</m:t>
                                </m:r>
                                <m:r>
                                  <a:rPr lang="en-GB" sz="1600">
                                    <a:effectLst/>
                                  </a:rPr>
                                  <m:t>(</m:t>
                                </m:r>
                                <m:r>
                                  <a:rPr lang="en-GB" sz="1600">
                                    <a:effectLst/>
                                  </a:rPr>
                                  <m:t>𝑡</m:t>
                                </m:r>
                                <m:r>
                                  <a:rPr lang="en-GB" sz="1600">
                                    <a:effectLst/>
                                  </a:rPr>
                                  <m:t>−</m:t>
                                </m:r>
                                <m:r>
                                  <a:rPr lang="en-GB" sz="1600">
                                    <a:effectLst/>
                                  </a:rPr>
                                  <m:t>𝑎</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p>
                                  <m:sSupPr>
                                    <m:ctrlPr>
                                      <a:rPr lang="en-GB" sz="1600">
                                        <a:effectLst/>
                                      </a:rPr>
                                    </m:ctrlPr>
                                  </m:sSupPr>
                                  <m:e>
                                    <m:r>
                                      <a:rPr lang="en-GB" sz="1600">
                                        <a:effectLst/>
                                      </a:rPr>
                                      <m:t>𝑒</m:t>
                                    </m:r>
                                  </m:e>
                                  <m:sup>
                                    <m:r>
                                      <a:rPr lang="en-GB" sz="1600">
                                        <a:effectLst/>
                                      </a:rPr>
                                      <m:t>−</m:t>
                                    </m:r>
                                    <m:r>
                                      <a:rPr lang="en-GB" sz="1600">
                                        <a:effectLst/>
                                      </a:rPr>
                                      <m:t>𝑎𝑠</m:t>
                                    </m:r>
                                  </m:sup>
                                </m:sSup>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416509303"/>
                      </a:ext>
                    </a:extLst>
                  </a:tr>
                  <a:tr h="572747">
                    <a:tc>
                      <a:txBody>
                        <a:bodyPr/>
                        <a:lstStyle/>
                        <a:p>
                          <a:pPr>
                            <a:lnSpc>
                              <a:spcPct val="115000"/>
                            </a:lnSpc>
                            <a:spcBef>
                              <a:spcPts val="1000"/>
                            </a:spcBef>
                            <a:spcAft>
                              <a:spcPts val="0"/>
                            </a:spcAft>
                          </a:pPr>
                          <a:r>
                            <a:rPr lang="en-GB" sz="1600" dirty="0">
                              <a:effectLst/>
                            </a:rPr>
                            <a:t>Unit step</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r>
                                  <a:rPr lang="en-GB" sz="1600">
                                    <a:effectLst/>
                                  </a:rPr>
                                  <m:t>𝑢</m:t>
                                </m:r>
                                <m:r>
                                  <a:rPr lang="en-GB" sz="1600">
                                    <a:effectLst/>
                                  </a:rPr>
                                  <m:t>(</m:t>
                                </m:r>
                                <m:r>
                                  <a:rPr lang="en-GB" sz="1600">
                                    <a:effectLst/>
                                  </a:rPr>
                                  <m:t>𝑡</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f>
                                  <m:fPr>
                                    <m:ctrlPr>
                                      <a:rPr lang="en-GB" sz="1600">
                                        <a:effectLst/>
                                      </a:rPr>
                                    </m:ctrlPr>
                                  </m:fPr>
                                  <m:num>
                                    <m:r>
                                      <a:rPr lang="en-GB" sz="1600">
                                        <a:effectLst/>
                                      </a:rPr>
                                      <m:t>1</m:t>
                                    </m:r>
                                  </m:num>
                                  <m:den>
                                    <m:r>
                                      <a:rPr lang="en-GB" sz="1600">
                                        <a:effectLst/>
                                      </a:rPr>
                                      <m:t>𝑠</m:t>
                                    </m:r>
                                  </m:den>
                                </m:f>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75644792"/>
                      </a:ext>
                    </a:extLst>
                  </a:tr>
                  <a:tr h="527043">
                    <a:tc>
                      <a:txBody>
                        <a:bodyPr/>
                        <a:lstStyle/>
                        <a:p>
                          <a:pPr>
                            <a:lnSpc>
                              <a:spcPct val="115000"/>
                            </a:lnSpc>
                            <a:spcBef>
                              <a:spcPts val="1000"/>
                            </a:spcBef>
                            <a:spcAft>
                              <a:spcPts val="0"/>
                            </a:spcAft>
                          </a:pPr>
                          <a:r>
                            <a:rPr lang="en-GB" sz="1600" dirty="0">
                              <a:effectLst/>
                            </a:rPr>
                            <a:t>Sine</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func>
                                  <m:funcPr>
                                    <m:ctrlPr>
                                      <a:rPr lang="en-GB" sz="1600">
                                        <a:effectLst/>
                                      </a:rPr>
                                    </m:ctrlPr>
                                  </m:funcPr>
                                  <m:fName>
                                    <m:r>
                                      <m:rPr>
                                        <m:sty m:val="p"/>
                                      </m:rPr>
                                      <a:rPr lang="en-GB" sz="1600">
                                        <a:effectLst/>
                                      </a:rPr>
                                      <m:t>sin</m:t>
                                    </m:r>
                                  </m:fName>
                                  <m:e>
                                    <m:r>
                                      <a:rPr lang="en-GB" sz="1600">
                                        <a:effectLst/>
                                      </a:rPr>
                                      <m:t>𝜔</m:t>
                                    </m:r>
                                    <m:r>
                                      <a:rPr lang="en-GB" sz="1600">
                                        <a:effectLst/>
                                      </a:rPr>
                                      <m:t>𝑡</m:t>
                                    </m:r>
                                  </m:e>
                                </m:func>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f>
                                  <m:fPr>
                                    <m:ctrlPr>
                                      <a:rPr lang="en-GB" sz="1600">
                                        <a:effectLst/>
                                      </a:rPr>
                                    </m:ctrlPr>
                                  </m:fPr>
                                  <m:num>
                                    <m:r>
                                      <a:rPr lang="en-GB" sz="1600">
                                        <a:effectLst/>
                                      </a:rPr>
                                      <m:t>𝜔</m:t>
                                    </m:r>
                                  </m:num>
                                  <m:den>
                                    <m:sSup>
                                      <m:sSupPr>
                                        <m:ctrlPr>
                                          <a:rPr lang="en-GB" sz="1600">
                                            <a:effectLst/>
                                          </a:rPr>
                                        </m:ctrlPr>
                                      </m:sSupPr>
                                      <m:e>
                                        <m:r>
                                          <a:rPr lang="en-GB" sz="1600">
                                            <a:effectLst/>
                                          </a:rPr>
                                          <m:t>𝑠</m:t>
                                        </m:r>
                                      </m:e>
                                      <m:sup>
                                        <m:r>
                                          <a:rPr lang="en-GB" sz="1600">
                                            <a:effectLst/>
                                          </a:rPr>
                                          <m:t>2</m:t>
                                        </m:r>
                                      </m:sup>
                                    </m:sSup>
                                    <m:r>
                                      <a:rPr lang="en-GB" sz="1600">
                                        <a:effectLst/>
                                      </a:rPr>
                                      <m:t>+</m:t>
                                    </m:r>
                                    <m:sSup>
                                      <m:sSupPr>
                                        <m:ctrlPr>
                                          <a:rPr lang="en-GB" sz="1600">
                                            <a:effectLst/>
                                          </a:rPr>
                                        </m:ctrlPr>
                                      </m:sSupPr>
                                      <m:e>
                                        <m:r>
                                          <a:rPr lang="en-GB" sz="1600">
                                            <a:effectLst/>
                                          </a:rPr>
                                          <m:t>𝜔</m:t>
                                        </m:r>
                                      </m:e>
                                      <m:sup>
                                        <m:r>
                                          <a:rPr lang="en-GB" sz="1600">
                                            <a:effectLst/>
                                          </a:rPr>
                                          <m:t>2</m:t>
                                        </m:r>
                                      </m:sup>
                                    </m:sSup>
                                  </m:den>
                                </m:f>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93864197"/>
                      </a:ext>
                    </a:extLst>
                  </a:tr>
                  <a:tr h="304700">
                    <a:tc>
                      <a:txBody>
                        <a:bodyPr/>
                        <a:lstStyle/>
                        <a:p>
                          <a:pPr>
                            <a:lnSpc>
                              <a:spcPct val="115000"/>
                            </a:lnSpc>
                            <a:spcBef>
                              <a:spcPts val="1000"/>
                            </a:spcBef>
                            <a:spcAft>
                              <a:spcPts val="0"/>
                            </a:spcAft>
                          </a:pPr>
                          <a:r>
                            <a:rPr lang="en-GB" sz="1600" dirty="0">
                              <a:effectLst/>
                            </a:rPr>
                            <a:t>Time Multiplication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b>
                                  <m:sSubPr>
                                    <m:ctrlPr>
                                      <a:rPr lang="en-GB" sz="1600">
                                        <a:effectLst/>
                                      </a:rPr>
                                    </m:ctrlPr>
                                  </m:sSubPr>
                                  <m:e>
                                    <m:r>
                                      <a:rPr lang="en-GB" sz="1600">
                                        <a:effectLst/>
                                      </a:rPr>
                                      <m:t>𝑓</m:t>
                                    </m:r>
                                  </m:e>
                                  <m:sub>
                                    <m:r>
                                      <a:rPr lang="en-GB" sz="1600">
                                        <a:effectLst/>
                                      </a:rPr>
                                      <m:t>1</m:t>
                                    </m:r>
                                  </m:sub>
                                </m:sSub>
                                <m:r>
                                  <a:rPr lang="en-GB" sz="1600">
                                    <a:effectLst/>
                                  </a:rPr>
                                  <m:t>(</m:t>
                                </m:r>
                                <m:r>
                                  <a:rPr lang="en-GB" sz="1600">
                                    <a:effectLst/>
                                  </a:rPr>
                                  <m:t>𝑡</m:t>
                                </m:r>
                                <m:r>
                                  <a:rPr lang="en-GB" sz="1600">
                                    <a:effectLst/>
                                  </a:rPr>
                                  <m:t>)</m:t>
                                </m:r>
                                <m:sSub>
                                  <m:sSubPr>
                                    <m:ctrlPr>
                                      <a:rPr lang="en-GB" sz="1600">
                                        <a:effectLst/>
                                      </a:rPr>
                                    </m:ctrlPr>
                                  </m:sSubPr>
                                  <m:e>
                                    <m:r>
                                      <a:rPr lang="en-GB" sz="1600">
                                        <a:effectLst/>
                                      </a:rPr>
                                      <m:t>𝑓</m:t>
                                    </m:r>
                                  </m:e>
                                  <m:sub>
                                    <m:r>
                                      <a:rPr lang="en-GB" sz="1600">
                                        <a:effectLst/>
                                      </a:rPr>
                                      <m:t>2</m:t>
                                    </m:r>
                                  </m:sub>
                                </m:sSub>
                                <m:r>
                                  <a:rPr lang="en-GB" sz="1600">
                                    <a:effectLst/>
                                  </a:rPr>
                                  <m:t>(</m:t>
                                </m:r>
                                <m:r>
                                  <a:rPr lang="en-GB" sz="1600">
                                    <a:effectLst/>
                                  </a:rPr>
                                  <m:t>𝑡</m:t>
                                </m:r>
                                <m:r>
                                  <a:rPr lang="en-GB" sz="1600">
                                    <a:effectLst/>
                                  </a:rPr>
                                  <m:t>)</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b>
                                  <m:sSubPr>
                                    <m:ctrlPr>
                                      <a:rPr lang="en-GB" sz="1600">
                                        <a:effectLst/>
                                      </a:rPr>
                                    </m:ctrlPr>
                                  </m:sSubPr>
                                  <m:e>
                                    <m:r>
                                      <a:rPr lang="en-GB" sz="1600">
                                        <a:effectLst/>
                                      </a:rPr>
                                      <m:t>𝐹</m:t>
                                    </m:r>
                                  </m:e>
                                  <m:sub>
                                    <m:r>
                                      <a:rPr lang="en-GB" sz="1600">
                                        <a:effectLst/>
                                      </a:rPr>
                                      <m:t>1</m:t>
                                    </m:r>
                                  </m:sub>
                                </m:sSub>
                                <m:r>
                                  <a:rPr lang="en-GB" sz="1600">
                                    <a:effectLst/>
                                  </a:rPr>
                                  <m:t>(</m:t>
                                </m:r>
                                <m:r>
                                  <a:rPr lang="en-GB" sz="1600">
                                    <a:effectLst/>
                                  </a:rPr>
                                  <m:t>𝑠</m:t>
                                </m:r>
                                <m:r>
                                  <a:rPr lang="en-GB" sz="1600">
                                    <a:effectLst/>
                                  </a:rPr>
                                  <m:t>)∗</m:t>
                                </m:r>
                                <m:sSub>
                                  <m:sSubPr>
                                    <m:ctrlPr>
                                      <a:rPr lang="en-GB" sz="1600">
                                        <a:effectLst/>
                                      </a:rPr>
                                    </m:ctrlPr>
                                  </m:sSubPr>
                                  <m:e>
                                    <m:r>
                                      <a:rPr lang="en-GB" sz="1600">
                                        <a:effectLst/>
                                      </a:rPr>
                                      <m:t>𝐹</m:t>
                                    </m:r>
                                  </m:e>
                                  <m:sub>
                                    <m:r>
                                      <a:rPr lang="en-GB" sz="1600">
                                        <a:effectLst/>
                                      </a:rPr>
                                      <m:t>2</m:t>
                                    </m:r>
                                  </m:sub>
                                </m:sSub>
                                <m:r>
                                  <a:rPr lang="en-GB" sz="1600">
                                    <a:effectLst/>
                                  </a:rPr>
                                  <m:t>(</m:t>
                                </m:r>
                                <m:r>
                                  <a:rPr lang="en-GB" sz="1600">
                                    <a:effectLst/>
                                  </a:rPr>
                                  <m:t>𝑠</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4391657"/>
                      </a:ext>
                    </a:extLst>
                  </a:tr>
                  <a:tr h="304700">
                    <a:tc>
                      <a:txBody>
                        <a:bodyPr/>
                        <a:lstStyle/>
                        <a:p>
                          <a:pPr>
                            <a:lnSpc>
                              <a:spcPct val="115000"/>
                            </a:lnSpc>
                            <a:spcBef>
                              <a:spcPts val="1000"/>
                            </a:spcBef>
                            <a:spcAft>
                              <a:spcPts val="0"/>
                            </a:spcAft>
                          </a:pPr>
                          <a:r>
                            <a:rPr lang="en-GB" sz="1600" dirty="0">
                              <a:effectLst/>
                            </a:rPr>
                            <a:t>Time Convolution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b>
                                  <m:sSubPr>
                                    <m:ctrlPr>
                                      <a:rPr lang="en-GB" sz="1600">
                                        <a:effectLst/>
                                      </a:rPr>
                                    </m:ctrlPr>
                                  </m:sSubPr>
                                  <m:e>
                                    <m:r>
                                      <a:rPr lang="en-GB" sz="1600">
                                        <a:effectLst/>
                                      </a:rPr>
                                      <m:t>𝑓</m:t>
                                    </m:r>
                                  </m:e>
                                  <m:sub>
                                    <m:r>
                                      <a:rPr lang="en-GB" sz="1600">
                                        <a:effectLst/>
                                      </a:rPr>
                                      <m:t>1</m:t>
                                    </m:r>
                                  </m:sub>
                                </m:sSub>
                                <m:r>
                                  <a:rPr lang="en-GB" sz="1600">
                                    <a:effectLst/>
                                  </a:rPr>
                                  <m:t>(</m:t>
                                </m:r>
                                <m:r>
                                  <a:rPr lang="en-GB" sz="1600">
                                    <a:effectLst/>
                                  </a:rPr>
                                  <m:t>𝑡</m:t>
                                </m:r>
                                <m:r>
                                  <a:rPr lang="en-GB" sz="1600">
                                    <a:effectLst/>
                                  </a:rPr>
                                  <m:t>)∗</m:t>
                                </m:r>
                                <m:sSub>
                                  <m:sSubPr>
                                    <m:ctrlPr>
                                      <a:rPr lang="en-GB" sz="1600">
                                        <a:effectLst/>
                                      </a:rPr>
                                    </m:ctrlPr>
                                  </m:sSubPr>
                                  <m:e>
                                    <m:r>
                                      <a:rPr lang="en-GB" sz="1600">
                                        <a:effectLst/>
                                      </a:rPr>
                                      <m:t>𝑓</m:t>
                                    </m:r>
                                  </m:e>
                                  <m:sub>
                                    <m:r>
                                      <a:rPr lang="en-GB" sz="1600">
                                        <a:effectLst/>
                                      </a:rPr>
                                      <m:t>2</m:t>
                                    </m:r>
                                  </m:sub>
                                </m:sSub>
                                <m:r>
                                  <a:rPr lang="en-GB" sz="1600">
                                    <a:effectLst/>
                                  </a:rPr>
                                  <m:t>(</m:t>
                                </m:r>
                                <m:r>
                                  <a:rPr lang="en-GB" sz="1600">
                                    <a:effectLst/>
                                  </a:rPr>
                                  <m:t>𝑡</m:t>
                                </m:r>
                                <m:r>
                                  <a:rPr lang="en-GB" sz="1600">
                                    <a:effectLst/>
                                  </a:rPr>
                                  <m:t>)</m:t>
                                </m:r>
                              </m:oMath>
                            </m:oMathPara>
                          </a14:m>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Bef>
                              <a:spcPts val="1000"/>
                            </a:spcBef>
                            <a:spcAft>
                              <a:spcPts val="0"/>
                            </a:spcAft>
                          </a:pPr>
                          <a14:m>
                            <m:oMathPara xmlns:m="http://schemas.openxmlformats.org/officeDocument/2006/math">
                              <m:oMathParaPr>
                                <m:jc m:val="centerGroup"/>
                              </m:oMathParaPr>
                              <m:oMath xmlns:m="http://schemas.openxmlformats.org/officeDocument/2006/math">
                                <m:sSub>
                                  <m:sSubPr>
                                    <m:ctrlPr>
                                      <a:rPr lang="en-GB" sz="1600">
                                        <a:effectLst/>
                                      </a:rPr>
                                    </m:ctrlPr>
                                  </m:sSubPr>
                                  <m:e>
                                    <m:r>
                                      <a:rPr lang="en-GB" sz="1600">
                                        <a:effectLst/>
                                      </a:rPr>
                                      <m:t>𝐹</m:t>
                                    </m:r>
                                  </m:e>
                                  <m:sub>
                                    <m:r>
                                      <a:rPr lang="en-GB" sz="1600">
                                        <a:effectLst/>
                                      </a:rPr>
                                      <m:t>1</m:t>
                                    </m:r>
                                  </m:sub>
                                </m:sSub>
                                <m:r>
                                  <a:rPr lang="en-GB" sz="1600">
                                    <a:effectLst/>
                                  </a:rPr>
                                  <m:t>(</m:t>
                                </m:r>
                                <m:r>
                                  <a:rPr lang="en-GB" sz="1600">
                                    <a:effectLst/>
                                  </a:rPr>
                                  <m:t>𝑠</m:t>
                                </m:r>
                                <m:r>
                                  <a:rPr lang="en-GB" sz="1600">
                                    <a:effectLst/>
                                  </a:rPr>
                                  <m:t>)</m:t>
                                </m:r>
                                <m:sSub>
                                  <m:sSubPr>
                                    <m:ctrlPr>
                                      <a:rPr lang="en-GB" sz="1600">
                                        <a:effectLst/>
                                      </a:rPr>
                                    </m:ctrlPr>
                                  </m:sSubPr>
                                  <m:e>
                                    <m:r>
                                      <a:rPr lang="en-GB" sz="1600">
                                        <a:effectLst/>
                                      </a:rPr>
                                      <m:t>𝐹</m:t>
                                    </m:r>
                                  </m:e>
                                  <m:sub>
                                    <m:r>
                                      <a:rPr lang="en-GB" sz="1600">
                                        <a:effectLst/>
                                      </a:rPr>
                                      <m:t>2</m:t>
                                    </m:r>
                                  </m:sub>
                                </m:sSub>
                                <m:r>
                                  <a:rPr lang="en-GB" sz="1600">
                                    <a:effectLst/>
                                  </a:rPr>
                                  <m:t>(</m:t>
                                </m:r>
                                <m:r>
                                  <a:rPr lang="en-GB" sz="1600">
                                    <a:effectLst/>
                                  </a:rPr>
                                  <m:t>𝑠</m:t>
                                </m:r>
                                <m:r>
                                  <a:rPr lang="en-GB" sz="1600">
                                    <a:effectLst/>
                                  </a:rPr>
                                  <m:t>)</m:t>
                                </m:r>
                              </m:oMath>
                            </m:oMathPara>
                          </a14:m>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815585551"/>
                      </a:ext>
                    </a:extLst>
                  </a:tr>
                </a:tbl>
              </a:graphicData>
            </a:graphic>
          </p:graphicFrame>
        </mc:Choice>
        <mc:Fallback>
          <p:graphicFrame>
            <p:nvGraphicFramePr>
              <p:cNvPr id="14" name="Table 13"/>
              <p:cNvGraphicFramePr>
                <a:graphicFrameLocks noGrp="1"/>
              </p:cNvGraphicFramePr>
              <p:nvPr>
                <p:extLst>
                  <p:ext uri="{D42A27DB-BD31-4B8C-83A1-F6EECF244321}">
                    <p14:modId xmlns:p14="http://schemas.microsoft.com/office/powerpoint/2010/main" val="2690852291"/>
                  </p:ext>
                </p:extLst>
              </p:nvPr>
            </p:nvGraphicFramePr>
            <p:xfrm>
              <a:off x="430972" y="1407973"/>
              <a:ext cx="8101467" cy="3821226"/>
            </p:xfrm>
            <a:graphic>
              <a:graphicData uri="http://schemas.openxmlformats.org/drawingml/2006/table">
                <a:tbl>
                  <a:tblPr firstRow="1" firstCol="1" bandRow="1">
                    <a:tableStyleId>{7DF18680-E054-41AD-8BC1-D1AEF772440D}</a:tableStyleId>
                  </a:tblPr>
                  <a:tblGrid>
                    <a:gridCol w="2721169">
                      <a:extLst>
                        <a:ext uri="{9D8B030D-6E8A-4147-A177-3AD203B41FA5}">
                          <a16:colId xmlns:a16="http://schemas.microsoft.com/office/drawing/2014/main" val="537333855"/>
                        </a:ext>
                      </a:extLst>
                    </a:gridCol>
                    <a:gridCol w="2355963">
                      <a:extLst>
                        <a:ext uri="{9D8B030D-6E8A-4147-A177-3AD203B41FA5}">
                          <a16:colId xmlns:a16="http://schemas.microsoft.com/office/drawing/2014/main" val="2530169197"/>
                        </a:ext>
                      </a:extLst>
                    </a:gridCol>
                    <a:gridCol w="576064">
                      <a:extLst>
                        <a:ext uri="{9D8B030D-6E8A-4147-A177-3AD203B41FA5}">
                          <a16:colId xmlns:a16="http://schemas.microsoft.com/office/drawing/2014/main" val="1044171376"/>
                        </a:ext>
                      </a:extLst>
                    </a:gridCol>
                    <a:gridCol w="2448271">
                      <a:extLst>
                        <a:ext uri="{9D8B030D-6E8A-4147-A177-3AD203B41FA5}">
                          <a16:colId xmlns:a16="http://schemas.microsoft.com/office/drawing/2014/main" val="580095882"/>
                        </a:ext>
                      </a:extLst>
                    </a:gridCol>
                  </a:tblGrid>
                  <a:tr h="304700">
                    <a:tc>
                      <a:txBody>
                        <a:bodyPr/>
                        <a:lstStyle/>
                        <a:p>
                          <a:pPr>
                            <a:lnSpc>
                              <a:spcPct val="115000"/>
                            </a:lnSpc>
                            <a:spcBef>
                              <a:spcPts val="1000"/>
                            </a:spcBef>
                            <a:spcAft>
                              <a:spcPts val="0"/>
                            </a:spcAft>
                          </a:pPr>
                          <a:r>
                            <a:rPr lang="en-GB" sz="1600" dirty="0">
                              <a:effectLst/>
                            </a:rPr>
                            <a:t>Transform</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10000" r="-129199" b="-1186000"/>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10000" r="-995" b="-1186000"/>
                          </a:stretch>
                        </a:blipFill>
                      </a:tcPr>
                    </a:tc>
                    <a:extLst>
                      <a:ext uri="{0D108BD9-81ED-4DB2-BD59-A6C34878D82A}">
                        <a16:rowId xmlns:a16="http://schemas.microsoft.com/office/drawing/2014/main" val="637321081"/>
                      </a:ext>
                    </a:extLst>
                  </a:tr>
                  <a:tr h="578600">
                    <a:tc>
                      <a:txBody>
                        <a:bodyPr/>
                        <a:lstStyle/>
                        <a:p>
                          <a:pPr>
                            <a:lnSpc>
                              <a:spcPct val="115000"/>
                            </a:lnSpc>
                            <a:spcBef>
                              <a:spcPts val="1000"/>
                            </a:spcBef>
                            <a:spcAft>
                              <a:spcPts val="0"/>
                            </a:spcAft>
                          </a:pPr>
                          <a:r>
                            <a:rPr lang="en-GB" sz="1600" dirty="0">
                              <a:effectLst/>
                            </a:rPr>
                            <a:t>Time differentiation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57895" r="-129199" b="-524211"/>
                          </a:stretch>
                        </a:blipFill>
                      </a:tcP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57895" r="-995" b="-524211"/>
                          </a:stretch>
                        </a:blipFill>
                      </a:tcPr>
                    </a:tc>
                    <a:extLst>
                      <a:ext uri="{0D108BD9-81ED-4DB2-BD59-A6C34878D82A}">
                        <a16:rowId xmlns:a16="http://schemas.microsoft.com/office/drawing/2014/main" val="3316167516"/>
                      </a:ext>
                    </a:extLst>
                  </a:tr>
                  <a:tr h="619336">
                    <a:tc>
                      <a:txBody>
                        <a:bodyPr/>
                        <a:lstStyle/>
                        <a:p>
                          <a:pPr>
                            <a:lnSpc>
                              <a:spcPct val="115000"/>
                            </a:lnSpc>
                            <a:spcBef>
                              <a:spcPts val="1000"/>
                            </a:spcBef>
                            <a:spcAft>
                              <a:spcPts val="0"/>
                            </a:spcAft>
                          </a:pPr>
                          <a:r>
                            <a:rPr lang="en-GB" sz="1600" dirty="0">
                              <a:effectLst/>
                            </a:rPr>
                            <a:t>Time 2</a:t>
                          </a:r>
                          <a:r>
                            <a:rPr lang="en-GB" sz="1600" baseline="30000" dirty="0">
                              <a:effectLst/>
                            </a:rPr>
                            <a:t>nd</a:t>
                          </a:r>
                          <a:r>
                            <a:rPr lang="en-GB" sz="1600" dirty="0">
                              <a:effectLst/>
                            </a:rPr>
                            <a:t> differentiation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147059" r="-129199" b="-388235"/>
                          </a:stretch>
                        </a:blipFill>
                      </a:tcP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147059" r="-995" b="-388235"/>
                          </a:stretch>
                        </a:blipFill>
                      </a:tcPr>
                    </a:tc>
                    <a:extLst>
                      <a:ext uri="{0D108BD9-81ED-4DB2-BD59-A6C34878D82A}">
                        <a16:rowId xmlns:a16="http://schemas.microsoft.com/office/drawing/2014/main" val="1808880703"/>
                      </a:ext>
                    </a:extLst>
                  </a:tr>
                  <a:tr h="304700">
                    <a:tc>
                      <a:txBody>
                        <a:bodyPr/>
                        <a:lstStyle/>
                        <a:p>
                          <a:pPr>
                            <a:lnSpc>
                              <a:spcPct val="115000"/>
                            </a:lnSpc>
                            <a:spcBef>
                              <a:spcPts val="1000"/>
                            </a:spcBef>
                            <a:spcAft>
                              <a:spcPts val="0"/>
                            </a:spcAft>
                          </a:pPr>
                          <a:r>
                            <a:rPr lang="en-GB" sz="1600" dirty="0">
                              <a:effectLst/>
                            </a:rPr>
                            <a:t>Delta function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504000" r="-129199" b="-692000"/>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504000" r="-995" b="-692000"/>
                          </a:stretch>
                        </a:blipFill>
                      </a:tcPr>
                    </a:tc>
                    <a:extLst>
                      <a:ext uri="{0D108BD9-81ED-4DB2-BD59-A6C34878D82A}">
                        <a16:rowId xmlns:a16="http://schemas.microsoft.com/office/drawing/2014/main" val="748910909"/>
                      </a:ext>
                    </a:extLst>
                  </a:tr>
                  <a:tr h="304700">
                    <a:tc>
                      <a:txBody>
                        <a:bodyPr/>
                        <a:lstStyle/>
                        <a:p>
                          <a:pPr>
                            <a:lnSpc>
                              <a:spcPct val="115000"/>
                            </a:lnSpc>
                            <a:spcBef>
                              <a:spcPts val="1000"/>
                            </a:spcBef>
                            <a:spcAft>
                              <a:spcPts val="0"/>
                            </a:spcAft>
                          </a:pPr>
                          <a:r>
                            <a:rPr lang="en-GB" sz="1600" dirty="0">
                              <a:effectLst/>
                            </a:rPr>
                            <a:t>Shifted delta function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604000" r="-129199" b="-592000"/>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604000" r="-995" b="-592000"/>
                          </a:stretch>
                        </a:blipFill>
                      </a:tcPr>
                    </a:tc>
                    <a:extLst>
                      <a:ext uri="{0D108BD9-81ED-4DB2-BD59-A6C34878D82A}">
                        <a16:rowId xmlns:a16="http://schemas.microsoft.com/office/drawing/2014/main" val="2416509303"/>
                      </a:ext>
                    </a:extLst>
                  </a:tr>
                  <a:tr h="572747">
                    <a:tc>
                      <a:txBody>
                        <a:bodyPr/>
                        <a:lstStyle/>
                        <a:p>
                          <a:pPr>
                            <a:lnSpc>
                              <a:spcPct val="115000"/>
                            </a:lnSpc>
                            <a:spcBef>
                              <a:spcPts val="1000"/>
                            </a:spcBef>
                            <a:spcAft>
                              <a:spcPts val="0"/>
                            </a:spcAft>
                          </a:pPr>
                          <a:r>
                            <a:rPr lang="en-GB" sz="1600" dirty="0">
                              <a:effectLst/>
                            </a:rPr>
                            <a:t>Unit step</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374468" r="-129199" b="-214894"/>
                          </a:stretch>
                        </a:blipFill>
                      </a:tcPr>
                    </a:tc>
                    <a:tc>
                      <a:txBody>
                        <a:bodyPr/>
                        <a:lstStyle/>
                        <a:p>
                          <a:pPr algn="ctr">
                            <a:lnSpc>
                              <a:spcPct val="115000"/>
                            </a:lnSpc>
                            <a:spcBef>
                              <a:spcPts val="1000"/>
                            </a:spcBef>
                            <a:spcAft>
                              <a:spcPts val="0"/>
                            </a:spcAft>
                          </a:pP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374468" r="-995" b="-214894"/>
                          </a:stretch>
                        </a:blipFill>
                      </a:tcPr>
                    </a:tc>
                    <a:extLst>
                      <a:ext uri="{0D108BD9-81ED-4DB2-BD59-A6C34878D82A}">
                        <a16:rowId xmlns:a16="http://schemas.microsoft.com/office/drawing/2014/main" val="4175644792"/>
                      </a:ext>
                    </a:extLst>
                  </a:tr>
                  <a:tr h="527043">
                    <a:tc>
                      <a:txBody>
                        <a:bodyPr/>
                        <a:lstStyle/>
                        <a:p>
                          <a:pPr>
                            <a:lnSpc>
                              <a:spcPct val="115000"/>
                            </a:lnSpc>
                            <a:spcBef>
                              <a:spcPts val="1000"/>
                            </a:spcBef>
                            <a:spcAft>
                              <a:spcPts val="0"/>
                            </a:spcAft>
                          </a:pPr>
                          <a:r>
                            <a:rPr lang="en-GB" sz="1600" dirty="0">
                              <a:effectLst/>
                            </a:rPr>
                            <a:t>Sine</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512644" r="-129199" b="-132184"/>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512644" r="-995" b="-132184"/>
                          </a:stretch>
                        </a:blipFill>
                      </a:tcPr>
                    </a:tc>
                    <a:extLst>
                      <a:ext uri="{0D108BD9-81ED-4DB2-BD59-A6C34878D82A}">
                        <a16:rowId xmlns:a16="http://schemas.microsoft.com/office/drawing/2014/main" val="2393864197"/>
                      </a:ext>
                    </a:extLst>
                  </a:tr>
                  <a:tr h="304700">
                    <a:tc>
                      <a:txBody>
                        <a:bodyPr/>
                        <a:lstStyle/>
                        <a:p>
                          <a:pPr>
                            <a:lnSpc>
                              <a:spcPct val="115000"/>
                            </a:lnSpc>
                            <a:spcBef>
                              <a:spcPts val="1000"/>
                            </a:spcBef>
                            <a:spcAft>
                              <a:spcPts val="0"/>
                            </a:spcAft>
                          </a:pPr>
                          <a:r>
                            <a:rPr lang="en-GB" sz="1600" dirty="0">
                              <a:effectLst/>
                            </a:rPr>
                            <a:t>Time Multiplication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1066000" r="-129199" b="-130000"/>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1066000" r="-995" b="-130000"/>
                          </a:stretch>
                        </a:blipFill>
                      </a:tcPr>
                    </a:tc>
                    <a:extLst>
                      <a:ext uri="{0D108BD9-81ED-4DB2-BD59-A6C34878D82A}">
                        <a16:rowId xmlns:a16="http://schemas.microsoft.com/office/drawing/2014/main" val="1054391657"/>
                      </a:ext>
                    </a:extLst>
                  </a:tr>
                  <a:tr h="304700">
                    <a:tc>
                      <a:txBody>
                        <a:bodyPr/>
                        <a:lstStyle/>
                        <a:p>
                          <a:pPr>
                            <a:lnSpc>
                              <a:spcPct val="115000"/>
                            </a:lnSpc>
                            <a:spcBef>
                              <a:spcPts val="1000"/>
                            </a:spcBef>
                            <a:spcAft>
                              <a:spcPts val="0"/>
                            </a:spcAft>
                          </a:pPr>
                          <a:r>
                            <a:rPr lang="en-GB" sz="1600" dirty="0">
                              <a:effectLst/>
                            </a:rPr>
                            <a:t>Time Convolution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115762" t="-1166000" r="-129199" b="-30000"/>
                          </a:stretch>
                        </a:blipFill>
                      </a:tcPr>
                    </a:tc>
                    <a:tc>
                      <a:txBody>
                        <a:bodyPr/>
                        <a:lstStyle/>
                        <a:p>
                          <a:pPr algn="ctr">
                            <a:lnSpc>
                              <a:spcPct val="115000"/>
                            </a:lnSpc>
                            <a:spcBef>
                              <a:spcPts val="1000"/>
                            </a:spcBef>
                            <a:spcAft>
                              <a:spcPts val="0"/>
                            </a:spcAft>
                          </a:pPr>
                          <a:endParaRPr lang="en-GB"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endParaRPr lang="en-US"/>
                        </a:p>
                      </a:txBody>
                      <a:tcPr marL="68580" marR="68580" marT="0" marB="0" anchor="ctr">
                        <a:blipFill>
                          <a:blip r:embed="rId3"/>
                          <a:stretch>
                            <a:fillRect l="-231095" t="-1166000" r="-995" b="-30000"/>
                          </a:stretch>
                        </a:blipFill>
                      </a:tcPr>
                    </a:tc>
                    <a:extLst>
                      <a:ext uri="{0D108BD9-81ED-4DB2-BD59-A6C34878D82A}">
                        <a16:rowId xmlns:a16="http://schemas.microsoft.com/office/drawing/2014/main" val="3815585551"/>
                      </a:ext>
                    </a:extLst>
                  </a:tr>
                </a:tbl>
              </a:graphicData>
            </a:graphic>
          </p:graphicFrame>
        </mc:Fallback>
      </mc:AlternateContent>
      <p:pic>
        <p:nvPicPr>
          <p:cNvPr id="24" name="Picture 23"/>
          <p:cNvPicPr>
            <a:picLocks noChangeAspect="1"/>
          </p:cNvPicPr>
          <p:nvPr/>
        </p:nvPicPr>
        <p:blipFill>
          <a:blip r:embed="rId4">
            <a:clrChange>
              <a:clrFrom>
                <a:srgbClr val="FFFFFF"/>
              </a:clrFrom>
              <a:clrTo>
                <a:srgbClr val="FFFFFF">
                  <a:alpha val="0"/>
                </a:srgbClr>
              </a:clrTo>
            </a:clrChange>
          </a:blip>
          <a:stretch>
            <a:fillRect/>
          </a:stretch>
        </p:blipFill>
        <p:spPr>
          <a:xfrm>
            <a:off x="5572058" y="1844824"/>
            <a:ext cx="432048" cy="298757"/>
          </a:xfrm>
          <a:prstGeom prst="rect">
            <a:avLst/>
          </a:prstGeom>
        </p:spPr>
      </p:pic>
      <p:pic>
        <p:nvPicPr>
          <p:cNvPr id="25" name="Picture 24"/>
          <p:cNvPicPr>
            <a:picLocks noChangeAspect="1"/>
          </p:cNvPicPr>
          <p:nvPr/>
        </p:nvPicPr>
        <p:blipFill>
          <a:blip r:embed="rId4">
            <a:clrChange>
              <a:clrFrom>
                <a:srgbClr val="FFFFFF"/>
              </a:clrFrom>
              <a:clrTo>
                <a:srgbClr val="FFFFFF">
                  <a:alpha val="0"/>
                </a:srgbClr>
              </a:clrTo>
            </a:clrChange>
          </a:blip>
          <a:stretch>
            <a:fillRect/>
          </a:stretch>
        </p:blipFill>
        <p:spPr>
          <a:xfrm>
            <a:off x="5572058" y="2421388"/>
            <a:ext cx="432048" cy="298757"/>
          </a:xfrm>
          <a:prstGeom prst="rect">
            <a:avLst/>
          </a:prstGeom>
        </p:spPr>
      </p:pic>
      <p:pic>
        <p:nvPicPr>
          <p:cNvPr id="26" name="Picture 25"/>
          <p:cNvPicPr>
            <a:picLocks noChangeAspect="1"/>
          </p:cNvPicPr>
          <p:nvPr/>
        </p:nvPicPr>
        <p:blipFill>
          <a:blip r:embed="rId4">
            <a:clrChange>
              <a:clrFrom>
                <a:srgbClr val="FFFFFF"/>
              </a:clrFrom>
              <a:clrTo>
                <a:srgbClr val="FFFFFF">
                  <a:alpha val="0"/>
                </a:srgbClr>
              </a:clrTo>
            </a:clrChange>
          </a:blip>
          <a:stretch>
            <a:fillRect/>
          </a:stretch>
        </p:blipFill>
        <p:spPr>
          <a:xfrm>
            <a:off x="5572058" y="2949972"/>
            <a:ext cx="432048" cy="298757"/>
          </a:xfrm>
          <a:prstGeom prst="rect">
            <a:avLst/>
          </a:prstGeom>
        </p:spPr>
      </p:pic>
      <p:pic>
        <p:nvPicPr>
          <p:cNvPr id="27" name="Picture 26"/>
          <p:cNvPicPr>
            <a:picLocks noChangeAspect="1"/>
          </p:cNvPicPr>
          <p:nvPr/>
        </p:nvPicPr>
        <p:blipFill>
          <a:blip r:embed="rId4">
            <a:clrChange>
              <a:clrFrom>
                <a:srgbClr val="FFFFFF"/>
              </a:clrFrom>
              <a:clrTo>
                <a:srgbClr val="FFFFFF">
                  <a:alpha val="0"/>
                </a:srgbClr>
              </a:clrTo>
            </a:clrChange>
          </a:blip>
          <a:stretch>
            <a:fillRect/>
          </a:stretch>
        </p:blipFill>
        <p:spPr>
          <a:xfrm>
            <a:off x="5572058" y="3248729"/>
            <a:ext cx="432048" cy="298757"/>
          </a:xfrm>
          <a:prstGeom prst="rect">
            <a:avLst/>
          </a:prstGeom>
        </p:spPr>
      </p:pic>
      <p:pic>
        <p:nvPicPr>
          <p:cNvPr id="28" name="Picture 27"/>
          <p:cNvPicPr>
            <a:picLocks noChangeAspect="1"/>
          </p:cNvPicPr>
          <p:nvPr/>
        </p:nvPicPr>
        <p:blipFill>
          <a:blip r:embed="rId4">
            <a:clrChange>
              <a:clrFrom>
                <a:srgbClr val="FFFFFF"/>
              </a:clrFrom>
              <a:clrTo>
                <a:srgbClr val="FFFFFF">
                  <a:alpha val="0"/>
                </a:srgbClr>
              </a:clrTo>
            </a:clrChange>
          </a:blip>
          <a:stretch>
            <a:fillRect/>
          </a:stretch>
        </p:blipFill>
        <p:spPr>
          <a:xfrm>
            <a:off x="5572058" y="3674027"/>
            <a:ext cx="432048" cy="298757"/>
          </a:xfrm>
          <a:prstGeom prst="rect">
            <a:avLst/>
          </a:prstGeom>
        </p:spPr>
      </p:pic>
      <p:pic>
        <p:nvPicPr>
          <p:cNvPr id="29" name="Picture 28"/>
          <p:cNvPicPr>
            <a:picLocks noChangeAspect="1"/>
          </p:cNvPicPr>
          <p:nvPr/>
        </p:nvPicPr>
        <p:blipFill>
          <a:blip r:embed="rId4">
            <a:clrChange>
              <a:clrFrom>
                <a:srgbClr val="FFFFFF"/>
              </a:clrFrom>
              <a:clrTo>
                <a:srgbClr val="FFFFFF">
                  <a:alpha val="0"/>
                </a:srgbClr>
              </a:clrTo>
            </a:clrChange>
          </a:blip>
          <a:stretch>
            <a:fillRect/>
          </a:stretch>
        </p:blipFill>
        <p:spPr>
          <a:xfrm>
            <a:off x="5572058" y="4238964"/>
            <a:ext cx="432048" cy="298757"/>
          </a:xfrm>
          <a:prstGeom prst="rect">
            <a:avLst/>
          </a:prstGeom>
        </p:spPr>
      </p:pic>
      <p:pic>
        <p:nvPicPr>
          <p:cNvPr id="30" name="Picture 29"/>
          <p:cNvPicPr>
            <a:picLocks noChangeAspect="1"/>
          </p:cNvPicPr>
          <p:nvPr/>
        </p:nvPicPr>
        <p:blipFill>
          <a:blip r:embed="rId4">
            <a:clrChange>
              <a:clrFrom>
                <a:srgbClr val="FFFFFF"/>
              </a:clrFrom>
              <a:clrTo>
                <a:srgbClr val="FFFFFF">
                  <a:alpha val="0"/>
                </a:srgbClr>
              </a:clrTo>
            </a:clrChange>
          </a:blip>
          <a:stretch>
            <a:fillRect/>
          </a:stretch>
        </p:blipFill>
        <p:spPr>
          <a:xfrm>
            <a:off x="5572058" y="4664262"/>
            <a:ext cx="432048" cy="298757"/>
          </a:xfrm>
          <a:prstGeom prst="rect">
            <a:avLst/>
          </a:prstGeom>
        </p:spPr>
      </p:pic>
      <p:pic>
        <p:nvPicPr>
          <p:cNvPr id="31" name="Picture 30"/>
          <p:cNvPicPr>
            <a:picLocks noChangeAspect="1"/>
          </p:cNvPicPr>
          <p:nvPr/>
        </p:nvPicPr>
        <p:blipFill>
          <a:blip r:embed="rId4">
            <a:clrChange>
              <a:clrFrom>
                <a:srgbClr val="FFFFFF"/>
              </a:clrFrom>
              <a:clrTo>
                <a:srgbClr val="FFFFFF">
                  <a:alpha val="0"/>
                </a:srgbClr>
              </a:clrTo>
            </a:clrChange>
          </a:blip>
          <a:stretch>
            <a:fillRect/>
          </a:stretch>
        </p:blipFill>
        <p:spPr>
          <a:xfrm>
            <a:off x="5572058" y="4956897"/>
            <a:ext cx="432048" cy="298757"/>
          </a:xfrm>
          <a:prstGeom prst="rect">
            <a:avLst/>
          </a:prstGeom>
        </p:spPr>
      </p:pic>
    </p:spTree>
    <p:extLst>
      <p:ext uri="{BB962C8B-B14F-4D97-AF65-F5344CB8AC3E}">
        <p14:creationId xmlns:p14="http://schemas.microsoft.com/office/powerpoint/2010/main" val="753184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Laplace Transforms</a:t>
            </a:r>
            <a:endParaRPr lang="en-GB" dirty="0"/>
          </a:p>
        </p:txBody>
      </p:sp>
      <p:sp>
        <p:nvSpPr>
          <p:cNvPr id="3" name="Content Placeholder 2"/>
          <p:cNvSpPr>
            <a:spLocks noGrp="1"/>
          </p:cNvSpPr>
          <p:nvPr>
            <p:ph idx="1"/>
          </p:nvPr>
        </p:nvSpPr>
        <p:spPr/>
        <p:txBody>
          <a:bodyPr>
            <a:normAutofit fontScale="62500" lnSpcReduction="20000"/>
          </a:bodyPr>
          <a:lstStyle/>
          <a:p>
            <a:r>
              <a:rPr lang="en-GB" dirty="0"/>
              <a:t>While the reasoning for adding this extra layer of complexity may seem somewhat obscure, there is a very good reason for it.  </a:t>
            </a:r>
            <a:endParaRPr lang="en-GB" dirty="0" smtClean="0"/>
          </a:p>
          <a:p>
            <a:r>
              <a:rPr lang="en-GB" dirty="0" smtClean="0"/>
              <a:t>While </a:t>
            </a:r>
            <a:r>
              <a:rPr lang="en-GB" dirty="0"/>
              <a:t>a Laplace transform transforms a function to the complex frequency domain, it also simplifies the analysis of the system.  </a:t>
            </a:r>
            <a:endParaRPr lang="en-GB" dirty="0" smtClean="0"/>
          </a:p>
          <a:p>
            <a:r>
              <a:rPr lang="en-GB" dirty="0" smtClean="0"/>
              <a:t>To </a:t>
            </a:r>
            <a:r>
              <a:rPr lang="en-GB" dirty="0"/>
              <a:t>determine the time domain response of a system to a given input without using Laplace transforms would need one to calculate a time domain transfer function for the system and then convolve this with the time domain input signal.  </a:t>
            </a:r>
            <a:endParaRPr lang="en-GB" dirty="0" smtClean="0"/>
          </a:p>
          <a:p>
            <a:r>
              <a:rPr lang="en-GB" dirty="0" smtClean="0"/>
              <a:t>This </a:t>
            </a:r>
            <a:r>
              <a:rPr lang="en-GB" dirty="0"/>
              <a:t>approach is computationally heavy and the same result can be obtained using Laplace transforms.  </a:t>
            </a:r>
            <a:endParaRPr lang="en-GB" dirty="0" smtClean="0"/>
          </a:p>
          <a:p>
            <a:r>
              <a:rPr lang="en-GB" dirty="0" smtClean="0"/>
              <a:t>In </a:t>
            </a:r>
            <a:r>
              <a:rPr lang="en-GB" dirty="0"/>
              <a:t>the complex frequency domain, what would be calculated using a convolution in the time domain can be calculated using a simple multiplication.</a:t>
            </a:r>
            <a:endParaRPr lang="en-GB" dirty="0"/>
          </a:p>
        </p:txBody>
      </p:sp>
    </p:spTree>
    <p:extLst>
      <p:ext uri="{BB962C8B-B14F-4D97-AF65-F5344CB8AC3E}">
        <p14:creationId xmlns:p14="http://schemas.microsoft.com/office/powerpoint/2010/main" val="1891132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973" y="-23218"/>
            <a:ext cx="8229600" cy="1143000"/>
          </a:xfrm>
        </p:spPr>
        <p:txBody>
          <a:bodyPr/>
          <a:lstStyle/>
          <a:p>
            <a:r>
              <a:rPr lang="en-GB" dirty="0" smtClean="0"/>
              <a:t>RC Circuit example</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sz="half" idx="1"/>
              </p:nvPr>
            </p:nvSpPr>
            <p:spPr>
              <a:xfrm>
                <a:off x="431973" y="2276872"/>
                <a:ext cx="4038600" cy="3412975"/>
              </a:xfrm>
            </p:spPr>
            <p:txBody>
              <a:bodyPr numCol="2">
                <a:normAutofit fontScale="25000" lnSpcReduction="20000"/>
              </a:bodyPr>
              <a:lstStyle/>
              <a:p>
                <a:pPr marL="0" indent="0">
                  <a:buNone/>
                </a:pPr>
                <a:r>
                  <a:rPr lang="en-GB" sz="4000" dirty="0"/>
                  <a:t>The current through the resistor is given by:</a:t>
                </a:r>
              </a:p>
              <a:p>
                <a:pPr marL="0" indent="0">
                  <a:buNone/>
                </a:pPr>
                <a14:m>
                  <m:oMathPara xmlns:m="http://schemas.openxmlformats.org/officeDocument/2006/math">
                    <m:oMathParaPr>
                      <m:jc m:val="centerGroup"/>
                    </m:oMathParaPr>
                    <m:oMath xmlns:m="http://schemas.openxmlformats.org/officeDocument/2006/math">
                      <m:r>
                        <a:rPr lang="en-GB" sz="4000" i="1"/>
                        <m:t>𝐼</m:t>
                      </m:r>
                      <m:r>
                        <a:rPr lang="en-GB" sz="4000" i="1"/>
                        <m:t>=</m:t>
                      </m:r>
                      <m:f>
                        <m:fPr>
                          <m:ctrlPr>
                            <a:rPr lang="en-GB" sz="4000" i="1"/>
                          </m:ctrlPr>
                        </m:fPr>
                        <m:num>
                          <m:r>
                            <a:rPr lang="en-GB" sz="4000" i="1"/>
                            <m:t>𝑉</m:t>
                          </m:r>
                        </m:num>
                        <m:den>
                          <m:r>
                            <a:rPr lang="en-GB" sz="4000" i="1"/>
                            <m:t>𝑅</m:t>
                          </m:r>
                        </m:den>
                      </m:f>
                    </m:oMath>
                  </m:oMathPara>
                </a14:m>
                <a:endParaRPr lang="en-GB" sz="4000" dirty="0"/>
              </a:p>
              <a:p>
                <a:pPr marL="0" indent="0">
                  <a:buNone/>
                </a:pPr>
                <a:r>
                  <a:rPr lang="en-GB" sz="4000" dirty="0"/>
                  <a:t>Where </a:t>
                </a:r>
                <a:r>
                  <a:rPr lang="en-GB" sz="4000" i="1" dirty="0"/>
                  <a:t>V</a:t>
                </a:r>
                <a:r>
                  <a:rPr lang="en-GB" sz="4000" dirty="0"/>
                  <a:t> is the potential difference across the resistor</a:t>
                </a:r>
              </a:p>
              <a:p>
                <a:pPr marL="0" indent="0">
                  <a:buNone/>
                </a:pPr>
                <a14:m>
                  <m:oMathPara xmlns:m="http://schemas.openxmlformats.org/officeDocument/2006/math">
                    <m:oMathParaPr>
                      <m:jc m:val="centerGroup"/>
                    </m:oMathParaPr>
                    <m:oMath xmlns:m="http://schemas.openxmlformats.org/officeDocument/2006/math">
                      <m:r>
                        <a:rPr lang="en-GB" sz="4000" i="1"/>
                        <m:t>𝐼</m:t>
                      </m:r>
                      <m:r>
                        <a:rPr lang="en-GB" sz="4000" i="1"/>
                        <m:t>=</m:t>
                      </m:r>
                      <m:f>
                        <m:fPr>
                          <m:ctrlPr>
                            <a:rPr lang="en-GB" sz="4000" i="1"/>
                          </m:ctrlPr>
                        </m:fPr>
                        <m:num>
                          <m:sSub>
                            <m:sSubPr>
                              <m:ctrlPr>
                                <a:rPr lang="en-GB" sz="4000" i="1"/>
                              </m:ctrlPr>
                            </m:sSubPr>
                            <m:e>
                              <m:r>
                                <a:rPr lang="en-GB" sz="4000" i="1"/>
                                <m:t>𝑉</m:t>
                              </m:r>
                            </m:e>
                            <m:sub>
                              <m:r>
                                <a:rPr lang="en-GB" sz="4000" i="1"/>
                                <m:t>𝑖𝑛</m:t>
                              </m:r>
                            </m:sub>
                          </m:sSub>
                          <m:r>
                            <a:rPr lang="en-GB" sz="4000" i="1"/>
                            <m:t>−</m:t>
                          </m:r>
                          <m:sSub>
                            <m:sSubPr>
                              <m:ctrlPr>
                                <a:rPr lang="en-GB" sz="4000" i="1"/>
                              </m:ctrlPr>
                            </m:sSubPr>
                            <m:e>
                              <m:r>
                                <a:rPr lang="en-GB" sz="4000" i="1"/>
                                <m:t>𝑉</m:t>
                              </m:r>
                            </m:e>
                            <m:sub>
                              <m:r>
                                <a:rPr lang="en-GB" sz="4000" i="1"/>
                                <m:t>𝑜𝑢𝑡</m:t>
                              </m:r>
                            </m:sub>
                          </m:sSub>
                        </m:num>
                        <m:den>
                          <m:r>
                            <a:rPr lang="en-GB" sz="4000" i="1"/>
                            <m:t>𝑅</m:t>
                          </m:r>
                        </m:den>
                      </m:f>
                    </m:oMath>
                  </m:oMathPara>
                </a14:m>
                <a:endParaRPr lang="en-GB" sz="4000" dirty="0"/>
              </a:p>
              <a:p>
                <a:pPr marL="0" indent="0">
                  <a:buNone/>
                </a:pPr>
                <a:r>
                  <a:rPr lang="en-GB" sz="4000" dirty="0"/>
                  <a:t>Capacitors store charge proportional to the voltage across it</a:t>
                </a:r>
              </a:p>
              <a:p>
                <a:pPr marL="0" indent="0">
                  <a:buNone/>
                </a:pPr>
                <a14:m>
                  <m:oMathPara xmlns:m="http://schemas.openxmlformats.org/officeDocument/2006/math">
                    <m:oMathParaPr>
                      <m:jc m:val="centerGroup"/>
                    </m:oMathParaPr>
                    <m:oMath xmlns:m="http://schemas.openxmlformats.org/officeDocument/2006/math">
                      <m:r>
                        <a:rPr lang="en-GB" sz="4000" i="1"/>
                        <m:t>𝑄</m:t>
                      </m:r>
                      <m:r>
                        <a:rPr lang="en-GB" sz="4000" i="1"/>
                        <m:t>=</m:t>
                      </m:r>
                      <m:r>
                        <a:rPr lang="en-GB" sz="4000" i="1"/>
                        <m:t>𝐶</m:t>
                      </m:r>
                      <m:sSub>
                        <m:sSubPr>
                          <m:ctrlPr>
                            <a:rPr lang="en-GB" sz="4000" i="1"/>
                          </m:ctrlPr>
                        </m:sSubPr>
                        <m:e>
                          <m:r>
                            <a:rPr lang="en-GB" sz="4000" i="1"/>
                            <m:t> </m:t>
                          </m:r>
                          <m:r>
                            <a:rPr lang="en-GB" sz="4000" i="1"/>
                            <m:t>𝑉</m:t>
                          </m:r>
                        </m:e>
                        <m:sub>
                          <m:r>
                            <a:rPr lang="en-GB" sz="4000" i="1"/>
                            <m:t>𝑜𝑢𝑡</m:t>
                          </m:r>
                        </m:sub>
                      </m:sSub>
                    </m:oMath>
                  </m:oMathPara>
                </a14:m>
                <a:endParaRPr lang="en-GB" sz="4000" dirty="0"/>
              </a:p>
              <a:p>
                <a:pPr marL="0" indent="0">
                  <a:buNone/>
                </a:pPr>
                <a:r>
                  <a:rPr lang="en-GB" sz="4000" dirty="0"/>
                  <a:t> </a:t>
                </a:r>
              </a:p>
              <a:p>
                <a:pPr marL="0" indent="0">
                  <a:buNone/>
                </a:pPr>
                <a:r>
                  <a:rPr lang="en-GB" sz="4000" dirty="0"/>
                  <a:t>But current is the rate of charge</a:t>
                </a:r>
              </a:p>
              <a:p>
                <a:pPr marL="0" indent="0">
                  <a:buNone/>
                </a:pPr>
                <a14:m>
                  <m:oMathPara xmlns:m="http://schemas.openxmlformats.org/officeDocument/2006/math">
                    <m:oMathParaPr>
                      <m:jc m:val="centerGroup"/>
                    </m:oMathParaPr>
                    <m:oMath xmlns:m="http://schemas.openxmlformats.org/officeDocument/2006/math">
                      <m:r>
                        <a:rPr lang="en-GB" sz="4000" i="1"/>
                        <m:t>𝐼</m:t>
                      </m:r>
                      <m:r>
                        <a:rPr lang="en-GB" sz="4000" i="1"/>
                        <m:t>=</m:t>
                      </m:r>
                      <m:f>
                        <m:fPr>
                          <m:ctrlPr>
                            <a:rPr lang="en-GB" sz="4000" i="1"/>
                          </m:ctrlPr>
                        </m:fPr>
                        <m:num>
                          <m:r>
                            <a:rPr lang="en-GB" sz="4000" i="1"/>
                            <m:t>𝑑𝑄</m:t>
                          </m:r>
                        </m:num>
                        <m:den>
                          <m:r>
                            <a:rPr lang="en-GB" sz="4000" i="1"/>
                            <m:t>𝑑𝑡</m:t>
                          </m:r>
                        </m:den>
                      </m:f>
                    </m:oMath>
                  </m:oMathPara>
                </a14:m>
                <a:endParaRPr lang="en-GB" sz="4000" dirty="0"/>
              </a:p>
              <a:p>
                <a:pPr marL="0" indent="0">
                  <a:buNone/>
                </a:pPr>
                <a:r>
                  <a:rPr lang="en-GB" sz="4000" dirty="0"/>
                  <a:t> </a:t>
                </a:r>
              </a:p>
              <a:p>
                <a:pPr marL="0" indent="0">
                  <a:buNone/>
                </a:pPr>
                <a:r>
                  <a:rPr lang="en-GB" sz="4000" dirty="0"/>
                  <a:t>As the capacitance does not change with time, we can write:</a:t>
                </a:r>
              </a:p>
              <a:p>
                <a:pPr marL="0" indent="0">
                  <a:buNone/>
                </a:pPr>
                <a14:m>
                  <m:oMathPara xmlns:m="http://schemas.openxmlformats.org/officeDocument/2006/math">
                    <m:oMathParaPr>
                      <m:jc m:val="centerGroup"/>
                    </m:oMathParaPr>
                    <m:oMath xmlns:m="http://schemas.openxmlformats.org/officeDocument/2006/math">
                      <m:r>
                        <a:rPr lang="en-GB" sz="4000" i="1"/>
                        <m:t>𝐼</m:t>
                      </m:r>
                      <m:r>
                        <a:rPr lang="en-GB" sz="4000" i="1"/>
                        <m:t>=</m:t>
                      </m:r>
                      <m:r>
                        <a:rPr lang="en-GB" sz="4000" i="1"/>
                        <m:t>𝐶</m:t>
                      </m:r>
                      <m:f>
                        <m:fPr>
                          <m:ctrlPr>
                            <a:rPr lang="en-GB" sz="4000" i="1"/>
                          </m:ctrlPr>
                        </m:fPr>
                        <m:num>
                          <m:r>
                            <a:rPr lang="en-GB" sz="4000" i="1"/>
                            <m:t>𝑑</m:t>
                          </m:r>
                          <m:sSub>
                            <m:sSubPr>
                              <m:ctrlPr>
                                <a:rPr lang="en-GB" sz="4000" i="1"/>
                              </m:ctrlPr>
                            </m:sSubPr>
                            <m:e>
                              <m:r>
                                <a:rPr lang="en-GB" sz="4000" i="1"/>
                                <m:t>𝑉</m:t>
                              </m:r>
                            </m:e>
                            <m:sub>
                              <m:r>
                                <a:rPr lang="en-GB" sz="4000" i="1"/>
                                <m:t>𝑜𝑢𝑡</m:t>
                              </m:r>
                            </m:sub>
                          </m:sSub>
                        </m:num>
                        <m:den>
                          <m:r>
                            <a:rPr lang="en-GB" sz="4000" i="1"/>
                            <m:t>𝑑𝑡</m:t>
                          </m:r>
                        </m:den>
                      </m:f>
                    </m:oMath>
                  </m:oMathPara>
                </a14:m>
                <a:endParaRPr lang="en-GB" sz="4000" dirty="0"/>
              </a:p>
              <a:p>
                <a:pPr marL="0" indent="0">
                  <a:buNone/>
                </a:pPr>
                <a:r>
                  <a:rPr lang="en-GB" sz="4000" dirty="0"/>
                  <a:t> </a:t>
                </a:r>
              </a:p>
              <a:p>
                <a:pPr marL="0" indent="0">
                  <a:buNone/>
                </a:pPr>
                <a:r>
                  <a:rPr lang="en-GB" sz="4000" dirty="0"/>
                  <a:t>Assuming no current flows from the output terminal, all the current flowing through the resistor will also flow through the capacitor:</a:t>
                </a:r>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f>
                        <m:fPr>
                          <m:ctrlPr>
                            <a:rPr lang="en-GB" sz="4000" i="1"/>
                          </m:ctrlPr>
                        </m:fPr>
                        <m:num>
                          <m:sSub>
                            <m:sSubPr>
                              <m:ctrlPr>
                                <a:rPr lang="en-GB" sz="4000" i="1"/>
                              </m:ctrlPr>
                            </m:sSubPr>
                            <m:e>
                              <m:r>
                                <a:rPr lang="en-GB" sz="4000" i="1"/>
                                <m:t>𝑉</m:t>
                              </m:r>
                            </m:e>
                            <m:sub>
                              <m:r>
                                <a:rPr lang="en-GB" sz="4000" i="1"/>
                                <m:t>𝑖𝑛</m:t>
                              </m:r>
                            </m:sub>
                          </m:sSub>
                          <m:r>
                            <a:rPr lang="en-GB" sz="4000" i="1"/>
                            <m:t>−</m:t>
                          </m:r>
                          <m:sSub>
                            <m:sSubPr>
                              <m:ctrlPr>
                                <a:rPr lang="en-GB" sz="4000" i="1"/>
                              </m:ctrlPr>
                            </m:sSubPr>
                            <m:e>
                              <m:r>
                                <a:rPr lang="en-GB" sz="4000" i="1"/>
                                <m:t>𝑉</m:t>
                              </m:r>
                            </m:e>
                            <m:sub>
                              <m:r>
                                <a:rPr lang="en-GB" sz="4000" i="1"/>
                                <m:t>𝑜𝑢𝑡</m:t>
                              </m:r>
                            </m:sub>
                          </m:sSub>
                        </m:num>
                        <m:den>
                          <m:r>
                            <a:rPr lang="en-GB" sz="4000" i="1"/>
                            <m:t>𝑅</m:t>
                          </m:r>
                        </m:den>
                      </m:f>
                      <m:r>
                        <a:rPr lang="en-GB" sz="4000" i="1"/>
                        <m:t>= </m:t>
                      </m:r>
                      <m:r>
                        <a:rPr lang="en-GB" sz="4000" i="1"/>
                        <m:t>𝐶</m:t>
                      </m:r>
                      <m:f>
                        <m:fPr>
                          <m:ctrlPr>
                            <a:rPr lang="en-GB" sz="4000" i="1"/>
                          </m:ctrlPr>
                        </m:fPr>
                        <m:num>
                          <m:r>
                            <a:rPr lang="en-GB" sz="4000" i="1"/>
                            <m:t>𝑑</m:t>
                          </m:r>
                          <m:sSub>
                            <m:sSubPr>
                              <m:ctrlPr>
                                <a:rPr lang="en-GB" sz="4000" i="1"/>
                              </m:ctrlPr>
                            </m:sSubPr>
                            <m:e>
                              <m:r>
                                <a:rPr lang="en-GB" sz="4000" i="1"/>
                                <m:t>𝑉</m:t>
                              </m:r>
                            </m:e>
                            <m:sub>
                              <m:r>
                                <a:rPr lang="en-GB" sz="4000" i="1"/>
                                <m:t>𝑜𝑢𝑡</m:t>
                              </m:r>
                            </m:sub>
                          </m:sSub>
                        </m:num>
                        <m:den>
                          <m:r>
                            <a:rPr lang="en-GB" sz="4000" i="1"/>
                            <m:t>𝑑𝑡</m:t>
                          </m:r>
                        </m:den>
                      </m:f>
                    </m:oMath>
                  </m:oMathPara>
                </a14:m>
                <a:endParaRPr lang="en-GB" dirty="0" smtClean="0"/>
              </a:p>
              <a:p>
                <a:pPr marL="0" indent="0">
                  <a:buNone/>
                </a:pPr>
                <a:endParaRPr lang="en-GB" dirty="0"/>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sz="half" idx="1"/>
              </p:nvPr>
            </p:nvSpPr>
            <p:spPr>
              <a:xfrm>
                <a:off x="431973" y="2276872"/>
                <a:ext cx="4038600" cy="3412975"/>
              </a:xfrm>
              <a:blipFill>
                <a:blip r:embed="rId2"/>
                <a:stretch>
                  <a:fillRect t="-1073"/>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4" name="Content Placeholder 3"/>
              <p:cNvSpPr>
                <a:spLocks noGrp="1"/>
              </p:cNvSpPr>
              <p:nvPr>
                <p:ph sz="half" idx="2"/>
              </p:nvPr>
            </p:nvSpPr>
            <p:spPr>
              <a:xfrm>
                <a:off x="4654714" y="1052736"/>
                <a:ext cx="4038600" cy="4493095"/>
              </a:xfrm>
            </p:spPr>
            <p:txBody>
              <a:bodyPr>
                <a:normAutofit fontScale="25000" lnSpcReduction="20000"/>
              </a:bodyPr>
              <a:lstStyle/>
              <a:p>
                <a:pPr marL="0" indent="0">
                  <a:buNone/>
                </a:pPr>
                <a14:m>
                  <m:oMathPara xmlns:m="http://schemas.openxmlformats.org/officeDocument/2006/math">
                    <m:oMathParaPr>
                      <m:jc m:val="centerGroup"/>
                    </m:oMathParaPr>
                    <m:oMath xmlns:m="http://schemas.openxmlformats.org/officeDocument/2006/math">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r>
                        <a:rPr lang="en-GB" sz="4000" i="1">
                          <a:latin typeface="Cambria Math" panose="02040503050406030204" pitchFamily="18" charset="0"/>
                        </a:rPr>
                        <m:t>−</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r>
                        <a:rPr lang="en-GB" sz="4000" i="1">
                          <a:latin typeface="Cambria Math" panose="02040503050406030204" pitchFamily="18" charset="0"/>
                        </a:rPr>
                        <m:t>=</m:t>
                      </m:r>
                      <m:r>
                        <a:rPr lang="en-GB" sz="4000" i="1">
                          <a:latin typeface="Cambria Math" panose="02040503050406030204" pitchFamily="18" charset="0"/>
                        </a:rPr>
                        <m:t>𝐶𝑅</m:t>
                      </m:r>
                      <m:f>
                        <m:fPr>
                          <m:ctrlPr>
                            <a:rPr lang="en-GB" sz="4000" i="1">
                              <a:latin typeface="Cambria Math" panose="02040503050406030204" pitchFamily="18" charset="0"/>
                            </a:rPr>
                          </m:ctrlPr>
                        </m:fPr>
                        <m:num>
                          <m:r>
                            <a:rPr lang="en-GB" sz="4000" i="1">
                              <a:latin typeface="Cambria Math" panose="02040503050406030204" pitchFamily="18" charset="0"/>
                            </a:rPr>
                            <m:t>𝑑</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r>
                            <a:rPr lang="en-GB" sz="4000" i="1">
                              <a:latin typeface="Cambria Math" panose="02040503050406030204" pitchFamily="18" charset="0"/>
                            </a:rPr>
                            <m:t>𝑑𝑡</m:t>
                          </m:r>
                        </m:den>
                      </m:f>
                    </m:oMath>
                  </m:oMathPara>
                </a14:m>
                <a:endParaRPr lang="en-GB" sz="4000" dirty="0" smtClean="0"/>
              </a:p>
              <a:p>
                <a:pPr marL="0" indent="0">
                  <a:buNone/>
                </a:pPr>
                <a:endParaRPr lang="en-GB" sz="4000" dirty="0" smtClean="0"/>
              </a:p>
              <a:p>
                <a:pPr marL="0" indent="0">
                  <a:buNone/>
                </a:pPr>
                <a:r>
                  <a:rPr lang="en-GB" sz="4000" dirty="0" smtClean="0"/>
                  <a:t>Assuming </a:t>
                </a:r>
                <a:r>
                  <a:rPr lang="en-GB" sz="4000" dirty="0"/>
                  <a:t>zero initial conditions, and taking Laplace transforms:</a:t>
                </a:r>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r>
                        <a:rPr lang="en-GB" sz="4000" i="1">
                          <a:latin typeface="Cambria Math" panose="02040503050406030204" pitchFamily="18" charset="0"/>
                        </a:rPr>
                        <m:t>ℒ</m:t>
                      </m:r>
                      <m:d>
                        <m:dPr>
                          <m:begChr m:val="["/>
                          <m:endChr m:val="]"/>
                          <m:ctrlPr>
                            <a:rPr lang="en-GB" sz="4000" i="1">
                              <a:latin typeface="Cambria Math" panose="02040503050406030204" pitchFamily="18" charset="0"/>
                            </a:rPr>
                          </m:ctrlPr>
                        </m:dPr>
                        <m:e>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r>
                            <a:rPr lang="en-GB" sz="4000" i="1">
                              <a:latin typeface="Cambria Math" panose="02040503050406030204" pitchFamily="18" charset="0"/>
                            </a:rPr>
                            <m:t>−</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e>
                      </m:d>
                      <m:r>
                        <a:rPr lang="en-GB" sz="4000" i="1">
                          <a:latin typeface="Cambria Math" panose="02040503050406030204" pitchFamily="18" charset="0"/>
                        </a:rPr>
                        <m:t>=</m:t>
                      </m:r>
                      <m:r>
                        <a:rPr lang="en-GB" sz="4000" i="1">
                          <a:latin typeface="Cambria Math" panose="02040503050406030204" pitchFamily="18" charset="0"/>
                        </a:rPr>
                        <m:t>ℒ</m:t>
                      </m:r>
                      <m:d>
                        <m:dPr>
                          <m:begChr m:val="["/>
                          <m:endChr m:val="]"/>
                          <m:ctrlPr>
                            <a:rPr lang="en-GB" sz="4000" i="1">
                              <a:latin typeface="Cambria Math" panose="02040503050406030204" pitchFamily="18" charset="0"/>
                            </a:rPr>
                          </m:ctrlPr>
                        </m:dPr>
                        <m:e>
                          <m:r>
                            <a:rPr lang="en-GB" sz="4000" i="1">
                              <a:latin typeface="Cambria Math" panose="02040503050406030204" pitchFamily="18" charset="0"/>
                            </a:rPr>
                            <m:t>𝐶𝑅</m:t>
                          </m:r>
                          <m:f>
                            <m:fPr>
                              <m:ctrlPr>
                                <a:rPr lang="en-GB" sz="4000" i="1">
                                  <a:latin typeface="Cambria Math" panose="02040503050406030204" pitchFamily="18" charset="0"/>
                                </a:rPr>
                              </m:ctrlPr>
                            </m:fPr>
                            <m:num>
                              <m:r>
                                <a:rPr lang="en-GB" sz="4000" i="1">
                                  <a:latin typeface="Cambria Math" panose="02040503050406030204" pitchFamily="18" charset="0"/>
                                </a:rPr>
                                <m:t>𝑑</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r>
                                <a:rPr lang="en-GB" sz="4000" i="1">
                                  <a:latin typeface="Cambria Math" panose="02040503050406030204" pitchFamily="18" charset="0"/>
                                </a:rPr>
                                <m:t>𝑑𝑡</m:t>
                              </m:r>
                            </m:den>
                          </m:f>
                        </m:e>
                      </m:d>
                    </m:oMath>
                  </m:oMathPara>
                </a14:m>
                <a:endParaRPr lang="en-GB" sz="4000" dirty="0"/>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r>
                        <a:rPr lang="en-GB" sz="4000" i="1">
                          <a:latin typeface="Cambria Math" panose="02040503050406030204" pitchFamily="18" charset="0"/>
                        </a:rPr>
                        <m:t>−</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r>
                        <a:rPr lang="en-GB" sz="4000" i="1">
                          <a:latin typeface="Cambria Math" panose="02040503050406030204" pitchFamily="18" charset="0"/>
                        </a:rPr>
                        <m:t>=</m:t>
                      </m:r>
                      <m:r>
                        <a:rPr lang="en-GB" sz="4000" i="1">
                          <a:latin typeface="Cambria Math" panose="02040503050406030204" pitchFamily="18" charset="0"/>
                        </a:rPr>
                        <m:t>ℒ</m:t>
                      </m:r>
                      <m:d>
                        <m:dPr>
                          <m:begChr m:val="["/>
                          <m:endChr m:val="]"/>
                          <m:ctrlPr>
                            <a:rPr lang="en-GB" sz="4000" i="1">
                              <a:latin typeface="Cambria Math" panose="02040503050406030204" pitchFamily="18" charset="0"/>
                            </a:rPr>
                          </m:ctrlPr>
                        </m:dPr>
                        <m:e>
                          <m:r>
                            <a:rPr lang="en-GB" sz="4000" i="1">
                              <a:latin typeface="Cambria Math" panose="02040503050406030204" pitchFamily="18" charset="0"/>
                            </a:rPr>
                            <m:t>𝐶𝑅</m:t>
                          </m:r>
                          <m:f>
                            <m:fPr>
                              <m:ctrlPr>
                                <a:rPr lang="en-GB" sz="4000" i="1">
                                  <a:latin typeface="Cambria Math" panose="02040503050406030204" pitchFamily="18" charset="0"/>
                                </a:rPr>
                              </m:ctrlPr>
                            </m:fPr>
                            <m:num>
                              <m:r>
                                <a:rPr lang="en-GB" sz="4000" i="1">
                                  <a:latin typeface="Cambria Math" panose="02040503050406030204" pitchFamily="18" charset="0"/>
                                </a:rPr>
                                <m:t>𝑑</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r>
                                <a:rPr lang="en-GB" sz="4000" i="1">
                                  <a:latin typeface="Cambria Math" panose="02040503050406030204" pitchFamily="18" charset="0"/>
                                </a:rPr>
                                <m:t>𝑑𝑡</m:t>
                              </m:r>
                            </m:den>
                          </m:f>
                        </m:e>
                      </m:d>
                    </m:oMath>
                  </m:oMathPara>
                </a14:m>
                <a:endParaRPr lang="en-GB" sz="4000" dirty="0"/>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r>
                        <a:rPr lang="en-GB" sz="4000" i="1">
                          <a:latin typeface="Cambria Math" panose="02040503050406030204" pitchFamily="18" charset="0"/>
                        </a:rPr>
                        <m:t>−</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r>
                        <a:rPr lang="en-GB" sz="4000" i="1">
                          <a:latin typeface="Cambria Math" panose="02040503050406030204" pitchFamily="18" charset="0"/>
                        </a:rPr>
                        <m:t>=</m:t>
                      </m:r>
                      <m:r>
                        <a:rPr lang="en-GB" sz="4000" i="1">
                          <a:latin typeface="Cambria Math" panose="02040503050406030204" pitchFamily="18" charset="0"/>
                        </a:rPr>
                        <m:t>𝐶𝑅𝑠</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oMath>
                  </m:oMathPara>
                </a14:m>
                <a:endParaRPr lang="en-GB" sz="4000" dirty="0"/>
              </a:p>
              <a:p>
                <a:pPr marL="0" indent="0">
                  <a:buNone/>
                </a:pPr>
                <a:r>
                  <a:rPr lang="en-GB" sz="4000" dirty="0"/>
                  <a:t> </a:t>
                </a:r>
              </a:p>
              <a:p>
                <a:pPr marL="0" indent="0">
                  <a:buNone/>
                </a:pPr>
                <a:r>
                  <a:rPr lang="en-GB" sz="4000" dirty="0"/>
                  <a:t>Dividing by </a:t>
                </a:r>
                <a14:m>
                  <m:oMath xmlns:m="http://schemas.openxmlformats.org/officeDocument/2006/math">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oMath>
                </a14:m>
                <a:endParaRPr lang="en-GB" sz="4000" dirty="0"/>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f>
                        <m:fPr>
                          <m:ctrlPr>
                            <a:rPr lang="en-GB" sz="4000" i="1">
                              <a:latin typeface="Cambria Math" panose="02040503050406030204" pitchFamily="18" charset="0"/>
                            </a:rPr>
                          </m:ctrlPr>
                        </m:fPr>
                        <m:num>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den>
                      </m:f>
                      <m:r>
                        <a:rPr lang="en-GB" sz="4000" i="1">
                          <a:latin typeface="Cambria Math" panose="02040503050406030204" pitchFamily="18" charset="0"/>
                        </a:rPr>
                        <m:t>−</m:t>
                      </m:r>
                      <m:f>
                        <m:fPr>
                          <m:ctrlPr>
                            <a:rPr lang="en-GB" sz="4000" i="1">
                              <a:latin typeface="Cambria Math" panose="02040503050406030204" pitchFamily="18" charset="0"/>
                            </a:rPr>
                          </m:ctrlPr>
                        </m:fPr>
                        <m:num>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den>
                      </m:f>
                      <m:r>
                        <a:rPr lang="en-GB" sz="4000" i="1">
                          <a:latin typeface="Cambria Math" panose="02040503050406030204" pitchFamily="18" charset="0"/>
                        </a:rPr>
                        <m:t>=</m:t>
                      </m:r>
                      <m:f>
                        <m:fPr>
                          <m:ctrlPr>
                            <a:rPr lang="en-GB" sz="4000" i="1">
                              <a:latin typeface="Cambria Math" panose="02040503050406030204" pitchFamily="18" charset="0"/>
                            </a:rPr>
                          </m:ctrlPr>
                        </m:fPr>
                        <m:num>
                          <m:r>
                            <a:rPr lang="en-GB" sz="4000" i="1">
                              <a:latin typeface="Cambria Math" panose="02040503050406030204" pitchFamily="18" charset="0"/>
                            </a:rPr>
                            <m:t>𝐶𝑅𝑠</m:t>
                          </m:r>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den>
                      </m:f>
                    </m:oMath>
                  </m:oMathPara>
                </a14:m>
                <a:endParaRPr lang="en-GB" sz="4000" dirty="0"/>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f>
                        <m:fPr>
                          <m:ctrlPr>
                            <a:rPr lang="en-GB" sz="4000" i="1">
                              <a:latin typeface="Cambria Math" panose="02040503050406030204" pitchFamily="18" charset="0"/>
                            </a:rPr>
                          </m:ctrlPr>
                        </m:fPr>
                        <m:num>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den>
                      </m:f>
                      <m:r>
                        <a:rPr lang="en-GB" sz="4000" i="1">
                          <a:latin typeface="Cambria Math" panose="02040503050406030204" pitchFamily="18" charset="0"/>
                        </a:rPr>
                        <m:t>−1=</m:t>
                      </m:r>
                      <m:r>
                        <a:rPr lang="en-GB" sz="4000" i="1">
                          <a:latin typeface="Cambria Math" panose="02040503050406030204" pitchFamily="18" charset="0"/>
                        </a:rPr>
                        <m:t>𝐶𝑅𝑠</m:t>
                      </m:r>
                    </m:oMath>
                  </m:oMathPara>
                </a14:m>
                <a:endParaRPr lang="en-GB" sz="4000" dirty="0"/>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f>
                        <m:fPr>
                          <m:ctrlPr>
                            <a:rPr lang="en-GB" sz="4000" i="1">
                              <a:latin typeface="Cambria Math" panose="02040503050406030204" pitchFamily="18" charset="0"/>
                            </a:rPr>
                          </m:ctrlPr>
                        </m:fPr>
                        <m:num>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den>
                      </m:f>
                      <m:r>
                        <a:rPr lang="en-GB" sz="4000" i="1">
                          <a:latin typeface="Cambria Math" panose="02040503050406030204" pitchFamily="18" charset="0"/>
                        </a:rPr>
                        <m:t>=1+</m:t>
                      </m:r>
                      <m:r>
                        <a:rPr lang="en-GB" sz="4000" i="1">
                          <a:latin typeface="Cambria Math" panose="02040503050406030204" pitchFamily="18" charset="0"/>
                        </a:rPr>
                        <m:t>𝐶𝑅𝑠</m:t>
                      </m:r>
                    </m:oMath>
                  </m:oMathPara>
                </a14:m>
                <a:endParaRPr lang="en-GB" sz="4000" dirty="0"/>
              </a:p>
              <a:p>
                <a:pPr marL="0" indent="0">
                  <a:buNone/>
                </a:pPr>
                <a:r>
                  <a:rPr lang="en-GB" sz="4000" dirty="0"/>
                  <a:t> </a:t>
                </a:r>
              </a:p>
              <a:p>
                <a:pPr marL="0" indent="0">
                  <a:buNone/>
                </a:pPr>
                <a:r>
                  <a:rPr lang="en-GB" sz="4000" dirty="0"/>
                  <a:t>As transfer functions are the output of an element divided by the input to that element, we need to invert our equation:</a:t>
                </a:r>
              </a:p>
              <a:p>
                <a:pPr marL="0" indent="0">
                  <a:buNone/>
                </a:pPr>
                <a:r>
                  <a:rPr lang="en-GB" sz="4000" dirty="0"/>
                  <a:t> </a:t>
                </a:r>
              </a:p>
              <a:p>
                <a:pPr marL="0" indent="0">
                  <a:buNone/>
                </a:pPr>
                <a14:m>
                  <m:oMathPara xmlns:m="http://schemas.openxmlformats.org/officeDocument/2006/math">
                    <m:oMathParaPr>
                      <m:jc m:val="centerGroup"/>
                    </m:oMathParaPr>
                    <m:oMath xmlns:m="http://schemas.openxmlformats.org/officeDocument/2006/math">
                      <m:f>
                        <m:fPr>
                          <m:ctrlPr>
                            <a:rPr lang="en-GB" sz="4000" i="1">
                              <a:latin typeface="Cambria Math" panose="02040503050406030204" pitchFamily="18" charset="0"/>
                            </a:rPr>
                          </m:ctrlPr>
                        </m:fPr>
                        <m:num>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𝑜𝑢𝑡</m:t>
                              </m:r>
                            </m:sub>
                          </m:sSub>
                        </m:num>
                        <m:den>
                          <m:sSub>
                            <m:sSubPr>
                              <m:ctrlPr>
                                <a:rPr lang="en-GB" sz="4000" i="1">
                                  <a:latin typeface="Cambria Math" panose="02040503050406030204" pitchFamily="18" charset="0"/>
                                </a:rPr>
                              </m:ctrlPr>
                            </m:sSubPr>
                            <m:e>
                              <m:r>
                                <a:rPr lang="en-GB" sz="4000" i="1">
                                  <a:latin typeface="Cambria Math" panose="02040503050406030204" pitchFamily="18" charset="0"/>
                                </a:rPr>
                                <m:t>𝑉</m:t>
                              </m:r>
                            </m:e>
                            <m:sub>
                              <m:r>
                                <a:rPr lang="en-GB" sz="4000" i="1">
                                  <a:latin typeface="Cambria Math" panose="02040503050406030204" pitchFamily="18" charset="0"/>
                                </a:rPr>
                                <m:t>𝑖𝑛</m:t>
                              </m:r>
                            </m:sub>
                          </m:sSub>
                        </m:den>
                      </m:f>
                      <m:r>
                        <a:rPr lang="en-GB" sz="4000" i="1">
                          <a:latin typeface="Cambria Math" panose="02040503050406030204" pitchFamily="18" charset="0"/>
                        </a:rPr>
                        <m:t>=</m:t>
                      </m:r>
                      <m:f>
                        <m:fPr>
                          <m:ctrlPr>
                            <a:rPr lang="en-GB" sz="4000" i="1">
                              <a:latin typeface="Cambria Math" panose="02040503050406030204" pitchFamily="18" charset="0"/>
                            </a:rPr>
                          </m:ctrlPr>
                        </m:fPr>
                        <m:num>
                          <m:r>
                            <a:rPr lang="en-GB" sz="4000" i="1">
                              <a:latin typeface="Cambria Math" panose="02040503050406030204" pitchFamily="18" charset="0"/>
                            </a:rPr>
                            <m:t>1</m:t>
                          </m:r>
                        </m:num>
                        <m:den>
                          <m:r>
                            <a:rPr lang="en-GB" sz="4000" i="1">
                              <a:latin typeface="Cambria Math" panose="02040503050406030204" pitchFamily="18" charset="0"/>
                            </a:rPr>
                            <m:t>1+</m:t>
                          </m:r>
                          <m:r>
                            <a:rPr lang="en-GB" sz="4000" i="1">
                              <a:latin typeface="Cambria Math" panose="02040503050406030204" pitchFamily="18" charset="0"/>
                            </a:rPr>
                            <m:t>𝐶𝑅𝑠</m:t>
                          </m:r>
                        </m:den>
                      </m:f>
                    </m:oMath>
                  </m:oMathPara>
                </a14:m>
                <a:endParaRPr lang="en-GB" dirty="0"/>
              </a:p>
            </p:txBody>
          </p:sp>
        </mc:Choice>
        <mc:Fallback>
          <p:sp>
            <p:nvSpPr>
              <p:cNvPr id="4" name="Content Placeholder 3"/>
              <p:cNvSpPr>
                <a:spLocks noGrp="1" noRot="1" noChangeAspect="1" noMove="1" noResize="1" noEditPoints="1" noAdjustHandles="1" noChangeArrowheads="1" noChangeShapeType="1" noTextEdit="1"/>
              </p:cNvSpPr>
              <p:nvPr>
                <p:ph sz="half" idx="2"/>
              </p:nvPr>
            </p:nvSpPr>
            <p:spPr>
              <a:xfrm>
                <a:off x="4654714" y="1052736"/>
                <a:ext cx="4038600" cy="4493095"/>
              </a:xfrm>
              <a:blipFill>
                <a:blip r:embed="rId3"/>
                <a:stretch>
                  <a:fillRect b="-1221"/>
                </a:stretch>
              </a:blipFill>
            </p:spPr>
            <p:txBody>
              <a:bodyPr/>
              <a:lstStyle/>
              <a:p>
                <a:r>
                  <a:rPr lang="en-GB">
                    <a:noFill/>
                  </a:rPr>
                  <a:t> </a:t>
                </a:r>
              </a:p>
            </p:txBody>
          </p:sp>
        </mc:Fallback>
      </mc:AlternateContent>
      <p:pic>
        <p:nvPicPr>
          <p:cNvPr id="5" name="Picture 4"/>
          <p:cNvPicPr>
            <a:picLocks noChangeAspect="1"/>
          </p:cNvPicPr>
          <p:nvPr/>
        </p:nvPicPr>
        <p:blipFill>
          <a:blip r:embed="rId4"/>
          <a:stretch>
            <a:fillRect/>
          </a:stretch>
        </p:blipFill>
        <p:spPr>
          <a:xfrm>
            <a:off x="1191133" y="927302"/>
            <a:ext cx="2520280" cy="1336314"/>
          </a:xfrm>
          <a:prstGeom prst="rect">
            <a:avLst/>
          </a:prstGeom>
        </p:spPr>
      </p:pic>
      <p:cxnSp>
        <p:nvCxnSpPr>
          <p:cNvPr id="7" name="Straight Connector 6"/>
          <p:cNvCxnSpPr/>
          <p:nvPr/>
        </p:nvCxnSpPr>
        <p:spPr>
          <a:xfrm>
            <a:off x="4470573" y="1268760"/>
            <a:ext cx="0" cy="4205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9588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Summary</a:t>
            </a:r>
            <a:endParaRPr lang="en-GB" dirty="0"/>
          </a:p>
        </p:txBody>
      </p:sp>
      <p:sp>
        <p:nvSpPr>
          <p:cNvPr id="6" name="Content Placeholder 5"/>
          <p:cNvSpPr>
            <a:spLocks noGrp="1"/>
          </p:cNvSpPr>
          <p:nvPr>
            <p:ph idx="1"/>
          </p:nvPr>
        </p:nvSpPr>
        <p:spPr/>
        <p:txBody>
          <a:bodyPr>
            <a:normAutofit lnSpcReduction="10000"/>
          </a:bodyPr>
          <a:lstStyle/>
          <a:p>
            <a:r>
              <a:rPr lang="en-GB" dirty="0" smtClean="0"/>
              <a:t>Transfer functions are used to mathematically describe the behaviour of a system</a:t>
            </a:r>
          </a:p>
          <a:p>
            <a:r>
              <a:rPr lang="en-GB" dirty="0" smtClean="0"/>
              <a:t>The are the ratio of the output to the input of a system</a:t>
            </a:r>
          </a:p>
          <a:p>
            <a:r>
              <a:rPr lang="en-GB" dirty="0" smtClean="0"/>
              <a:t>Laplace transforms can simplify the process of determining the time domain response of a system</a:t>
            </a:r>
          </a:p>
          <a:p>
            <a:endParaRPr lang="en-GB" dirty="0"/>
          </a:p>
        </p:txBody>
      </p:sp>
    </p:spTree>
    <p:extLst>
      <p:ext uri="{BB962C8B-B14F-4D97-AF65-F5344CB8AC3E}">
        <p14:creationId xmlns:p14="http://schemas.microsoft.com/office/powerpoint/2010/main" val="35083222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owerPoint Presentation Template.potx" id="{013D1B17-E047-448B-BB2D-EF6591305638}" vid="{271D05B8-AE56-469F-BB9F-571E53852B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PowerPoint Presentation Template</Template>
  <TotalTime>94</TotalTime>
  <Words>1224</Words>
  <Application>Microsoft Office PowerPoint</Application>
  <PresentationFormat>On-screen Show (4:3)</PresentationFormat>
  <Paragraphs>118</Paragraphs>
  <Slides>12</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9" baseType="lpstr">
      <vt:lpstr>Arial</vt:lpstr>
      <vt:lpstr>Calibri</vt:lpstr>
      <vt:lpstr>Cambria Math</vt:lpstr>
      <vt:lpstr>Myriad Pro</vt:lpstr>
      <vt:lpstr>Times New Roman</vt:lpstr>
      <vt:lpstr>20140311PresentationUWTSDTemplate</vt:lpstr>
      <vt:lpstr>Paintbrush Picture</vt:lpstr>
      <vt:lpstr>Transfer Functions</vt:lpstr>
      <vt:lpstr>Contents</vt:lpstr>
      <vt:lpstr>Transfer Functions: Concept </vt:lpstr>
      <vt:lpstr>Gain response</vt:lpstr>
      <vt:lpstr>Time response</vt:lpstr>
      <vt:lpstr>Laplace Transforms</vt:lpstr>
      <vt:lpstr>A Note on Notation</vt:lpstr>
      <vt:lpstr>Laplace Transforms</vt:lpstr>
      <vt:lpstr>Common Laplace Transforms</vt:lpstr>
      <vt:lpstr>Laplace Transforms</vt:lpstr>
      <vt:lpstr>RC Circuit example</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Transfer Functions</dc:title>
  <dc:creator>Stephen Mosey</dc:creator>
  <cp:lastModifiedBy>Stephen Mosey</cp:lastModifiedBy>
  <cp:revision>9</cp:revision>
  <dcterms:created xsi:type="dcterms:W3CDTF">2020-03-17T11:41:32Z</dcterms:created>
  <dcterms:modified xsi:type="dcterms:W3CDTF">2020-03-17T13:16:21Z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