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3"/>
  </p:notesMasterIdLst>
  <p:handoutMasterIdLst>
    <p:handoutMasterId r:id="rId24"/>
  </p:handoutMasterIdLst>
  <p:sldIdLst>
    <p:sldId id="277" r:id="rId2"/>
    <p:sldId id="331" r:id="rId3"/>
    <p:sldId id="341" r:id="rId4"/>
    <p:sldId id="342" r:id="rId5"/>
    <p:sldId id="358" r:id="rId6"/>
    <p:sldId id="359" r:id="rId7"/>
    <p:sldId id="343" r:id="rId8"/>
    <p:sldId id="344" r:id="rId9"/>
    <p:sldId id="353" r:id="rId10"/>
    <p:sldId id="345" r:id="rId11"/>
    <p:sldId id="354" r:id="rId12"/>
    <p:sldId id="346" r:id="rId13"/>
    <p:sldId id="355" r:id="rId14"/>
    <p:sldId id="347" r:id="rId15"/>
    <p:sldId id="356" r:id="rId16"/>
    <p:sldId id="348" r:id="rId17"/>
    <p:sldId id="349" r:id="rId18"/>
    <p:sldId id="350" r:id="rId19"/>
    <p:sldId id="357" r:id="rId20"/>
    <p:sldId id="360" r:id="rId21"/>
    <p:sldId id="351" r:id="rId22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30" autoAdjust="0"/>
    <p:restoredTop sz="94576" autoAdjust="0"/>
  </p:normalViewPr>
  <p:slideViewPr>
    <p:cSldViewPr>
      <p:cViewPr varScale="1">
        <p:scale>
          <a:sx n="86" d="100"/>
          <a:sy n="86" d="100"/>
        </p:scale>
        <p:origin x="123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</a:t>
            </a:fld>
            <a:endParaRPr kumimoji="0"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advice.milkround.com/10-job-skills-for-cvs-and-cover-letters-and-how-to-write-about-them-without-using-cliches" TargetMode="External"/><Relationship Id="rId2" Type="http://schemas.openxmlformats.org/officeDocument/2006/relationships/hyperlink" Target="https://www.reed.co.uk/career-advice/five-things-you-need-to-stop-doing-on-your-cover-letter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reed.co.uk/career-advice/free-cover-letter-template/" TargetMode="External"/><Relationship Id="rId4" Type="http://schemas.openxmlformats.org/officeDocument/2006/relationships/hyperlink" Target="https://www.livecareer.com/resources/cover-letters/how-to/write/cover-letter-transferable-skill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755576" y="1124744"/>
            <a:ext cx="7746654" cy="4378339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b="1" dirty="0">
                <a:solidFill>
                  <a:schemeClr val="bg1"/>
                </a:solidFill>
              </a:rPr>
              <a:t>Employability and Career Development </a:t>
            </a:r>
          </a:p>
          <a:p>
            <a:pPr eaLnBrk="1" hangingPunct="1">
              <a:defRPr/>
            </a:pPr>
            <a:r>
              <a:rPr lang="en-GB" altLang="en-US" sz="3600" b="1" dirty="0">
                <a:solidFill>
                  <a:schemeClr val="bg1"/>
                </a:solidFill>
              </a:rPr>
              <a:t>(LCLM4005)</a:t>
            </a:r>
            <a:endParaRPr lang="en-GB" altLang="en-U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n-GB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Session 5b</a:t>
            </a:r>
          </a:p>
          <a:p>
            <a:pPr eaLnBrk="1" hangingPunct="1"/>
            <a:r>
              <a:rPr lang="en-GB" altLang="en-US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Cover letter writing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sz="3600" b="1" dirty="0"/>
              <a:t>Lesson Aims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7200" y="1714487"/>
            <a:ext cx="8507413" cy="3730637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/>
              <a:t>To learn how to write a cover letter </a:t>
            </a:r>
          </a:p>
          <a:p>
            <a:pPr eaLnBrk="1" hangingPunct="1">
              <a:defRPr/>
            </a:pPr>
            <a:endParaRPr lang="en-GB" altLang="en-US" sz="2400" dirty="0"/>
          </a:p>
          <a:p>
            <a:pPr eaLnBrk="1" hangingPunct="1">
              <a:buNone/>
              <a:defRPr/>
            </a:pPr>
            <a:endParaRPr lang="en-GB" altLang="en-US" sz="2400" dirty="0"/>
          </a:p>
        </p:txBody>
      </p:sp>
      <p:sp>
        <p:nvSpPr>
          <p:cNvPr id="7173" name="Slide Number Placeholder 3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834595" y="6384117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AF49C8-D4EC-4CDF-9D19-8D049255FCFE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F143F-C4A5-4E81-B12E-4E3070B13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What is a Cover Letter?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A2AD14-EB3F-4FA8-8B6E-B63647CC8A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1600201"/>
            <a:ext cx="7632848" cy="3052935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“</a:t>
            </a:r>
            <a:r>
              <a:rPr lang="en-GB" sz="2800" i="1" dirty="0"/>
              <a:t>A covering letter is a professional business letter which provides an employer with an introduction to an accompanying CV.”</a:t>
            </a:r>
            <a:br>
              <a:rPr lang="en-GB" i="1" dirty="0"/>
            </a:br>
            <a:br>
              <a:rPr lang="en-GB" i="1" dirty="0"/>
            </a:br>
            <a:br>
              <a:rPr lang="en-GB" i="1" dirty="0"/>
            </a:br>
            <a:br>
              <a:rPr lang="en-GB" i="1" dirty="0"/>
            </a:br>
            <a:r>
              <a:rPr lang="en-GB" sz="1950" dirty="0"/>
              <a:t>(Morgan, 2017: 339)</a:t>
            </a:r>
          </a:p>
        </p:txBody>
      </p:sp>
    </p:spTree>
    <p:extLst>
      <p:ext uri="{BB962C8B-B14F-4D97-AF65-F5344CB8AC3E}">
        <p14:creationId xmlns:p14="http://schemas.microsoft.com/office/powerpoint/2010/main" val="274029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9C69E57-7C6C-4BF7-95FE-1D47901F7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  <a:cs typeface="Arial" panose="020B0604020202020204" pitchFamily="34" charset="0"/>
              </a:rPr>
              <a:t>Covering Letter &amp; CV Difference</a:t>
            </a:r>
            <a:endParaRPr lang="en-GB" sz="3600" b="1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67BA37C-BE62-4198-B9DC-295AB49A3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3917032"/>
          </a:xfrm>
        </p:spPr>
        <p:txBody>
          <a:bodyPr>
            <a:normAutofit/>
          </a:bodyPr>
          <a:lstStyle/>
          <a:p>
            <a:r>
              <a:rPr lang="en-GB" sz="2000" dirty="0"/>
              <a:t>Covering letter introduces you to prospective employers</a:t>
            </a:r>
          </a:p>
          <a:p>
            <a:endParaRPr lang="en-GB" sz="2000" dirty="0"/>
          </a:p>
          <a:p>
            <a:r>
              <a:rPr lang="en-GB" sz="2000" dirty="0"/>
              <a:t>CV is the bones, a cover letter provides the linkage and muscle</a:t>
            </a:r>
          </a:p>
          <a:p>
            <a:endParaRPr lang="en-GB" sz="2000" dirty="0"/>
          </a:p>
          <a:p>
            <a:r>
              <a:rPr lang="en-GB" sz="2000" dirty="0"/>
              <a:t>CV is note style, cover letter is a piece of business writing</a:t>
            </a:r>
          </a:p>
          <a:p>
            <a:endParaRPr lang="en-GB" sz="2000" dirty="0"/>
          </a:p>
          <a:p>
            <a:r>
              <a:rPr lang="en-GB" sz="2000" dirty="0"/>
              <a:t>Cover letter summarises why you are suitable for the job</a:t>
            </a:r>
          </a:p>
          <a:p>
            <a:endParaRPr lang="en-GB" sz="2000" dirty="0"/>
          </a:p>
          <a:p>
            <a:r>
              <a:rPr lang="en-GB" sz="2000" dirty="0"/>
              <a:t>Must not be a list of everything you have done and should supplement rather than repeat the information in the CV</a:t>
            </a:r>
          </a:p>
        </p:txBody>
      </p:sp>
    </p:spTree>
    <p:extLst>
      <p:ext uri="{BB962C8B-B14F-4D97-AF65-F5344CB8AC3E}">
        <p14:creationId xmlns:p14="http://schemas.microsoft.com/office/powerpoint/2010/main" val="402678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9C69E57-7C6C-4BF7-95FE-1D47901F7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  <a:cs typeface="Arial" panose="020B0604020202020204" pitchFamily="34" charset="0"/>
              </a:rPr>
              <a:t>Covering Letter &amp; CV Difference</a:t>
            </a:r>
            <a:endParaRPr lang="en-GB" sz="3600" b="1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67BA37C-BE62-4198-B9DC-295AB49A3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391703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Covering letter </a:t>
            </a:r>
            <a:r>
              <a:rPr lang="en-GB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– short/ brief, to the point, quick glance highlighting your quality for the job</a:t>
            </a:r>
          </a:p>
          <a:p>
            <a:pPr eaLnBrk="1" hangingPunct="1"/>
            <a:endParaRPr lang="en-GB" alt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en-GB" alt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sz="22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CV</a:t>
            </a:r>
            <a:r>
              <a:rPr lang="en-GB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– longer, highlighting specific skills/ expertise</a:t>
            </a:r>
          </a:p>
          <a:p>
            <a:pPr eaLnBrk="1" hangingPunct="1"/>
            <a:endParaRPr lang="en-GB" alt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70146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  <a:cs typeface="Arial" panose="020B0604020202020204" pitchFamily="34" charset="0"/>
              </a:rPr>
              <a:t>How to structure your cover letter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3917032"/>
          </a:xfrm>
        </p:spPr>
        <p:txBody>
          <a:bodyPr>
            <a:normAutofit/>
          </a:bodyPr>
          <a:lstStyle/>
          <a:p>
            <a:pPr marL="457200" indent="-457200" eaLnBrk="1" hangingPunct="1"/>
            <a:r>
              <a:rPr lang="en-GB" altLang="en-US" sz="2400" dirty="0">
                <a:latin typeface="Verdana" panose="020B0604030504040204" pitchFamily="34" charset="0"/>
              </a:rPr>
              <a:t>Your address</a:t>
            </a:r>
          </a:p>
          <a:p>
            <a:pPr marL="457200" indent="-457200" eaLnBrk="1" hangingPunct="1"/>
            <a:r>
              <a:rPr lang="en-GB" altLang="en-US" sz="2400" dirty="0">
                <a:latin typeface="Verdana" panose="020B0604030504040204" pitchFamily="34" charset="0"/>
              </a:rPr>
              <a:t>Contact person name and address of the company</a:t>
            </a:r>
          </a:p>
          <a:p>
            <a:pPr marL="457200" indent="-457200" eaLnBrk="1" hangingPunct="1"/>
            <a:r>
              <a:rPr lang="en-GB" altLang="en-US" sz="2400" dirty="0">
                <a:latin typeface="Verdana" panose="020B0604030504040204" pitchFamily="34" charset="0"/>
              </a:rPr>
              <a:t>Date</a:t>
            </a:r>
          </a:p>
          <a:p>
            <a:pPr marL="457200" indent="-457200" eaLnBrk="1" hangingPunct="1"/>
            <a:r>
              <a:rPr lang="en-GB" altLang="en-US" sz="2400" dirty="0">
                <a:latin typeface="Verdana" panose="020B0604030504040204" pitchFamily="34" charset="0"/>
              </a:rPr>
              <a:t>Subject of the letter</a:t>
            </a:r>
          </a:p>
          <a:p>
            <a:pPr marL="457200" indent="-457200" eaLnBrk="1" hangingPunct="1"/>
            <a:r>
              <a:rPr lang="en-GB" altLang="en-US" sz="2400" dirty="0">
                <a:latin typeface="Verdana" panose="020B0604030504040204" pitchFamily="34" charset="0"/>
              </a:rPr>
              <a:t>Introduction</a:t>
            </a:r>
          </a:p>
          <a:p>
            <a:pPr marL="457200" indent="-457200" eaLnBrk="1" hangingPunct="1"/>
            <a:r>
              <a:rPr lang="en-GB" altLang="en-US" sz="2400" dirty="0">
                <a:latin typeface="Verdana" panose="020B0604030504040204" pitchFamily="34" charset="0"/>
              </a:rPr>
              <a:t>Arguments</a:t>
            </a:r>
          </a:p>
          <a:p>
            <a:pPr marL="457200" indent="-457200" eaLnBrk="1" hangingPunct="1"/>
            <a:r>
              <a:rPr lang="en-GB" altLang="en-US" sz="2400" dirty="0">
                <a:latin typeface="Verdana" panose="020B0604030504040204" pitchFamily="34" charset="0"/>
              </a:rPr>
              <a:t>Conclude with Yours sincerely/Yours faithfully</a:t>
            </a:r>
          </a:p>
          <a:p>
            <a:pPr marL="457200" indent="-457200" eaLnBrk="1" hangingPunct="1"/>
            <a:r>
              <a:rPr lang="en-GB" altLang="en-US" sz="2400" dirty="0">
                <a:latin typeface="Verdana" panose="020B0604030504040204" pitchFamily="34" charset="0"/>
              </a:rPr>
              <a:t>Signature</a:t>
            </a:r>
          </a:p>
          <a:p>
            <a:endParaRPr lang="en-GB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928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What do I include in a cover letter?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3917032"/>
          </a:xfrm>
        </p:spPr>
        <p:txBody>
          <a:bodyPr>
            <a:normAutofit lnSpcReduction="10000"/>
          </a:bodyPr>
          <a:lstStyle/>
          <a:p>
            <a:r>
              <a:rPr lang="en-GB" sz="2400" b="1" dirty="0"/>
              <a:t>Find out to whom you are writing </a:t>
            </a:r>
            <a:r>
              <a:rPr lang="en-GB" sz="2400" dirty="0"/>
              <a:t>(if you don’t know), e.g. look through the company’s website, LinkedIn, give the company a call to ask for the hiring manager’s name and company address</a:t>
            </a:r>
          </a:p>
          <a:p>
            <a:pPr>
              <a:buNone/>
            </a:pPr>
            <a:endParaRPr lang="en-GB" sz="1100" dirty="0"/>
          </a:p>
          <a:p>
            <a:pPr>
              <a:buNone/>
            </a:pPr>
            <a:r>
              <a:rPr lang="en-GB" sz="2400" dirty="0"/>
              <a:t>Dear Mr Brown,</a:t>
            </a:r>
          </a:p>
          <a:p>
            <a:pPr>
              <a:buNone/>
            </a:pPr>
            <a:endParaRPr lang="en-GB" sz="1200" dirty="0"/>
          </a:p>
          <a:p>
            <a:pPr>
              <a:buNone/>
            </a:pPr>
            <a:r>
              <a:rPr lang="en-GB" sz="2400" dirty="0"/>
              <a:t>Dear Ms Jones,</a:t>
            </a:r>
          </a:p>
          <a:p>
            <a:pPr>
              <a:buNone/>
            </a:pPr>
            <a:endParaRPr lang="en-GB" sz="1600" dirty="0"/>
          </a:p>
          <a:p>
            <a:r>
              <a:rPr lang="en-GB" sz="2400" b="1" dirty="0"/>
              <a:t>If you don’t know the person’s name </a:t>
            </a:r>
          </a:p>
          <a:p>
            <a:pPr lvl="1"/>
            <a:r>
              <a:rPr lang="en-GB" sz="2400" dirty="0"/>
              <a:t>use Dear Sir/Madam OR Dear Hiring Manager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886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Introduce yourself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2400" b="1" dirty="0"/>
              <a:t>Begin by telling the employer:</a:t>
            </a:r>
          </a:p>
          <a:p>
            <a:r>
              <a:rPr lang="en-GB" sz="2400" dirty="0"/>
              <a:t> the position you are applying for </a:t>
            </a:r>
          </a:p>
          <a:p>
            <a:r>
              <a:rPr lang="en-GB" sz="2400" dirty="0"/>
              <a:t> how you learned about the opportunity</a:t>
            </a:r>
            <a:endParaRPr lang="en-GB" sz="2400" b="1" dirty="0"/>
          </a:p>
          <a:p>
            <a:endParaRPr lang="en-GB" sz="2400" b="1" dirty="0"/>
          </a:p>
          <a:p>
            <a:pPr>
              <a:buNone/>
            </a:pPr>
            <a:r>
              <a:rPr lang="en-US" sz="2400" b="1" dirty="0"/>
              <a:t>Example: </a:t>
            </a:r>
          </a:p>
          <a:p>
            <a:pPr>
              <a:buNone/>
            </a:pPr>
            <a:r>
              <a:rPr lang="en-US" sz="2400" i="1" dirty="0"/>
              <a:t>	I wish to apply for the role of IT Manager, currently being advertised on reed.co.uk. Please find enclosed my CV for your consideration.</a:t>
            </a:r>
            <a:endParaRPr lang="en-GB" sz="1800" i="1" dirty="0"/>
          </a:p>
          <a:p>
            <a:endParaRPr lang="en-GB" sz="1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80826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Introduce yourself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2400" b="1" dirty="0"/>
              <a:t>The rest of this paragraph should briefly present:</a:t>
            </a:r>
          </a:p>
          <a:p>
            <a:r>
              <a:rPr lang="en-GB" sz="2400" dirty="0"/>
              <a:t>basic info about yourself, including: degree, area of study/expertise</a:t>
            </a:r>
          </a:p>
          <a:p>
            <a:r>
              <a:rPr lang="en-GB" sz="2400" dirty="0"/>
              <a:t>your career goals in terms of how they align with the goals of the company</a:t>
            </a:r>
          </a:p>
          <a:p>
            <a:endParaRPr lang="en-GB" sz="1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14031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Sell yourself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The second paragraph:</a:t>
            </a:r>
          </a:p>
          <a:p>
            <a:endParaRPr lang="en-GB" sz="2400" dirty="0"/>
          </a:p>
          <a:p>
            <a:r>
              <a:rPr lang="en-GB" sz="2400" b="1" dirty="0"/>
              <a:t>Describe how your previous job experiences, skills, and abilities will allow you to meet the company’s needs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You can (and should) literally include </a:t>
            </a:r>
            <a:r>
              <a:rPr lang="en-GB" sz="2400" u="sng" dirty="0"/>
              <a:t>words and phrases from the job description</a:t>
            </a:r>
            <a:r>
              <a:rPr lang="en-GB" sz="2400" dirty="0"/>
              <a:t> in your cover letters</a:t>
            </a:r>
          </a:p>
          <a:p>
            <a:endParaRPr lang="en-GB" sz="2400" dirty="0"/>
          </a:p>
          <a:p>
            <a:r>
              <a:rPr lang="en-GB" sz="2400" dirty="0"/>
              <a:t>Remember </a:t>
            </a:r>
            <a:r>
              <a:rPr lang="en-GB" sz="2400" b="1" dirty="0"/>
              <a:t>STAR</a:t>
            </a:r>
            <a:r>
              <a:rPr lang="en-GB" sz="2400" dirty="0"/>
              <a:t> method (Situation, Task, Action, Result)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3012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Sell yourself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3917032"/>
          </a:xfrm>
        </p:spPr>
        <p:txBody>
          <a:bodyPr/>
          <a:lstStyle/>
          <a:p>
            <a:endParaRPr lang="en-US" sz="2400" b="1" dirty="0"/>
          </a:p>
          <a:p>
            <a:r>
              <a:rPr lang="en-US" sz="2400" b="1" dirty="0"/>
              <a:t>Example:</a:t>
            </a:r>
            <a:br>
              <a:rPr lang="en-US" sz="2400" dirty="0"/>
            </a:br>
            <a:r>
              <a:rPr lang="en-US" sz="2400" i="1" dirty="0"/>
              <a:t>As you can see from my attached CV, I have over three years’ experience in the IT Industry, and I believe the knowledge and skills built up during this time make me the perfect candidate for the role.</a:t>
            </a:r>
            <a:endParaRPr lang="en-GB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074259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What you can do for the company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28306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The third paragraph:</a:t>
            </a:r>
          </a:p>
          <a:p>
            <a:endParaRPr lang="en-GB" sz="2400" dirty="0"/>
          </a:p>
          <a:p>
            <a:r>
              <a:rPr lang="en-GB" sz="2400" dirty="0"/>
              <a:t>Do some research about the company (e.g. find out what they are doing and why, the current state of their industry)</a:t>
            </a:r>
          </a:p>
          <a:p>
            <a:pPr>
              <a:buNone/>
            </a:pPr>
            <a:endParaRPr lang="en-GB" sz="2400" dirty="0"/>
          </a:p>
          <a:p>
            <a:r>
              <a:rPr lang="en-GB" sz="2400" dirty="0"/>
              <a:t>Explain how you can fit into that schema, and help push the company forward and achieve any goals you suspect they may have</a:t>
            </a:r>
          </a:p>
          <a:p>
            <a:endParaRPr lang="en-GB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34392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What you can do for the company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28306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/>
              <a:t>Example:</a:t>
            </a:r>
            <a:br>
              <a:rPr lang="en-US" sz="1800" dirty="0"/>
            </a:br>
            <a:r>
              <a:rPr lang="en-US" sz="2400" i="1" dirty="0"/>
              <a:t>In my current role as Senior Marketing Executive at Software Company X Ltd, I have been responsible for increasing incoming client enquiries for our B2B product lines by 156% in under 12 months, which helped the business increase its revenue by 55% year-on-year.</a:t>
            </a:r>
            <a:endParaRPr lang="en-GB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79422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476672"/>
            <a:ext cx="6172200" cy="651260"/>
          </a:xfrm>
        </p:spPr>
        <p:txBody>
          <a:bodyPr/>
          <a:lstStyle/>
          <a:p>
            <a:r>
              <a:rPr lang="en-GB" sz="3600" b="1" dirty="0"/>
              <a:t>The final paragraph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08" y="1412776"/>
            <a:ext cx="5055788" cy="322703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The final paragraph is called the “call to action.” </a:t>
            </a:r>
          </a:p>
          <a:p>
            <a:pPr>
              <a:buNone/>
            </a:pPr>
            <a:endParaRPr lang="en-GB" sz="2400" dirty="0"/>
          </a:p>
          <a:p>
            <a:r>
              <a:rPr lang="en-GB" sz="2400" dirty="0"/>
              <a:t>Inform them that you would love to get interviewed</a:t>
            </a:r>
          </a:p>
          <a:p>
            <a:endParaRPr lang="en-GB" sz="2400" dirty="0"/>
          </a:p>
          <a:p>
            <a:r>
              <a:rPr lang="en-GB" sz="2400" dirty="0"/>
              <a:t>Thank them for spending the time to read your email/ letter</a:t>
            </a:r>
          </a:p>
          <a:p>
            <a:pPr marL="0" indent="0">
              <a:buNone/>
            </a:pPr>
            <a:endParaRPr lang="en-GB" sz="15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  <p:pic>
        <p:nvPicPr>
          <p:cNvPr id="6" name="Picture 2" descr="C:\Users\Anita\Desktop\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68609" y="2062850"/>
            <a:ext cx="2808843" cy="18056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1715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476672"/>
            <a:ext cx="6172200" cy="651260"/>
          </a:xfrm>
        </p:spPr>
        <p:txBody>
          <a:bodyPr/>
          <a:lstStyle/>
          <a:p>
            <a:r>
              <a:rPr lang="en-GB" sz="3600" b="1" dirty="0"/>
              <a:t>The final paragraph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08" y="1412776"/>
            <a:ext cx="8440164" cy="3227030"/>
          </a:xfrm>
        </p:spPr>
        <p:txBody>
          <a:bodyPr/>
          <a:lstStyle/>
          <a:p>
            <a:r>
              <a:rPr lang="en-US" sz="2400" b="1" dirty="0"/>
              <a:t>Example: </a:t>
            </a:r>
            <a:br>
              <a:rPr lang="en-US" sz="2400" dirty="0"/>
            </a:br>
            <a:r>
              <a:rPr lang="en-US" sz="2400" i="1" dirty="0"/>
              <a:t>I am confident that I can bring this level of success with me to your company and help IT Company LTD build upon their reputation as one the UK’s fastest-growing software houses. With my previous experience and expertise, I believe I can hit the ground running and start actively contributing to the business as soon as possible.</a:t>
            </a:r>
            <a:endParaRPr lang="en-US" sz="2400" dirty="0"/>
          </a:p>
          <a:p>
            <a:r>
              <a:rPr lang="en-US" sz="2400" i="1" dirty="0"/>
              <a:t>Thank you for your time and consideration. I look forward to meeting with you to discuss my application further.</a:t>
            </a:r>
            <a:endParaRPr lang="en-US" sz="2400" dirty="0"/>
          </a:p>
          <a:p>
            <a:pPr marL="0" indent="0">
              <a:buNone/>
            </a:pPr>
            <a:endParaRPr lang="en-GB" sz="15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06/05/2024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05831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F23A-28F1-4275-84D9-B04A813BD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Writing in a Business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97CC0-5CD2-4B5A-8569-E39CD189CA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/>
              <a:t>Keep your sentences short and focused on evidence for the skills that employers are really looking for.</a:t>
            </a:r>
          </a:p>
          <a:p>
            <a:endParaRPr lang="en-GB" sz="2400" dirty="0"/>
          </a:p>
          <a:p>
            <a:r>
              <a:rPr lang="en-GB" sz="2400" dirty="0"/>
              <a:t>Be unemotional and keep your letter factual: words like ‘amazing’ or ‘wonderful’ are not appropriate.</a:t>
            </a:r>
          </a:p>
          <a:p>
            <a:endParaRPr lang="en-GB" sz="2400" dirty="0"/>
          </a:p>
          <a:p>
            <a:r>
              <a:rPr lang="en-GB" sz="2400" dirty="0"/>
              <a:t>Be specific about your contribution to any team activities.</a:t>
            </a:r>
          </a:p>
          <a:p>
            <a:r>
              <a:rPr lang="en-GB" sz="2400" dirty="0"/>
              <a:t>Be polite but try not to overdo things.</a:t>
            </a:r>
          </a:p>
        </p:txBody>
      </p:sp>
    </p:spTree>
    <p:extLst>
      <p:ext uri="{BB962C8B-B14F-4D97-AF65-F5344CB8AC3E}">
        <p14:creationId xmlns:p14="http://schemas.microsoft.com/office/powerpoint/2010/main" val="855203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F23A-28F1-4275-84D9-B04A813BD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Writing in a Business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97CC0-5CD2-4B5A-8569-E39CD189CA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553" y="1395012"/>
            <a:ext cx="8229600" cy="3917032"/>
          </a:xfrm>
        </p:spPr>
        <p:txBody>
          <a:bodyPr>
            <a:noAutofit/>
          </a:bodyPr>
          <a:lstStyle/>
          <a:p>
            <a:r>
              <a:rPr lang="en-GB" sz="2400" dirty="0"/>
              <a:t>Do not give employers everything but give them enough about your Knowledge, Skills, Abilities and Other things (KSAOs) to make them interested.</a:t>
            </a:r>
          </a:p>
          <a:p>
            <a:endParaRPr lang="en-GB" sz="1100" dirty="0"/>
          </a:p>
          <a:p>
            <a:r>
              <a:rPr lang="en-GB" sz="2400" dirty="0"/>
              <a:t>Remember that your reader will have lots of letters to read, so make sure yours stand out.</a:t>
            </a:r>
          </a:p>
          <a:p>
            <a:endParaRPr lang="en-GB" sz="1400" dirty="0"/>
          </a:p>
          <a:p>
            <a:r>
              <a:rPr lang="en-GB" sz="2400" b="1" dirty="0"/>
              <a:t>IMPORTANT:</a:t>
            </a:r>
            <a:r>
              <a:rPr lang="en-GB" sz="2400" dirty="0"/>
              <a:t> finish off the letter with:</a:t>
            </a:r>
          </a:p>
          <a:p>
            <a:r>
              <a:rPr lang="en-GB" sz="2400" dirty="0"/>
              <a:t>‘Yours faithfully’ – to someone you do not know</a:t>
            </a:r>
          </a:p>
          <a:p>
            <a:r>
              <a:rPr lang="en-GB" sz="2400" dirty="0"/>
              <a:t>‘Yours sincerely’ – to someone you do know (by name)</a:t>
            </a:r>
          </a:p>
        </p:txBody>
      </p:sp>
    </p:spTree>
    <p:extLst>
      <p:ext uri="{BB962C8B-B14F-4D97-AF65-F5344CB8AC3E}">
        <p14:creationId xmlns:p14="http://schemas.microsoft.com/office/powerpoint/2010/main" val="418635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30E2B-2F36-49C4-9A8E-9238916BA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sz="3600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0AB84-AC5C-4158-8ABF-AF58F6C18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3917032"/>
          </a:xfrm>
        </p:spPr>
        <p:txBody>
          <a:bodyPr/>
          <a:lstStyle/>
          <a:p>
            <a:pPr marL="385763" indent="-385763">
              <a:buFont typeface="+mj-lt"/>
              <a:buAutoNum type="arabicPeriod"/>
            </a:pPr>
            <a:r>
              <a:rPr lang="en-GB" sz="2400" dirty="0"/>
              <a:t>Find a job advert and look at the key requirements. 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dirty="0"/>
              <a:t>Read the job description carefully </a:t>
            </a:r>
            <a:endParaRPr lang="en-GB" sz="2400" dirty="0"/>
          </a:p>
          <a:p>
            <a:pPr marL="385763" indent="-385763">
              <a:buFont typeface="+mj-lt"/>
              <a:buAutoNum type="arabicPeriod"/>
            </a:pPr>
            <a:r>
              <a:rPr lang="en-GB" sz="2400" dirty="0"/>
              <a:t>Write a covering letter as if you were going to apply for the job.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31121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30E2B-2F36-49C4-9A8E-9238916BA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sz="3600" b="1" dirty="0"/>
              <a:t>Activity-</a:t>
            </a:r>
            <a:r>
              <a:rPr lang="en-GB" sz="3600" dirty="0"/>
              <a:t> Your CV versus other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0AB84-AC5C-4158-8ABF-AF58F6C18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3917032"/>
          </a:xfrm>
        </p:spPr>
        <p:txBody>
          <a:bodyPr/>
          <a:lstStyle/>
          <a:p>
            <a:r>
              <a:rPr lang="en-GB" sz="2800" dirty="0"/>
              <a:t>Use the internet to find 3 CV’s related to a job that you would like to apply.</a:t>
            </a:r>
          </a:p>
          <a:p>
            <a:r>
              <a:rPr lang="en-GB" sz="2800" dirty="0"/>
              <a:t>Compare your CV with the 3 samples that you have found. What are the notable points?</a:t>
            </a:r>
          </a:p>
          <a:p>
            <a:r>
              <a:rPr lang="en-GB" sz="2800" dirty="0"/>
              <a:t>Add an entry in your learning log explaining the key points you found. (250 words)</a:t>
            </a:r>
          </a:p>
          <a:p>
            <a:pPr marL="0" indent="0" algn="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2527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30E2B-2F36-49C4-9A8E-9238916BA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sz="3600" b="1" dirty="0"/>
              <a:t>NEXT WEEK-Job Interview Preparation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E3DAB40-0BF0-48F0-8C61-E07507FBC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38512" y="2303463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611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FD58C-652E-4D48-8E20-D1FE04C7B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80926"/>
          </a:xfrm>
        </p:spPr>
        <p:txBody>
          <a:bodyPr>
            <a:normAutofit/>
          </a:bodyPr>
          <a:lstStyle/>
          <a:p>
            <a:r>
              <a:rPr lang="en-GB" sz="2700" b="1" dirty="0"/>
              <a:t>Further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D5BEF6-228F-4918-B181-9335D17B50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836712"/>
            <a:ext cx="8630616" cy="4819674"/>
          </a:xfrm>
        </p:spPr>
        <p:txBody>
          <a:bodyPr>
            <a:normAutofit fontScale="25000" lnSpcReduction="20000"/>
          </a:bodyPr>
          <a:lstStyle/>
          <a:p>
            <a:r>
              <a:rPr lang="en-US" sz="7200" dirty="0"/>
              <a:t>Five things you need to stop doing on your cover letter</a:t>
            </a:r>
            <a:endParaRPr lang="en-GB" sz="7200" dirty="0"/>
          </a:p>
          <a:p>
            <a:pPr marL="0" indent="0">
              <a:buNone/>
            </a:pPr>
            <a:r>
              <a:rPr lang="en-GB" sz="7200" u="sng" dirty="0">
                <a:hlinkClick r:id="rId2"/>
              </a:rPr>
              <a:t>https://www.reed.co.uk/career-advice/five-things-you-need-to-stop-doing-on-your-cover-letter/</a:t>
            </a:r>
            <a:endParaRPr lang="en-GB" sz="7200" dirty="0"/>
          </a:p>
          <a:p>
            <a:pPr marL="0" indent="0">
              <a:buNone/>
            </a:pPr>
            <a:r>
              <a:rPr lang="en-GB" sz="7200" dirty="0"/>
              <a:t>  </a:t>
            </a:r>
          </a:p>
          <a:p>
            <a:r>
              <a:rPr lang="en-GB" sz="7200" dirty="0"/>
              <a:t>10 job skills - for CVs and cover letters – and how to write about them without using clichés</a:t>
            </a:r>
          </a:p>
          <a:p>
            <a:pPr marL="0" indent="0">
              <a:buNone/>
            </a:pPr>
            <a:r>
              <a:rPr lang="en-GB" sz="7200" u="sng" dirty="0">
                <a:hlinkClick r:id="rId3"/>
              </a:rPr>
              <a:t>https://advice.milkround.com/10-job-skills-for-cvs-and-cover-letters-and-how-to-write-about-them-without-using-cliches</a:t>
            </a:r>
            <a:endParaRPr lang="en-GB" sz="7200" dirty="0"/>
          </a:p>
          <a:p>
            <a:pPr marL="0" indent="0">
              <a:buNone/>
            </a:pPr>
            <a:r>
              <a:rPr lang="en-GB" sz="7200" dirty="0"/>
              <a:t> </a:t>
            </a:r>
          </a:p>
          <a:p>
            <a:r>
              <a:rPr lang="en-US" sz="7200" dirty="0"/>
              <a:t>How to Show Off Your Transferable Skills in Your Cover Letter</a:t>
            </a:r>
            <a:endParaRPr lang="en-GB" sz="7200" dirty="0"/>
          </a:p>
          <a:p>
            <a:pPr marL="0" indent="0">
              <a:buNone/>
            </a:pPr>
            <a:r>
              <a:rPr lang="en-GB" sz="7200" u="sng" dirty="0">
                <a:hlinkClick r:id="rId4"/>
              </a:rPr>
              <a:t>https://www.livecareer.com/resources/cover-letters/how-to/write/cover-letter-transferable-skills</a:t>
            </a:r>
            <a:endParaRPr lang="en-GB" sz="7200" dirty="0"/>
          </a:p>
          <a:p>
            <a:endParaRPr lang="en-GB" sz="6400" dirty="0"/>
          </a:p>
          <a:p>
            <a:pPr marL="0" indent="0">
              <a:buNone/>
            </a:pPr>
            <a:r>
              <a:rPr lang="en-GB" sz="6400" b="1" dirty="0"/>
              <a:t>		</a:t>
            </a:r>
            <a:r>
              <a:rPr lang="en-GB" sz="11200" b="1" dirty="0"/>
              <a:t>	</a:t>
            </a:r>
            <a:r>
              <a:rPr lang="en-GB" sz="9600" b="1" dirty="0"/>
              <a:t>References</a:t>
            </a:r>
            <a:endParaRPr lang="en-GB" sz="9600" dirty="0"/>
          </a:p>
          <a:p>
            <a:r>
              <a:rPr lang="en-GB" sz="7200" dirty="0"/>
              <a:t>Morgan, P (2017). </a:t>
            </a:r>
            <a:r>
              <a:rPr lang="en-GB" sz="7200" i="1" dirty="0"/>
              <a:t>The Business Student’s Guide to Employability</a:t>
            </a:r>
            <a:r>
              <a:rPr lang="en-GB" sz="7200" dirty="0"/>
              <a:t>. London: Sage. </a:t>
            </a:r>
          </a:p>
          <a:p>
            <a:r>
              <a:rPr lang="en-GB" sz="7200" dirty="0"/>
              <a:t>REED (2019) ‘Free cover letter template’. Available at: </a:t>
            </a:r>
            <a:r>
              <a:rPr lang="en-GB" sz="7200" dirty="0">
                <a:hlinkClick r:id="rId5"/>
              </a:rPr>
              <a:t>https://www.reed.co.uk/career-advice/free-cover-letter-template/</a:t>
            </a:r>
            <a:r>
              <a:rPr lang="en-GB" sz="7200" dirty="0"/>
              <a:t> (accessed 25.04.2024)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477467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2148</TotalTime>
  <Words>1110</Words>
  <Application>Microsoft Office PowerPoint</Application>
  <PresentationFormat>On-screen Show (4:3)</PresentationFormat>
  <Paragraphs>140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Myriad Pro</vt:lpstr>
      <vt:lpstr>Verdana</vt:lpstr>
      <vt:lpstr>20140311PresentationUWTSDTemplate</vt:lpstr>
      <vt:lpstr>PowerPoint Presentation</vt:lpstr>
      <vt:lpstr>Lesson Aims</vt:lpstr>
      <vt:lpstr>What is a Cover Letter?</vt:lpstr>
      <vt:lpstr>Covering Letter &amp; CV Difference</vt:lpstr>
      <vt:lpstr>Covering Letter &amp; CV Difference</vt:lpstr>
      <vt:lpstr>How to structure your cover letter</vt:lpstr>
      <vt:lpstr>What do I include in a cover letter?</vt:lpstr>
      <vt:lpstr>Introduce yourself</vt:lpstr>
      <vt:lpstr>Introduce yourself</vt:lpstr>
      <vt:lpstr>Sell yourself</vt:lpstr>
      <vt:lpstr>Sell yourself</vt:lpstr>
      <vt:lpstr>What you can do for the company</vt:lpstr>
      <vt:lpstr>What you can do for the company</vt:lpstr>
      <vt:lpstr>The final paragraph</vt:lpstr>
      <vt:lpstr>The final paragraph</vt:lpstr>
      <vt:lpstr>Writing in a Business Style</vt:lpstr>
      <vt:lpstr>Writing in a Business Style</vt:lpstr>
      <vt:lpstr>Activity</vt:lpstr>
      <vt:lpstr>Activity- Your CV versus other</vt:lpstr>
      <vt:lpstr>NEXT WEEK-Job Interview Preparation</vt:lpstr>
      <vt:lpstr>Further Reading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Olubukola Adegbite</cp:lastModifiedBy>
  <cp:revision>112</cp:revision>
  <cp:lastPrinted>2018-07-09T15:27:01Z</cp:lastPrinted>
  <dcterms:created xsi:type="dcterms:W3CDTF">2002-10-07T19:43:58Z</dcterms:created>
  <dcterms:modified xsi:type="dcterms:W3CDTF">2024-05-06T19:07:04Z</dcterms:modified>
</cp:coreProperties>
</file>