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668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DB4C4-0501-43CE-B1E3-C281FC155D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F5375A-154B-45B1-A7DE-0F3FE56832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1560C-A3BC-4BDB-B4F3-9661062CD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8B2E3-03B8-4A45-B530-60D371256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632BA0-1C40-49A0-824F-5AB9D9288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202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34DB4-C0E8-404F-84C4-DE02872AE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EF5C3-ADAD-4AB2-941A-CE1F9B208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2C8EF-E1FC-472E-A319-4C74584DB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3D400-7048-467D-9891-DD869DD69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64046-C673-489D-A342-A8210CB00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332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2AAB8-03C1-4B56-9715-BB656AB9D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77B1EA-A93E-4C1A-8F74-E5FF00540B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B7177-6D15-4732-937A-955B9174F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57DCE-A40D-496B-8122-E19E99AF4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B5644C-79A7-4EF9-90AD-AC1B42E79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743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4AE01-0AB6-44E2-9A7F-1FE753FF7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4294B-9B5F-42A4-99F0-81EDA0F1BF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8D6DDC-7AE2-4DE1-B92B-FBBE60DEBE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A7C758-DA3B-4B22-9174-7AA9B12F6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55CB4F-1CE8-48D7-9EFF-99AB1177A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002330-510B-4B60-BBFB-176D5E301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195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2D6C9-7243-495E-8FDF-3A9B984FB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BCC560-F17F-44F4-9D16-45B26CDD9A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52C61F-4304-4910-B67A-FBC2266248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CBC461-BE18-4C73-B47B-16A6D93264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A01A50-FE6D-414B-8640-F4CD390747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B7CA89-516D-42A1-95E7-3E524EC46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7CB1FB-8B77-4463-93AD-CAC533174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20FA7E-050F-4F9E-A95D-DE2A6EB38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11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14670-DC11-4ED5-BD37-025E3D8F7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29BB22-4880-40CA-BDAE-A50AC9C14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94A439-C535-499D-949B-4A6EA76E8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F54642-1705-47AA-970B-8CBD44EBB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450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0BB808-461C-4846-802F-9191133A2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20BF1A-DBB0-42F3-A75D-B2C028BB1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1123FA-FC02-481E-9D61-F0E5D52D9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020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82759-2D8D-45CC-B9C3-209647A47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AEA66-2C67-4BB1-B9D3-6CED6FC3C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B53803-5EB1-4A4F-B570-50BCC201A4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3B7CFB-C77E-4B6F-89E6-CDC1114EF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1E0427-6611-4704-9818-604B752A2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5062E5-7143-489B-9F22-A99ACE324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164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D4969-D9C7-4768-9C80-1AD658960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8A1470-9841-414A-81AE-7FE3DA43D2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CBAEE1-4EA3-42FF-9504-66ECF84AD5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A409D-E553-4A97-A85F-812C286E9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A72656-E501-48BB-9786-1A2C9920D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2E0E8A-8BBF-4FCF-8F6E-9898306D0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121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C1BD9-F79C-4F2E-A7BE-2D67EAB75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4E6537-F0FD-494C-A9D8-66474DABAA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FD0B68-0E2E-4F4E-8BC5-7F4366C89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EDE50-43CA-42AD-B366-2BA03F4D9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D2B993-8900-4305-AC38-F16E373E4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9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C4FFF2-5E15-434E-A8B1-8D6337D9F6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1ED6A7-5C80-489F-BD3E-CED98EA92B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EA586-A085-48E7-AF35-FC753DD60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3C7600-DE0D-4FB0-93B9-7C9C6BC05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075B8-EAC8-4997-A501-B3E63F093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60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057F52-52A7-4771-81AF-230C9A3B5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36624E-B3FF-46A8-8BAC-FC18638CD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FDBBB-8709-4187-9F0F-6A23DA6F7E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1A9925-3B66-4F5B-B43C-086FE8FBC6CF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C0B49-F14B-4C51-8FB0-4C6F3F5B78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C61B9-F83E-49DF-B529-EDDBD52780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DE1F7-AF65-4C7F-8634-E9BAAE71F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612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s://lh3.googleusercontent.com/yZfSVUOzleNKCAOcmBRgj7-YMmpUBz9MHkISsgU_QFGyxpTVKAt1rBk_spFZADUy7C2ZTR4P8KiAq-iWhE34ypzYtCi68sr7Lsn6zkzKDTOClpuJGBGOY_HNhZmQ21my8SB3G2iLl3WF9sYi3OUd7pJ8LwJ3OvMA1-EohqIlYK2Y_95LmWBfxL4TkZuNNvq-IAhqvavN4wfTlKHBHrHikYdT0HDlANkvbrQbG08JoBTF-CaRSYoVLLP18QLog4IAWlAIPokgHhHOtNQi-E7eDYjf5qxGW1BPDPQq0ySyBEXEYEgaZcdhoOnpJtE6uUyMWwmnJKoWiRtShVpgbDK9cFRcdxn1xAj34Dt909lnd_eToSWkn0B0WRMUYlfQxIrVe-45NptyBNDorftcnrkkwY-u0xnJudfb8F-I9WF3YpcUAGZ5aOlJDt2nsY0AJlVsCp44oJUWz370VBfkKJFD1IAxTPG_p3QZaSRI-ddU2tJxgJeU8HV86fADzkvp6kq02sGBbdBtxI1Mbv5hTpb9r5SfId_gcZxxs7jfu5jYUwcaUmwmkQ5NN1ZTuui04K4etr7flps37wl-szOAWaDVo6mmEJ5qmomcTFUyval-RqrEYlBmmOHfooknV9FhkH2ntkZoj6QLkZwbkuT4MnJFfXq8uqmFOUm6fYYrM0uDOlMb67LPcce9I38=w687-h915-no">
            <a:extLst>
              <a:ext uri="{FF2B5EF4-FFF2-40B4-BE49-F238E27FC236}">
                <a16:creationId xmlns:a16="http://schemas.microsoft.com/office/drawing/2014/main" id="{75CB6B66-9D9A-4AFD-907B-1BE5C65750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64" r="-2" b="8934"/>
          <a:stretch/>
        </p:blipFill>
        <p:spPr bwMode="auto">
          <a:xfrm>
            <a:off x="2862739" y="1368146"/>
            <a:ext cx="1419191" cy="1419193"/>
          </a:xfrm>
          <a:custGeom>
            <a:avLst/>
            <a:gdLst>
              <a:gd name="connsiteX0" fmla="*/ 2313823 w 4627646"/>
              <a:gd name="connsiteY0" fmla="*/ 0 h 4627648"/>
              <a:gd name="connsiteX1" fmla="*/ 4627646 w 4627646"/>
              <a:gd name="connsiteY1" fmla="*/ 2313824 h 4627648"/>
              <a:gd name="connsiteX2" fmla="*/ 2313823 w 4627646"/>
              <a:gd name="connsiteY2" fmla="*/ 4627648 h 4627648"/>
              <a:gd name="connsiteX3" fmla="*/ 0 w 4627646"/>
              <a:gd name="connsiteY3" fmla="*/ 2313824 h 4627648"/>
              <a:gd name="connsiteX4" fmla="*/ 2313823 w 4627646"/>
              <a:gd name="connsiteY4" fmla="*/ 0 h 4627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C05524D-93F0-4A1B-A981-AD370F776B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000" r="28751" b="2"/>
          <a:stretch/>
        </p:blipFill>
        <p:spPr>
          <a:xfrm>
            <a:off x="2055401" y="10987"/>
            <a:ext cx="1492465" cy="1492466"/>
          </a:xfrm>
          <a:custGeom>
            <a:avLst/>
            <a:gdLst>
              <a:gd name="connsiteX0" fmla="*/ 2313823 w 4627646"/>
              <a:gd name="connsiteY0" fmla="*/ 0 h 4627648"/>
              <a:gd name="connsiteX1" fmla="*/ 4627646 w 4627646"/>
              <a:gd name="connsiteY1" fmla="*/ 2313824 h 4627648"/>
              <a:gd name="connsiteX2" fmla="*/ 2313823 w 4627646"/>
              <a:gd name="connsiteY2" fmla="*/ 4627648 h 4627648"/>
              <a:gd name="connsiteX3" fmla="*/ 0 w 4627646"/>
              <a:gd name="connsiteY3" fmla="*/ 2313824 h 4627648"/>
              <a:gd name="connsiteX4" fmla="*/ 2313823 w 4627646"/>
              <a:gd name="connsiteY4" fmla="*/ 0 h 4627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E7EDF4-86F2-4FC5-955C-C657FFDFF8A0}"/>
              </a:ext>
            </a:extLst>
          </p:cNvPr>
          <p:cNvSpPr txBox="1"/>
          <p:nvPr/>
        </p:nvSpPr>
        <p:spPr>
          <a:xfrm>
            <a:off x="3491864" y="264629"/>
            <a:ext cx="87360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 err="1">
                <a:latin typeface="+mj-lt"/>
              </a:rPr>
              <a:t>Darllen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yw’r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hobi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sydd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cymryd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pob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eiliad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rhydd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sydd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gennaf</a:t>
            </a:r>
            <a:r>
              <a:rPr lang="en-US" sz="1200" dirty="0">
                <a:latin typeface="+mj-lt"/>
              </a:rPr>
              <a:t>! </a:t>
            </a:r>
            <a:r>
              <a:rPr lang="en-US" sz="1200" dirty="0" err="1">
                <a:latin typeface="+mj-lt"/>
              </a:rPr>
              <a:t>Cafodd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hyn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eu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magu</a:t>
            </a:r>
            <a:r>
              <a:rPr lang="en-US" sz="1200" dirty="0">
                <a:latin typeface="+mj-lt"/>
              </a:rPr>
              <a:t> a </a:t>
            </a:r>
            <a:r>
              <a:rPr lang="en-GB" sz="1200" dirty="0" err="1">
                <a:latin typeface="+mj-lt"/>
              </a:rPr>
              <a:t>mireinio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trwy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gydol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fy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ngradd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israddedig</a:t>
            </a:r>
            <a:r>
              <a:rPr lang="en-US" sz="1200" dirty="0">
                <a:latin typeface="+mj-lt"/>
              </a:rPr>
              <a:t>, </a:t>
            </a:r>
            <a:r>
              <a:rPr lang="en-US" sz="1200" dirty="0" err="1">
                <a:latin typeface="+mj-lt"/>
              </a:rPr>
              <a:t>gobeithiaf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ddatblygu’r</a:t>
            </a:r>
            <a:r>
              <a:rPr lang="en-US" sz="1200" dirty="0">
                <a:latin typeface="+mj-lt"/>
              </a:rPr>
              <a:t> cariad </a:t>
            </a:r>
            <a:r>
              <a:rPr lang="en-US" sz="1200" dirty="0" err="1">
                <a:latin typeface="+mj-lt"/>
              </a:rPr>
              <a:t>yma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yn</a:t>
            </a:r>
            <a:r>
              <a:rPr lang="en-US" sz="1200" dirty="0">
                <a:latin typeface="+mj-lt"/>
              </a:rPr>
              <a:t> y plant </a:t>
            </a:r>
            <a:r>
              <a:rPr lang="en-US" sz="1200" dirty="0" err="1">
                <a:latin typeface="+mj-lt"/>
              </a:rPr>
              <a:t>rwyf</a:t>
            </a:r>
            <a:r>
              <a:rPr lang="en-US" sz="1200" dirty="0">
                <a:latin typeface="+mj-lt"/>
              </a:rPr>
              <a:t> am </a:t>
            </a:r>
            <a:r>
              <a:rPr lang="en-US" sz="1200" dirty="0" err="1">
                <a:latin typeface="+mj-lt"/>
              </a:rPr>
              <a:t>ddysgu</a:t>
            </a:r>
            <a:r>
              <a:rPr lang="en-US" sz="1200" dirty="0">
                <a:latin typeface="+mj-lt"/>
              </a:rPr>
              <a:t>. Mae </a:t>
            </a:r>
            <a:r>
              <a:rPr lang="en-US" sz="1200" dirty="0" err="1">
                <a:latin typeface="+mj-lt"/>
              </a:rPr>
              <a:t>angerdd</a:t>
            </a:r>
            <a:r>
              <a:rPr lang="en-US" sz="1200" dirty="0">
                <a:latin typeface="+mj-lt"/>
              </a:rPr>
              <a:t> gen </a:t>
            </a:r>
            <a:r>
              <a:rPr lang="en-US" sz="1200" dirty="0" err="1">
                <a:latin typeface="+mj-lt"/>
              </a:rPr>
              <a:t>i</a:t>
            </a:r>
            <a:r>
              <a:rPr lang="en-US" sz="1200" dirty="0">
                <a:latin typeface="+mj-lt"/>
              </a:rPr>
              <a:t> am </a:t>
            </a:r>
            <a:r>
              <a:rPr lang="en-US" sz="1200" dirty="0" err="1">
                <a:latin typeface="+mj-lt"/>
              </a:rPr>
              <a:t>bobi</a:t>
            </a:r>
            <a:r>
              <a:rPr lang="en-US" sz="1200" dirty="0">
                <a:latin typeface="+mj-lt"/>
              </a:rPr>
              <a:t>. </a:t>
            </a:r>
            <a:r>
              <a:rPr lang="en-US" sz="1200" dirty="0" err="1">
                <a:latin typeface="+mj-lt"/>
              </a:rPr>
              <a:t>Llwyddais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godi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dros</a:t>
            </a:r>
            <a:r>
              <a:rPr lang="en-US" sz="1200" dirty="0">
                <a:latin typeface="+mj-lt"/>
              </a:rPr>
              <a:t> £350 </a:t>
            </a:r>
            <a:r>
              <a:rPr lang="en-US" sz="1200" dirty="0" err="1">
                <a:latin typeface="+mj-lt"/>
              </a:rPr>
              <a:t>i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Blant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Mewn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Angen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trwy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bobi</a:t>
            </a:r>
            <a:r>
              <a:rPr lang="en-US" sz="1200" dirty="0">
                <a:latin typeface="+mj-lt"/>
              </a:rPr>
              <a:t> a </a:t>
            </a:r>
            <a:r>
              <a:rPr lang="en-US" sz="1200" dirty="0" err="1">
                <a:latin typeface="+mj-lt"/>
              </a:rPr>
              <a:t>gwerthu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cacenni</a:t>
            </a:r>
            <a:r>
              <a:rPr lang="en-US" sz="1200" dirty="0">
                <a:latin typeface="+mj-lt"/>
              </a:rPr>
              <a:t>. </a:t>
            </a:r>
            <a:r>
              <a:rPr lang="cy-GB" sz="1200" dirty="0">
                <a:latin typeface="+mj-lt"/>
              </a:rPr>
              <a:t>Yn ddiweddar, ces i gynnig i greu cacen ben-blwydd cyntaf ffrind teuluol - </a:t>
            </a:r>
            <a:r>
              <a:rPr lang="cy-GB" sz="1200" dirty="0" err="1">
                <a:latin typeface="+mj-lt"/>
              </a:rPr>
              <a:t>Bake</a:t>
            </a:r>
            <a:r>
              <a:rPr lang="cy-GB" sz="1200" dirty="0">
                <a:latin typeface="+mj-lt"/>
              </a:rPr>
              <a:t> </a:t>
            </a:r>
            <a:r>
              <a:rPr lang="cy-GB" sz="1200" dirty="0" err="1">
                <a:latin typeface="+mj-lt"/>
              </a:rPr>
              <a:t>Off</a:t>
            </a:r>
            <a:r>
              <a:rPr lang="cy-GB" sz="1200" dirty="0">
                <a:latin typeface="+mj-lt"/>
              </a:rPr>
              <a:t>, dyma </a:t>
            </a:r>
            <a:r>
              <a:rPr lang="cy-GB" sz="1200" dirty="0" err="1">
                <a:latin typeface="+mj-lt"/>
              </a:rPr>
              <a:t>fi'n</a:t>
            </a:r>
            <a:r>
              <a:rPr lang="cy-GB" sz="1200" dirty="0">
                <a:latin typeface="+mj-lt"/>
              </a:rPr>
              <a:t> dod! (Gwelwch y llun o’r gacen binc golau isod.)</a:t>
            </a:r>
            <a:r>
              <a:rPr lang="en-US" sz="1200" dirty="0">
                <a:latin typeface="+mj-lt"/>
              </a:rPr>
              <a:t> Mae </a:t>
            </a:r>
            <a:r>
              <a:rPr lang="en-US" sz="1200" dirty="0" err="1">
                <a:latin typeface="+mj-lt"/>
              </a:rPr>
              <a:t>ymrwymiad</a:t>
            </a:r>
            <a:r>
              <a:rPr lang="en-US" sz="1200" dirty="0">
                <a:latin typeface="+mj-lt"/>
              </a:rPr>
              <a:t>, </a:t>
            </a:r>
            <a:r>
              <a:rPr lang="en-US" sz="1200" dirty="0" err="1">
                <a:latin typeface="+mj-lt"/>
              </a:rPr>
              <a:t>hunan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disgyblaeth</a:t>
            </a:r>
            <a:r>
              <a:rPr lang="en-US" sz="1200" dirty="0">
                <a:latin typeface="+mj-lt"/>
              </a:rPr>
              <a:t> a </a:t>
            </a:r>
            <a:r>
              <a:rPr lang="en-US" sz="1200" dirty="0" err="1">
                <a:latin typeface="+mj-lt"/>
              </a:rPr>
              <a:t>brwdfrydedd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wedi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datblygu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bersonol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ers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i</a:t>
            </a:r>
            <a:r>
              <a:rPr lang="en-US" sz="1200" dirty="0">
                <a:latin typeface="+mj-lt"/>
              </a:rPr>
              <a:t> mi </a:t>
            </a:r>
            <a:r>
              <a:rPr lang="en-US" sz="1200" dirty="0" err="1">
                <a:latin typeface="+mj-lt"/>
              </a:rPr>
              <a:t>ddechrau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nofio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yr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haf</a:t>
            </a:r>
            <a:r>
              <a:rPr lang="en-US" sz="1200" dirty="0">
                <a:latin typeface="+mj-lt"/>
              </a:rPr>
              <a:t>. </a:t>
            </a:r>
            <a:r>
              <a:rPr lang="en-US" sz="1200" dirty="0" err="1">
                <a:latin typeface="+mj-lt"/>
              </a:rPr>
              <a:t>Yn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ogystal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â’r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sgiliau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yma</a:t>
            </a:r>
            <a:r>
              <a:rPr lang="en-US" sz="1200" dirty="0">
                <a:latin typeface="+mj-lt"/>
              </a:rPr>
              <a:t>, </a:t>
            </a:r>
            <a:r>
              <a:rPr lang="en-US" sz="1200" dirty="0" err="1">
                <a:latin typeface="+mj-lt"/>
              </a:rPr>
              <a:t>mae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nofio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hefyd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helpu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i</a:t>
            </a:r>
            <a:r>
              <a:rPr lang="en-US" sz="1200" dirty="0">
                <a:latin typeface="+mj-lt"/>
              </a:rPr>
              <a:t> mi </a:t>
            </a:r>
            <a:r>
              <a:rPr lang="en-US" sz="1200" dirty="0" err="1">
                <a:latin typeface="+mj-lt"/>
              </a:rPr>
              <a:t>gadw'n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heini</a:t>
            </a:r>
            <a:r>
              <a:rPr lang="en-US" sz="1200" dirty="0">
                <a:latin typeface="+mj-lt"/>
              </a:rPr>
              <a:t> - </a:t>
            </a:r>
            <a:r>
              <a:rPr lang="en-US" sz="1200" dirty="0" err="1">
                <a:latin typeface="+mj-lt"/>
              </a:rPr>
              <a:t>rhywbeth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hynod</a:t>
            </a:r>
            <a:r>
              <a:rPr lang="en-US" sz="1200" dirty="0">
                <a:latin typeface="+mj-lt"/>
              </a:rPr>
              <a:t> o </a:t>
            </a:r>
            <a:r>
              <a:rPr lang="en-US" sz="1200" dirty="0" err="1">
                <a:latin typeface="+mj-lt"/>
              </a:rPr>
              <a:t>bwysig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i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addysgu</a:t>
            </a:r>
            <a:r>
              <a:rPr lang="en-US" sz="1200" dirty="0">
                <a:latin typeface="+mj-lt"/>
              </a:rPr>
              <a:t>!</a:t>
            </a:r>
            <a:endParaRPr lang="en-GB" sz="1200" dirty="0">
              <a:latin typeface="+mj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29A59C4-4DD6-41D7-AF2B-FE2315AEDBC0}"/>
              </a:ext>
            </a:extLst>
          </p:cNvPr>
          <p:cNvSpPr txBox="1"/>
          <p:nvPr/>
        </p:nvSpPr>
        <p:spPr>
          <a:xfrm>
            <a:off x="33650" y="5981226"/>
            <a:ext cx="8289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 err="1">
                <a:latin typeface="+mj-lt"/>
              </a:rPr>
              <a:t>Astudiais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Saesneg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trwy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gydol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fy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ngradd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gan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hefyd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arbenigo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TESOL (</a:t>
            </a:r>
            <a:r>
              <a:rPr lang="en-GB" sz="1200" dirty="0" err="1">
                <a:latin typeface="+mj-lt"/>
              </a:rPr>
              <a:t>Dysgu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Saesneg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Siaradwyr</a:t>
            </a:r>
            <a:r>
              <a:rPr lang="en-GB" sz="1200" dirty="0">
                <a:latin typeface="+mj-lt"/>
              </a:rPr>
              <a:t> o </a:t>
            </a:r>
            <a:r>
              <a:rPr lang="en-GB" sz="1200" dirty="0" err="1">
                <a:latin typeface="+mj-lt"/>
              </a:rPr>
              <a:t>Ieithoedd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Gwahanol</a:t>
            </a:r>
            <a:r>
              <a:rPr lang="en-GB" sz="1200" dirty="0">
                <a:latin typeface="+mj-lt"/>
              </a:rPr>
              <a:t>). </a:t>
            </a:r>
            <a:r>
              <a:rPr lang="en-GB" sz="1200" dirty="0" err="1">
                <a:latin typeface="+mj-lt"/>
              </a:rPr>
              <a:t>Trwy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gydol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fy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ngradd</a:t>
            </a:r>
            <a:r>
              <a:rPr lang="en-GB" sz="1200" dirty="0">
                <a:latin typeface="+mj-lt"/>
              </a:rPr>
              <a:t>, </a:t>
            </a:r>
            <a:r>
              <a:rPr lang="en-GB" sz="1200" dirty="0" err="1">
                <a:latin typeface="+mj-lt"/>
              </a:rPr>
              <a:t>tyfodd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fy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angerdd</a:t>
            </a:r>
            <a:r>
              <a:rPr lang="en-GB" sz="1200" dirty="0">
                <a:latin typeface="+mj-lt"/>
              </a:rPr>
              <a:t> am </a:t>
            </a:r>
            <a:r>
              <a:rPr lang="en-GB" sz="1200" dirty="0" err="1">
                <a:latin typeface="+mj-lt"/>
              </a:rPr>
              <a:t>ddarllen</a:t>
            </a:r>
            <a:r>
              <a:rPr lang="en-GB" sz="1200" dirty="0">
                <a:latin typeface="+mj-lt"/>
              </a:rPr>
              <a:t> ac am </a:t>
            </a:r>
            <a:r>
              <a:rPr lang="en-GB" sz="1200" dirty="0" err="1">
                <a:latin typeface="+mj-lt"/>
              </a:rPr>
              <a:t>ddysgu</a:t>
            </a:r>
            <a:r>
              <a:rPr lang="en-GB" sz="1200" dirty="0">
                <a:latin typeface="+mj-lt"/>
              </a:rPr>
              <a:t>. </a:t>
            </a:r>
            <a:r>
              <a:rPr lang="en-GB" sz="1200" dirty="0" err="1">
                <a:latin typeface="+mj-lt"/>
              </a:rPr>
              <a:t>Ces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brofiad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anhygoel</a:t>
            </a:r>
            <a:r>
              <a:rPr lang="en-GB" sz="1200" dirty="0">
                <a:latin typeface="+mj-lt"/>
              </a:rPr>
              <a:t> o </a:t>
            </a:r>
            <a:r>
              <a:rPr lang="en-GB" sz="1200" dirty="0" err="1">
                <a:latin typeface="+mj-lt"/>
              </a:rPr>
              <a:t>werthfawr</a:t>
            </a:r>
            <a:r>
              <a:rPr lang="en-GB" sz="1200" dirty="0">
                <a:latin typeface="+mj-lt"/>
              </a:rPr>
              <a:t> ac </a:t>
            </a:r>
            <a:r>
              <a:rPr lang="en-GB" sz="1200" dirty="0" err="1">
                <a:latin typeface="+mj-lt"/>
              </a:rPr>
              <a:t>emosiynol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dysgu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ffoaduriaid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sut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siarad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Saesneg</a:t>
            </a:r>
            <a:r>
              <a:rPr lang="en-GB" sz="1200" dirty="0">
                <a:latin typeface="+mj-lt"/>
              </a:rPr>
              <a:t>. (</a:t>
            </a:r>
            <a:r>
              <a:rPr lang="en-GB" sz="1200" dirty="0" err="1">
                <a:latin typeface="+mj-lt"/>
              </a:rPr>
              <a:t>Gwelwch</a:t>
            </a:r>
            <a:r>
              <a:rPr lang="en-GB" sz="1200" dirty="0">
                <a:latin typeface="+mj-lt"/>
              </a:rPr>
              <a:t> y </a:t>
            </a:r>
            <a:r>
              <a:rPr lang="en-GB" sz="1200" dirty="0" err="1">
                <a:latin typeface="+mj-lt"/>
              </a:rPr>
              <a:t>llun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uchod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yng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nghanol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wers</a:t>
            </a:r>
            <a:r>
              <a:rPr lang="en-GB" sz="1200" dirty="0">
                <a:latin typeface="+mj-lt"/>
              </a:rPr>
              <a:t>.)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ystod</a:t>
            </a:r>
            <a:r>
              <a:rPr lang="en-GB" sz="1200" dirty="0">
                <a:latin typeface="+mj-lt"/>
              </a:rPr>
              <a:t> y </a:t>
            </a:r>
            <a:r>
              <a:rPr lang="en-GB" sz="1200" dirty="0" err="1">
                <a:latin typeface="+mj-lt"/>
              </a:rPr>
              <a:t>cwrs</a:t>
            </a:r>
            <a:r>
              <a:rPr lang="en-GB" sz="1200" dirty="0">
                <a:latin typeface="+mj-lt"/>
              </a:rPr>
              <a:t> TAR, </a:t>
            </a:r>
            <a:r>
              <a:rPr lang="en-GB" sz="1200" dirty="0" err="1">
                <a:latin typeface="+mj-lt"/>
              </a:rPr>
              <a:t>byddaf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sicrhau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fy</a:t>
            </a:r>
            <a:r>
              <a:rPr lang="en-GB" sz="1200" dirty="0">
                <a:latin typeface="+mj-lt"/>
              </a:rPr>
              <a:t> mod </a:t>
            </a:r>
            <a:r>
              <a:rPr lang="en-GB" sz="1200" dirty="0" err="1">
                <a:latin typeface="+mj-lt"/>
              </a:rPr>
              <a:t>i’n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hyderus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ym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mhob</a:t>
            </a:r>
            <a:r>
              <a:rPr lang="en-GB" sz="1200" dirty="0">
                <a:latin typeface="+mj-lt"/>
              </a:rPr>
              <a:t> un </a:t>
            </a:r>
            <a:r>
              <a:rPr lang="en-GB" sz="1200" dirty="0" err="1">
                <a:latin typeface="+mj-lt"/>
              </a:rPr>
              <a:t>maes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ddysgu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er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mwyn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magu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hyder</a:t>
            </a:r>
            <a:r>
              <a:rPr lang="en-GB" sz="1200" dirty="0">
                <a:latin typeface="+mj-lt"/>
              </a:rPr>
              <a:t> y plant </a:t>
            </a:r>
            <a:r>
              <a:rPr lang="en-GB" sz="1200" dirty="0" err="1">
                <a:latin typeface="+mj-lt"/>
              </a:rPr>
              <a:t>a’i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sbarduno</a:t>
            </a:r>
            <a:r>
              <a:rPr lang="en-GB" sz="1200" dirty="0">
                <a:latin typeface="+mj-lt"/>
              </a:rPr>
              <a:t>.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A5504A-6D48-491A-99A3-0F868D00DD02}"/>
              </a:ext>
            </a:extLst>
          </p:cNvPr>
          <p:cNvSpPr/>
          <p:nvPr/>
        </p:nvSpPr>
        <p:spPr>
          <a:xfrm>
            <a:off x="7321285" y="-18665"/>
            <a:ext cx="121058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Amdan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US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i: 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6" name="Picture 5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94C51ABE-5033-499E-AEFE-378474FEBB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21" t="4173" b="40857"/>
          <a:stretch/>
        </p:blipFill>
        <p:spPr>
          <a:xfrm>
            <a:off x="-277486" y="-385798"/>
            <a:ext cx="2285983" cy="2241694"/>
          </a:xfrm>
          <a:custGeom>
            <a:avLst/>
            <a:gdLst>
              <a:gd name="connsiteX0" fmla="*/ 2313823 w 4627646"/>
              <a:gd name="connsiteY0" fmla="*/ 0 h 4627648"/>
              <a:gd name="connsiteX1" fmla="*/ 4627646 w 4627646"/>
              <a:gd name="connsiteY1" fmla="*/ 2313824 h 4627648"/>
              <a:gd name="connsiteX2" fmla="*/ 2313823 w 4627646"/>
              <a:gd name="connsiteY2" fmla="*/ 4627648 h 4627648"/>
              <a:gd name="connsiteX3" fmla="*/ 0 w 4627646"/>
              <a:gd name="connsiteY3" fmla="*/ 2313824 h 4627648"/>
              <a:gd name="connsiteX4" fmla="*/ 2313823 w 4627646"/>
              <a:gd name="connsiteY4" fmla="*/ 0 h 4627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20C7DCBA-4AC6-422A-932C-8A02F4FF0E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9547656"/>
              </p:ext>
            </p:extLst>
          </p:nvPr>
        </p:nvGraphicFramePr>
        <p:xfrm>
          <a:off x="8556180" y="1662283"/>
          <a:ext cx="3354077" cy="5130815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1467387">
                  <a:extLst>
                    <a:ext uri="{9D8B030D-6E8A-4147-A177-3AD203B41FA5}">
                      <a16:colId xmlns:a16="http://schemas.microsoft.com/office/drawing/2014/main" val="1268354464"/>
                    </a:ext>
                  </a:extLst>
                </a:gridCol>
                <a:gridCol w="1283397">
                  <a:extLst>
                    <a:ext uri="{9D8B030D-6E8A-4147-A177-3AD203B41FA5}">
                      <a16:colId xmlns:a16="http://schemas.microsoft.com/office/drawing/2014/main" val="1582264360"/>
                    </a:ext>
                  </a:extLst>
                </a:gridCol>
                <a:gridCol w="603293">
                  <a:extLst>
                    <a:ext uri="{9D8B030D-6E8A-4147-A177-3AD203B41FA5}">
                      <a16:colId xmlns:a16="http://schemas.microsoft.com/office/drawing/2014/main" val="1936474682"/>
                    </a:ext>
                  </a:extLst>
                </a:gridCol>
              </a:tblGrid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Pwnc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Lefel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Gradd</a:t>
                      </a:r>
                      <a:endParaRPr lang="en-GB" sz="105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542259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Saesneg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Gradd</a:t>
                      </a:r>
                      <a:r>
                        <a:rPr lang="en-GB" sz="1050" dirty="0"/>
                        <a:t> – B.A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2.1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0084530"/>
                  </a:ext>
                </a:extLst>
              </a:tr>
              <a:tr h="284495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TESOL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Cymhwyster</a:t>
                      </a:r>
                      <a:r>
                        <a:rPr lang="en-GB" sz="1050" dirty="0"/>
                        <a:t> </a:t>
                      </a:r>
                      <a:r>
                        <a:rPr lang="en-GB" sz="1050" dirty="0" err="1"/>
                        <a:t>Dysgu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387778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Bagloriaeth</a:t>
                      </a:r>
                      <a:r>
                        <a:rPr lang="en-GB" sz="1050" dirty="0"/>
                        <a:t> </a:t>
                      </a:r>
                      <a:r>
                        <a:rPr lang="en-GB" sz="1050" dirty="0" err="1"/>
                        <a:t>Cymraeg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Lefel</a:t>
                      </a:r>
                      <a:r>
                        <a:rPr lang="en-GB" sz="1050" dirty="0"/>
                        <a:t>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2062763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Saesneg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Lefel</a:t>
                      </a:r>
                      <a:r>
                        <a:rPr lang="en-GB" sz="1050" dirty="0"/>
                        <a:t> 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5600722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Hanes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Lefel</a:t>
                      </a:r>
                      <a:r>
                        <a:rPr lang="en-GB" sz="1050" dirty="0"/>
                        <a:t> 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0998234"/>
                  </a:ext>
                </a:extLst>
              </a:tr>
              <a:tr h="284495">
                <a:tc>
                  <a:txBody>
                    <a:bodyPr/>
                    <a:lstStyle/>
                    <a:p>
                      <a:pPr algn="ctr"/>
                      <a:r>
                        <a:rPr lang="en-GB" sz="1050" kern="1200" dirty="0" err="1"/>
                        <a:t>Cymraeg</a:t>
                      </a:r>
                      <a:r>
                        <a:rPr lang="en-GB" sz="1050" kern="1200" dirty="0"/>
                        <a:t> (</a:t>
                      </a:r>
                      <a:r>
                        <a:rPr lang="en-GB" sz="1050" kern="1200" dirty="0" err="1"/>
                        <a:t>llenyddiaeth</a:t>
                      </a:r>
                      <a:r>
                        <a:rPr lang="en-GB" sz="1050" kern="1200" dirty="0"/>
                        <a:t> – </a:t>
                      </a:r>
                      <a:r>
                        <a:rPr lang="en-GB" sz="1050" kern="1200" dirty="0" err="1"/>
                        <a:t>iaith</a:t>
                      </a:r>
                      <a:r>
                        <a:rPr lang="en-GB" sz="1050" kern="1200" dirty="0"/>
                        <a:t> </a:t>
                      </a:r>
                      <a:r>
                        <a:rPr lang="en-GB" sz="1050" kern="1200" dirty="0" err="1"/>
                        <a:t>gyntaf</a:t>
                      </a:r>
                      <a:r>
                        <a:rPr lang="en-GB" sz="1050" kern="1200" dirty="0"/>
                        <a:t>)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5754988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Cymraeg</a:t>
                      </a:r>
                      <a:r>
                        <a:rPr lang="en-GB" sz="1050" dirty="0"/>
                        <a:t> (</a:t>
                      </a:r>
                      <a:r>
                        <a:rPr lang="en-GB" sz="1050" dirty="0" err="1"/>
                        <a:t>iaith</a:t>
                      </a:r>
                      <a:r>
                        <a:rPr lang="en-GB" sz="1050" dirty="0"/>
                        <a:t> – </a:t>
                      </a:r>
                      <a:r>
                        <a:rPr lang="en-GB" sz="1050" dirty="0" err="1"/>
                        <a:t>iaith</a:t>
                      </a:r>
                      <a:r>
                        <a:rPr lang="en-GB" sz="1050" dirty="0"/>
                        <a:t> </a:t>
                      </a:r>
                      <a:r>
                        <a:rPr lang="en-GB" sz="1050" dirty="0" err="1"/>
                        <a:t>gyntaf</a:t>
                      </a:r>
                      <a:r>
                        <a:rPr lang="en-GB" sz="105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9715944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Saesneg</a:t>
                      </a:r>
                      <a:r>
                        <a:rPr lang="en-GB" sz="1050" dirty="0"/>
                        <a:t> (</a:t>
                      </a:r>
                      <a:r>
                        <a:rPr lang="en-GB" sz="1050" dirty="0" err="1"/>
                        <a:t>llenyddiaeth</a:t>
                      </a:r>
                      <a:r>
                        <a:rPr lang="en-GB" sz="105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670298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Saesneg</a:t>
                      </a:r>
                      <a:r>
                        <a:rPr lang="en-GB" sz="1050" dirty="0"/>
                        <a:t> (</a:t>
                      </a:r>
                      <a:r>
                        <a:rPr lang="en-GB" sz="1050" dirty="0" err="1"/>
                        <a:t>iaith</a:t>
                      </a:r>
                      <a:r>
                        <a:rPr lang="en-GB" sz="105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5048584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Mathemateg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385040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Ffiseg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2407684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Bioleg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4448847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Hanes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8875012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Tesctiliau</a:t>
                      </a:r>
                      <a:r>
                        <a:rPr lang="en-GB" sz="105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4021331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Cemeg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0004913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Seicoleg</a:t>
                      </a:r>
                      <a:r>
                        <a:rPr lang="en-GB" sz="105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25408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Daearyddiaeth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TGAU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168479"/>
                  </a:ext>
                </a:extLst>
              </a:tr>
              <a:tr h="17069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 err="1"/>
                        <a:t>Bagloriaeth</a:t>
                      </a:r>
                      <a:r>
                        <a:rPr lang="en-GB" sz="1050" dirty="0"/>
                        <a:t> </a:t>
                      </a:r>
                      <a:r>
                        <a:rPr lang="en-GB" sz="1050" dirty="0" err="1"/>
                        <a:t>Cymraeg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err="1"/>
                        <a:t>Lefel</a:t>
                      </a:r>
                      <a:r>
                        <a:rPr lang="en-GB" sz="1050" dirty="0"/>
                        <a:t>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PASS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4890782"/>
                  </a:ext>
                </a:extLst>
              </a:tr>
            </a:tbl>
          </a:graphicData>
        </a:graphic>
      </p:graphicFrame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C8DA71DC-551A-4D8F-BA86-1F87CBD8DB35}"/>
              </a:ext>
            </a:extLst>
          </p:cNvPr>
          <p:cNvSpPr txBox="1">
            <a:spLocks/>
          </p:cNvSpPr>
          <p:nvPr/>
        </p:nvSpPr>
        <p:spPr>
          <a:xfrm>
            <a:off x="4470887" y="2123262"/>
            <a:ext cx="3988015" cy="311314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1200" dirty="0" err="1">
                <a:latin typeface="+mj-lt"/>
              </a:rPr>
              <a:t>Ers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blwyddyn</a:t>
            </a:r>
            <a:r>
              <a:rPr lang="en-US" sz="1200" dirty="0">
                <a:latin typeface="+mj-lt"/>
              </a:rPr>
              <a:t> deg, </a:t>
            </a:r>
            <a:r>
              <a:rPr lang="en-US" sz="1200" dirty="0" err="1">
                <a:latin typeface="+mj-lt"/>
              </a:rPr>
              <a:t>rwyf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wedi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gwirfoddoli</a:t>
            </a:r>
            <a:r>
              <a:rPr lang="en-US" sz="1200" dirty="0">
                <a:latin typeface="+mj-lt"/>
              </a:rPr>
              <a:t> a </a:t>
            </a:r>
            <a:r>
              <a:rPr lang="en-US" sz="1200" dirty="0" err="1">
                <a:latin typeface="+mj-lt"/>
              </a:rPr>
              <a:t>gweithio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ysgolion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cynradd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o’r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meithrin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hyd</a:t>
            </a:r>
            <a:r>
              <a:rPr lang="en-US" sz="1200" dirty="0">
                <a:latin typeface="+mj-lt"/>
              </a:rPr>
              <a:t> at </a:t>
            </a:r>
            <a:r>
              <a:rPr lang="en-US" sz="1200" dirty="0" err="1">
                <a:latin typeface="+mj-lt"/>
              </a:rPr>
              <a:t>flwyddyn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chwech</a:t>
            </a:r>
            <a:r>
              <a:rPr lang="en-US" sz="1200" dirty="0">
                <a:latin typeface="+mj-lt"/>
              </a:rPr>
              <a:t>. Fe </a:t>
            </a:r>
            <a:r>
              <a:rPr lang="en-US" sz="1200" dirty="0" err="1">
                <a:latin typeface="+mj-lt"/>
              </a:rPr>
              <a:t>wnes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i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fwynhau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pob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eiliad</a:t>
            </a:r>
            <a:r>
              <a:rPr lang="en-US" sz="1200" dirty="0">
                <a:latin typeface="+mj-lt"/>
              </a:rPr>
              <a:t> ac </a:t>
            </a:r>
            <a:r>
              <a:rPr lang="en-US" sz="1200" dirty="0" err="1">
                <a:latin typeface="+mj-lt"/>
              </a:rPr>
              <a:t>roeddwn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i’n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gwerthfawrogi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pob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profiad</a:t>
            </a:r>
            <a:r>
              <a:rPr lang="en-US" sz="1200" dirty="0">
                <a:latin typeface="+mj-lt"/>
              </a:rPr>
              <a:t> a </a:t>
            </a:r>
            <a:r>
              <a:rPr lang="en-US" sz="1200" dirty="0" err="1">
                <a:latin typeface="+mj-lt"/>
              </a:rPr>
              <a:t>gafwyd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ar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hyd</a:t>
            </a:r>
            <a:r>
              <a:rPr lang="en-US" sz="1200" dirty="0">
                <a:latin typeface="+mj-lt"/>
              </a:rPr>
              <a:t> y </a:t>
            </a:r>
            <a:r>
              <a:rPr lang="en-US" sz="1200" dirty="0" err="1">
                <a:latin typeface="+mj-lt"/>
              </a:rPr>
              <a:t>blynyddoedd</a:t>
            </a:r>
            <a:r>
              <a:rPr lang="en-US" sz="1200" dirty="0">
                <a:latin typeface="+mj-lt"/>
              </a:rPr>
              <a:t> o </a:t>
            </a:r>
            <a:r>
              <a:rPr lang="en-US" sz="1200" dirty="0" err="1">
                <a:latin typeface="+mj-lt"/>
              </a:rPr>
              <a:t>wirfoddoli</a:t>
            </a:r>
            <a:r>
              <a:rPr lang="en-US" sz="1200" dirty="0">
                <a:latin typeface="+mj-lt"/>
              </a:rPr>
              <a:t> a </a:t>
            </a:r>
            <a:r>
              <a:rPr lang="en-US" sz="1200" dirty="0" err="1">
                <a:latin typeface="+mj-lt"/>
              </a:rPr>
              <a:t>gwaith</a:t>
            </a:r>
            <a:r>
              <a:rPr lang="en-US" sz="1200" dirty="0">
                <a:latin typeface="+mj-lt"/>
              </a:rPr>
              <a:t>. Gan </a:t>
            </a:r>
            <a:r>
              <a:rPr lang="en-US" sz="1200" dirty="0" err="1">
                <a:latin typeface="+mj-lt"/>
              </a:rPr>
              <a:t>weithio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gyda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phlant</a:t>
            </a:r>
            <a:r>
              <a:rPr lang="en-US" sz="1200" dirty="0">
                <a:latin typeface="+mj-lt"/>
              </a:rPr>
              <a:t>, </a:t>
            </a:r>
            <a:r>
              <a:rPr lang="en-US" sz="1200" dirty="0" err="1">
                <a:latin typeface="+mj-lt"/>
              </a:rPr>
              <a:t>mae’n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ddigon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teg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i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ddweud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nad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oes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byth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ddau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ddiwrnod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debyg</a:t>
            </a:r>
            <a:r>
              <a:rPr lang="en-US" sz="1200" dirty="0">
                <a:latin typeface="+mj-lt"/>
              </a:rPr>
              <a:t>, </a:t>
            </a:r>
            <a:r>
              <a:rPr lang="en-US" sz="1200" dirty="0" err="1">
                <a:latin typeface="+mj-lt"/>
              </a:rPr>
              <a:t>rhywbeth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rwy’n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edrych</a:t>
            </a:r>
            <a:r>
              <a:rPr lang="en-US" sz="1200" dirty="0">
                <a:latin typeface="+mj-lt"/>
              </a:rPr>
              <a:t> </a:t>
            </a:r>
            <a:r>
              <a:rPr lang="en-US" sz="1200" dirty="0" err="1">
                <a:latin typeface="+mj-lt"/>
              </a:rPr>
              <a:t>ymlaen</a:t>
            </a:r>
            <a:r>
              <a:rPr lang="en-US" sz="1200" dirty="0">
                <a:latin typeface="+mj-lt"/>
              </a:rPr>
              <a:t> at. </a:t>
            </a:r>
            <a:r>
              <a:rPr lang="cy-GB" sz="1200" dirty="0">
                <a:latin typeface="+mj-lt"/>
              </a:rPr>
              <a:t>Byddaf yn dysgu cymaint gan y plant ag y byddant oddi wrthyf. Mae addysgu'n gwneud cymaint o wahaniaeth gyda chanlyniadau mor weladwy, mae addysgu'n fwy na swydd yn unig - mae'n fywyd, mae'n fywyd yr wyf am ei gael. Nid wyf yn cuddio o bwysigrwydd y rôl hon, mae datblygu arweinwyr yfory o'r pwys mwyaf i mi.</a:t>
            </a:r>
          </a:p>
          <a:p>
            <a:pPr marL="0" indent="0" algn="just">
              <a:buNone/>
            </a:pPr>
            <a:r>
              <a:rPr lang="cy-GB" sz="1200" dirty="0">
                <a:latin typeface="+mj-lt"/>
              </a:rPr>
              <a:t>Hoffwn fod yn athro caredig, tosturiol a gofalgar. Hoffwn fod yn wybodus ac yn hawdd mynd atynt. Rwyf am feithrin eu hyder a'u sgiliau, gan ganiatáu iddynt ddod yn ddysgwyr a dinasyddion gorau y </a:t>
            </a:r>
            <a:r>
              <a:rPr lang="cy-GB" sz="1200" dirty="0" err="1">
                <a:latin typeface="+mj-lt"/>
              </a:rPr>
              <a:t>gallant</a:t>
            </a:r>
            <a:r>
              <a:rPr lang="cy-GB" sz="1200" dirty="0">
                <a:latin typeface="+mj-lt"/>
              </a:rPr>
              <a:t> fod. Mae plant eisiau gweld oedolion fel </a:t>
            </a:r>
            <a:r>
              <a:rPr lang="cy-GB" sz="1200" dirty="0" err="1">
                <a:latin typeface="+mj-lt"/>
              </a:rPr>
              <a:t>archarwyr</a:t>
            </a:r>
            <a:r>
              <a:rPr lang="cy-GB" sz="1200" dirty="0">
                <a:latin typeface="+mj-lt"/>
              </a:rPr>
              <a:t>, yn sicr nid wyf eisiau digalonni. Rwyf am fod yr athrawes sy'n gwneud popeth yn ei gallu i weld ei phlant yn llwyddo. Yn y bôn, hoffaf pe bawn i yn yr athrawes roeddwn i eisoes eisiau yn y cynradd.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DCB4DBB-8171-4E54-A599-FB81C73F499C}"/>
              </a:ext>
            </a:extLst>
          </p:cNvPr>
          <p:cNvSpPr/>
          <p:nvPr/>
        </p:nvSpPr>
        <p:spPr>
          <a:xfrm>
            <a:off x="4591050" y="1292951"/>
            <a:ext cx="373225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Rhesymau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dros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ddewis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addysgu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fel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professiwn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a’r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math o </a:t>
            </a:r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athrawes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hoffaf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bod: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E01463D-28B8-4E2A-ADB6-58D5CC1D2F5D}"/>
              </a:ext>
            </a:extLst>
          </p:cNvPr>
          <p:cNvSpPr/>
          <p:nvPr/>
        </p:nvSpPr>
        <p:spPr>
          <a:xfrm>
            <a:off x="2379601" y="5678476"/>
            <a:ext cx="398801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Meysydd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/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pynciau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medraf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haddysgu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</a:t>
            </a:r>
            <a:endParaRPr lang="ru-RU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BAC1AF7-DCDF-416F-963C-8AAA18B99919}"/>
              </a:ext>
            </a:extLst>
          </p:cNvPr>
          <p:cNvSpPr/>
          <p:nvPr/>
        </p:nvSpPr>
        <p:spPr>
          <a:xfrm>
            <a:off x="531086" y="2698070"/>
            <a:ext cx="3315838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Profiad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addysgu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blaenorol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 </a:t>
            </a:r>
            <a:endParaRPr lang="ru-RU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B9AC46-1CB0-4D5A-979B-92276129B126}"/>
              </a:ext>
            </a:extLst>
          </p:cNvPr>
          <p:cNvSpPr txBox="1"/>
          <p:nvPr/>
        </p:nvSpPr>
        <p:spPr>
          <a:xfrm>
            <a:off x="4402" y="3000820"/>
            <a:ext cx="436920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+mj-lt"/>
              </a:rPr>
              <a:t>2018 – 2019: </a:t>
            </a:r>
            <a:r>
              <a:rPr lang="en-GB" sz="1200" dirty="0" err="1">
                <a:latin typeface="+mj-lt"/>
              </a:rPr>
              <a:t>Addysgu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ffoaduriaid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Saesneg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fel</a:t>
            </a:r>
            <a:r>
              <a:rPr lang="en-GB" sz="1200" dirty="0">
                <a:latin typeface="+mj-lt"/>
              </a:rPr>
              <a:t> ail </a:t>
            </a:r>
            <a:r>
              <a:rPr lang="en-GB" sz="1200" dirty="0" err="1">
                <a:latin typeface="+mj-lt"/>
              </a:rPr>
              <a:t>iaith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ystod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astudio</a:t>
            </a:r>
            <a:r>
              <a:rPr lang="en-GB" sz="1200" dirty="0">
                <a:latin typeface="+mj-lt"/>
              </a:rPr>
              <a:t> am </a:t>
            </a:r>
            <a:r>
              <a:rPr lang="en-GB" sz="1200" dirty="0" err="1">
                <a:latin typeface="+mj-lt"/>
              </a:rPr>
              <a:t>fy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nhystysgrif</a:t>
            </a:r>
            <a:r>
              <a:rPr lang="en-GB" sz="1200" dirty="0">
                <a:latin typeface="+mj-lt"/>
              </a:rPr>
              <a:t> TESOL. (</a:t>
            </a:r>
            <a:r>
              <a:rPr lang="en-GB" sz="1200" dirty="0" err="1">
                <a:latin typeface="+mj-lt"/>
              </a:rPr>
              <a:t>Gwelwch</a:t>
            </a:r>
            <a:r>
              <a:rPr lang="en-GB" sz="1200" dirty="0">
                <a:latin typeface="+mj-lt"/>
              </a:rPr>
              <a:t> y </a:t>
            </a:r>
            <a:r>
              <a:rPr lang="en-GB" sz="1200" dirty="0" err="1">
                <a:latin typeface="+mj-lt"/>
              </a:rPr>
              <a:t>llun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uchod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yng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nghanol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wers</a:t>
            </a:r>
            <a:r>
              <a:rPr lang="en-GB" sz="1200" dirty="0">
                <a:latin typeface="+mj-lt"/>
              </a:rPr>
              <a:t>.) </a:t>
            </a:r>
            <a:r>
              <a:rPr lang="en-GB" sz="1200" dirty="0" err="1">
                <a:latin typeface="+mj-lt"/>
              </a:rPr>
              <a:t>Gweithiais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fel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gweithwyr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chwarae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yng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Nghlwb</a:t>
            </a:r>
            <a:r>
              <a:rPr lang="en-GB" sz="1200" dirty="0">
                <a:latin typeface="+mj-lt"/>
              </a:rPr>
              <a:t> Cymer </a:t>
            </a:r>
            <a:r>
              <a:rPr lang="en-GB" sz="1200" dirty="0" err="1">
                <a:latin typeface="+mj-lt"/>
              </a:rPr>
              <a:t>Ofal</a:t>
            </a:r>
            <a:r>
              <a:rPr lang="en-GB" sz="1200" dirty="0">
                <a:latin typeface="+mj-lt"/>
              </a:rPr>
              <a:t> Ysgol </a:t>
            </a:r>
            <a:r>
              <a:rPr lang="en-GB" sz="1200" dirty="0" err="1">
                <a:latin typeface="+mj-lt"/>
              </a:rPr>
              <a:t>Treganna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ystod</a:t>
            </a:r>
            <a:r>
              <a:rPr lang="en-GB" sz="1200" dirty="0">
                <a:latin typeface="+mj-lt"/>
              </a:rPr>
              <a:t> y </a:t>
            </a:r>
            <a:r>
              <a:rPr lang="en-GB" sz="1200" dirty="0" err="1">
                <a:latin typeface="+mj-lt"/>
              </a:rPr>
              <a:t>cyfnod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yma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hefyd</a:t>
            </a:r>
            <a:r>
              <a:rPr lang="en-GB" sz="1200" dirty="0">
                <a:latin typeface="+mj-lt"/>
              </a:rPr>
              <a:t>. </a:t>
            </a:r>
          </a:p>
          <a:p>
            <a:pPr algn="just"/>
            <a:r>
              <a:rPr lang="en-GB" sz="1200" dirty="0">
                <a:latin typeface="+mj-lt"/>
              </a:rPr>
              <a:t>2016 – 2018: </a:t>
            </a:r>
            <a:r>
              <a:rPr lang="en-GB" sz="1200" dirty="0" err="1">
                <a:latin typeface="+mj-lt"/>
              </a:rPr>
              <a:t>Ces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fy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nghyflogi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fel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cynorthwyydd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dosbarth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gan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asiantaeth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TeacherActive</a:t>
            </a:r>
            <a:r>
              <a:rPr lang="en-GB" sz="1200" dirty="0">
                <a:latin typeface="+mj-lt"/>
              </a:rPr>
              <a:t>, </a:t>
            </a:r>
            <a:r>
              <a:rPr lang="en-GB" sz="1200" dirty="0" err="1">
                <a:latin typeface="+mj-lt"/>
              </a:rPr>
              <a:t>gweithiais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Ysgol </a:t>
            </a:r>
            <a:r>
              <a:rPr lang="en-GB" sz="1200" dirty="0" err="1">
                <a:latin typeface="+mj-lt"/>
              </a:rPr>
              <a:t>Gymraeg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Caerffili</a:t>
            </a:r>
            <a:r>
              <a:rPr lang="en-GB" sz="1200" dirty="0">
                <a:latin typeface="+mj-lt"/>
              </a:rPr>
              <a:t>, Ysgol </a:t>
            </a:r>
            <a:r>
              <a:rPr lang="en-GB" sz="1200" dirty="0" err="1">
                <a:latin typeface="+mj-lt"/>
              </a:rPr>
              <a:t>Gilfach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Fargod</a:t>
            </a:r>
            <a:r>
              <a:rPr lang="en-GB" sz="1200" dirty="0">
                <a:latin typeface="+mj-lt"/>
              </a:rPr>
              <a:t>, Ysgol </a:t>
            </a:r>
            <a:r>
              <a:rPr lang="en-GB" sz="1200" dirty="0" err="1">
                <a:latin typeface="+mj-lt"/>
              </a:rPr>
              <a:t>Treganna</a:t>
            </a:r>
            <a:r>
              <a:rPr lang="en-GB" sz="1200" dirty="0">
                <a:latin typeface="+mj-lt"/>
              </a:rPr>
              <a:t>, Ysgol </a:t>
            </a:r>
            <a:r>
              <a:rPr lang="en-GB" sz="1200" dirty="0" err="1">
                <a:latin typeface="+mj-lt"/>
              </a:rPr>
              <a:t>Babanod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Hendre</a:t>
            </a:r>
            <a:r>
              <a:rPr lang="en-GB" sz="1200" dirty="0">
                <a:latin typeface="+mj-lt"/>
              </a:rPr>
              <a:t>, Ysgol </a:t>
            </a:r>
            <a:r>
              <a:rPr lang="en-GB" sz="1200" dirty="0" err="1">
                <a:latin typeface="+mj-lt"/>
              </a:rPr>
              <a:t>Gynradd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Coed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Glas</a:t>
            </a:r>
            <a:r>
              <a:rPr lang="en-GB" sz="1200" dirty="0">
                <a:latin typeface="+mj-lt"/>
              </a:rPr>
              <a:t> ac Ysgol </a:t>
            </a:r>
            <a:r>
              <a:rPr lang="en-GB" sz="1200" dirty="0" err="1">
                <a:latin typeface="+mj-lt"/>
              </a:rPr>
              <a:t>Gynradd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Gwaelod</a:t>
            </a:r>
            <a:r>
              <a:rPr lang="en-GB" sz="1200" dirty="0">
                <a:latin typeface="+mj-lt"/>
              </a:rPr>
              <a:t> y Garth.</a:t>
            </a:r>
          </a:p>
          <a:p>
            <a:pPr algn="just"/>
            <a:r>
              <a:rPr lang="en-GB" sz="1200" dirty="0">
                <a:latin typeface="+mj-lt"/>
              </a:rPr>
              <a:t>2015 – 2016: </a:t>
            </a:r>
            <a:r>
              <a:rPr lang="en-GB" sz="1200" dirty="0" err="1">
                <a:latin typeface="+mj-lt"/>
              </a:rPr>
              <a:t>Gwirfoddoli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Ysgol </a:t>
            </a:r>
            <a:r>
              <a:rPr lang="en-GB" sz="1200" dirty="0" err="1">
                <a:latin typeface="+mj-lt"/>
              </a:rPr>
              <a:t>Gynradd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Caerffili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y </a:t>
            </a:r>
            <a:r>
              <a:rPr lang="en-GB" sz="1200" dirty="0" err="1">
                <a:latin typeface="+mj-lt"/>
              </a:rPr>
              <a:t>meithrin</a:t>
            </a:r>
            <a:r>
              <a:rPr lang="en-GB" sz="1200" dirty="0">
                <a:latin typeface="+mj-lt"/>
              </a:rPr>
              <a:t> a </a:t>
            </a:r>
            <a:r>
              <a:rPr lang="en-GB" sz="1200" dirty="0" err="1">
                <a:latin typeface="+mj-lt"/>
              </a:rPr>
              <a:t>blwyddyn</a:t>
            </a:r>
            <a:r>
              <a:rPr lang="en-GB" sz="1200" dirty="0">
                <a:latin typeface="+mj-lt"/>
              </a:rPr>
              <a:t> un. </a:t>
            </a:r>
            <a:r>
              <a:rPr lang="en-GB" sz="1200" dirty="0" err="1">
                <a:latin typeface="+mj-lt"/>
              </a:rPr>
              <a:t>Gwirfoddolais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gymryd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rhan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“</a:t>
            </a:r>
            <a:r>
              <a:rPr lang="en-GB" sz="1200" dirty="0" err="1">
                <a:latin typeface="+mj-lt"/>
              </a:rPr>
              <a:t>Cynllun</a:t>
            </a:r>
            <a:r>
              <a:rPr lang="en-GB" sz="1200" dirty="0">
                <a:latin typeface="+mj-lt"/>
              </a:rPr>
              <a:t> Buddy”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ystod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adeg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cofrestru</a:t>
            </a:r>
            <a:r>
              <a:rPr lang="en-GB" sz="1200" dirty="0">
                <a:latin typeface="+mj-lt"/>
              </a:rPr>
              <a:t> a </a:t>
            </a:r>
            <a:r>
              <a:rPr lang="en-GB" sz="1200" dirty="0" err="1">
                <a:latin typeface="+mj-lt"/>
              </a:rPr>
              <a:t>rhoi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cymorth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blentyn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blwyddyn</a:t>
            </a:r>
            <a:r>
              <a:rPr lang="en-GB" sz="1200" dirty="0">
                <a:latin typeface="+mj-lt"/>
              </a:rPr>
              <a:t> 7 </a:t>
            </a:r>
            <a:r>
              <a:rPr lang="en-GB" sz="1200" dirty="0" err="1">
                <a:latin typeface="+mj-lt"/>
              </a:rPr>
              <a:t>yng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Nghymraeg</a:t>
            </a:r>
            <a:r>
              <a:rPr lang="en-GB" sz="1200" dirty="0">
                <a:latin typeface="+mj-lt"/>
              </a:rPr>
              <a:t> a </a:t>
            </a:r>
            <a:r>
              <a:rPr lang="en-GB" sz="1200" dirty="0" err="1">
                <a:latin typeface="+mj-lt"/>
              </a:rPr>
              <a:t>Mathemateg</a:t>
            </a:r>
            <a:r>
              <a:rPr lang="en-GB" sz="1200" dirty="0">
                <a:latin typeface="+mj-lt"/>
              </a:rPr>
              <a:t>. </a:t>
            </a:r>
          </a:p>
          <a:p>
            <a:pPr algn="just"/>
            <a:r>
              <a:rPr lang="en-GB" sz="1200" dirty="0">
                <a:latin typeface="+mj-lt"/>
              </a:rPr>
              <a:t>2012 – </a:t>
            </a:r>
            <a:r>
              <a:rPr lang="en-GB" sz="1200" dirty="0" err="1">
                <a:latin typeface="+mj-lt"/>
              </a:rPr>
              <a:t>Gwirfoddoli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yn</a:t>
            </a:r>
            <a:r>
              <a:rPr lang="en-GB" sz="1200" dirty="0">
                <a:latin typeface="+mj-lt"/>
              </a:rPr>
              <a:t> Ysgol </a:t>
            </a:r>
            <a:r>
              <a:rPr lang="en-GB" sz="1200" dirty="0" err="1">
                <a:latin typeface="+mj-lt"/>
              </a:rPr>
              <a:t>Heol</a:t>
            </a:r>
            <a:r>
              <a:rPr lang="en-GB" sz="1200" dirty="0">
                <a:latin typeface="+mj-lt"/>
              </a:rPr>
              <a:t> y </a:t>
            </a:r>
            <a:r>
              <a:rPr lang="en-GB" sz="1200" dirty="0" err="1">
                <a:latin typeface="+mj-lt"/>
              </a:rPr>
              <a:t>Celyn</a:t>
            </a:r>
            <a:r>
              <a:rPr lang="en-GB" sz="1200" dirty="0">
                <a:latin typeface="+mj-lt"/>
              </a:rPr>
              <a:t> am </a:t>
            </a:r>
            <a:r>
              <a:rPr lang="en-GB" sz="1200" dirty="0" err="1">
                <a:latin typeface="+mj-lt"/>
              </a:rPr>
              <a:t>wythnos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fel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rhan</a:t>
            </a:r>
            <a:r>
              <a:rPr lang="en-GB" sz="1200" dirty="0">
                <a:latin typeface="+mj-lt"/>
              </a:rPr>
              <a:t> o </a:t>
            </a:r>
            <a:r>
              <a:rPr lang="en-GB" sz="1200" dirty="0" err="1">
                <a:latin typeface="+mj-lt"/>
              </a:rPr>
              <a:t>brofiad</a:t>
            </a:r>
            <a:r>
              <a:rPr lang="en-GB" sz="1200" dirty="0">
                <a:latin typeface="+mj-lt"/>
              </a:rPr>
              <a:t> </a:t>
            </a:r>
            <a:r>
              <a:rPr lang="en-GB" sz="1200" dirty="0" err="1">
                <a:latin typeface="+mj-lt"/>
              </a:rPr>
              <a:t>gwaith</a:t>
            </a:r>
            <a:r>
              <a:rPr lang="en-GB" sz="1200" dirty="0">
                <a:latin typeface="+mj-lt"/>
              </a:rPr>
              <a:t>.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9558EAE-05B7-4C65-87D0-731F86A4DCF1}"/>
              </a:ext>
            </a:extLst>
          </p:cNvPr>
          <p:cNvSpPr/>
          <p:nvPr/>
        </p:nvSpPr>
        <p:spPr>
          <a:xfrm>
            <a:off x="9252039" y="1292951"/>
            <a:ext cx="212994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Cefndir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academaidd</a:t>
            </a:r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</a:t>
            </a:r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3" name="Picture 2" descr="https://lh3.googleusercontent.com/qV3x9pzKhHPWcmwHX_14Jvi133e1L3eqfZ8WX2-fnO-BZ6U0Isw4-R-6dvr9ZEcWHmeEsjsdW7TZXv184CwHic6nkyoTK_kwY2H7bwJbRrd7GJRu6ZBg-MQbMHpkALHJyRvqad5LKnC6PdMO4WjOjB-DcO9D4QKgC7f4KPxmT_ntoFhqDxSKOn54V30wGFcAPf1hvw9sXB2N82F_lw4xbJV_HKhnsCYbK_Io5FI6SDcD7nbLSCeTBqI2BUzqZ-MdrbtSQ_O2dEvXiqC_gG0-VGp_dg97gAORpD5307rN-slw91--EHxNlZqBs-TX6Ia5qA06tZsvvlNGCn_dtix6K-fOJfaHmC9vwZOzxxu1g3yYyfRewtqiNWNRlaLVk-8VtasH3ZFtqA_pkeyOi-N_J4R4jhSNg2Tw3ht4SGcqUf4IiXjo3ZViXk6dopYmeU2hhe6T7Js5Lhxm6YsjD3u2QBgol_aDww5rRrTdiTxayQU4wS2bsY4FRKQRorEdUhtzk9hWfbOCSaWgSD_kfA58W7H0U9_OSU_LBx5uDubEPoH9iAlE54ecgBx-Zo-atZ6JYdy15530t_qw8raRfjmf_fIcC3gBHzlMYHvg27TQG8gEkyqCYLUMyIMrhh96UA24vfqsu9kHjY9mp57myMA73c31xOQ00ledFMlAvU5DQ2hTauxkX_nOdIM=w849-h915-no">
            <a:extLst>
              <a:ext uri="{FF2B5EF4-FFF2-40B4-BE49-F238E27FC236}">
                <a16:creationId xmlns:a16="http://schemas.microsoft.com/office/drawing/2014/main" id="{F802415F-2804-4F69-95A5-A08205D22E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7247"/>
          <a:stretch/>
        </p:blipFill>
        <p:spPr bwMode="auto">
          <a:xfrm>
            <a:off x="1538762" y="1409979"/>
            <a:ext cx="1214077" cy="1214078"/>
          </a:xfrm>
          <a:custGeom>
            <a:avLst/>
            <a:gdLst>
              <a:gd name="connsiteX0" fmla="*/ 2313823 w 4627646"/>
              <a:gd name="connsiteY0" fmla="*/ 0 h 4627648"/>
              <a:gd name="connsiteX1" fmla="*/ 4627646 w 4627646"/>
              <a:gd name="connsiteY1" fmla="*/ 2313824 h 4627648"/>
              <a:gd name="connsiteX2" fmla="*/ 2313823 w 4627646"/>
              <a:gd name="connsiteY2" fmla="*/ 4627648 h 4627648"/>
              <a:gd name="connsiteX3" fmla="*/ 0 w 4627646"/>
              <a:gd name="connsiteY3" fmla="*/ 2313824 h 4627648"/>
              <a:gd name="connsiteX4" fmla="*/ 2313823 w 4627646"/>
              <a:gd name="connsiteY4" fmla="*/ 0 h 4627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4929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3058</TotalTime>
  <Words>699</Words>
  <Application>Microsoft Office PowerPoint</Application>
  <PresentationFormat>Widescreen</PresentationFormat>
  <Paragraphs>70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Hope Morgan</dc:creator>
  <cp:lastModifiedBy>Hope Morgan</cp:lastModifiedBy>
  <cp:revision>20</cp:revision>
  <dcterms:created xsi:type="dcterms:W3CDTF">2019-09-30T18:40:29Z</dcterms:created>
  <dcterms:modified xsi:type="dcterms:W3CDTF">2019-10-03T20:33:22Z</dcterms:modified>
</cp:coreProperties>
</file>