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257" r:id="rId3"/>
    <p:sldId id="258" r:id="rId4"/>
    <p:sldId id="259" r:id="rId5"/>
    <p:sldId id="267" r:id="rId6"/>
    <p:sldId id="268" r:id="rId7"/>
    <p:sldId id="269" r:id="rId8"/>
    <p:sldId id="272" r:id="rId9"/>
    <p:sldId id="273" r:id="rId10"/>
    <p:sldId id="274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09" autoAdjust="0"/>
  </p:normalViewPr>
  <p:slideViewPr>
    <p:cSldViewPr>
      <p:cViewPr varScale="1">
        <p:scale>
          <a:sx n="82" d="100"/>
          <a:sy n="82" d="100"/>
        </p:scale>
        <p:origin x="1137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216031" y="1916832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LCDB7009</a:t>
            </a:r>
            <a:br>
              <a:rPr lang="en-GB" altLang="en-US" b="1" dirty="0">
                <a:solidFill>
                  <a:schemeClr val="accent2"/>
                </a:solidFill>
              </a:rPr>
            </a:br>
            <a:r>
              <a:rPr lang="en-GB" sz="4400" b="1" dirty="0">
                <a:solidFill>
                  <a:srgbClr val="FFFF00"/>
                </a:solidFill>
              </a:rPr>
              <a:t>Critical Literature Reviews for Doctoral Research</a:t>
            </a:r>
            <a:br>
              <a:rPr lang="en-GB" sz="4400" b="1" dirty="0">
                <a:solidFill>
                  <a:srgbClr val="FFFF00"/>
                </a:solidFill>
              </a:rPr>
            </a:b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004435" y="3861048"/>
            <a:ext cx="7786742" cy="4536504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highlight>
                  <a:srgbClr val="FFFF00"/>
                </a:highlight>
              </a:rPr>
              <a:t>The Annotated Bibliography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Lecture  7 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(Additional note)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BF18255D-B6D6-D1C0-6763-381C6984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52128"/>
          </a:xfrm>
        </p:spPr>
        <p:txBody>
          <a:bodyPr/>
          <a:lstStyle/>
          <a:p>
            <a:pPr algn="ctr"/>
            <a:r>
              <a:rPr lang="en-US" altLang="en-US" dirty="0"/>
              <a:t>Bibliography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67786F9E-0F2B-8A16-AD29-0179578FE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36712"/>
            <a:ext cx="8784976" cy="4953000"/>
          </a:xfrm>
        </p:spPr>
        <p:txBody>
          <a:bodyPr/>
          <a:lstStyle/>
          <a:p>
            <a:r>
              <a:rPr lang="en-US" altLang="en-US" sz="3200" dirty="0"/>
              <a:t>A </a:t>
            </a:r>
            <a:r>
              <a:rPr lang="en-US" altLang="en-US" sz="3200" b="1" dirty="0"/>
              <a:t>bibliography</a:t>
            </a:r>
            <a:r>
              <a:rPr lang="en-US" altLang="en-US" sz="3200" dirty="0"/>
              <a:t> </a:t>
            </a:r>
          </a:p>
          <a:p>
            <a:pPr lvl="1"/>
            <a:r>
              <a:rPr lang="en-US" altLang="en-US" sz="2800" dirty="0"/>
              <a:t>A list of research sources (books, journals, websites, periodicals, etc.) </a:t>
            </a:r>
          </a:p>
          <a:p>
            <a:pPr lvl="1"/>
            <a:r>
              <a:rPr lang="en-US" altLang="en-US" sz="2800" dirty="0"/>
              <a:t>Sometimes called "references" or "works cited" depending on the style format you are using. </a:t>
            </a:r>
          </a:p>
          <a:p>
            <a:pPr lvl="1"/>
            <a:r>
              <a:rPr lang="en-US" altLang="en-US" sz="2800" dirty="0"/>
              <a:t>Includes the bibliographic information (i.e., the author, title, publisher, etc.).</a:t>
            </a:r>
          </a:p>
          <a:p>
            <a:r>
              <a:rPr lang="en-US" altLang="en-US" sz="3200" dirty="0"/>
              <a:t>An </a:t>
            </a:r>
            <a:r>
              <a:rPr lang="en-US" altLang="en-US" sz="3200" b="1" dirty="0"/>
              <a:t>annotation </a:t>
            </a:r>
            <a:r>
              <a:rPr lang="en-US" altLang="en-US" sz="2800" dirty="0"/>
              <a:t>is a summary and/or evaluation.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91C9171F-D5AD-0203-10EA-7AF47D903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28600"/>
            <a:ext cx="8229600" cy="536104"/>
          </a:xfrm>
        </p:spPr>
        <p:txBody>
          <a:bodyPr/>
          <a:lstStyle/>
          <a:p>
            <a:pPr algn="ctr"/>
            <a:r>
              <a:rPr lang="en-US" altLang="en-US" dirty="0"/>
              <a:t>Annotation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5B3161FC-59D8-D1B9-3E1F-F8756D3F2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64704"/>
            <a:ext cx="8964488" cy="5029200"/>
          </a:xfrm>
        </p:spPr>
        <p:txBody>
          <a:bodyPr/>
          <a:lstStyle/>
          <a:p>
            <a:r>
              <a:rPr lang="en-US" altLang="en-US" sz="2800" b="1" dirty="0"/>
              <a:t>An annotated bibliography</a:t>
            </a:r>
            <a:r>
              <a:rPr lang="en-US" altLang="en-US" sz="2800" dirty="0"/>
              <a:t> includes a summary and/or evaluation of each of the sources. </a:t>
            </a:r>
          </a:p>
          <a:p>
            <a:endParaRPr lang="en-US" altLang="en-US" sz="2800" dirty="0"/>
          </a:p>
          <a:p>
            <a:r>
              <a:rPr lang="en-US" altLang="en-US" sz="2800" dirty="0"/>
              <a:t>Annotations may do one or more of the following:</a:t>
            </a:r>
          </a:p>
          <a:p>
            <a:pPr lvl="1"/>
            <a:r>
              <a:rPr lang="en-US" altLang="en-US" sz="2800" b="1" dirty="0"/>
              <a:t>Summarize</a:t>
            </a:r>
            <a:r>
              <a:rPr lang="en-US" altLang="en-US" sz="2800" dirty="0"/>
              <a:t>: </a:t>
            </a:r>
          </a:p>
          <a:p>
            <a:pPr lvl="2"/>
            <a:r>
              <a:rPr lang="en-US" altLang="en-US" sz="2800" dirty="0"/>
              <a:t>What are the main arguments? </a:t>
            </a:r>
          </a:p>
          <a:p>
            <a:pPr lvl="2"/>
            <a:r>
              <a:rPr lang="en-US" altLang="en-US" sz="2800" dirty="0"/>
              <a:t>What is the point of this book or article? </a:t>
            </a:r>
          </a:p>
          <a:p>
            <a:pPr lvl="2"/>
            <a:r>
              <a:rPr lang="en-US" altLang="en-US" sz="2800" dirty="0"/>
              <a:t>What topics are covered? </a:t>
            </a:r>
          </a:p>
          <a:p>
            <a:pPr lvl="2"/>
            <a:r>
              <a:rPr lang="en-US" altLang="en-US" sz="2800" dirty="0"/>
              <a:t>If someone asked what this article/book is about, what would you say? 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198CDD19-94CC-ACA8-B4BF-C9B034D2B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algn="ctr"/>
            <a:r>
              <a:rPr lang="en-US" altLang="en-US"/>
              <a:t>Descriptive vs. Evaluative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AA7D3DAE-9EFB-38F6-CB21-1142C652C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876800"/>
          </a:xfrm>
        </p:spPr>
        <p:txBody>
          <a:bodyPr/>
          <a:lstStyle/>
          <a:p>
            <a:r>
              <a:rPr lang="en-US" altLang="en-US" sz="2800" dirty="0"/>
              <a:t>Descriptive- bare bones summary</a:t>
            </a:r>
          </a:p>
          <a:p>
            <a:endParaRPr lang="en-US" altLang="en-US" sz="2800" dirty="0"/>
          </a:p>
          <a:p>
            <a:r>
              <a:rPr lang="en-US" altLang="en-US" sz="2800" dirty="0"/>
              <a:t>Evaluative- substantive and summarizes all main points and includes comments</a:t>
            </a:r>
          </a:p>
          <a:p>
            <a:endParaRPr lang="en-US" altLang="en-US" sz="2800" dirty="0"/>
          </a:p>
          <a:p>
            <a:r>
              <a:rPr lang="en-US" altLang="en-US" sz="2800" dirty="0"/>
              <a:t>Descriptive will suffice for this assignment</a:t>
            </a:r>
          </a:p>
          <a:p>
            <a:pPr lvl="1"/>
            <a:r>
              <a:rPr lang="en-US" altLang="en-US" sz="2800" dirty="0"/>
              <a:t>But please have at least four to five sentences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7A6C0662-F874-3422-CF0F-2CEF838D11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Annotated Bibliography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98CD990C-FBE7-F4C7-3351-E202E68754C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r>
              <a:rPr lang="en-US" altLang="en-US" sz="2400"/>
              <a:t>“A bibliography in which each citation is followed by an annotation containing a brief descriptive and/or evaluative summary, synopsis, or abstract.”</a:t>
            </a:r>
            <a:r>
              <a:rPr lang="en-US" altLang="en-US" sz="2400">
                <a:latin typeface="ArialMT" charset="0"/>
              </a:rPr>
              <a:t> </a:t>
            </a:r>
          </a:p>
          <a:p>
            <a:pPr lvl="1" algn="r"/>
            <a:r>
              <a:rPr lang="en-US" altLang="en-US" sz="900"/>
              <a:t>www.farmingdale.edu/library/gloss.html</a:t>
            </a:r>
            <a:r>
              <a:rPr lang="en-US" altLang="en-US" sz="2000">
                <a:solidFill>
                  <a:srgbClr val="008000"/>
                </a:solidFill>
                <a:latin typeface="ArialMT" charset="0"/>
              </a:rPr>
              <a:t> </a:t>
            </a:r>
            <a:endParaRPr lang="en-US" altLang="en-US" sz="2000"/>
          </a:p>
          <a:p>
            <a:r>
              <a:rPr lang="en-US" altLang="en-US" sz="2400"/>
              <a:t>Good tool for quick summarization, assessment</a:t>
            </a:r>
          </a:p>
          <a:p>
            <a:pPr lvl="1"/>
            <a:r>
              <a:rPr lang="en-US" altLang="en-US" sz="2000"/>
              <a:t>“Keeps you honest”</a:t>
            </a:r>
          </a:p>
          <a:p>
            <a:r>
              <a:rPr lang="en-US" altLang="en-US" sz="2400"/>
              <a:t>Great way to share this stage of your progress</a:t>
            </a:r>
          </a:p>
          <a:p>
            <a:pPr lvl="1"/>
            <a:r>
              <a:rPr lang="en-US" altLang="en-US" sz="2000"/>
              <a:t>See Erik Stemmerman’s site!</a:t>
            </a:r>
          </a:p>
          <a:p>
            <a:pPr lvl="1"/>
            <a:r>
              <a:rPr lang="en-US" altLang="en-US" sz="2000"/>
              <a:t>GEO 565</a:t>
            </a:r>
          </a:p>
        </p:txBody>
      </p:sp>
    </p:spTree>
    <p:extLst>
      <p:ext uri="{BB962C8B-B14F-4D97-AF65-F5344CB8AC3E}">
        <p14:creationId xmlns:p14="http://schemas.microsoft.com/office/powerpoint/2010/main" val="1765186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0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5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8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3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6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9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DCD691EE-74F7-30A4-A594-463227ACAB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00" r="2026"/>
          <a:stretch/>
        </p:blipFill>
        <p:spPr bwMode="auto">
          <a:xfrm>
            <a:off x="0" y="794866"/>
            <a:ext cx="9108504" cy="6063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6F7B7822-A415-DE95-254E-57AC454C2F6B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22897"/>
            <a:ext cx="8229600" cy="56207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3200" b="1" dirty="0"/>
              <a:t>Example: The Annotated Bibliography</a:t>
            </a:r>
          </a:p>
        </p:txBody>
      </p:sp>
    </p:spTree>
    <p:extLst>
      <p:ext uri="{BB962C8B-B14F-4D97-AF65-F5344CB8AC3E}">
        <p14:creationId xmlns:p14="http://schemas.microsoft.com/office/powerpoint/2010/main" val="1539776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BC07FEA2-92D1-A943-5B58-B0A7C4F4B5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19" r="2608"/>
          <a:stretch/>
        </p:blipFill>
        <p:spPr bwMode="auto">
          <a:xfrm>
            <a:off x="0" y="743505"/>
            <a:ext cx="9144000" cy="612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398ACCA8-5701-9F23-0376-BBA068AC850B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22897"/>
            <a:ext cx="8229600" cy="562074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3200" b="1" dirty="0"/>
              <a:t>Example: The Annotated Bibliography</a:t>
            </a:r>
          </a:p>
        </p:txBody>
      </p:sp>
    </p:spTree>
    <p:extLst>
      <p:ext uri="{BB962C8B-B14F-4D97-AF65-F5344CB8AC3E}">
        <p14:creationId xmlns:p14="http://schemas.microsoft.com/office/powerpoint/2010/main" val="3187928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55283C4C-E05F-BAD3-5C23-B0DA255197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Annotated Bibliography vs. Lit Review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5BA7E6E-AC8E-182D-4A26-7E5F18A26A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Annotated bibliography is basically a set of notes on each reference</a:t>
            </a:r>
          </a:p>
          <a:p>
            <a:r>
              <a:rPr lang="en-US" altLang="en-US"/>
              <a:t>Lit review flows in scientific/technical style</a:t>
            </a:r>
          </a:p>
          <a:p>
            <a:r>
              <a:rPr lang="en-US" altLang="en-US"/>
              <a:t>Lit review compares/contrasts/links various references and is far more analytical</a:t>
            </a:r>
          </a:p>
        </p:txBody>
      </p:sp>
    </p:spTree>
    <p:extLst>
      <p:ext uri="{BB962C8B-B14F-4D97-AF65-F5344CB8AC3E}">
        <p14:creationId xmlns:p14="http://schemas.microsoft.com/office/powerpoint/2010/main" val="2492412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58E24EE-634A-5796-A927-EF1579D2E2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Writing the Literature Review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8E0F1664-44BB-E3BD-4B36-5486C63F0A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Break the review into thematic sections</a:t>
            </a:r>
          </a:p>
          <a:p>
            <a:r>
              <a:rPr lang="en-US" altLang="en-US"/>
              <a:t>Prioritize the sections</a:t>
            </a:r>
          </a:p>
          <a:p>
            <a:r>
              <a:rPr lang="en-US" altLang="en-US"/>
              <a:t>Maintain focus</a:t>
            </a:r>
          </a:p>
          <a:p>
            <a:pPr lvl="1"/>
            <a:r>
              <a:rPr lang="en-US" altLang="en-US"/>
              <a:t>relate literature to your research hypotheses</a:t>
            </a:r>
          </a:p>
          <a:p>
            <a:endParaRPr lang="en-US" altLang="en-US"/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56594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>
            <a:extLst>
              <a:ext uri="{FF2B5EF4-FFF2-40B4-BE49-F238E27FC236}">
                <a16:creationId xmlns:a16="http://schemas.microsoft.com/office/drawing/2014/main" id="{7AFAC72F-3F04-E475-73BB-28CFAADA98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4964" y="116632"/>
            <a:ext cx="8229600" cy="778098"/>
          </a:xfrm>
        </p:spPr>
        <p:txBody>
          <a:bodyPr/>
          <a:lstStyle/>
          <a:p>
            <a:r>
              <a:rPr lang="en-US" altLang="en-US" dirty="0"/>
              <a:t>Literature Review Style</a:t>
            </a:r>
          </a:p>
        </p:txBody>
      </p:sp>
      <p:sp>
        <p:nvSpPr>
          <p:cNvPr id="11269" name="Rectangle 5">
            <a:extLst>
              <a:ext uri="{FF2B5EF4-FFF2-40B4-BE49-F238E27FC236}">
                <a16:creationId xmlns:a16="http://schemas.microsoft.com/office/drawing/2014/main" id="{90C89812-4C16-000A-23D7-1225FA15AD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dirty="0"/>
              <a:t>Document every statement of fact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Use scientific/technical style:</a:t>
            </a:r>
          </a:p>
          <a:p>
            <a:pPr lvl="1">
              <a:lnSpc>
                <a:spcPct val="80000"/>
              </a:lnSpc>
            </a:pPr>
            <a:r>
              <a:rPr lang="en-US" altLang="en-US" sz="2400" dirty="0"/>
              <a:t>use 3rd person</a:t>
            </a:r>
          </a:p>
          <a:p>
            <a:pPr lvl="1">
              <a:lnSpc>
                <a:spcPct val="80000"/>
              </a:lnSpc>
            </a:pPr>
            <a:r>
              <a:rPr lang="en-US" altLang="en-US" sz="2400" dirty="0"/>
              <a:t>follow citation style of foremost journals and other theses/dissertations</a:t>
            </a:r>
          </a:p>
          <a:p>
            <a:pPr lvl="1">
              <a:lnSpc>
                <a:spcPct val="80000"/>
              </a:lnSpc>
            </a:pPr>
            <a:r>
              <a:rPr lang="en-US" altLang="en-US" sz="2400" dirty="0"/>
              <a:t>no jargon</a:t>
            </a:r>
          </a:p>
          <a:p>
            <a:pPr lvl="1">
              <a:lnSpc>
                <a:spcPct val="80000"/>
              </a:lnSpc>
            </a:pPr>
            <a:r>
              <a:rPr lang="en-US" altLang="en-US" sz="2400" dirty="0"/>
              <a:t>smooth transition between sections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“Smith (2024) asserted that…”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“Desta (2023) found that…”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“In early work, Michael (2022) suggested that…”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“blah blah blah (e.g. Rangel, 2022; Mason, 2024)”</a:t>
            </a:r>
          </a:p>
          <a:p>
            <a:pPr>
              <a:lnSpc>
                <a:spcPct val="80000"/>
              </a:lnSpc>
            </a:pPr>
            <a:endParaRPr lang="en-US" altLang="en-US" sz="2800" dirty="0"/>
          </a:p>
          <a:p>
            <a:pPr>
              <a:lnSpc>
                <a:spcPct val="80000"/>
              </a:lnSpc>
            </a:pP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1313701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34</TotalTime>
  <Words>402</Words>
  <Application>Microsoft Office PowerPoint</Application>
  <PresentationFormat>On-screen Show (4:3)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ArialMT</vt:lpstr>
      <vt:lpstr>Myriad Pro</vt:lpstr>
      <vt:lpstr>Verdana</vt:lpstr>
      <vt:lpstr>20140311PresentationUWTSDTemplate</vt:lpstr>
      <vt:lpstr>LCDB7009 Critical Literature Reviews for Doctoral Research </vt:lpstr>
      <vt:lpstr>Bibliography</vt:lpstr>
      <vt:lpstr>Annotation</vt:lpstr>
      <vt:lpstr>Descriptive vs. Evaluative</vt:lpstr>
      <vt:lpstr>The Annotated Bibliography</vt:lpstr>
      <vt:lpstr>PowerPoint Presentation</vt:lpstr>
      <vt:lpstr>PowerPoint Presentation</vt:lpstr>
      <vt:lpstr>Annotated Bibliography vs. Lit Review</vt:lpstr>
      <vt:lpstr>Writing the Literature Review</vt:lpstr>
      <vt:lpstr>Literature Review Style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151</cp:revision>
  <cp:lastPrinted>2018-07-09T15:27:01Z</cp:lastPrinted>
  <dcterms:created xsi:type="dcterms:W3CDTF">2002-10-07T19:43:58Z</dcterms:created>
  <dcterms:modified xsi:type="dcterms:W3CDTF">2024-11-21T05:43:42Z</dcterms:modified>
</cp:coreProperties>
</file>