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1A3E52-08C9-5E44-AA4E-93DB410A3212}" v="12" dt="2025-11-16T15:31:38.7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672"/>
    <p:restoredTop sz="95833"/>
  </p:normalViewPr>
  <p:slideViewPr>
    <p:cSldViewPr snapToGrid="0" showGuides="1">
      <p:cViewPr varScale="1">
        <p:scale>
          <a:sx n="90" d="100"/>
          <a:sy n="90" d="100"/>
        </p:scale>
        <p:origin x="216" y="5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sha.id.13@icloud.com" userId="f3aa0d6775af636a" providerId="LiveId" clId="{131A3E52-08C9-5E44-AA4E-93DB410A3212}"/>
    <pc:docChg chg="modSld">
      <pc:chgData name="sasha.id.13@icloud.com" userId="f3aa0d6775af636a" providerId="LiveId" clId="{131A3E52-08C9-5E44-AA4E-93DB410A3212}" dt="2025-11-16T15:31:38.713" v="65" actId="20577"/>
      <pc:docMkLst>
        <pc:docMk/>
      </pc:docMkLst>
      <pc:sldChg chg="modSp mod">
        <pc:chgData name="sasha.id.13@icloud.com" userId="f3aa0d6775af636a" providerId="LiveId" clId="{131A3E52-08C9-5E44-AA4E-93DB410A3212}" dt="2025-11-16T15:21:02.640" v="6" actId="20577"/>
        <pc:sldMkLst>
          <pc:docMk/>
          <pc:sldMk cId="3783925554" sldId="261"/>
        </pc:sldMkLst>
        <pc:spChg chg="mod">
          <ac:chgData name="sasha.id.13@icloud.com" userId="f3aa0d6775af636a" providerId="LiveId" clId="{131A3E52-08C9-5E44-AA4E-93DB410A3212}" dt="2025-11-16T15:21:02.640" v="6" actId="20577"/>
          <ac:spMkLst>
            <pc:docMk/>
            <pc:sldMk cId="3783925554" sldId="261"/>
            <ac:spMk id="3" creationId="{355E49E6-9E9E-6342-26E3-16C5414F7D9C}"/>
          </ac:spMkLst>
        </pc:spChg>
      </pc:sldChg>
      <pc:sldChg chg="modSp mod">
        <pc:chgData name="sasha.id.13@icloud.com" userId="f3aa0d6775af636a" providerId="LiveId" clId="{131A3E52-08C9-5E44-AA4E-93DB410A3212}" dt="2025-11-16T15:23:28.544" v="31" actId="20577"/>
        <pc:sldMkLst>
          <pc:docMk/>
          <pc:sldMk cId="395996773" sldId="263"/>
        </pc:sldMkLst>
        <pc:spChg chg="mod">
          <ac:chgData name="sasha.id.13@icloud.com" userId="f3aa0d6775af636a" providerId="LiveId" clId="{131A3E52-08C9-5E44-AA4E-93DB410A3212}" dt="2025-11-16T15:23:28.544" v="31" actId="20577"/>
          <ac:spMkLst>
            <pc:docMk/>
            <pc:sldMk cId="395996773" sldId="263"/>
            <ac:spMk id="3" creationId="{E2F4D170-9E86-E531-73F3-EDB29EB012AA}"/>
          </ac:spMkLst>
        </pc:spChg>
      </pc:sldChg>
      <pc:sldChg chg="modSp mod">
        <pc:chgData name="sasha.id.13@icloud.com" userId="f3aa0d6775af636a" providerId="LiveId" clId="{131A3E52-08C9-5E44-AA4E-93DB410A3212}" dt="2025-11-16T15:26:53.727" v="52" actId="20577"/>
        <pc:sldMkLst>
          <pc:docMk/>
          <pc:sldMk cId="1673266632" sldId="265"/>
        </pc:sldMkLst>
        <pc:spChg chg="mod">
          <ac:chgData name="sasha.id.13@icloud.com" userId="f3aa0d6775af636a" providerId="LiveId" clId="{131A3E52-08C9-5E44-AA4E-93DB410A3212}" dt="2025-11-16T15:26:53.727" v="52" actId="20577"/>
          <ac:spMkLst>
            <pc:docMk/>
            <pc:sldMk cId="1673266632" sldId="265"/>
            <ac:spMk id="2" creationId="{A467B91B-312E-5831-EE2F-1F3188B427EB}"/>
          </ac:spMkLst>
        </pc:spChg>
        <pc:spChg chg="mod">
          <ac:chgData name="sasha.id.13@icloud.com" userId="f3aa0d6775af636a" providerId="LiveId" clId="{131A3E52-08C9-5E44-AA4E-93DB410A3212}" dt="2025-11-16T15:26:04.883" v="33" actId="20577"/>
          <ac:spMkLst>
            <pc:docMk/>
            <pc:sldMk cId="1673266632" sldId="265"/>
            <ac:spMk id="3" creationId="{179368CF-1724-4FB0-2DDD-74AE480362B9}"/>
          </ac:spMkLst>
        </pc:spChg>
      </pc:sldChg>
      <pc:sldChg chg="modSp mod">
        <pc:chgData name="sasha.id.13@icloud.com" userId="f3aa0d6775af636a" providerId="LiveId" clId="{131A3E52-08C9-5E44-AA4E-93DB410A3212}" dt="2025-11-16T15:29:34.968" v="53" actId="20577"/>
        <pc:sldMkLst>
          <pc:docMk/>
          <pc:sldMk cId="1687033122" sldId="268"/>
        </pc:sldMkLst>
        <pc:spChg chg="mod">
          <ac:chgData name="sasha.id.13@icloud.com" userId="f3aa0d6775af636a" providerId="LiveId" clId="{131A3E52-08C9-5E44-AA4E-93DB410A3212}" dt="2025-11-16T15:29:34.968" v="53" actId="20577"/>
          <ac:spMkLst>
            <pc:docMk/>
            <pc:sldMk cId="1687033122" sldId="268"/>
            <ac:spMk id="3" creationId="{6B72DD24-CAF0-C156-40FC-9011FCC6DBE8}"/>
          </ac:spMkLst>
        </pc:spChg>
      </pc:sldChg>
      <pc:sldChg chg="modSp">
        <pc:chgData name="sasha.id.13@icloud.com" userId="f3aa0d6775af636a" providerId="LiveId" clId="{131A3E52-08C9-5E44-AA4E-93DB410A3212}" dt="2025-11-16T15:31:38.713" v="65" actId="20577"/>
        <pc:sldMkLst>
          <pc:docMk/>
          <pc:sldMk cId="826490692" sldId="270"/>
        </pc:sldMkLst>
        <pc:graphicFrameChg chg="mod">
          <ac:chgData name="sasha.id.13@icloud.com" userId="f3aa0d6775af636a" providerId="LiveId" clId="{131A3E52-08C9-5E44-AA4E-93DB410A3212}" dt="2025-11-16T15:31:38.713" v="65" actId="20577"/>
          <ac:graphicFrameMkLst>
            <pc:docMk/>
            <pc:sldMk cId="826490692" sldId="270"/>
            <ac:graphicFrameMk id="4" creationId="{DF8CDC79-85A8-8C93-F618-A2661D3D62B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5BDA8C-A71B-3A4A-AE47-BA86A675532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5AD14EF2-0311-7C47-9D24-691F14480366}">
      <dgm:prSet phldrT="[Текст]"/>
      <dgm:spPr/>
      <dgm:t>
        <a:bodyPr/>
        <a:lstStyle/>
        <a:p>
          <a:r>
            <a:rPr lang="en-GB" dirty="0"/>
            <a:t>Strengths</a:t>
          </a:r>
          <a:endParaRPr lang="ru-RU" dirty="0"/>
        </a:p>
      </dgm:t>
    </dgm:pt>
    <dgm:pt modelId="{4ADB8124-F335-0F4C-814D-9CDB440E80CE}" type="parTrans" cxnId="{76F00EDC-F447-3648-A4B6-F5FDAB77C443}">
      <dgm:prSet/>
      <dgm:spPr/>
      <dgm:t>
        <a:bodyPr/>
        <a:lstStyle/>
        <a:p>
          <a:endParaRPr lang="ru-RU"/>
        </a:p>
      </dgm:t>
    </dgm:pt>
    <dgm:pt modelId="{1165E0BA-E11C-8C4E-B5F7-D6F3552F4493}" type="sibTrans" cxnId="{76F00EDC-F447-3648-A4B6-F5FDAB77C443}">
      <dgm:prSet/>
      <dgm:spPr/>
      <dgm:t>
        <a:bodyPr/>
        <a:lstStyle/>
        <a:p>
          <a:endParaRPr lang="ru-RU"/>
        </a:p>
      </dgm:t>
    </dgm:pt>
    <dgm:pt modelId="{5B0B6A8C-1013-3642-B795-1CEFF665A40F}">
      <dgm:prSet phldrT="[Текст]" custT="1"/>
      <dgm:spPr/>
      <dgm:t>
        <a:bodyPr/>
        <a:lstStyle/>
        <a:p>
          <a:r>
            <a:rPr lang="en-GB" sz="2000" dirty="0"/>
            <a:t>Highlights the </a:t>
          </a:r>
          <a:r>
            <a:rPr lang="en-GB" sz="2000" b="1" dirty="0"/>
            <a:t>importance of social interaction </a:t>
          </a:r>
          <a:r>
            <a:rPr lang="en-GB" sz="2000" b="0" dirty="0"/>
            <a:t>in children's learning.</a:t>
          </a:r>
          <a:endParaRPr lang="ru-RU" sz="2000" dirty="0"/>
        </a:p>
      </dgm:t>
    </dgm:pt>
    <dgm:pt modelId="{09406FCC-94F3-3842-979E-F4DF9F33CD68}" type="parTrans" cxnId="{E6232F80-898F-6146-B0D6-312C4DD45111}">
      <dgm:prSet/>
      <dgm:spPr/>
      <dgm:t>
        <a:bodyPr/>
        <a:lstStyle/>
        <a:p>
          <a:endParaRPr lang="ru-RU"/>
        </a:p>
      </dgm:t>
    </dgm:pt>
    <dgm:pt modelId="{313D4E42-C079-B64C-9889-23F0708A8553}" type="sibTrans" cxnId="{E6232F80-898F-6146-B0D6-312C4DD45111}">
      <dgm:prSet/>
      <dgm:spPr/>
      <dgm:t>
        <a:bodyPr/>
        <a:lstStyle/>
        <a:p>
          <a:endParaRPr lang="ru-RU"/>
        </a:p>
      </dgm:t>
    </dgm:pt>
    <dgm:pt modelId="{C170AF23-694F-8F40-9213-1AAF47497E6A}">
      <dgm:prSet phldrT="[Текст]"/>
      <dgm:spPr/>
      <dgm:t>
        <a:bodyPr/>
        <a:lstStyle/>
        <a:p>
          <a:r>
            <a:rPr lang="en-GB" dirty="0"/>
            <a:t>Weaknesses </a:t>
          </a:r>
          <a:endParaRPr lang="ru-RU" dirty="0"/>
        </a:p>
      </dgm:t>
    </dgm:pt>
    <dgm:pt modelId="{4760E81D-755A-1E49-8414-7A48113D1CC0}" type="parTrans" cxnId="{0555FBE8-B1A8-0341-9FA2-636A23CACB23}">
      <dgm:prSet/>
      <dgm:spPr/>
      <dgm:t>
        <a:bodyPr/>
        <a:lstStyle/>
        <a:p>
          <a:endParaRPr lang="ru-RU"/>
        </a:p>
      </dgm:t>
    </dgm:pt>
    <dgm:pt modelId="{260460D6-DDF8-0245-9BA6-ABF686D6B885}" type="sibTrans" cxnId="{0555FBE8-B1A8-0341-9FA2-636A23CACB23}">
      <dgm:prSet/>
      <dgm:spPr/>
      <dgm:t>
        <a:bodyPr/>
        <a:lstStyle/>
        <a:p>
          <a:endParaRPr lang="ru-RU"/>
        </a:p>
      </dgm:t>
    </dgm:pt>
    <dgm:pt modelId="{9B99EA26-1D62-F64D-9D0C-0AB8CEDB72F3}">
      <dgm:prSet phldrT="[Текст]" custT="1"/>
      <dgm:spPr/>
      <dgm:t>
        <a:bodyPr/>
        <a:lstStyle/>
        <a:p>
          <a:r>
            <a:rPr lang="en-GB" sz="2000" dirty="0"/>
            <a:t>Not all children have the </a:t>
          </a:r>
          <a:r>
            <a:rPr lang="en-GB" sz="2000" b="1" dirty="0"/>
            <a:t>same level of support </a:t>
          </a:r>
          <a:r>
            <a:rPr lang="en-GB" sz="2000" b="0" dirty="0"/>
            <a:t>at home or in nursery.</a:t>
          </a:r>
          <a:endParaRPr lang="ru-RU" sz="2000" dirty="0"/>
        </a:p>
      </dgm:t>
    </dgm:pt>
    <dgm:pt modelId="{2A2AB951-FA44-2544-97FA-ED45EC011BCF}" type="parTrans" cxnId="{5B45535F-B270-3C47-8628-8934557FF8B5}">
      <dgm:prSet/>
      <dgm:spPr/>
      <dgm:t>
        <a:bodyPr/>
        <a:lstStyle/>
        <a:p>
          <a:endParaRPr lang="ru-RU"/>
        </a:p>
      </dgm:t>
    </dgm:pt>
    <dgm:pt modelId="{CD08AC6B-AE62-D740-8BB1-5CF88AA85373}" type="sibTrans" cxnId="{5B45535F-B270-3C47-8628-8934557FF8B5}">
      <dgm:prSet/>
      <dgm:spPr/>
      <dgm:t>
        <a:bodyPr/>
        <a:lstStyle/>
        <a:p>
          <a:endParaRPr lang="ru-RU"/>
        </a:p>
      </dgm:t>
    </dgm:pt>
    <dgm:pt modelId="{BDDB0D7B-0914-9B44-B30F-2539A828AF19}">
      <dgm:prSet phldrT="[Текст]" custT="1"/>
      <dgm:spPr/>
      <dgm:t>
        <a:bodyPr/>
        <a:lstStyle/>
        <a:p>
          <a:r>
            <a:rPr lang="en-GB" sz="2000" dirty="0"/>
            <a:t>Useful for early years settings because adults can act as </a:t>
          </a:r>
          <a:r>
            <a:rPr lang="en-GB" sz="2000" b="1" dirty="0"/>
            <a:t>MKO </a:t>
          </a:r>
          <a:r>
            <a:rPr lang="en-GB" sz="2000" b="0" dirty="0"/>
            <a:t>and support learning.</a:t>
          </a:r>
          <a:endParaRPr lang="ru-RU" sz="2000" dirty="0"/>
        </a:p>
      </dgm:t>
    </dgm:pt>
    <dgm:pt modelId="{011543AB-567B-EE43-905B-9C5EE6DA74A1}" type="parTrans" cxnId="{56158F1A-AB85-8F44-AB9A-FB7317F364A4}">
      <dgm:prSet/>
      <dgm:spPr/>
      <dgm:t>
        <a:bodyPr/>
        <a:lstStyle/>
        <a:p>
          <a:endParaRPr lang="ru-RU"/>
        </a:p>
      </dgm:t>
    </dgm:pt>
    <dgm:pt modelId="{77AC2D40-DFFC-C54E-A897-630AB6E15D45}" type="sibTrans" cxnId="{56158F1A-AB85-8F44-AB9A-FB7317F364A4}">
      <dgm:prSet/>
      <dgm:spPr/>
      <dgm:t>
        <a:bodyPr/>
        <a:lstStyle/>
        <a:p>
          <a:endParaRPr lang="ru-RU"/>
        </a:p>
      </dgm:t>
    </dgm:pt>
    <dgm:pt modelId="{C571615B-77EE-8844-8C76-9517F3829AA9}">
      <dgm:prSet phldrT="[Текст]" custT="1"/>
      <dgm:spPr/>
      <dgm:t>
        <a:bodyPr/>
        <a:lstStyle/>
        <a:p>
          <a:r>
            <a:rPr lang="en-GB" sz="2000" dirty="0"/>
            <a:t>Explains how </a:t>
          </a:r>
          <a:r>
            <a:rPr lang="en-GB" sz="2000" b="1" dirty="0"/>
            <a:t>language helps thinking,</a:t>
          </a:r>
          <a:r>
            <a:rPr lang="en-GB" sz="2000" b="0" dirty="0"/>
            <a:t> which fits well with nursery communication activities. </a:t>
          </a:r>
          <a:endParaRPr lang="ru-RU" sz="2000" dirty="0"/>
        </a:p>
      </dgm:t>
    </dgm:pt>
    <dgm:pt modelId="{F478B947-F1E5-3248-9E34-66503198A3B4}" type="parTrans" cxnId="{C40EC43E-143F-EE45-991E-AF078920CCB4}">
      <dgm:prSet/>
      <dgm:spPr/>
      <dgm:t>
        <a:bodyPr/>
        <a:lstStyle/>
        <a:p>
          <a:endParaRPr lang="ru-RU"/>
        </a:p>
      </dgm:t>
    </dgm:pt>
    <dgm:pt modelId="{2EF5A7A5-55E9-5747-B74D-6E95DFD18080}" type="sibTrans" cxnId="{C40EC43E-143F-EE45-991E-AF078920CCB4}">
      <dgm:prSet/>
      <dgm:spPr/>
      <dgm:t>
        <a:bodyPr/>
        <a:lstStyle/>
        <a:p>
          <a:endParaRPr lang="ru-RU"/>
        </a:p>
      </dgm:t>
    </dgm:pt>
    <dgm:pt modelId="{CBC6C261-817C-1D42-8449-33FD1E124927}">
      <dgm:prSet phldrT="[Текст]" custT="1"/>
      <dgm:spPr/>
      <dgm:t>
        <a:bodyPr/>
        <a:lstStyle/>
        <a:p>
          <a:r>
            <a:rPr lang="en-GB" sz="2000" dirty="0"/>
            <a:t>The theory supports </a:t>
          </a:r>
          <a:r>
            <a:rPr lang="en-GB" sz="2000" b="1" dirty="0"/>
            <a:t>inclusive practice, </a:t>
          </a:r>
          <a:r>
            <a:rPr lang="en-GB" sz="2000" b="0" dirty="0"/>
            <a:t>as children learn with guidance at their own pace.</a:t>
          </a:r>
          <a:endParaRPr lang="ru-RU" sz="2000" dirty="0"/>
        </a:p>
      </dgm:t>
    </dgm:pt>
    <dgm:pt modelId="{1C11EE36-279B-C643-BCE4-D7D87B6A98D3}" type="parTrans" cxnId="{31C636FB-F172-084F-B108-4E2C3BB641AA}">
      <dgm:prSet/>
      <dgm:spPr/>
      <dgm:t>
        <a:bodyPr/>
        <a:lstStyle/>
        <a:p>
          <a:endParaRPr lang="ru-RU"/>
        </a:p>
      </dgm:t>
    </dgm:pt>
    <dgm:pt modelId="{B944240E-58C3-B44E-926C-EA9D7A030452}" type="sibTrans" cxnId="{31C636FB-F172-084F-B108-4E2C3BB641AA}">
      <dgm:prSet/>
      <dgm:spPr/>
      <dgm:t>
        <a:bodyPr/>
        <a:lstStyle/>
        <a:p>
          <a:endParaRPr lang="ru-RU"/>
        </a:p>
      </dgm:t>
    </dgm:pt>
    <dgm:pt modelId="{983E97C0-0AC9-374B-8B2D-FBBAFCED406D}">
      <dgm:prSet phldrT="[Текст]" custT="1"/>
      <dgm:spPr/>
      <dgm:t>
        <a:bodyPr/>
        <a:lstStyle/>
        <a:p>
          <a:r>
            <a:rPr lang="en-GB" sz="2000" dirty="0"/>
            <a:t>The theory can be </a:t>
          </a:r>
          <a:r>
            <a:rPr lang="en-GB" sz="2000" b="1" dirty="0"/>
            <a:t>difficult to measure, </a:t>
          </a:r>
          <a:r>
            <a:rPr lang="en-GB" sz="2000" b="0" dirty="0"/>
            <a:t>especially ZPD.</a:t>
          </a:r>
          <a:endParaRPr lang="ru-RU" sz="2000" dirty="0"/>
        </a:p>
      </dgm:t>
    </dgm:pt>
    <dgm:pt modelId="{8C26B291-530E-B346-848A-447A6F235B31}" type="parTrans" cxnId="{EFEFB2CB-B64F-7F45-88FD-33F38CB738AA}">
      <dgm:prSet/>
      <dgm:spPr/>
      <dgm:t>
        <a:bodyPr/>
        <a:lstStyle/>
        <a:p>
          <a:endParaRPr lang="ru-RU"/>
        </a:p>
      </dgm:t>
    </dgm:pt>
    <dgm:pt modelId="{47CE0B2C-D35E-E74F-9F1D-94DC64646BAD}" type="sibTrans" cxnId="{EFEFB2CB-B64F-7F45-88FD-33F38CB738AA}">
      <dgm:prSet/>
      <dgm:spPr/>
      <dgm:t>
        <a:bodyPr/>
        <a:lstStyle/>
        <a:p>
          <a:endParaRPr lang="ru-RU"/>
        </a:p>
      </dgm:t>
    </dgm:pt>
    <dgm:pt modelId="{0B91B2D5-D546-4D40-A9B1-F5ACDEC7E4A2}">
      <dgm:prSet phldrT="[Текст]" custT="1"/>
      <dgm:spPr/>
      <dgm:t>
        <a:bodyPr/>
        <a:lstStyle/>
        <a:p>
          <a:r>
            <a:rPr lang="en-GB" sz="2000" dirty="0"/>
            <a:t>Focuses mainly on social factors and gives </a:t>
          </a:r>
          <a:r>
            <a:rPr lang="en-GB" sz="2000" b="1" dirty="0"/>
            <a:t>less attention to biological development. </a:t>
          </a:r>
          <a:endParaRPr lang="ru-RU" sz="2000" dirty="0"/>
        </a:p>
      </dgm:t>
    </dgm:pt>
    <dgm:pt modelId="{BBBB3304-EC2E-E64A-BA02-B83485AE9B55}" type="parTrans" cxnId="{A1CA9792-5684-7D48-8A33-088AD3BF0B6D}">
      <dgm:prSet/>
      <dgm:spPr/>
      <dgm:t>
        <a:bodyPr/>
        <a:lstStyle/>
        <a:p>
          <a:endParaRPr lang="ru-RU"/>
        </a:p>
      </dgm:t>
    </dgm:pt>
    <dgm:pt modelId="{CF63B24A-35F2-0345-9F5E-C59021D29B32}" type="sibTrans" cxnId="{A1CA9792-5684-7D48-8A33-088AD3BF0B6D}">
      <dgm:prSet/>
      <dgm:spPr/>
      <dgm:t>
        <a:bodyPr/>
        <a:lstStyle/>
        <a:p>
          <a:endParaRPr lang="ru-RU"/>
        </a:p>
      </dgm:t>
    </dgm:pt>
    <dgm:pt modelId="{2B823801-00A1-FA42-A8FF-34E108FA285F}">
      <dgm:prSet phldrT="[Текст]" custT="1"/>
      <dgm:spPr/>
      <dgm:t>
        <a:bodyPr/>
        <a:lstStyle/>
        <a:p>
          <a:r>
            <a:rPr lang="en-GB" sz="2000" dirty="0"/>
            <a:t>Requires skilled adults to scaffold correctly, which may not always happen.</a:t>
          </a:r>
          <a:br>
            <a:rPr lang="en-GB" sz="2000" dirty="0"/>
          </a:br>
          <a:br>
            <a:rPr lang="en-GB" sz="2000" dirty="0"/>
          </a:br>
          <a:r>
            <a:rPr lang="en-GB" sz="1800" dirty="0"/>
            <a:t>                                                                                                            </a:t>
          </a:r>
          <a:r>
            <a:rPr lang="en-GB" sz="1800" dirty="0" err="1"/>
            <a:t>Berk,L</a:t>
          </a:r>
          <a:r>
            <a:rPr lang="en-GB" sz="1800" dirty="0"/>
            <a:t>.(2013) </a:t>
          </a:r>
          <a:r>
            <a:rPr lang="en-GB" sz="1800" i="1" dirty="0"/>
            <a:t>Child Development .</a:t>
          </a:r>
          <a:endParaRPr lang="ru-RU" sz="1800" dirty="0"/>
        </a:p>
      </dgm:t>
    </dgm:pt>
    <dgm:pt modelId="{CDC1C6B8-1D89-1A4F-8156-BF42CC644CDF}" type="parTrans" cxnId="{91963FF0-7A59-B449-8D7A-D519E2E714CC}">
      <dgm:prSet/>
      <dgm:spPr/>
      <dgm:t>
        <a:bodyPr/>
        <a:lstStyle/>
        <a:p>
          <a:endParaRPr lang="ru-RU"/>
        </a:p>
      </dgm:t>
    </dgm:pt>
    <dgm:pt modelId="{CE5C92AA-993A-5948-A163-42F70A29C9F6}" type="sibTrans" cxnId="{91963FF0-7A59-B449-8D7A-D519E2E714CC}">
      <dgm:prSet/>
      <dgm:spPr/>
      <dgm:t>
        <a:bodyPr/>
        <a:lstStyle/>
        <a:p>
          <a:endParaRPr lang="ru-RU"/>
        </a:p>
      </dgm:t>
    </dgm:pt>
    <dgm:pt modelId="{82161709-8FC9-4A4E-AF16-460CD476ABE7}" type="pres">
      <dgm:prSet presAssocID="{035BDA8C-A71B-3A4A-AE47-BA86A675532E}" presName="linear" presStyleCnt="0">
        <dgm:presLayoutVars>
          <dgm:animLvl val="lvl"/>
          <dgm:resizeHandles val="exact"/>
        </dgm:presLayoutVars>
      </dgm:prSet>
      <dgm:spPr/>
    </dgm:pt>
    <dgm:pt modelId="{DD5607F1-EF5C-B946-8DE1-326AB6292FB6}" type="pres">
      <dgm:prSet presAssocID="{5AD14EF2-0311-7C47-9D24-691F14480366}" presName="parentText" presStyleLbl="node1" presStyleIdx="0" presStyleCnt="2" custScaleY="41515" custLinFactNeighborX="131" custLinFactNeighborY="-30890">
        <dgm:presLayoutVars>
          <dgm:chMax val="0"/>
          <dgm:bulletEnabled val="1"/>
        </dgm:presLayoutVars>
      </dgm:prSet>
      <dgm:spPr/>
    </dgm:pt>
    <dgm:pt modelId="{530F8E4D-39A2-9041-B3E4-AD573B954711}" type="pres">
      <dgm:prSet presAssocID="{5AD14EF2-0311-7C47-9D24-691F14480366}" presName="childText" presStyleLbl="revTx" presStyleIdx="0" presStyleCnt="2" custScaleY="111804" custLinFactNeighborX="-262" custLinFactNeighborY="-13664">
        <dgm:presLayoutVars>
          <dgm:bulletEnabled val="1"/>
        </dgm:presLayoutVars>
      </dgm:prSet>
      <dgm:spPr/>
    </dgm:pt>
    <dgm:pt modelId="{A5352F13-F015-EB45-A71E-9F1B9B7E143E}" type="pres">
      <dgm:prSet presAssocID="{C170AF23-694F-8F40-9213-1AAF47497E6A}" presName="parentText" presStyleLbl="node1" presStyleIdx="1" presStyleCnt="2" custScaleY="38997" custLinFactNeighborY="10678">
        <dgm:presLayoutVars>
          <dgm:chMax val="0"/>
          <dgm:bulletEnabled val="1"/>
        </dgm:presLayoutVars>
      </dgm:prSet>
      <dgm:spPr/>
    </dgm:pt>
    <dgm:pt modelId="{5779F4D2-5FE8-7840-8024-2F33285413E5}" type="pres">
      <dgm:prSet presAssocID="{C170AF23-694F-8F40-9213-1AAF47497E6A}" presName="childText" presStyleLbl="revTx" presStyleIdx="1" presStyleCnt="2" custScaleY="113093" custLinFactNeighborX="1790" custLinFactNeighborY="44536">
        <dgm:presLayoutVars>
          <dgm:bulletEnabled val="1"/>
        </dgm:presLayoutVars>
      </dgm:prSet>
      <dgm:spPr/>
    </dgm:pt>
  </dgm:ptLst>
  <dgm:cxnLst>
    <dgm:cxn modelId="{BB2AC30C-B765-C44A-98F8-BF5E87094FCA}" type="presOf" srcId="{CBC6C261-817C-1D42-8449-33FD1E124927}" destId="{530F8E4D-39A2-9041-B3E4-AD573B954711}" srcOrd="0" destOrd="3" presId="urn:microsoft.com/office/officeart/2005/8/layout/vList2"/>
    <dgm:cxn modelId="{9D3D1C18-2469-EC4F-9663-71413817EA66}" type="presOf" srcId="{035BDA8C-A71B-3A4A-AE47-BA86A675532E}" destId="{82161709-8FC9-4A4E-AF16-460CD476ABE7}" srcOrd="0" destOrd="0" presId="urn:microsoft.com/office/officeart/2005/8/layout/vList2"/>
    <dgm:cxn modelId="{56158F1A-AB85-8F44-AB9A-FB7317F364A4}" srcId="{5AD14EF2-0311-7C47-9D24-691F14480366}" destId="{BDDB0D7B-0914-9B44-B30F-2539A828AF19}" srcOrd="1" destOrd="0" parTransId="{011543AB-567B-EE43-905B-9C5EE6DA74A1}" sibTransId="{77AC2D40-DFFC-C54E-A897-630AB6E15D45}"/>
    <dgm:cxn modelId="{39EC9022-3966-9243-B6AF-964AA782D125}" type="presOf" srcId="{0B91B2D5-D546-4D40-A9B1-F5ACDEC7E4A2}" destId="{5779F4D2-5FE8-7840-8024-2F33285413E5}" srcOrd="0" destOrd="2" presId="urn:microsoft.com/office/officeart/2005/8/layout/vList2"/>
    <dgm:cxn modelId="{37E12A23-1618-A445-A33E-9DD2E73D07B4}" type="presOf" srcId="{2B823801-00A1-FA42-A8FF-34E108FA285F}" destId="{5779F4D2-5FE8-7840-8024-2F33285413E5}" srcOrd="0" destOrd="3" presId="urn:microsoft.com/office/officeart/2005/8/layout/vList2"/>
    <dgm:cxn modelId="{E949B82F-0517-F84C-BECA-819A979986FE}" type="presOf" srcId="{9B99EA26-1D62-F64D-9D0C-0AB8CEDB72F3}" destId="{5779F4D2-5FE8-7840-8024-2F33285413E5}" srcOrd="0" destOrd="0" presId="urn:microsoft.com/office/officeart/2005/8/layout/vList2"/>
    <dgm:cxn modelId="{C40EC43E-143F-EE45-991E-AF078920CCB4}" srcId="{5AD14EF2-0311-7C47-9D24-691F14480366}" destId="{C571615B-77EE-8844-8C76-9517F3829AA9}" srcOrd="2" destOrd="0" parTransId="{F478B947-F1E5-3248-9E34-66503198A3B4}" sibTransId="{2EF5A7A5-55E9-5747-B74D-6E95DFD18080}"/>
    <dgm:cxn modelId="{5B45535F-B270-3C47-8628-8934557FF8B5}" srcId="{C170AF23-694F-8F40-9213-1AAF47497E6A}" destId="{9B99EA26-1D62-F64D-9D0C-0AB8CEDB72F3}" srcOrd="0" destOrd="0" parTransId="{2A2AB951-FA44-2544-97FA-ED45EC011BCF}" sibTransId="{CD08AC6B-AE62-D740-8BB1-5CF88AA85373}"/>
    <dgm:cxn modelId="{E4981973-E401-9D47-84F8-F8B90E4C232A}" type="presOf" srcId="{983E97C0-0AC9-374B-8B2D-FBBAFCED406D}" destId="{5779F4D2-5FE8-7840-8024-2F33285413E5}" srcOrd="0" destOrd="1" presId="urn:microsoft.com/office/officeart/2005/8/layout/vList2"/>
    <dgm:cxn modelId="{65EFA477-D07D-224C-893C-6BD8A94A52EB}" type="presOf" srcId="{C571615B-77EE-8844-8C76-9517F3829AA9}" destId="{530F8E4D-39A2-9041-B3E4-AD573B954711}" srcOrd="0" destOrd="2" presId="urn:microsoft.com/office/officeart/2005/8/layout/vList2"/>
    <dgm:cxn modelId="{E6232F80-898F-6146-B0D6-312C4DD45111}" srcId="{5AD14EF2-0311-7C47-9D24-691F14480366}" destId="{5B0B6A8C-1013-3642-B795-1CEFF665A40F}" srcOrd="0" destOrd="0" parTransId="{09406FCC-94F3-3842-979E-F4DF9F33CD68}" sibTransId="{313D4E42-C079-B64C-9889-23F0708A8553}"/>
    <dgm:cxn modelId="{A1CA9792-5684-7D48-8A33-088AD3BF0B6D}" srcId="{C170AF23-694F-8F40-9213-1AAF47497E6A}" destId="{0B91B2D5-D546-4D40-A9B1-F5ACDEC7E4A2}" srcOrd="2" destOrd="0" parTransId="{BBBB3304-EC2E-E64A-BA02-B83485AE9B55}" sibTransId="{CF63B24A-35F2-0345-9F5E-C59021D29B32}"/>
    <dgm:cxn modelId="{1CC5AF9C-70BC-3F44-AFD4-93F003D5746F}" type="presOf" srcId="{BDDB0D7B-0914-9B44-B30F-2539A828AF19}" destId="{530F8E4D-39A2-9041-B3E4-AD573B954711}" srcOrd="0" destOrd="1" presId="urn:microsoft.com/office/officeart/2005/8/layout/vList2"/>
    <dgm:cxn modelId="{13182FC4-4A28-EB40-AAC2-440721EC2A81}" type="presOf" srcId="{5B0B6A8C-1013-3642-B795-1CEFF665A40F}" destId="{530F8E4D-39A2-9041-B3E4-AD573B954711}" srcOrd="0" destOrd="0" presId="urn:microsoft.com/office/officeart/2005/8/layout/vList2"/>
    <dgm:cxn modelId="{EFEFB2CB-B64F-7F45-88FD-33F38CB738AA}" srcId="{C170AF23-694F-8F40-9213-1AAF47497E6A}" destId="{983E97C0-0AC9-374B-8B2D-FBBAFCED406D}" srcOrd="1" destOrd="0" parTransId="{8C26B291-530E-B346-848A-447A6F235B31}" sibTransId="{47CE0B2C-D35E-E74F-9F1D-94DC64646BAD}"/>
    <dgm:cxn modelId="{B38B90CF-9E2B-9E44-BE97-F657D2F0426C}" type="presOf" srcId="{5AD14EF2-0311-7C47-9D24-691F14480366}" destId="{DD5607F1-EF5C-B946-8DE1-326AB6292FB6}" srcOrd="0" destOrd="0" presId="urn:microsoft.com/office/officeart/2005/8/layout/vList2"/>
    <dgm:cxn modelId="{99BDF3DA-91C8-004E-9307-69214399E792}" type="presOf" srcId="{C170AF23-694F-8F40-9213-1AAF47497E6A}" destId="{A5352F13-F015-EB45-A71E-9F1B9B7E143E}" srcOrd="0" destOrd="0" presId="urn:microsoft.com/office/officeart/2005/8/layout/vList2"/>
    <dgm:cxn modelId="{76F00EDC-F447-3648-A4B6-F5FDAB77C443}" srcId="{035BDA8C-A71B-3A4A-AE47-BA86A675532E}" destId="{5AD14EF2-0311-7C47-9D24-691F14480366}" srcOrd="0" destOrd="0" parTransId="{4ADB8124-F335-0F4C-814D-9CDB440E80CE}" sibTransId="{1165E0BA-E11C-8C4E-B5F7-D6F3552F4493}"/>
    <dgm:cxn modelId="{0555FBE8-B1A8-0341-9FA2-636A23CACB23}" srcId="{035BDA8C-A71B-3A4A-AE47-BA86A675532E}" destId="{C170AF23-694F-8F40-9213-1AAF47497E6A}" srcOrd="1" destOrd="0" parTransId="{4760E81D-755A-1E49-8414-7A48113D1CC0}" sibTransId="{260460D6-DDF8-0245-9BA6-ABF686D6B885}"/>
    <dgm:cxn modelId="{91963FF0-7A59-B449-8D7A-D519E2E714CC}" srcId="{C170AF23-694F-8F40-9213-1AAF47497E6A}" destId="{2B823801-00A1-FA42-A8FF-34E108FA285F}" srcOrd="3" destOrd="0" parTransId="{CDC1C6B8-1D89-1A4F-8156-BF42CC644CDF}" sibTransId="{CE5C92AA-993A-5948-A163-42F70A29C9F6}"/>
    <dgm:cxn modelId="{31C636FB-F172-084F-B108-4E2C3BB641AA}" srcId="{5AD14EF2-0311-7C47-9D24-691F14480366}" destId="{CBC6C261-817C-1D42-8449-33FD1E124927}" srcOrd="3" destOrd="0" parTransId="{1C11EE36-279B-C643-BCE4-D7D87B6A98D3}" sibTransId="{B944240E-58C3-B44E-926C-EA9D7A030452}"/>
    <dgm:cxn modelId="{9D6C4965-BA95-C941-A819-CE3DECC0E347}" type="presParOf" srcId="{82161709-8FC9-4A4E-AF16-460CD476ABE7}" destId="{DD5607F1-EF5C-B946-8DE1-326AB6292FB6}" srcOrd="0" destOrd="0" presId="urn:microsoft.com/office/officeart/2005/8/layout/vList2"/>
    <dgm:cxn modelId="{181159C7-CACE-4B42-897D-F35F90F0FBB1}" type="presParOf" srcId="{82161709-8FC9-4A4E-AF16-460CD476ABE7}" destId="{530F8E4D-39A2-9041-B3E4-AD573B954711}" srcOrd="1" destOrd="0" presId="urn:microsoft.com/office/officeart/2005/8/layout/vList2"/>
    <dgm:cxn modelId="{846DF7AA-E283-D548-BF9F-EC7F6F45407D}" type="presParOf" srcId="{82161709-8FC9-4A4E-AF16-460CD476ABE7}" destId="{A5352F13-F015-EB45-A71E-9F1B9B7E143E}" srcOrd="2" destOrd="0" presId="urn:microsoft.com/office/officeart/2005/8/layout/vList2"/>
    <dgm:cxn modelId="{C5BFD8BA-3A82-A04E-A63F-F3F85CE66BFE}" type="presParOf" srcId="{82161709-8FC9-4A4E-AF16-460CD476ABE7}" destId="{5779F4D2-5FE8-7840-8024-2F33285413E5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607F1-EF5C-B946-8DE1-326AB6292FB6}">
      <dsp:nvSpPr>
        <dsp:cNvPr id="0" name=""/>
        <dsp:cNvSpPr/>
      </dsp:nvSpPr>
      <dsp:spPr>
        <a:xfrm>
          <a:off x="0" y="171290"/>
          <a:ext cx="11258550" cy="6528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Strengths</a:t>
          </a:r>
          <a:endParaRPr lang="ru-RU" sz="2500" kern="1200" dirty="0"/>
        </a:p>
      </dsp:txBody>
      <dsp:txXfrm>
        <a:off x="31868" y="203158"/>
        <a:ext cx="11194814" cy="589079"/>
      </dsp:txXfrm>
    </dsp:sp>
    <dsp:sp modelId="{530F8E4D-39A2-9041-B3E4-AD573B954711}">
      <dsp:nvSpPr>
        <dsp:cNvPr id="0" name=""/>
        <dsp:cNvSpPr/>
      </dsp:nvSpPr>
      <dsp:spPr>
        <a:xfrm>
          <a:off x="0" y="1028702"/>
          <a:ext cx="11258550" cy="1518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7459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Highlights the </a:t>
          </a:r>
          <a:r>
            <a:rPr lang="en-GB" sz="2000" b="1" kern="1200" dirty="0"/>
            <a:t>importance of social interaction </a:t>
          </a:r>
          <a:r>
            <a:rPr lang="en-GB" sz="2000" b="0" kern="1200" dirty="0"/>
            <a:t>in children's learning.</a:t>
          </a:r>
          <a:endParaRPr lang="ru-RU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Useful for early years settings because adults can act as </a:t>
          </a:r>
          <a:r>
            <a:rPr lang="en-GB" sz="2000" b="1" kern="1200" dirty="0"/>
            <a:t>MKO </a:t>
          </a:r>
          <a:r>
            <a:rPr lang="en-GB" sz="2000" b="0" kern="1200" dirty="0"/>
            <a:t>and support learning.</a:t>
          </a:r>
          <a:endParaRPr lang="ru-RU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Explains how </a:t>
          </a:r>
          <a:r>
            <a:rPr lang="en-GB" sz="2000" b="1" kern="1200" dirty="0"/>
            <a:t>language helps thinking,</a:t>
          </a:r>
          <a:r>
            <a:rPr lang="en-GB" sz="2000" b="0" kern="1200" dirty="0"/>
            <a:t> which fits well with nursery communication activities. </a:t>
          </a:r>
          <a:endParaRPr lang="ru-RU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The theory supports </a:t>
          </a:r>
          <a:r>
            <a:rPr lang="en-GB" sz="2000" b="1" kern="1200" dirty="0"/>
            <a:t>inclusive practice, </a:t>
          </a:r>
          <a:r>
            <a:rPr lang="en-GB" sz="2000" b="0" kern="1200" dirty="0"/>
            <a:t>as children learn with guidance at their own pace.</a:t>
          </a:r>
          <a:endParaRPr lang="ru-RU" sz="2000" kern="1200" dirty="0"/>
        </a:p>
      </dsp:txBody>
      <dsp:txXfrm>
        <a:off x="0" y="1028702"/>
        <a:ext cx="11258550" cy="1518208"/>
      </dsp:txXfrm>
    </dsp:sp>
    <dsp:sp modelId="{A5352F13-F015-EB45-A71E-9F1B9B7E143E}">
      <dsp:nvSpPr>
        <dsp:cNvPr id="0" name=""/>
        <dsp:cNvSpPr/>
      </dsp:nvSpPr>
      <dsp:spPr>
        <a:xfrm>
          <a:off x="0" y="2963359"/>
          <a:ext cx="11258550" cy="6132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Weaknesses </a:t>
          </a:r>
          <a:endParaRPr lang="ru-RU" sz="2500" kern="1200" dirty="0"/>
        </a:p>
      </dsp:txBody>
      <dsp:txXfrm>
        <a:off x="29935" y="2993294"/>
        <a:ext cx="11198680" cy="553350"/>
      </dsp:txXfrm>
    </dsp:sp>
    <dsp:sp modelId="{5779F4D2-5FE8-7840-8024-2F33285413E5}">
      <dsp:nvSpPr>
        <dsp:cNvPr id="0" name=""/>
        <dsp:cNvSpPr/>
      </dsp:nvSpPr>
      <dsp:spPr>
        <a:xfrm>
          <a:off x="0" y="3965747"/>
          <a:ext cx="11258550" cy="2135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7459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Not all children have the </a:t>
          </a:r>
          <a:r>
            <a:rPr lang="en-GB" sz="2000" b="1" kern="1200" dirty="0"/>
            <a:t>same level of support </a:t>
          </a:r>
          <a:r>
            <a:rPr lang="en-GB" sz="2000" b="0" kern="1200" dirty="0"/>
            <a:t>at home or in nursery.</a:t>
          </a:r>
          <a:endParaRPr lang="ru-RU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The theory can be </a:t>
          </a:r>
          <a:r>
            <a:rPr lang="en-GB" sz="2000" b="1" kern="1200" dirty="0"/>
            <a:t>difficult to measure, </a:t>
          </a:r>
          <a:r>
            <a:rPr lang="en-GB" sz="2000" b="0" kern="1200" dirty="0"/>
            <a:t>especially ZPD.</a:t>
          </a:r>
          <a:endParaRPr lang="ru-RU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Focuses mainly on social factors and gives </a:t>
          </a:r>
          <a:r>
            <a:rPr lang="en-GB" sz="2000" b="1" kern="1200" dirty="0"/>
            <a:t>less attention to biological development. </a:t>
          </a:r>
          <a:endParaRPr lang="ru-RU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Requires skilled adults to scaffold correctly, which may not always happen.</a:t>
          </a:r>
          <a:br>
            <a:rPr lang="en-GB" sz="2000" kern="1200" dirty="0"/>
          </a:br>
          <a:br>
            <a:rPr lang="en-GB" sz="2000" kern="1200" dirty="0"/>
          </a:br>
          <a:r>
            <a:rPr lang="en-GB" sz="1800" kern="1200" dirty="0"/>
            <a:t>                                                                                                            </a:t>
          </a:r>
          <a:r>
            <a:rPr lang="en-GB" sz="1800" kern="1200" dirty="0" err="1"/>
            <a:t>Berk,L</a:t>
          </a:r>
          <a:r>
            <a:rPr lang="en-GB" sz="1800" kern="1200" dirty="0"/>
            <a:t>.(2013) </a:t>
          </a:r>
          <a:r>
            <a:rPr lang="en-GB" sz="1800" i="1" kern="1200" dirty="0"/>
            <a:t>Child Development .</a:t>
          </a:r>
          <a:endParaRPr lang="ru-RU" sz="1800" kern="1200" dirty="0"/>
        </a:p>
      </dsp:txBody>
      <dsp:txXfrm>
        <a:off x="0" y="3965747"/>
        <a:ext cx="11258550" cy="2135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1725931"/>
            <a:ext cx="8539079" cy="3897629"/>
          </a:xfrm>
        </p:spPr>
        <p:txBody>
          <a:bodyPr>
            <a:normAutofit/>
          </a:bodyPr>
          <a:lstStyle/>
          <a:p>
            <a:pPr algn="l"/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Oleksandra Malakhova</a:t>
            </a: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2429112</a:t>
            </a:r>
            <a:b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Farah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1868237" y="1363898"/>
            <a:ext cx="74343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0568C36-8C4D-719C-4249-6D0E13140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AI Acknowledgment </a:t>
            </a:r>
            <a:endParaRPr lang="ru-RU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D73703E-930A-D99F-9704-1E941C971D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br>
              <a:rPr lang="en-GB" sz="3600" dirty="0"/>
            </a:br>
            <a:endParaRPr lang="en-GB" sz="3600" dirty="0"/>
          </a:p>
          <a:p>
            <a:pPr marL="0" indent="0">
              <a:buNone/>
            </a:pPr>
            <a:r>
              <a:rPr lang="en-GB" sz="4400" b="1" dirty="0"/>
              <a:t>I confirm that I have not used any generative AI tools in the creation of this presentation </a:t>
            </a:r>
          </a:p>
        </p:txBody>
      </p:sp>
    </p:spTree>
    <p:extLst>
      <p:ext uri="{BB962C8B-B14F-4D97-AF65-F5344CB8AC3E}">
        <p14:creationId xmlns:p14="http://schemas.microsoft.com/office/powerpoint/2010/main" val="2283950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5F417BB-DF79-38DF-C8BD-0C0AFECCD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42887"/>
            <a:ext cx="10515600" cy="2047876"/>
          </a:xfrm>
        </p:spPr>
        <p:txBody>
          <a:bodyPr/>
          <a:lstStyle/>
          <a:p>
            <a:r>
              <a:rPr lang="en-GB" b="1" dirty="0"/>
              <a:t>  Psychology &amp; Developmental Psychology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355E49E6-9E9E-6342-26E3-16C5414F7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8763"/>
            <a:ext cx="10515600" cy="5915024"/>
          </a:xfrm>
        </p:spPr>
        <p:txBody>
          <a:bodyPr>
            <a:normAutofit/>
          </a:bodyPr>
          <a:lstStyle/>
          <a:p>
            <a:r>
              <a:rPr lang="en-GB" b="1" dirty="0"/>
              <a:t>Psychology </a:t>
            </a:r>
          </a:p>
          <a:p>
            <a:pPr marL="0" indent="0">
              <a:buNone/>
            </a:pPr>
            <a:r>
              <a:rPr lang="en-GB" sz="3200" dirty="0"/>
              <a:t>The study of human behaviour, thoughts, and emotions, and how they influence  actions (Schaffer, 2004).</a:t>
            </a:r>
          </a:p>
          <a:p>
            <a:r>
              <a:rPr lang="en-GB" b="1" dirty="0"/>
              <a:t>Developmental Psychology</a:t>
            </a:r>
          </a:p>
          <a:p>
            <a:pPr marL="0" indent="0">
              <a:buNone/>
            </a:pPr>
            <a:r>
              <a:rPr lang="en-GB" sz="3200" dirty="0"/>
              <a:t>The study of human growth across all stages of life, including physical, intellectual, emotional, and social development (Bee &amp; Boyd, 2019).</a:t>
            </a:r>
          </a:p>
          <a:p>
            <a:r>
              <a:rPr lang="en-GB" b="1" dirty="0"/>
              <a:t>Why it matters</a:t>
            </a:r>
          </a:p>
          <a:p>
            <a:pPr marL="0" indent="0">
              <a:buNone/>
            </a:pPr>
            <a:r>
              <a:rPr lang="en-GB" sz="3200" dirty="0"/>
              <a:t>Helps us understand children’s development at different stages.</a:t>
            </a:r>
          </a:p>
        </p:txBody>
      </p:sp>
    </p:spTree>
    <p:extLst>
      <p:ext uri="{BB962C8B-B14F-4D97-AF65-F5344CB8AC3E}">
        <p14:creationId xmlns:p14="http://schemas.microsoft.com/office/powerpoint/2010/main" val="3783925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E705BD8-AC31-A3A8-0CE7-79F970015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/>
          <a:lstStyle/>
          <a:p>
            <a:r>
              <a:rPr lang="en-GB" dirty="0"/>
              <a:t>                     </a:t>
            </a:r>
            <a:r>
              <a:rPr lang="en-GB" b="1" dirty="0"/>
              <a:t>Case Study Outline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13CC13FA-B59B-FF4F-3845-1E55F4E13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0175"/>
            <a:ext cx="10515600" cy="4776788"/>
          </a:xfrm>
        </p:spPr>
        <p:txBody>
          <a:bodyPr>
            <a:noAutofit/>
          </a:bodyPr>
          <a:lstStyle/>
          <a:p>
            <a:r>
              <a:rPr lang="en-GB" sz="3600" dirty="0"/>
              <a:t>Amira is a 3-year-old child who recently joined the nursery.</a:t>
            </a:r>
          </a:p>
          <a:p>
            <a:r>
              <a:rPr lang="en-GB" sz="3600" dirty="0"/>
              <a:t>She shows signs of anxiety when separating from her carers.</a:t>
            </a:r>
          </a:p>
          <a:p>
            <a:r>
              <a:rPr lang="en-GB" sz="3600" dirty="0"/>
              <a:t>Amira has limited verbal communication.</a:t>
            </a:r>
          </a:p>
          <a:p>
            <a:r>
              <a:rPr lang="en-GB" sz="3600" dirty="0"/>
              <a:t>She finds it difficult to engage in group play with other children.</a:t>
            </a:r>
          </a:p>
          <a:p>
            <a:r>
              <a:rPr lang="en-GB" sz="3600" dirty="0"/>
              <a:t>Practitioners aim to understand her developmental needs and provide appropriate support. </a:t>
            </a:r>
            <a:endParaRPr lang="ru-RU" sz="3600" dirty="0"/>
          </a:p>
        </p:txBody>
      </p:sp>
    </p:spTree>
    <p:extLst>
      <p:ext uri="{BB962C8B-B14F-4D97-AF65-F5344CB8AC3E}">
        <p14:creationId xmlns:p14="http://schemas.microsoft.com/office/powerpoint/2010/main" val="3375441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D176E3A-205E-4BB8-3047-2452E8BFD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4300"/>
            <a:ext cx="10515600" cy="1371600"/>
          </a:xfrm>
        </p:spPr>
        <p:txBody>
          <a:bodyPr/>
          <a:lstStyle/>
          <a:p>
            <a:r>
              <a:rPr lang="en-GB" b="1" dirty="0"/>
              <a:t>                 PIES Development (Amira)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2F4D170-9E86-E531-73F3-EDB29EB01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13" y="1257300"/>
            <a:ext cx="11372849" cy="58150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PIES: </a:t>
            </a:r>
            <a:r>
              <a:rPr lang="en-GB" sz="3200" dirty="0"/>
              <a:t>A framework that looks at four areas of child development-Physical, Intellectual, Emotional, and Social (Walker,2020).</a:t>
            </a:r>
            <a:br>
              <a:rPr lang="en-GB" sz="3200" dirty="0"/>
            </a:br>
            <a:br>
              <a:rPr lang="en-GB" dirty="0"/>
            </a:br>
            <a:r>
              <a:rPr lang="en-GB" dirty="0"/>
              <a:t> </a:t>
            </a:r>
            <a:r>
              <a:rPr lang="en-GB" b="1" dirty="0"/>
              <a:t>Physical:</a:t>
            </a:r>
          </a:p>
          <a:p>
            <a:r>
              <a:rPr lang="en-GB" dirty="0"/>
              <a:t>No concerns noted; development appears age-appropriate.</a:t>
            </a:r>
          </a:p>
          <a:p>
            <a:pPr marL="0" indent="0">
              <a:buNone/>
            </a:pPr>
            <a:r>
              <a:rPr lang="en-GB" b="1" dirty="0"/>
              <a:t>Intellectual (Cognitive):</a:t>
            </a:r>
          </a:p>
          <a:p>
            <a:r>
              <a:rPr lang="en-GB" dirty="0"/>
              <a:t>Limited speech may affect her learning and understanding.</a:t>
            </a:r>
          </a:p>
          <a:p>
            <a:pPr marL="0" indent="0">
              <a:buNone/>
            </a:pPr>
            <a:r>
              <a:rPr lang="en-GB" b="1" dirty="0"/>
              <a:t>Emotional:</a:t>
            </a:r>
          </a:p>
          <a:p>
            <a:r>
              <a:rPr lang="en-GB" dirty="0"/>
              <a:t>Becomes anxious when separating from carers; needs emotional reassurance.</a:t>
            </a:r>
          </a:p>
          <a:p>
            <a:pPr marL="0" indent="0">
              <a:buNone/>
            </a:pPr>
            <a:r>
              <a:rPr lang="en-GB" b="1" dirty="0"/>
              <a:t>Social:</a:t>
            </a:r>
          </a:p>
          <a:p>
            <a:r>
              <a:rPr lang="en-GB" dirty="0"/>
              <a:t>Finds it difficult to join group activities and interact with peers.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5996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E02FE33-075C-ED93-5702-97E57D8BB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7200"/>
            <a:ext cx="10515600" cy="2085975"/>
          </a:xfrm>
        </p:spPr>
        <p:txBody>
          <a:bodyPr/>
          <a:lstStyle/>
          <a:p>
            <a:r>
              <a:rPr lang="en-GB" b="1" dirty="0"/>
              <a:t>           Lev Vygotsky: Brief Background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51BAEB1-7845-3AD5-BF5A-7835B9825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1100138"/>
            <a:ext cx="12077700" cy="5757862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Lev Vygotsky (1896-1934) was a Russian psychologist who focused on how children learn through social interaction.</a:t>
            </a:r>
          </a:p>
          <a:p>
            <a:r>
              <a:rPr lang="en-GB" sz="3200" dirty="0"/>
              <a:t>He believed that adults guide children’s learning by providing support that helps them achieve tasks they cannot do alone.</a:t>
            </a:r>
          </a:p>
          <a:p>
            <a:r>
              <a:rPr lang="en-GB" sz="3200" dirty="0"/>
              <a:t>Vygotsky introduced key ideas such as the </a:t>
            </a:r>
            <a:r>
              <a:rPr lang="en-GB" sz="3200" i="1" dirty="0"/>
              <a:t>Zone of Proximal Development and scaffolding, </a:t>
            </a:r>
            <a:r>
              <a:rPr lang="en-GB" sz="3200" dirty="0"/>
              <a:t>which explain how learning happens with help.</a:t>
            </a:r>
          </a:p>
          <a:p>
            <a:r>
              <a:rPr lang="en-GB" sz="3200" dirty="0"/>
              <a:t>His work shows how culture, language, and social experiences shape children’s thinking and problem-solving.</a:t>
            </a:r>
          </a:p>
          <a:p>
            <a:r>
              <a:rPr lang="en-GB" sz="3200" dirty="0"/>
              <a:t>Although he died young, his theories became highly influential in modern education and early years practice.  </a:t>
            </a:r>
            <a:br>
              <a:rPr lang="en-GB" sz="3200" dirty="0"/>
            </a:br>
            <a:r>
              <a:rPr lang="en-GB" sz="3200" dirty="0"/>
              <a:t> </a:t>
            </a:r>
            <a:br>
              <a:rPr lang="en-GB" dirty="0"/>
            </a:br>
            <a:r>
              <a:rPr lang="en-GB" dirty="0"/>
              <a:t>                                                 Berk, L. (2013) </a:t>
            </a:r>
            <a:r>
              <a:rPr lang="en-GB" i="1" dirty="0"/>
              <a:t>Child Development.9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ed.Pearson</a:t>
            </a:r>
            <a:r>
              <a:rPr lang="en-GB" dirty="0"/>
              <a:t>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76137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467B91B-312E-5831-EE2F-1F3188B42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962" y="252411"/>
            <a:ext cx="10515600" cy="64770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     Vygotsky’s Theory: Key Concepts 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179368CF-1724-4FB0-2DDD-74AE48036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3" y="900114"/>
            <a:ext cx="11987212" cy="6072186"/>
          </a:xfrm>
        </p:spPr>
        <p:txBody>
          <a:bodyPr/>
          <a:lstStyle/>
          <a:p>
            <a:r>
              <a:rPr lang="en-GB" b="1" dirty="0"/>
              <a:t>Language as a Tool for Thought: </a:t>
            </a:r>
            <a:r>
              <a:rPr lang="en-GB" dirty="0"/>
              <a:t>Children use language to organise ideas, solve problems and guide their behaviour.</a:t>
            </a:r>
          </a:p>
          <a:p>
            <a:r>
              <a:rPr lang="en-GB" b="1" dirty="0"/>
              <a:t>Social interaction: </a:t>
            </a:r>
            <a:r>
              <a:rPr lang="en-GB" dirty="0"/>
              <a:t>Learning happens first through social interaction with adults and peers.</a:t>
            </a:r>
          </a:p>
          <a:p>
            <a:r>
              <a:rPr lang="en-GB" b="1" dirty="0"/>
              <a:t>More Knowledgeable Other (MKO): </a:t>
            </a:r>
            <a:r>
              <a:rPr lang="en-GB" dirty="0"/>
              <a:t>A person (adult or peer) who has more experience and helps the child learn new skills.</a:t>
            </a:r>
          </a:p>
          <a:p>
            <a:r>
              <a:rPr lang="en-GB" b="1" dirty="0"/>
              <a:t>Scaffolding: </a:t>
            </a:r>
            <a:r>
              <a:rPr lang="en-GB" dirty="0"/>
              <a:t>The MKO provides step-by-step support, modelling words or actions. Support is reduced as the child becomes more confident.</a:t>
            </a:r>
          </a:p>
          <a:p>
            <a:r>
              <a:rPr lang="en-GB" b="1" dirty="0"/>
              <a:t>Zone of Proximal Development (ZPD): </a:t>
            </a:r>
            <a:r>
              <a:rPr lang="en-GB" dirty="0"/>
              <a:t>The difference between what a child can do independently and what they can achieve with guidance.</a:t>
            </a:r>
          </a:p>
          <a:p>
            <a:r>
              <a:rPr lang="en-GB" b="1" dirty="0"/>
              <a:t>Cultural &amp; Environmental Influence: </a:t>
            </a:r>
            <a:r>
              <a:rPr lang="en-GB" dirty="0"/>
              <a:t>Children’s learning is shaped by their home, culture, and everyday social experiences. </a:t>
            </a:r>
          </a:p>
          <a:p>
            <a:pPr marL="0" indent="0">
              <a:buNone/>
            </a:pPr>
            <a:r>
              <a:rPr lang="en-GB" b="1" dirty="0"/>
              <a:t>       </a:t>
            </a:r>
            <a:r>
              <a:rPr lang="en-GB" dirty="0"/>
              <a:t>                                                  </a:t>
            </a:r>
            <a:r>
              <a:rPr lang="en-GB" dirty="0" err="1"/>
              <a:t>Berk,L</a:t>
            </a:r>
            <a:r>
              <a:rPr lang="en-GB" dirty="0"/>
              <a:t>.(2013) </a:t>
            </a:r>
            <a:r>
              <a:rPr lang="en-GB" i="1" dirty="0"/>
              <a:t>Child Development. 9</a:t>
            </a:r>
            <a:r>
              <a:rPr lang="en-GB" i="1" baseline="30000" dirty="0"/>
              <a:t>th</a:t>
            </a:r>
            <a:r>
              <a:rPr lang="en-GB" i="1" dirty="0"/>
              <a:t> </a:t>
            </a:r>
            <a:r>
              <a:rPr lang="en-GB" i="1" dirty="0" err="1"/>
              <a:t>ed.Pearson</a:t>
            </a:r>
            <a:r>
              <a:rPr lang="en-GB" i="1" dirty="0"/>
              <a:t> </a:t>
            </a:r>
            <a:endParaRPr lang="en-GB" b="1" dirty="0"/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73266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AC83D60-3209-5A56-965C-3CEAEA9F8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325" y="200025"/>
            <a:ext cx="10839450" cy="787003"/>
          </a:xfrm>
        </p:spPr>
        <p:txBody>
          <a:bodyPr>
            <a:normAutofit/>
          </a:bodyPr>
          <a:lstStyle/>
          <a:p>
            <a:r>
              <a:rPr lang="en-GB" b="1" dirty="0"/>
              <a:t>Applying Vygotsky to the Case Study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47407322-D941-CD8E-8E0E-F3EDA9BD6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050" y="1171575"/>
            <a:ext cx="10953750" cy="5686425"/>
          </a:xfrm>
        </p:spPr>
        <p:txBody>
          <a:bodyPr>
            <a:noAutofit/>
          </a:bodyPr>
          <a:lstStyle/>
          <a:p>
            <a:r>
              <a:rPr lang="en-GB" sz="3600" dirty="0"/>
              <a:t>Amira learns through </a:t>
            </a:r>
            <a:r>
              <a:rPr lang="en-GB" sz="3600" b="1" dirty="0"/>
              <a:t>social interaction </a:t>
            </a:r>
            <a:r>
              <a:rPr lang="en-GB" sz="3600" dirty="0"/>
              <a:t>with adults during nursery activities.</a:t>
            </a:r>
          </a:p>
          <a:p>
            <a:r>
              <a:rPr lang="en-GB" sz="3600" dirty="0"/>
              <a:t>Practitioners act as </a:t>
            </a:r>
            <a:r>
              <a:rPr lang="en-GB" sz="3600" b="1" dirty="0"/>
              <a:t>More Knowledgeable Others (MKOs) </a:t>
            </a:r>
            <a:r>
              <a:rPr lang="en-GB" sz="3600" dirty="0"/>
              <a:t>when they guide her behaviour and language.</a:t>
            </a:r>
          </a:p>
          <a:p>
            <a:r>
              <a:rPr lang="en-GB" sz="3600" dirty="0"/>
              <a:t>Using </a:t>
            </a:r>
            <a:r>
              <a:rPr lang="en-GB" sz="3600" b="1" dirty="0"/>
              <a:t>scaffolding, </a:t>
            </a:r>
            <a:r>
              <a:rPr lang="en-GB" sz="3600" dirty="0"/>
              <a:t>adults can model simple words and support Amira when she struggles to express herself.</a:t>
            </a:r>
          </a:p>
          <a:p>
            <a:r>
              <a:rPr lang="en-GB" sz="3600" dirty="0"/>
              <a:t>Guided play helps Amira build confidence and stay engaged in learning. </a:t>
            </a:r>
            <a:endParaRPr lang="ru-RU" sz="3600" dirty="0"/>
          </a:p>
        </p:txBody>
      </p:sp>
    </p:spTree>
    <p:extLst>
      <p:ext uri="{BB962C8B-B14F-4D97-AF65-F5344CB8AC3E}">
        <p14:creationId xmlns:p14="http://schemas.microsoft.com/office/powerpoint/2010/main" val="296648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B2CCD9F-B735-8D27-9FA9-16708B17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138" y="170655"/>
            <a:ext cx="10515600" cy="820738"/>
          </a:xfrm>
        </p:spPr>
        <p:txBody>
          <a:bodyPr/>
          <a:lstStyle/>
          <a:p>
            <a:r>
              <a:rPr lang="en-GB" b="1" dirty="0"/>
              <a:t>Applying Vygotsky to the Case Study </a:t>
            </a:r>
            <a:endParaRPr lang="ru-RU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B8A0BDCC-134C-8532-EBE7-BC055BCF0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3" y="1185863"/>
            <a:ext cx="11287125" cy="5400674"/>
          </a:xfrm>
        </p:spPr>
        <p:txBody>
          <a:bodyPr>
            <a:noAutofit/>
          </a:bodyPr>
          <a:lstStyle/>
          <a:p>
            <a:r>
              <a:rPr lang="en-GB" sz="3200" dirty="0"/>
              <a:t>Amira is working within her </a:t>
            </a:r>
            <a:r>
              <a:rPr lang="en-GB" sz="3200" b="1" dirty="0"/>
              <a:t>Zone of Proximal Development (ZPD) </a:t>
            </a:r>
            <a:r>
              <a:rPr lang="en-GB" sz="3200" dirty="0"/>
              <a:t>when adults support her communication.</a:t>
            </a:r>
          </a:p>
          <a:p>
            <a:r>
              <a:rPr lang="en-GB" sz="3200" dirty="0"/>
              <a:t>With guidance, she can complete tasks she cannot yet do independently.</a:t>
            </a:r>
          </a:p>
          <a:p>
            <a:r>
              <a:rPr lang="en-GB" sz="3200" dirty="0"/>
              <a:t>Emotional support from practitioners helps her stay calm during separation, improving </a:t>
            </a:r>
            <a:r>
              <a:rPr lang="en-GB" sz="3200" b="1" dirty="0"/>
              <a:t>social and emotional development.</a:t>
            </a:r>
          </a:p>
          <a:p>
            <a:r>
              <a:rPr lang="en-GB" sz="3200" dirty="0"/>
              <a:t>Cultural and environmental experiences in the nursery support her learning and language growth.</a:t>
            </a:r>
          </a:p>
          <a:p>
            <a:r>
              <a:rPr lang="en-GB" sz="3200" dirty="0"/>
              <a:t>Routine interactions help Amira develop confidence in group activities.</a:t>
            </a:r>
            <a:endParaRPr lang="ru-RU" sz="3200" dirty="0"/>
          </a:p>
        </p:txBody>
      </p:sp>
    </p:spTree>
    <p:extLst>
      <p:ext uri="{BB962C8B-B14F-4D97-AF65-F5344CB8AC3E}">
        <p14:creationId xmlns:p14="http://schemas.microsoft.com/office/powerpoint/2010/main" val="2459344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EAF9177-CFD6-A112-3A72-C36343EB9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312" y="66674"/>
            <a:ext cx="10834688" cy="1190626"/>
          </a:xfrm>
        </p:spPr>
        <p:txBody>
          <a:bodyPr/>
          <a:lstStyle/>
          <a:p>
            <a:r>
              <a:rPr lang="en-GB" b="1" dirty="0"/>
              <a:t>Nature and Nurture in the Case Study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B72DD24-CAF0-C156-40FC-9011FCC6D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13" y="1257300"/>
            <a:ext cx="11115675" cy="6686550"/>
          </a:xfrm>
        </p:spPr>
        <p:txBody>
          <a:bodyPr>
            <a:normAutofit fontScale="85000" lnSpcReduction="20000"/>
          </a:bodyPr>
          <a:lstStyle/>
          <a:p>
            <a:r>
              <a:rPr lang="en-GB" sz="4100" b="1" dirty="0"/>
              <a:t>Nature </a:t>
            </a:r>
            <a:r>
              <a:rPr lang="en-GB" sz="4100" dirty="0"/>
              <a:t>is biological and genetic factors that influence development (McLeod, 2018).</a:t>
            </a:r>
          </a:p>
          <a:p>
            <a:r>
              <a:rPr lang="en-GB" sz="4100" b="1" dirty="0"/>
              <a:t>Nurture </a:t>
            </a:r>
            <a:r>
              <a:rPr lang="en-GB" sz="4100" dirty="0"/>
              <a:t>is environmental influences such as family, culture, and daily experience (McLeod, 2018).</a:t>
            </a:r>
            <a:br>
              <a:rPr lang="en-GB" sz="3500" dirty="0"/>
            </a:br>
            <a:endParaRPr lang="en-GB" sz="3500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4100" b="1" dirty="0"/>
              <a:t>Nature (Biological factors) </a:t>
            </a:r>
          </a:p>
          <a:p>
            <a:r>
              <a:rPr lang="en-GB" sz="4100" dirty="0"/>
              <a:t>Amira’s early development may be influenced by her </a:t>
            </a:r>
            <a:r>
              <a:rPr lang="en-GB" sz="4100" b="1" dirty="0"/>
              <a:t>temperament </a:t>
            </a:r>
            <a:r>
              <a:rPr lang="en-GB" sz="4100" dirty="0"/>
              <a:t>and natural personality.</a:t>
            </a:r>
          </a:p>
          <a:p>
            <a:r>
              <a:rPr lang="en-GB" sz="4100" dirty="0"/>
              <a:t>Her emotional reactions (for example, feeling upset during separation) may come from </a:t>
            </a:r>
            <a:r>
              <a:rPr lang="en-GB" sz="4100" b="1" dirty="0"/>
              <a:t>inborn traits</a:t>
            </a:r>
            <a:r>
              <a:rPr lang="en-GB" sz="4100" dirty="0"/>
              <a:t>.</a:t>
            </a:r>
          </a:p>
          <a:p>
            <a:r>
              <a:rPr lang="en-GB" sz="4100" dirty="0"/>
              <a:t>Her physical growth and basic abilities are partly shaped by </a:t>
            </a:r>
            <a:r>
              <a:rPr lang="en-GB" sz="4100" b="1" dirty="0"/>
              <a:t>genetics</a:t>
            </a:r>
            <a:r>
              <a:rPr lang="en-GB" sz="4100" dirty="0"/>
              <a:t>.</a:t>
            </a:r>
          </a:p>
          <a:p>
            <a:pPr marL="0" indent="0">
              <a:buNone/>
            </a:pPr>
            <a:br>
              <a:rPr lang="en-GB" sz="4100" dirty="0"/>
            </a:br>
            <a:br>
              <a:rPr lang="en-GB" dirty="0"/>
            </a:br>
            <a:r>
              <a:rPr lang="en-GB" dirty="0"/>
              <a:t>                                    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16870331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4D13DDE-535D-D1BC-9A5E-81482046D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8255"/>
            <a:ext cx="10720387" cy="1325563"/>
          </a:xfrm>
        </p:spPr>
        <p:txBody>
          <a:bodyPr/>
          <a:lstStyle/>
          <a:p>
            <a:r>
              <a:rPr lang="en-GB" b="1" dirty="0"/>
              <a:t>Nature and Nurture in the Case Study</a:t>
            </a:r>
            <a:endParaRPr lang="ru-RU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5805EF54-8EC4-DBEE-96A5-D6D6C83E2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3818"/>
            <a:ext cx="10515600" cy="483314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dirty="0"/>
              <a:t> Nurture (Environmental factors)</a:t>
            </a:r>
          </a:p>
          <a:p>
            <a:r>
              <a:rPr lang="en-GB" sz="3200" dirty="0"/>
              <a:t>The nursery environment supports Amira’s </a:t>
            </a:r>
            <a:r>
              <a:rPr lang="en-GB" sz="3200" b="1" dirty="0"/>
              <a:t>language and social skills </a:t>
            </a:r>
            <a:r>
              <a:rPr lang="en-GB" sz="3200" dirty="0"/>
              <a:t>through interaction.</a:t>
            </a:r>
          </a:p>
          <a:p>
            <a:r>
              <a:rPr lang="en-GB" sz="3200" dirty="0"/>
              <a:t>Positive relationships with practitioners help her feel </a:t>
            </a:r>
            <a:r>
              <a:rPr lang="en-GB" sz="3200" b="1" dirty="0"/>
              <a:t>safe and confident.</a:t>
            </a:r>
          </a:p>
          <a:p>
            <a:r>
              <a:rPr lang="en-GB" sz="3200" dirty="0"/>
              <a:t>Daily routines, guided play, and communication activities strengthen her </a:t>
            </a:r>
            <a:r>
              <a:rPr lang="en-GB" sz="3200" b="1" dirty="0"/>
              <a:t>emotional and intellectual development. </a:t>
            </a:r>
          </a:p>
          <a:p>
            <a:r>
              <a:rPr lang="en-GB" sz="3200" dirty="0"/>
              <a:t>Cultural experiences and family background shape how Amira learns. </a:t>
            </a:r>
            <a:endParaRPr lang="ru-RU" sz="3200" dirty="0"/>
          </a:p>
        </p:txBody>
      </p:sp>
    </p:spTree>
    <p:extLst>
      <p:ext uri="{BB962C8B-B14F-4D97-AF65-F5344CB8AC3E}">
        <p14:creationId xmlns:p14="http://schemas.microsoft.com/office/powerpoint/2010/main" val="3776406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CC2D073-0B35-14A3-5328-20ED22A4A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0"/>
            <a:ext cx="11730038" cy="1085850"/>
          </a:xfrm>
        </p:spPr>
        <p:txBody>
          <a:bodyPr/>
          <a:lstStyle/>
          <a:p>
            <a:r>
              <a:rPr lang="en-GB" b="1" dirty="0"/>
              <a:t>Strengths and Weaknesses of Vygotsky’s Theory</a:t>
            </a:r>
            <a:endParaRPr lang="ru-RU" b="1" dirty="0"/>
          </a:p>
        </p:txBody>
      </p:sp>
      <p:graphicFrame>
        <p:nvGraphicFramePr>
          <p:cNvPr id="4" name="Объект 3">
            <a:extLst>
              <a:ext uri="{FF2B5EF4-FFF2-40B4-BE49-F238E27FC236}">
                <a16:creationId xmlns:a16="http://schemas.microsoft.com/office/drawing/2014/main" id="{DF8CDC79-85A8-8C93-F618-A2661D3D62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1331602"/>
              </p:ext>
            </p:extLst>
          </p:nvPr>
        </p:nvGraphicFramePr>
        <p:xfrm>
          <a:off x="442913" y="757238"/>
          <a:ext cx="11258550" cy="6100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6490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D78C98A-F761-2802-0984-D91A73D5D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00162"/>
          </a:xfrm>
        </p:spPr>
        <p:txBody>
          <a:bodyPr/>
          <a:lstStyle/>
          <a:p>
            <a:r>
              <a:rPr lang="en-GB" b="1" dirty="0"/>
              <a:t>                                 Conclusion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4CB298A-28B4-2BC9-A62D-B5CF7A2E6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1171576"/>
            <a:ext cx="10682287" cy="5414962"/>
          </a:xfrm>
        </p:spPr>
        <p:txBody>
          <a:bodyPr>
            <a:normAutofit/>
          </a:bodyPr>
          <a:lstStyle/>
          <a:p>
            <a:r>
              <a:rPr lang="en-GB" sz="3200" dirty="0">
                <a:effectLst/>
                <a:latin typeface="Aptos" panose="020B0004020202020204" pitchFamily="34" charset="0"/>
              </a:rPr>
              <a:t> Vygotsky’s theory shows that </a:t>
            </a:r>
            <a:r>
              <a:rPr lang="en-GB" sz="3200" b="1" dirty="0">
                <a:effectLst/>
                <a:latin typeface="Aptos" panose="020B0004020202020204" pitchFamily="34" charset="0"/>
              </a:rPr>
              <a:t>social interaction</a:t>
            </a:r>
            <a:r>
              <a:rPr lang="en-GB" sz="3200" dirty="0">
                <a:effectLst/>
                <a:latin typeface="Aptos" panose="020B0004020202020204" pitchFamily="34" charset="0"/>
              </a:rPr>
              <a:t> is key for children’s learning.</a:t>
            </a:r>
          </a:p>
          <a:p>
            <a:r>
              <a:rPr lang="en-GB" sz="3200" dirty="0">
                <a:effectLst/>
                <a:latin typeface="Aptos" panose="020B0004020202020204" pitchFamily="34" charset="0"/>
              </a:rPr>
              <a:t> Concepts such as </a:t>
            </a:r>
            <a:r>
              <a:rPr lang="en-GB" sz="3200" b="1" dirty="0">
                <a:effectLst/>
                <a:latin typeface="Aptos" panose="020B0004020202020204" pitchFamily="34" charset="0"/>
              </a:rPr>
              <a:t>ZPD</a:t>
            </a:r>
            <a:r>
              <a:rPr lang="en-GB" sz="3200" dirty="0">
                <a:effectLst/>
                <a:latin typeface="Aptos" panose="020B0004020202020204" pitchFamily="34" charset="0"/>
              </a:rPr>
              <a:t>, </a:t>
            </a:r>
            <a:r>
              <a:rPr lang="en-GB" sz="3200" b="1" dirty="0">
                <a:effectLst/>
                <a:latin typeface="Aptos" panose="020B0004020202020204" pitchFamily="34" charset="0"/>
              </a:rPr>
              <a:t>MKO</a:t>
            </a:r>
            <a:r>
              <a:rPr lang="en-GB" sz="3200" dirty="0">
                <a:effectLst/>
                <a:latin typeface="Aptos" panose="020B0004020202020204" pitchFamily="34" charset="0"/>
              </a:rPr>
              <a:t>, and </a:t>
            </a:r>
            <a:r>
              <a:rPr lang="en-GB" sz="3200" b="1" dirty="0">
                <a:effectLst/>
                <a:latin typeface="Aptos" panose="020B0004020202020204" pitchFamily="34" charset="0"/>
              </a:rPr>
              <a:t>scaffolding</a:t>
            </a:r>
            <a:r>
              <a:rPr lang="en-GB" sz="3200" dirty="0">
                <a:effectLst/>
                <a:latin typeface="Aptos" panose="020B0004020202020204" pitchFamily="34" charset="0"/>
              </a:rPr>
              <a:t> help explain how Amira develops new skills in nursery.</a:t>
            </a:r>
          </a:p>
          <a:p>
            <a:r>
              <a:rPr lang="en-GB" sz="3200" dirty="0">
                <a:effectLst/>
                <a:latin typeface="Aptos" panose="020B0004020202020204" pitchFamily="34" charset="0"/>
              </a:rPr>
              <a:t> Guided support from practitioners helps her improve </a:t>
            </a:r>
            <a:r>
              <a:rPr lang="en-GB" sz="3200" b="1" dirty="0">
                <a:effectLst/>
                <a:latin typeface="Aptos" panose="020B0004020202020204" pitchFamily="34" charset="0"/>
              </a:rPr>
              <a:t>communication, confidence and emotional regulation</a:t>
            </a:r>
            <a:r>
              <a:rPr lang="en-GB" sz="3200" dirty="0">
                <a:effectLst/>
                <a:latin typeface="Aptos" panose="020B0004020202020204" pitchFamily="34" charset="0"/>
              </a:rPr>
              <a:t>.</a:t>
            </a:r>
          </a:p>
          <a:p>
            <a:r>
              <a:rPr lang="en-GB" sz="3200" dirty="0">
                <a:effectLst/>
                <a:latin typeface="Aptos" panose="020B0004020202020204" pitchFamily="34" charset="0"/>
              </a:rPr>
              <a:t> The case study shows how </a:t>
            </a:r>
            <a:r>
              <a:rPr lang="en-GB" sz="3200" b="1" dirty="0">
                <a:effectLst/>
                <a:latin typeface="Aptos" panose="020B0004020202020204" pitchFamily="34" charset="0"/>
              </a:rPr>
              <a:t>nurture</a:t>
            </a:r>
            <a:r>
              <a:rPr lang="en-GB" sz="3200" dirty="0">
                <a:effectLst/>
                <a:latin typeface="Aptos" panose="020B0004020202020204" pitchFamily="34" charset="0"/>
              </a:rPr>
              <a:t> (environment and relationships) strongly supports Amira’s development.</a:t>
            </a:r>
          </a:p>
          <a:p>
            <a:r>
              <a:rPr lang="en-GB" sz="3200" dirty="0">
                <a:effectLst/>
                <a:latin typeface="Aptos" panose="020B0004020202020204" pitchFamily="34" charset="0"/>
              </a:rPr>
              <a:t> Overall, Vygotsky’s ideas are useful for understanding early years practice and planning appropriate support.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10384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71463"/>
            <a:ext cx="10515600" cy="1314451"/>
          </a:xfrm>
        </p:spPr>
        <p:txBody>
          <a:bodyPr/>
          <a:lstStyle/>
          <a:p>
            <a:r>
              <a:rPr lang="en-GB" b="1" dirty="0"/>
              <a:t>                     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763" y="785813"/>
            <a:ext cx="11515725" cy="607218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Schaffer, D. (2004) </a:t>
            </a:r>
            <a:r>
              <a:rPr lang="en-GB" sz="3200" i="1" dirty="0"/>
              <a:t>Social and Personality Development. 5</a:t>
            </a:r>
            <a:r>
              <a:rPr lang="en-GB" sz="3200" i="1" baseline="30000" dirty="0"/>
              <a:t>th</a:t>
            </a:r>
            <a:r>
              <a:rPr lang="en-GB" sz="3200" i="1" dirty="0"/>
              <a:t> ed.</a:t>
            </a:r>
            <a:r>
              <a:rPr lang="en-GB" sz="3200" dirty="0"/>
              <a:t> Wadsworth/Thomson Learning. </a:t>
            </a:r>
          </a:p>
          <a:p>
            <a:r>
              <a:rPr lang="en-GB" sz="3200" dirty="0"/>
              <a:t>Bee, H. and Boyd, D. (2019) </a:t>
            </a:r>
            <a:r>
              <a:rPr lang="en-GB" sz="3200" i="1" dirty="0"/>
              <a:t>The Developing Child. 13</a:t>
            </a:r>
            <a:r>
              <a:rPr lang="en-GB" sz="3200" i="1" baseline="30000" dirty="0"/>
              <a:t>th</a:t>
            </a:r>
            <a:r>
              <a:rPr lang="en-GB" sz="3200" i="1" dirty="0"/>
              <a:t> ed. Pearson. </a:t>
            </a:r>
          </a:p>
          <a:p>
            <a:r>
              <a:rPr lang="en-GB" sz="3200" dirty="0"/>
              <a:t>Walker, S. (2020) </a:t>
            </a:r>
            <a:r>
              <a:rPr lang="en-GB" sz="3200" i="1" dirty="0"/>
              <a:t>Child Development for Early Years Students and Practitioners. 4</a:t>
            </a:r>
            <a:r>
              <a:rPr lang="en-GB" sz="3200" i="1" baseline="30000" dirty="0"/>
              <a:t>th</a:t>
            </a:r>
            <a:r>
              <a:rPr lang="en-GB" sz="3200" i="1" dirty="0"/>
              <a:t> ed. </a:t>
            </a:r>
            <a:r>
              <a:rPr lang="en-GB" sz="3200" dirty="0"/>
              <a:t>SAGE Publications.</a:t>
            </a:r>
          </a:p>
          <a:p>
            <a:r>
              <a:rPr lang="en-GB" sz="3200" dirty="0" err="1"/>
              <a:t>Berk,L</a:t>
            </a:r>
            <a:r>
              <a:rPr lang="en-GB" sz="3200" dirty="0"/>
              <a:t>.(2013) </a:t>
            </a:r>
            <a:r>
              <a:rPr lang="en-GB" sz="3200" i="1" dirty="0"/>
              <a:t>Child Development. 9</a:t>
            </a:r>
            <a:r>
              <a:rPr lang="en-GB" sz="3200" i="1" baseline="30000" dirty="0"/>
              <a:t>th</a:t>
            </a:r>
            <a:r>
              <a:rPr lang="en-GB" sz="3200" i="1" dirty="0"/>
              <a:t> </a:t>
            </a:r>
            <a:r>
              <a:rPr lang="en-GB" sz="3200" i="1" dirty="0" err="1"/>
              <a:t>ed.Pearson</a:t>
            </a:r>
            <a:r>
              <a:rPr lang="en-GB" sz="3200" i="1" dirty="0"/>
              <a:t> </a:t>
            </a:r>
          </a:p>
          <a:p>
            <a:r>
              <a:rPr lang="en-GB" sz="3200" dirty="0">
                <a:effectLst/>
                <a:latin typeface="Aptos" panose="020B0004020202020204" pitchFamily="34" charset="0"/>
              </a:rPr>
              <a:t>Vygotsky, L.S. (1978) </a:t>
            </a:r>
            <a:r>
              <a:rPr lang="en-GB" sz="3200" i="1" dirty="0">
                <a:effectLst/>
                <a:latin typeface="Aptos" panose="020B0004020202020204" pitchFamily="34" charset="0"/>
              </a:rPr>
              <a:t>Mind in Society: The Development of Higher Psychological Processes</a:t>
            </a:r>
            <a:r>
              <a:rPr lang="en-GB" sz="3200" dirty="0">
                <a:effectLst/>
                <a:latin typeface="Aptos" panose="020B0004020202020204" pitchFamily="34" charset="0"/>
              </a:rPr>
              <a:t>. Harvard University Press.</a:t>
            </a:r>
          </a:p>
          <a:p>
            <a:r>
              <a:rPr lang="en-GB" sz="3200" dirty="0">
                <a:effectLst/>
                <a:latin typeface="Aptos" panose="020B0004020202020204" pitchFamily="34" charset="0"/>
              </a:rPr>
              <a:t>McLeod, S. (2018) Nature vs nurture in psychology. </a:t>
            </a:r>
            <a:r>
              <a:rPr lang="en-GB" sz="3200" i="1" dirty="0">
                <a:effectLst/>
                <a:latin typeface="Aptos" panose="020B0004020202020204" pitchFamily="34" charset="0"/>
              </a:rPr>
              <a:t>Simply Psychology</a:t>
            </a:r>
            <a:r>
              <a:rPr lang="en-GB" sz="3200" dirty="0">
                <a:effectLst/>
                <a:latin typeface="Aptos" panose="020B0004020202020204" pitchFamily="34" charset="0"/>
              </a:rPr>
              <a:t>. Available at: https://</a:t>
            </a:r>
            <a:r>
              <a:rPr lang="en-GB" sz="3200" dirty="0" err="1">
                <a:effectLst/>
                <a:latin typeface="Aptos" panose="020B0004020202020204" pitchFamily="34" charset="0"/>
              </a:rPr>
              <a:t>www.simplypsychology.org</a:t>
            </a:r>
            <a:r>
              <a:rPr lang="en-GB" sz="3200" dirty="0">
                <a:effectLst/>
                <a:latin typeface="Aptos" panose="020B0004020202020204" pitchFamily="34" charset="0"/>
              </a:rPr>
              <a:t>/</a:t>
            </a:r>
            <a:r>
              <a:rPr lang="en-GB" sz="3200" dirty="0" err="1">
                <a:effectLst/>
                <a:latin typeface="Aptos" panose="020B0004020202020204" pitchFamily="34" charset="0"/>
              </a:rPr>
              <a:t>naturevsnurture.html</a:t>
            </a:r>
            <a:r>
              <a:rPr lang="en-GB" sz="3200" dirty="0">
                <a:effectLst/>
                <a:latin typeface="Aptos" panose="020B0004020202020204" pitchFamily="34" charset="0"/>
              </a:rPr>
              <a:t> (Accessed: 16 November 2025).</a:t>
            </a:r>
          </a:p>
          <a:p>
            <a:pPr marL="0" indent="0">
              <a:buNone/>
            </a:pPr>
            <a:endParaRPr lang="en-GB" sz="32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1611</TotalTime>
  <Words>1174</Words>
  <Application>Microsoft Macintosh PowerPoint</Application>
  <PresentationFormat>Широкоэкранный</PresentationFormat>
  <Paragraphs>92</Paragraphs>
  <Slides>14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   Student name: Oleksandra Malakhova  Student number: 2429112  Lecturer’s name: Farah </vt:lpstr>
      <vt:lpstr>                   AI Acknowledgment </vt:lpstr>
      <vt:lpstr>  Psychology &amp; Developmental Psychology </vt:lpstr>
      <vt:lpstr>                     Case Study Outline</vt:lpstr>
      <vt:lpstr>                 PIES Development (Amira)</vt:lpstr>
      <vt:lpstr>           Lev Vygotsky: Brief Background</vt:lpstr>
      <vt:lpstr>      Vygotsky’s Theory: Key Concepts  </vt:lpstr>
      <vt:lpstr>Applying Vygotsky to the Case Study </vt:lpstr>
      <vt:lpstr>Applying Vygotsky to the Case Study </vt:lpstr>
      <vt:lpstr>Nature and Nurture in the Case Study</vt:lpstr>
      <vt:lpstr>Nature and Nurture in the Case Study</vt:lpstr>
      <vt:lpstr>Strengths and Weaknesses of Vygotsky’s Theory</vt:lpstr>
      <vt:lpstr>                                 Conclusion </vt:lpstr>
      <vt:lpstr>                  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sasha.id.13@icloud.com</cp:lastModifiedBy>
  <cp:revision>4</cp:revision>
  <dcterms:created xsi:type="dcterms:W3CDTF">2025-10-14T20:52:47Z</dcterms:created>
  <dcterms:modified xsi:type="dcterms:W3CDTF">2025-11-16T15:31:49Z</dcterms:modified>
</cp:coreProperties>
</file>