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a:srgbClr val="6699FF"/>
    <a:srgbClr val="9999FF"/>
    <a:srgbClr val="66CCFF"/>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D1881-A9BE-417A-94A9-ED7D52857C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1197CB-0A85-42DB-94E4-7EB10899C8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F42598-9BB9-41DE-8388-1025996222DF}"/>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5" name="Footer Placeholder 4">
            <a:extLst>
              <a:ext uri="{FF2B5EF4-FFF2-40B4-BE49-F238E27FC236}">
                <a16:creationId xmlns:a16="http://schemas.microsoft.com/office/drawing/2014/main" id="{E25AA604-0B92-4001-9D54-1D6CF3184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65EFCC-3A3B-48D0-BF28-E80D775F3117}"/>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2124020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49275-93F5-48DA-B256-629202715B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8A86AD-EDC1-4AC1-969F-B0EC6B100E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852BE6-C456-49EC-BF52-624BEB4A8714}"/>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5" name="Footer Placeholder 4">
            <a:extLst>
              <a:ext uri="{FF2B5EF4-FFF2-40B4-BE49-F238E27FC236}">
                <a16:creationId xmlns:a16="http://schemas.microsoft.com/office/drawing/2014/main" id="{C0B7019C-516B-4BCA-A568-9085567A21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814EAB-A542-4964-9301-0D3BC06F8834}"/>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264363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F7C2F-1F02-4396-8CA0-D1E978ECCA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2A0B2A2-8D38-46E3-8908-87BF2CDDB8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AB1A43-6649-4299-AE7D-38642C8ECF3A}"/>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5" name="Footer Placeholder 4">
            <a:extLst>
              <a:ext uri="{FF2B5EF4-FFF2-40B4-BE49-F238E27FC236}">
                <a16:creationId xmlns:a16="http://schemas.microsoft.com/office/drawing/2014/main" id="{61E1CB71-E635-4FBF-BA9C-88B61DB6C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4E81CC-DF94-40A8-A337-98617EA5363D}"/>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3531735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43F0F-C332-4F68-AAEF-F311B924CF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4D5AF8-313C-4715-B5D5-C651C89212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C5DA1D-321E-47F8-B487-32A877B763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0EBAED-09B2-4267-976E-CCB0445F7E01}"/>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6" name="Footer Placeholder 5">
            <a:extLst>
              <a:ext uri="{FF2B5EF4-FFF2-40B4-BE49-F238E27FC236}">
                <a16:creationId xmlns:a16="http://schemas.microsoft.com/office/drawing/2014/main" id="{9E5E1A82-C891-4FFD-804E-FAA8B8694D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AF793F-173D-4031-88F5-67802D0DB875}"/>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3905576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DAED6-065E-477D-B2B1-BC641AB861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EA4EC8-BC1B-4181-808F-CFA3B95AB0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206909-7A43-4B05-BBF2-62C4A32A8A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31CA8A-84AE-4585-B711-D2FD8E366B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8BF500-121C-477C-BAE4-1BBCB8D1C5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1A978D3-AC0C-4F0F-8BD4-7C466A8C0C12}"/>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8" name="Footer Placeholder 7">
            <a:extLst>
              <a:ext uri="{FF2B5EF4-FFF2-40B4-BE49-F238E27FC236}">
                <a16:creationId xmlns:a16="http://schemas.microsoft.com/office/drawing/2014/main" id="{7FADC5E8-F20F-4137-BA3F-CA45DD247F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2B41CE-D991-4F79-BFEE-C3F91D5812E4}"/>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1850066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F3A32-27DE-435A-A974-8BC171AC43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9ABA6B-7AD3-4A82-AAE6-B1A13E0A2A4B}"/>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4" name="Footer Placeholder 3">
            <a:extLst>
              <a:ext uri="{FF2B5EF4-FFF2-40B4-BE49-F238E27FC236}">
                <a16:creationId xmlns:a16="http://schemas.microsoft.com/office/drawing/2014/main" id="{F1115ECB-80F4-4C1C-9CE5-A7830331C0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62CC24-159D-421B-A45C-62508F5801B7}"/>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2706999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EA7E01-B5F1-4400-8B76-F88869552E85}"/>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3" name="Footer Placeholder 2">
            <a:extLst>
              <a:ext uri="{FF2B5EF4-FFF2-40B4-BE49-F238E27FC236}">
                <a16:creationId xmlns:a16="http://schemas.microsoft.com/office/drawing/2014/main" id="{BA3D60E0-9F0C-4EFD-8CB9-2E82DA6F66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26ED29-840C-4269-BD0E-FBB1D9791DA4}"/>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1288968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74AA-A9FE-47CA-8029-19FF394B4E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322FC4-64F3-4EBA-B19A-C80B5E3122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733758-72A7-4D1E-B276-67FC4022D0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51EEB5-F022-4645-B0A2-07DB80996BF3}"/>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6" name="Footer Placeholder 5">
            <a:extLst>
              <a:ext uri="{FF2B5EF4-FFF2-40B4-BE49-F238E27FC236}">
                <a16:creationId xmlns:a16="http://schemas.microsoft.com/office/drawing/2014/main" id="{B5ADC263-B5DE-42AF-A98F-087BFBA1DC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D57B51-D4A1-4C39-A55C-EA5B92E715B6}"/>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4064048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3B9DA-599C-473F-B797-9FB308E814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14532F-80E1-4CAD-8BD4-C4943A494B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CE5217-897B-4366-A2FA-9626072A4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875557-9F44-4286-9014-6CD08AF19197}"/>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6" name="Footer Placeholder 5">
            <a:extLst>
              <a:ext uri="{FF2B5EF4-FFF2-40B4-BE49-F238E27FC236}">
                <a16:creationId xmlns:a16="http://schemas.microsoft.com/office/drawing/2014/main" id="{039D95E0-86EF-4987-9877-350C1DB4B5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F3473-0314-4E4B-AFE3-3E64C9CF029A}"/>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3440453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390-028A-4C2B-9DAC-D30B54402C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6DBA39-23E3-468D-9A9B-7029341026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39B16B-2081-4736-BEF2-52AE05DA927D}"/>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5" name="Footer Placeholder 4">
            <a:extLst>
              <a:ext uri="{FF2B5EF4-FFF2-40B4-BE49-F238E27FC236}">
                <a16:creationId xmlns:a16="http://schemas.microsoft.com/office/drawing/2014/main" id="{8320B233-5E3E-4ECA-8205-A0F78AF7C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5425B8-4D9B-4B48-B4C4-91EDC21162A8}"/>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953859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CF40B7-2BD8-412B-BB3F-81C8159753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07A186-B1EB-43FD-93EC-B46CB3B7F9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01718C-02B0-4B7D-8699-2C56ECB9AC26}"/>
              </a:ext>
            </a:extLst>
          </p:cNvPr>
          <p:cNvSpPr>
            <a:spLocks noGrp="1"/>
          </p:cNvSpPr>
          <p:nvPr>
            <p:ph type="dt" sz="half" idx="10"/>
          </p:nvPr>
        </p:nvSpPr>
        <p:spPr/>
        <p:txBody>
          <a:bodyPr/>
          <a:lstStyle/>
          <a:p>
            <a:fld id="{730392B4-47EF-463F-A03D-47D95296C5EA}" type="datetimeFigureOut">
              <a:rPr lang="en-GB" smtClean="0"/>
              <a:t>29/11/2019</a:t>
            </a:fld>
            <a:endParaRPr lang="en-GB"/>
          </a:p>
        </p:txBody>
      </p:sp>
      <p:sp>
        <p:nvSpPr>
          <p:cNvPr id="5" name="Footer Placeholder 4">
            <a:extLst>
              <a:ext uri="{FF2B5EF4-FFF2-40B4-BE49-F238E27FC236}">
                <a16:creationId xmlns:a16="http://schemas.microsoft.com/office/drawing/2014/main" id="{907BBCE0-0E05-4C21-B12B-55AE29DDA0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99CD53-D2E6-41CD-9B2C-C4D26DEE1DEE}"/>
              </a:ext>
            </a:extLst>
          </p:cNvPr>
          <p:cNvSpPr>
            <a:spLocks noGrp="1"/>
          </p:cNvSpPr>
          <p:nvPr>
            <p:ph type="sldNum" sz="quarter" idx="12"/>
          </p:nvPr>
        </p:nvSpPr>
        <p:spPr/>
        <p:txBody>
          <a:bodyPr/>
          <a:lstStyle/>
          <a:p>
            <a:fld id="{1C2C6C28-2705-4E1D-BDA0-816E6E2E3CE6}" type="slidenum">
              <a:rPr lang="en-GB" smtClean="0"/>
              <a:t>‹#›</a:t>
            </a:fld>
            <a:endParaRPr lang="en-GB"/>
          </a:p>
        </p:txBody>
      </p:sp>
    </p:spTree>
    <p:extLst>
      <p:ext uri="{BB962C8B-B14F-4D97-AF65-F5344CB8AC3E}">
        <p14:creationId xmlns:p14="http://schemas.microsoft.com/office/powerpoint/2010/main" val="1176070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F4FF6C-687E-4316-8794-DC47D4554F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2100B9-0A72-4989-AAED-2863BEF3F6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C2FD9C-AD75-4F62-AC28-F85BECC751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0392B4-47EF-463F-A03D-47D95296C5EA}" type="datetimeFigureOut">
              <a:rPr lang="en-GB" smtClean="0"/>
              <a:t>29/11/2019</a:t>
            </a:fld>
            <a:endParaRPr lang="en-GB"/>
          </a:p>
        </p:txBody>
      </p:sp>
      <p:sp>
        <p:nvSpPr>
          <p:cNvPr id="5" name="Footer Placeholder 4">
            <a:extLst>
              <a:ext uri="{FF2B5EF4-FFF2-40B4-BE49-F238E27FC236}">
                <a16:creationId xmlns:a16="http://schemas.microsoft.com/office/drawing/2014/main" id="{EA4EE6BA-233D-417E-88AE-EA681E1D68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187A6E-36F8-43C6-BE17-DA76126183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2C6C28-2705-4E1D-BDA0-816E6E2E3CE6}" type="slidenum">
              <a:rPr lang="en-GB" smtClean="0"/>
              <a:t>‹#›</a:t>
            </a:fld>
            <a:endParaRPr lang="en-GB"/>
          </a:p>
        </p:txBody>
      </p:sp>
    </p:spTree>
    <p:extLst>
      <p:ext uri="{BB962C8B-B14F-4D97-AF65-F5344CB8AC3E}">
        <p14:creationId xmlns:p14="http://schemas.microsoft.com/office/powerpoint/2010/main" val="38797944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theschoolrun.com/10-brilliant-primary-school-maths-aids"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schoolrun.com/what-is-numicon" TargetMode="External"/><Relationship Id="rId2" Type="http://schemas.openxmlformats.org/officeDocument/2006/relationships/hyperlink" Target="https://picclick.co.uk/Numicon-Box-Of-80-Numicon-Shapes-9780198487272-332567422666.html" TargetMode="External"/><Relationship Id="rId1" Type="http://schemas.openxmlformats.org/officeDocument/2006/relationships/slideLayout" Target="../slideLayouts/slideLayout7.xml"/><Relationship Id="rId6" Type="http://schemas.openxmlformats.org/officeDocument/2006/relationships/hyperlink" Target="https://www.twinkl.co.uk/teaching-wiki/numicon" TargetMode="External"/><Relationship Id="rId5" Type="http://schemas.openxmlformats.org/officeDocument/2006/relationships/hyperlink" Target="https://www.researchgate.net/publication/242580911_Evaluating_the_Numicon_system_as_a_tool_for_teaching_number_skills_to_children_with_Down_syndrome" TargetMode="External"/><Relationship Id="rId4" Type="http://schemas.openxmlformats.org/officeDocument/2006/relationships/hyperlink" Target="http://acrucialweek.blogspot.com/2014_08_01_archiv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60CCB6-EE02-4E1D-93CC-01ECA846FD18}"/>
              </a:ext>
            </a:extLst>
          </p:cNvPr>
          <p:cNvSpPr/>
          <p:nvPr/>
        </p:nvSpPr>
        <p:spPr>
          <a:xfrm>
            <a:off x="3518085" y="1564213"/>
            <a:ext cx="4703550" cy="1323439"/>
          </a:xfrm>
          <a:prstGeom prst="rect">
            <a:avLst/>
          </a:prstGeom>
          <a:noFill/>
        </p:spPr>
        <p:txBody>
          <a:bodyPr wrap="square" lIns="91440" tIns="45720" rIns="91440" bIns="45720">
            <a:spAutoFit/>
          </a:bodyPr>
          <a:lstStyle/>
          <a:p>
            <a:pPr algn="ctr"/>
            <a:r>
              <a:rPr lang="en-US" sz="8000" b="1" u="sng"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Numicon</a:t>
            </a:r>
          </a:p>
        </p:txBody>
      </p:sp>
      <p:pic>
        <p:nvPicPr>
          <p:cNvPr id="8" name="Picture 7">
            <a:extLst>
              <a:ext uri="{FF2B5EF4-FFF2-40B4-BE49-F238E27FC236}">
                <a16:creationId xmlns:a16="http://schemas.microsoft.com/office/drawing/2014/main" id="{4ACB2616-4574-46DF-838E-CAFFBDB909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7250" y="2887652"/>
            <a:ext cx="6957500" cy="1362050"/>
          </a:xfrm>
          <a:prstGeom prst="rect">
            <a:avLst/>
          </a:prstGeom>
        </p:spPr>
      </p:pic>
      <p:sp>
        <p:nvSpPr>
          <p:cNvPr id="9" name="TextBox 8">
            <a:extLst>
              <a:ext uri="{FF2B5EF4-FFF2-40B4-BE49-F238E27FC236}">
                <a16:creationId xmlns:a16="http://schemas.microsoft.com/office/drawing/2014/main" id="{0BFE7C43-8495-4D5A-84CC-0DC98A1BD488}"/>
              </a:ext>
            </a:extLst>
          </p:cNvPr>
          <p:cNvSpPr txBox="1"/>
          <p:nvPr/>
        </p:nvSpPr>
        <p:spPr>
          <a:xfrm>
            <a:off x="4906225" y="4218629"/>
            <a:ext cx="2672862" cy="369332"/>
          </a:xfrm>
          <a:prstGeom prst="rect">
            <a:avLst/>
          </a:prstGeom>
          <a:noFill/>
        </p:spPr>
        <p:txBody>
          <a:bodyPr wrap="square" rtlCol="0">
            <a:spAutoFit/>
          </a:bodyPr>
          <a:lstStyle/>
          <a:p>
            <a:r>
              <a:rPr lang="en-GB" dirty="0"/>
              <a:t>(Crucial Week, 2014)</a:t>
            </a:r>
          </a:p>
        </p:txBody>
      </p:sp>
      <p:sp>
        <p:nvSpPr>
          <p:cNvPr id="10" name="Rectangle 9">
            <a:extLst>
              <a:ext uri="{FF2B5EF4-FFF2-40B4-BE49-F238E27FC236}">
                <a16:creationId xmlns:a16="http://schemas.microsoft.com/office/drawing/2014/main" id="{61179AFC-6827-4832-AD9C-55D6E41EA57A}"/>
              </a:ext>
            </a:extLst>
          </p:cNvPr>
          <p:cNvSpPr/>
          <p:nvPr/>
        </p:nvSpPr>
        <p:spPr>
          <a:xfrm rot="20973682">
            <a:off x="313034" y="424225"/>
            <a:ext cx="4056184" cy="2308324"/>
          </a:xfrm>
          <a:prstGeom prst="rect">
            <a:avLst/>
          </a:prstGeom>
        </p:spPr>
        <p:txBody>
          <a:bodyPr wrap="square">
            <a:spAutoFit/>
          </a:bodyPr>
          <a:lstStyle/>
          <a:p>
            <a:r>
              <a:rPr lang="en-GB" b="1" i="0" u="sng" strike="noStrike" dirty="0">
                <a:solidFill>
                  <a:srgbClr val="0070C0"/>
                </a:solidFill>
                <a:effectLst/>
                <a:latin typeface="Arial" panose="020B0604020202020204" pitchFamily="34" charset="0"/>
                <a:cs typeface="Arial" panose="020B0604020202020204" pitchFamily="34" charset="0"/>
              </a:rPr>
              <a:t>What is Numicon?</a:t>
            </a:r>
          </a:p>
          <a:p>
            <a:r>
              <a:rPr lang="en-GB" dirty="0">
                <a:solidFill>
                  <a:srgbClr val="0070C0"/>
                </a:solidFill>
                <a:latin typeface="Arial" panose="020B0604020202020204" pitchFamily="34" charset="0"/>
                <a:cs typeface="Arial" panose="020B0604020202020204" pitchFamily="34" charset="0"/>
              </a:rPr>
              <a:t>Numicon is used to support maths/numeracy. ‘’</a:t>
            </a:r>
            <a:r>
              <a:rPr lang="en-GB" b="0" i="0" u="none" strike="noStrike" dirty="0">
                <a:solidFill>
                  <a:srgbClr val="0070C0"/>
                </a:solidFill>
                <a:effectLst/>
                <a:latin typeface="Arial" panose="020B0604020202020204" pitchFamily="34" charset="0"/>
                <a:cs typeface="Arial" panose="020B0604020202020204" pitchFamily="34" charset="0"/>
              </a:rPr>
              <a:t>Numicon is a primary school teaching aid consisting of plastic flat tiles with holes which represent the numbers 1 to 10’’ (Twinkl, no date).</a:t>
            </a:r>
          </a:p>
          <a:p>
            <a:endParaRPr lang="en-GB" dirty="0">
              <a:solidFill>
                <a:schemeClr val="bg1"/>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F1F9E627-3357-4071-85C1-25423006CCBB}"/>
              </a:ext>
            </a:extLst>
          </p:cNvPr>
          <p:cNvSpPr/>
          <p:nvPr/>
        </p:nvSpPr>
        <p:spPr>
          <a:xfrm rot="551260">
            <a:off x="8063727" y="4872089"/>
            <a:ext cx="4056184" cy="1754326"/>
          </a:xfrm>
          <a:prstGeom prst="rect">
            <a:avLst/>
          </a:prstGeom>
        </p:spPr>
        <p:txBody>
          <a:bodyPr wrap="square">
            <a:spAutoFit/>
          </a:bodyPr>
          <a:lstStyle/>
          <a:p>
            <a:r>
              <a:rPr lang="en-GB" b="1" u="sng" dirty="0">
                <a:solidFill>
                  <a:srgbClr val="FF0000"/>
                </a:solidFill>
                <a:latin typeface="Arial" panose="020B0604020202020204" pitchFamily="34" charset="0"/>
                <a:cs typeface="Arial" panose="020B0604020202020204" pitchFamily="34" charset="0"/>
              </a:rPr>
              <a:t>What is </a:t>
            </a:r>
            <a:r>
              <a:rPr lang="en-GB" b="1" u="sng" dirty="0" err="1">
                <a:solidFill>
                  <a:srgbClr val="FF0000"/>
                </a:solidFill>
                <a:latin typeface="Arial" panose="020B0604020202020204" pitchFamily="34" charset="0"/>
                <a:cs typeface="Arial" panose="020B0604020202020204" pitchFamily="34" charset="0"/>
              </a:rPr>
              <a:t>numicon</a:t>
            </a:r>
            <a:r>
              <a:rPr lang="en-GB" b="1" u="sng" dirty="0">
                <a:solidFill>
                  <a:srgbClr val="FF0000"/>
                </a:solidFill>
                <a:latin typeface="Arial" panose="020B0604020202020204" pitchFamily="34" charset="0"/>
                <a:cs typeface="Arial" panose="020B0604020202020204" pitchFamily="34" charset="0"/>
              </a:rPr>
              <a:t> used for?</a:t>
            </a:r>
          </a:p>
          <a:p>
            <a:r>
              <a:rPr lang="en-GB" b="0" i="0" u="none" strike="noStrike" dirty="0">
                <a:solidFill>
                  <a:srgbClr val="FF0000"/>
                </a:solidFill>
                <a:effectLst/>
                <a:latin typeface="Arial" panose="020B0604020202020204" pitchFamily="34" charset="0"/>
                <a:cs typeface="Arial" panose="020B0604020202020204" pitchFamily="34" charset="0"/>
              </a:rPr>
              <a:t>Numicon can be used to teach number bonds, doubles, place value, ordering,  counting, odd and even numbers, pattern, multiplication and division.</a:t>
            </a:r>
            <a:endParaRPr lang="en-GB" dirty="0">
              <a:solidFill>
                <a:srgbClr val="FF0000"/>
              </a:solidFill>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ADE60E6D-D8CE-401F-BE40-D474C9E64599}"/>
              </a:ext>
            </a:extLst>
          </p:cNvPr>
          <p:cNvSpPr/>
          <p:nvPr/>
        </p:nvSpPr>
        <p:spPr>
          <a:xfrm rot="664229">
            <a:off x="7998365" y="461555"/>
            <a:ext cx="4056184" cy="2031325"/>
          </a:xfrm>
          <a:prstGeom prst="rect">
            <a:avLst/>
          </a:prstGeom>
        </p:spPr>
        <p:txBody>
          <a:bodyPr wrap="square">
            <a:spAutoFit/>
          </a:bodyPr>
          <a:lstStyle/>
          <a:p>
            <a:r>
              <a:rPr lang="en-GB" b="1" u="sng" dirty="0">
                <a:solidFill>
                  <a:srgbClr val="7030A0"/>
                </a:solidFill>
                <a:latin typeface="Arial" panose="020B0604020202020204" pitchFamily="34" charset="0"/>
                <a:cs typeface="Arial" panose="020B0604020202020204" pitchFamily="34" charset="0"/>
              </a:rPr>
              <a:t>How Numicon works?</a:t>
            </a:r>
          </a:p>
          <a:p>
            <a:r>
              <a:rPr lang="en-GB" dirty="0">
                <a:solidFill>
                  <a:srgbClr val="7030A0"/>
                </a:solidFill>
                <a:latin typeface="Arial" panose="020B0604020202020204" pitchFamily="34" charset="0"/>
                <a:cs typeface="Arial" panose="020B0604020202020204" pitchFamily="34" charset="0"/>
              </a:rPr>
              <a:t>Numicon has been designed to give children a visual image of what number look like. Children start to understand numbers as each piece has an extra hole as the numbers increase.</a:t>
            </a:r>
          </a:p>
        </p:txBody>
      </p:sp>
      <p:sp>
        <p:nvSpPr>
          <p:cNvPr id="17" name="Rectangle 16">
            <a:extLst>
              <a:ext uri="{FF2B5EF4-FFF2-40B4-BE49-F238E27FC236}">
                <a16:creationId xmlns:a16="http://schemas.microsoft.com/office/drawing/2014/main" id="{8C4E7BDE-E1DC-4E7D-AA03-4C4AAE8924FA}"/>
              </a:ext>
            </a:extLst>
          </p:cNvPr>
          <p:cNvSpPr/>
          <p:nvPr/>
        </p:nvSpPr>
        <p:spPr>
          <a:xfrm rot="21235957">
            <a:off x="313034" y="4482622"/>
            <a:ext cx="4056184" cy="2031325"/>
          </a:xfrm>
          <a:prstGeom prst="rect">
            <a:avLst/>
          </a:prstGeom>
        </p:spPr>
        <p:txBody>
          <a:bodyPr wrap="square">
            <a:spAutoFit/>
          </a:bodyPr>
          <a:lstStyle/>
          <a:p>
            <a:r>
              <a:rPr lang="en-GB" b="1" u="sng" dirty="0">
                <a:solidFill>
                  <a:schemeClr val="accent6">
                    <a:lumMod val="50000"/>
                  </a:schemeClr>
                </a:solidFill>
                <a:latin typeface="Arial" panose="020B0604020202020204" pitchFamily="34" charset="0"/>
                <a:cs typeface="Arial" panose="020B0604020202020204" pitchFamily="34" charset="0"/>
              </a:rPr>
              <a:t>Who is </a:t>
            </a:r>
            <a:r>
              <a:rPr lang="en-GB" b="1" u="sng" dirty="0" err="1">
                <a:solidFill>
                  <a:schemeClr val="accent6">
                    <a:lumMod val="50000"/>
                  </a:schemeClr>
                </a:solidFill>
                <a:latin typeface="Arial" panose="020B0604020202020204" pitchFamily="34" charset="0"/>
                <a:cs typeface="Arial" panose="020B0604020202020204" pitchFamily="34" charset="0"/>
              </a:rPr>
              <a:t>numicon</a:t>
            </a:r>
            <a:r>
              <a:rPr lang="en-GB" b="1" u="sng" dirty="0">
                <a:solidFill>
                  <a:schemeClr val="accent6">
                    <a:lumMod val="50000"/>
                  </a:schemeClr>
                </a:solidFill>
                <a:latin typeface="Arial" panose="020B0604020202020204" pitchFamily="34" charset="0"/>
                <a:cs typeface="Arial" panose="020B0604020202020204" pitchFamily="34" charset="0"/>
              </a:rPr>
              <a:t> used for?</a:t>
            </a:r>
          </a:p>
          <a:p>
            <a:r>
              <a:rPr lang="en-GB" b="0" i="0" u="none" strike="noStrike" dirty="0">
                <a:solidFill>
                  <a:schemeClr val="accent6">
                    <a:lumMod val="50000"/>
                  </a:schemeClr>
                </a:solidFill>
                <a:effectLst/>
                <a:latin typeface="Arial" panose="020B0604020202020204" pitchFamily="34" charset="0"/>
                <a:cs typeface="Arial" panose="020B0604020202020204" pitchFamily="34" charset="0"/>
              </a:rPr>
              <a:t>Numicon can be used for any age and ability. </a:t>
            </a:r>
            <a:r>
              <a:rPr lang="en-GB" dirty="0">
                <a:solidFill>
                  <a:schemeClr val="accent6">
                    <a:lumMod val="50000"/>
                  </a:schemeClr>
                </a:solidFill>
                <a:latin typeface="Arial" panose="020B0604020202020204" pitchFamily="34" charset="0"/>
                <a:cs typeface="Arial" panose="020B0604020202020204" pitchFamily="34" charset="0"/>
              </a:rPr>
              <a:t>Numicon is multi- sensory and visual for learners. Our setting finds </a:t>
            </a:r>
            <a:r>
              <a:rPr lang="en-GB" dirty="0" err="1">
                <a:solidFill>
                  <a:schemeClr val="accent6">
                    <a:lumMod val="50000"/>
                  </a:schemeClr>
                </a:solidFill>
                <a:latin typeface="Arial" panose="020B0604020202020204" pitchFamily="34" charset="0"/>
                <a:cs typeface="Arial" panose="020B0604020202020204" pitchFamily="34" charset="0"/>
              </a:rPr>
              <a:t>numcion</a:t>
            </a:r>
            <a:r>
              <a:rPr lang="en-GB" dirty="0">
                <a:solidFill>
                  <a:schemeClr val="accent6">
                    <a:lumMod val="50000"/>
                  </a:schemeClr>
                </a:solidFill>
                <a:latin typeface="Arial" panose="020B0604020202020204" pitchFamily="34" charset="0"/>
                <a:cs typeface="Arial" panose="020B0604020202020204" pitchFamily="34" charset="0"/>
              </a:rPr>
              <a:t> and excellent resource and works very effectively for the lower ability children</a:t>
            </a:r>
            <a:r>
              <a:rPr lang="en-GB" dirty="0">
                <a:solidFill>
                  <a:srgbClr val="FF0000"/>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026803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F0251CA-A752-4A10-BF13-627E0116E0F6}"/>
              </a:ext>
            </a:extLst>
          </p:cNvPr>
          <p:cNvSpPr/>
          <p:nvPr/>
        </p:nvSpPr>
        <p:spPr>
          <a:xfrm>
            <a:off x="3744225" y="-130141"/>
            <a:ext cx="4703550" cy="1200329"/>
          </a:xfrm>
          <a:prstGeom prst="rect">
            <a:avLst/>
          </a:prstGeom>
          <a:noFill/>
        </p:spPr>
        <p:txBody>
          <a:bodyPr wrap="square" lIns="91440" tIns="45720" rIns="91440" bIns="45720">
            <a:spAutoFit/>
          </a:bodyPr>
          <a:lstStyle/>
          <a:p>
            <a:pPr algn="ctr"/>
            <a:r>
              <a:rPr lang="en-US" sz="7200" b="1" u="sng"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Numicon</a:t>
            </a:r>
          </a:p>
        </p:txBody>
      </p:sp>
      <p:sp>
        <p:nvSpPr>
          <p:cNvPr id="6" name="Rectangle 5">
            <a:extLst>
              <a:ext uri="{FF2B5EF4-FFF2-40B4-BE49-F238E27FC236}">
                <a16:creationId xmlns:a16="http://schemas.microsoft.com/office/drawing/2014/main" id="{730BA7AA-BA65-42AB-A2E3-5989CF437912}"/>
              </a:ext>
            </a:extLst>
          </p:cNvPr>
          <p:cNvSpPr/>
          <p:nvPr/>
        </p:nvSpPr>
        <p:spPr>
          <a:xfrm rot="21096247">
            <a:off x="268121" y="456239"/>
            <a:ext cx="4056184" cy="3970318"/>
          </a:xfrm>
          <a:prstGeom prst="rect">
            <a:avLst/>
          </a:prstGeom>
        </p:spPr>
        <p:txBody>
          <a:bodyPr wrap="square">
            <a:spAutoFit/>
          </a:bodyPr>
          <a:lstStyle/>
          <a:p>
            <a:r>
              <a:rPr lang="en-GB" b="1" i="0" u="sng" strike="noStrike" dirty="0">
                <a:solidFill>
                  <a:srgbClr val="002060"/>
                </a:solidFill>
                <a:effectLst/>
                <a:latin typeface="Arial" panose="020B0604020202020204" pitchFamily="34" charset="0"/>
                <a:cs typeface="Arial" panose="020B0604020202020204" pitchFamily="34" charset="0"/>
              </a:rPr>
              <a:t>The positive of </a:t>
            </a:r>
            <a:r>
              <a:rPr lang="en-GB" b="1" i="0" u="sng" strike="noStrike" dirty="0" err="1">
                <a:solidFill>
                  <a:srgbClr val="002060"/>
                </a:solidFill>
                <a:effectLst/>
                <a:latin typeface="Arial" panose="020B0604020202020204" pitchFamily="34" charset="0"/>
                <a:cs typeface="Arial" panose="020B0604020202020204" pitchFamily="34" charset="0"/>
              </a:rPr>
              <a:t>numicon</a:t>
            </a:r>
            <a:endParaRPr lang="en-GB" b="1" i="0" u="sng" strike="noStrike" dirty="0">
              <a:solidFill>
                <a:srgbClr val="002060"/>
              </a:solidFill>
              <a:effectLst/>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‘’Kids learning with the aid of a Numicon often progress through Maths faster as they learn to count, subtract and solve mathematical problems more easily’’ (Twinkl, no date)</a:t>
            </a:r>
          </a:p>
          <a:p>
            <a:endParaRPr lang="en-GB" dirty="0">
              <a:solidFill>
                <a:srgbClr val="002060"/>
              </a:solidFill>
              <a:latin typeface="Arial" panose="020B0604020202020204" pitchFamily="34" charset="0"/>
              <a:cs typeface="Arial" panose="020B0604020202020204" pitchFamily="34" charset="0"/>
            </a:endParaRPr>
          </a:p>
          <a:p>
            <a:r>
              <a:rPr lang="en-GB" dirty="0">
                <a:solidFill>
                  <a:srgbClr val="002060"/>
                </a:solidFill>
                <a:latin typeface="Arial" panose="020B0604020202020204" pitchFamily="34" charset="0"/>
                <a:cs typeface="Arial" panose="020B0604020202020204" pitchFamily="34" charset="0"/>
              </a:rPr>
              <a:t>‘’I find Numicon extremely useful as a </a:t>
            </a:r>
            <a:r>
              <a:rPr lang="en-GB" dirty="0">
                <a:solidFill>
                  <a:srgbClr val="00206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maths aid</a:t>
            </a:r>
            <a:r>
              <a:rPr lang="en-GB" dirty="0">
                <a:solidFill>
                  <a:srgbClr val="002060"/>
                </a:solidFill>
                <a:latin typeface="Arial" panose="020B0604020202020204" pitchFamily="34" charset="0"/>
                <a:cs typeface="Arial" panose="020B0604020202020204" pitchFamily="34" charset="0"/>
              </a:rPr>
              <a:t>, as it’s very visual and children can hold, manipulate and explore the pieces’’ (Jess </a:t>
            </a:r>
            <a:r>
              <a:rPr lang="en-GB" dirty="0" err="1">
                <a:solidFill>
                  <a:srgbClr val="002060"/>
                </a:solidFill>
                <a:latin typeface="Arial" panose="020B0604020202020204" pitchFamily="34" charset="0"/>
                <a:cs typeface="Arial" panose="020B0604020202020204" pitchFamily="34" charset="0"/>
              </a:rPr>
              <a:t>Breakell</a:t>
            </a:r>
            <a:r>
              <a:rPr lang="en-GB" dirty="0">
                <a:solidFill>
                  <a:srgbClr val="002060"/>
                </a:solidFill>
                <a:latin typeface="Arial" panose="020B0604020202020204" pitchFamily="34" charset="0"/>
                <a:cs typeface="Arial" panose="020B0604020202020204" pitchFamily="34" charset="0"/>
              </a:rPr>
              <a:t>, 2019)</a:t>
            </a:r>
            <a:endParaRPr lang="en-GB" b="1" i="0" u="sng" strike="noStrike" dirty="0">
              <a:solidFill>
                <a:srgbClr val="002060"/>
              </a:solidFill>
              <a:effectLst/>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8F39EF5D-7512-4915-960A-3E7D6B8D0A2A}"/>
              </a:ext>
            </a:extLst>
          </p:cNvPr>
          <p:cNvSpPr/>
          <p:nvPr/>
        </p:nvSpPr>
        <p:spPr>
          <a:xfrm rot="470166">
            <a:off x="8153466" y="889770"/>
            <a:ext cx="4190973" cy="3693319"/>
          </a:xfrm>
          <a:prstGeom prst="rect">
            <a:avLst/>
          </a:prstGeom>
        </p:spPr>
        <p:txBody>
          <a:bodyPr wrap="square">
            <a:spAutoFit/>
          </a:bodyPr>
          <a:lstStyle/>
          <a:p>
            <a:r>
              <a:rPr lang="en-GB" b="1" i="0" u="sng" strike="noStrike" dirty="0">
                <a:solidFill>
                  <a:srgbClr val="FF0000"/>
                </a:solidFill>
                <a:effectLst/>
                <a:latin typeface="Arial" panose="020B0604020202020204" pitchFamily="34" charset="0"/>
                <a:cs typeface="Arial" panose="020B0604020202020204" pitchFamily="34" charset="0"/>
              </a:rPr>
              <a:t>The negative of </a:t>
            </a:r>
            <a:r>
              <a:rPr lang="en-GB" b="1" i="0" u="sng" strike="noStrike" dirty="0" err="1">
                <a:solidFill>
                  <a:srgbClr val="FF0000"/>
                </a:solidFill>
                <a:effectLst/>
                <a:latin typeface="Arial" panose="020B0604020202020204" pitchFamily="34" charset="0"/>
                <a:cs typeface="Arial" panose="020B0604020202020204" pitchFamily="34" charset="0"/>
              </a:rPr>
              <a:t>numicon</a:t>
            </a:r>
            <a:endParaRPr lang="en-GB" b="1" i="0" u="sng" strike="noStrike" dirty="0">
              <a:solidFill>
                <a:srgbClr val="FF0000"/>
              </a:solidFill>
              <a:effectLst/>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 Overtime it is considered </a:t>
            </a:r>
          </a:p>
          <a:p>
            <a:r>
              <a:rPr lang="en-GB" dirty="0">
                <a:solidFill>
                  <a:srgbClr val="FF0000"/>
                </a:solidFill>
                <a:latin typeface="Arial" panose="020B0604020202020204" pitchFamily="34" charset="0"/>
                <a:cs typeface="Arial" panose="020B0604020202020204" pitchFamily="34" charset="0"/>
              </a:rPr>
              <a:t>unhelpful if a colour always </a:t>
            </a:r>
          </a:p>
          <a:p>
            <a:r>
              <a:rPr lang="en-GB" dirty="0">
                <a:solidFill>
                  <a:srgbClr val="FF0000"/>
                </a:solidFill>
                <a:latin typeface="Arial" panose="020B0604020202020204" pitchFamily="34" charset="0"/>
                <a:cs typeface="Arial" panose="020B0604020202020204" pitchFamily="34" charset="0"/>
              </a:rPr>
              <a:t>represents the same number’’</a:t>
            </a:r>
          </a:p>
          <a:p>
            <a:r>
              <a:rPr lang="en-GB" dirty="0">
                <a:solidFill>
                  <a:srgbClr val="FF0000"/>
                </a:solidFill>
                <a:latin typeface="Arial" panose="020B0604020202020204" pitchFamily="34" charset="0"/>
                <a:cs typeface="Arial" panose="020B0604020202020204" pitchFamily="34" charset="0"/>
              </a:rPr>
              <a:t> (Nye, Buckley and Bird, 2005)</a:t>
            </a:r>
          </a:p>
          <a:p>
            <a:endParaRPr lang="en-GB" dirty="0">
              <a:solidFill>
                <a:srgbClr val="FF0000"/>
              </a:solidFill>
              <a:latin typeface="Arial" panose="020B060402020202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‘’Some of the children had great</a:t>
            </a:r>
          </a:p>
          <a:p>
            <a:r>
              <a:rPr lang="en-GB" dirty="0">
                <a:solidFill>
                  <a:srgbClr val="FF0000"/>
                </a:solidFill>
                <a:latin typeface="Arial" panose="020B0604020202020204" pitchFamily="34" charset="0"/>
                <a:cs typeface="Arial" panose="020B0604020202020204" pitchFamily="34" charset="0"/>
              </a:rPr>
              <a:t> difﬁculty in manipulating the materials with the pegs causing the most </a:t>
            </a:r>
          </a:p>
          <a:p>
            <a:r>
              <a:rPr lang="en-GB" dirty="0">
                <a:solidFill>
                  <a:srgbClr val="FF0000"/>
                </a:solidFill>
                <a:latin typeface="Arial" panose="020B0604020202020204" pitchFamily="34" charset="0"/>
                <a:cs typeface="Arial" panose="020B0604020202020204" pitchFamily="34" charset="0"/>
              </a:rPr>
              <a:t>difﬁculty and frustration’’ </a:t>
            </a:r>
          </a:p>
          <a:p>
            <a:r>
              <a:rPr lang="en-GB" dirty="0">
                <a:solidFill>
                  <a:srgbClr val="FF0000"/>
                </a:solidFill>
                <a:latin typeface="Arial" panose="020B0604020202020204" pitchFamily="34" charset="0"/>
                <a:cs typeface="Arial" panose="020B0604020202020204" pitchFamily="34" charset="0"/>
              </a:rPr>
              <a:t>(Nye, Buckley and Bird, 2005).</a:t>
            </a:r>
          </a:p>
          <a:p>
            <a:endParaRPr lang="en-GB" dirty="0"/>
          </a:p>
          <a:p>
            <a:endParaRPr lang="en-GB" b="1" i="0" u="sng" strike="noStrike" dirty="0">
              <a:solidFill>
                <a:srgbClr val="0070C0"/>
              </a:solidFill>
              <a:effectLst/>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20F04AA-A975-45BF-8428-5BCC739DE712}"/>
              </a:ext>
            </a:extLst>
          </p:cNvPr>
          <p:cNvSpPr txBox="1"/>
          <p:nvPr/>
        </p:nvSpPr>
        <p:spPr>
          <a:xfrm>
            <a:off x="2869809" y="4389879"/>
            <a:ext cx="6696222" cy="2585323"/>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a:t>
            </a:r>
            <a:r>
              <a:rPr lang="en-GB" b="1" u="sng" dirty="0">
                <a:latin typeface="Arial" panose="020B0604020202020204" pitchFamily="34" charset="0"/>
                <a:cs typeface="Arial" panose="020B0604020202020204" pitchFamily="34" charset="0"/>
              </a:rPr>
              <a:t>Has progress been made since using </a:t>
            </a:r>
            <a:r>
              <a:rPr lang="en-GB" b="1" u="sng" dirty="0" err="1">
                <a:latin typeface="Arial" panose="020B0604020202020204" pitchFamily="34" charset="0"/>
                <a:cs typeface="Arial" panose="020B0604020202020204" pitchFamily="34" charset="0"/>
              </a:rPr>
              <a:t>numicon</a:t>
            </a:r>
            <a:r>
              <a:rPr lang="en-GB" b="1" u="sng"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In school  A we test the children at the start of the year to find out their basic numeracy skills. The results from that formed maths intervention groups. The intervention group from last year used </a:t>
            </a:r>
            <a:r>
              <a:rPr lang="en-GB" dirty="0" err="1">
                <a:latin typeface="Arial" panose="020B0604020202020204" pitchFamily="34" charset="0"/>
                <a:cs typeface="Arial" panose="020B0604020202020204" pitchFamily="34" charset="0"/>
              </a:rPr>
              <a:t>numicon</a:t>
            </a:r>
            <a:r>
              <a:rPr lang="en-GB" dirty="0">
                <a:latin typeface="Arial" panose="020B0604020202020204" pitchFamily="34" charset="0"/>
                <a:cs typeface="Arial" panose="020B0604020202020204" pitchFamily="34" charset="0"/>
              </a:rPr>
              <a:t> throughout the year to help develop the children's  numeracy skills. After testing the children at the end of the year the children who had been in that intervention group had progressed by either one or two stages.</a:t>
            </a:r>
            <a:endParaRPr lang="en-GB" b="1" u="sng"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 </a:t>
            </a:r>
          </a:p>
        </p:txBody>
      </p:sp>
      <p:pic>
        <p:nvPicPr>
          <p:cNvPr id="10" name="Picture 9" descr="A close up of a device&#10;&#10;Description automatically generated">
            <a:extLst>
              <a:ext uri="{FF2B5EF4-FFF2-40B4-BE49-F238E27FC236}">
                <a16:creationId xmlns:a16="http://schemas.microsoft.com/office/drawing/2014/main" id="{32373F41-A65D-4016-8F16-7E05539995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3062" y="1240783"/>
            <a:ext cx="3136513" cy="2089702"/>
          </a:xfrm>
          <a:prstGeom prst="rect">
            <a:avLst/>
          </a:prstGeom>
        </p:spPr>
      </p:pic>
      <p:sp>
        <p:nvSpPr>
          <p:cNvPr id="11" name="TextBox 10">
            <a:extLst>
              <a:ext uri="{FF2B5EF4-FFF2-40B4-BE49-F238E27FC236}">
                <a16:creationId xmlns:a16="http://schemas.microsoft.com/office/drawing/2014/main" id="{3F435996-06FB-4DD2-B5C1-759D66F6A664}"/>
              </a:ext>
            </a:extLst>
          </p:cNvPr>
          <p:cNvSpPr txBox="1"/>
          <p:nvPr/>
        </p:nvSpPr>
        <p:spPr>
          <a:xfrm>
            <a:off x="5430130" y="3429000"/>
            <a:ext cx="2169446" cy="369332"/>
          </a:xfrm>
          <a:prstGeom prst="rect">
            <a:avLst/>
          </a:prstGeom>
          <a:noFill/>
        </p:spPr>
        <p:txBody>
          <a:bodyPr wrap="square" rtlCol="0">
            <a:spAutoFit/>
          </a:bodyPr>
          <a:lstStyle/>
          <a:p>
            <a:r>
              <a:rPr lang="en-GB" dirty="0"/>
              <a:t>(Amazon, no date)</a:t>
            </a:r>
          </a:p>
        </p:txBody>
      </p:sp>
    </p:spTree>
    <p:extLst>
      <p:ext uri="{BB962C8B-B14F-4D97-AF65-F5344CB8AC3E}">
        <p14:creationId xmlns:p14="http://schemas.microsoft.com/office/powerpoint/2010/main" val="3312759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9810B5-CEBB-4A3D-92E3-7A7F32E6A2B6}"/>
              </a:ext>
            </a:extLst>
          </p:cNvPr>
          <p:cNvSpPr txBox="1"/>
          <p:nvPr/>
        </p:nvSpPr>
        <p:spPr>
          <a:xfrm>
            <a:off x="4439479" y="278296"/>
            <a:ext cx="10137913" cy="584775"/>
          </a:xfrm>
          <a:prstGeom prst="rect">
            <a:avLst/>
          </a:prstGeom>
          <a:noFill/>
        </p:spPr>
        <p:txBody>
          <a:bodyPr wrap="square" rtlCol="0">
            <a:spAutoFit/>
          </a:bodyPr>
          <a:lstStyle/>
          <a:p>
            <a:r>
              <a:rPr lang="en-GB" sz="3200" u="sng" dirty="0">
                <a:latin typeface="Arial" panose="020B0604020202020204" pitchFamily="34" charset="0"/>
                <a:cs typeface="Arial" panose="020B0604020202020204" pitchFamily="34" charset="0"/>
              </a:rPr>
              <a:t>Reference List</a:t>
            </a:r>
          </a:p>
        </p:txBody>
      </p:sp>
      <p:sp>
        <p:nvSpPr>
          <p:cNvPr id="3" name="TextBox 2">
            <a:extLst>
              <a:ext uri="{FF2B5EF4-FFF2-40B4-BE49-F238E27FC236}">
                <a16:creationId xmlns:a16="http://schemas.microsoft.com/office/drawing/2014/main" id="{0FCAE657-E33B-4AE4-87D4-F4570E3B2396}"/>
              </a:ext>
            </a:extLst>
          </p:cNvPr>
          <p:cNvSpPr txBox="1"/>
          <p:nvPr/>
        </p:nvSpPr>
        <p:spPr>
          <a:xfrm>
            <a:off x="665870" y="1009357"/>
            <a:ext cx="11207262" cy="6186309"/>
          </a:xfrm>
          <a:prstGeom prst="rect">
            <a:avLst/>
          </a:prstGeom>
          <a:noFill/>
        </p:spPr>
        <p:txBody>
          <a:bodyPr wrap="square" rtlCol="0">
            <a:spAutoFit/>
          </a:bodyPr>
          <a:lstStyle/>
          <a:p>
            <a:r>
              <a:rPr lang="en-GB" dirty="0"/>
              <a:t>Amazon, (no date), </a:t>
            </a:r>
            <a:r>
              <a:rPr lang="en-GB" i="1" dirty="0"/>
              <a:t>box of </a:t>
            </a:r>
            <a:r>
              <a:rPr lang="en-GB" i="1" dirty="0" err="1"/>
              <a:t>numicon</a:t>
            </a:r>
            <a:r>
              <a:rPr lang="en-GB" dirty="0"/>
              <a:t>, </a:t>
            </a:r>
            <a:r>
              <a:rPr lang="en-GB" dirty="0" err="1"/>
              <a:t>Availble</a:t>
            </a:r>
            <a:r>
              <a:rPr lang="en-GB" dirty="0"/>
              <a:t> at: </a:t>
            </a:r>
            <a:r>
              <a:rPr lang="en-GB" dirty="0">
                <a:hlinkClick r:id="rId2"/>
              </a:rPr>
              <a:t>https://picclick.co.uk/Numicon-Box-Of-80-Numicon-Shapes-9780198487272-332567422666.html</a:t>
            </a:r>
            <a:r>
              <a:rPr lang="en-GB" dirty="0"/>
              <a:t> (Accessed on 20th November 2019)</a:t>
            </a:r>
          </a:p>
          <a:p>
            <a:endParaRPr lang="en-GB" dirty="0"/>
          </a:p>
          <a:p>
            <a:r>
              <a:rPr lang="en-GB" dirty="0" err="1"/>
              <a:t>Breakell</a:t>
            </a:r>
            <a:r>
              <a:rPr lang="en-GB" dirty="0"/>
              <a:t>. J,  (2019), </a:t>
            </a:r>
            <a:r>
              <a:rPr lang="en-GB" i="1" dirty="0"/>
              <a:t>What is Numicon? </a:t>
            </a:r>
            <a:r>
              <a:rPr lang="en-GB" dirty="0"/>
              <a:t>Available at: </a:t>
            </a:r>
            <a:r>
              <a:rPr lang="en-GB" dirty="0">
                <a:hlinkClick r:id="rId3"/>
              </a:rPr>
              <a:t>https://www.theschoolrun.com/what-is-numicon</a:t>
            </a:r>
            <a:r>
              <a:rPr lang="en-GB" dirty="0"/>
              <a:t> (Accessed on 20th November 2019)</a:t>
            </a:r>
          </a:p>
          <a:p>
            <a:endParaRPr lang="en-GB" dirty="0"/>
          </a:p>
          <a:p>
            <a:r>
              <a:rPr lang="en-GB" dirty="0"/>
              <a:t>Crucial Week, (2014) Available at: </a:t>
            </a:r>
            <a:r>
              <a:rPr lang="en-GB" dirty="0">
                <a:hlinkClick r:id="rId4"/>
              </a:rPr>
              <a:t>http://acrucialweek.blogspot.com/2014_08_01_archive.html</a:t>
            </a:r>
            <a:r>
              <a:rPr lang="en-GB" dirty="0"/>
              <a:t> (Accessed on: 20</a:t>
            </a:r>
            <a:r>
              <a:rPr lang="en-GB" baseline="30000" dirty="0"/>
              <a:t>th</a:t>
            </a:r>
            <a:r>
              <a:rPr lang="en-GB" dirty="0"/>
              <a:t> November 2019)</a:t>
            </a:r>
          </a:p>
          <a:p>
            <a:endParaRPr lang="en-GB" dirty="0"/>
          </a:p>
          <a:p>
            <a:r>
              <a:rPr lang="en-GB" dirty="0"/>
              <a:t>Nye. J, Buckley. S,  and </a:t>
            </a:r>
            <a:r>
              <a:rPr lang="en-GB" dirty="0" err="1"/>
              <a:t>Bird.G</a:t>
            </a:r>
            <a:r>
              <a:rPr lang="en-GB" dirty="0"/>
              <a:t> (2005) ‘Evaluating the </a:t>
            </a:r>
            <a:r>
              <a:rPr lang="en-GB" dirty="0" err="1"/>
              <a:t>numicon</a:t>
            </a:r>
            <a:r>
              <a:rPr lang="en-GB" dirty="0"/>
              <a:t> system as a tool for teaching number skills to children with down syndrome’ Available at: </a:t>
            </a:r>
            <a:r>
              <a:rPr lang="en-GB" dirty="0">
                <a:hlinkClick r:id="rId5"/>
              </a:rPr>
              <a:t>https://www.researchgate.net/publication/242580911_Evaluating_the_Numicon_system_as_a_tool_for_teaching_number_skills_to_children_with_Down_syndrome</a:t>
            </a:r>
            <a:r>
              <a:rPr lang="en-GB" dirty="0"/>
              <a:t> (Accessed on 20th November 2019)</a:t>
            </a:r>
          </a:p>
          <a:p>
            <a:endParaRPr lang="en-GB" dirty="0"/>
          </a:p>
          <a:p>
            <a:endParaRPr lang="en-GB" dirty="0"/>
          </a:p>
          <a:p>
            <a:r>
              <a:rPr lang="en-GB" dirty="0"/>
              <a:t>Twinkl, (no date) </a:t>
            </a:r>
            <a:r>
              <a:rPr lang="en-GB" i="1" dirty="0"/>
              <a:t>Numicon</a:t>
            </a:r>
            <a:r>
              <a:rPr lang="en-GB" dirty="0"/>
              <a:t>, Available at: </a:t>
            </a:r>
            <a:r>
              <a:rPr lang="en-GB" dirty="0">
                <a:hlinkClick r:id="rId6"/>
              </a:rPr>
              <a:t>https://www.twinkl.co.uk/teaching-wiki/numicon</a:t>
            </a:r>
            <a:r>
              <a:rPr lang="en-GB" dirty="0"/>
              <a:t> (Accessed on 20th November 2019)</a:t>
            </a:r>
          </a:p>
          <a:p>
            <a:endParaRPr lang="en-GB" dirty="0"/>
          </a:p>
          <a:p>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130434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TotalTime>
  <Words>599</Words>
  <Application>Microsoft Office PowerPoint</Application>
  <PresentationFormat>Widescreen</PresentationFormat>
  <Paragraphs>43</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Jemma Morris</dc:creator>
  <cp:lastModifiedBy>Jemma Morris</cp:lastModifiedBy>
  <cp:revision>14</cp:revision>
  <dcterms:created xsi:type="dcterms:W3CDTF">2019-11-20T19:58:10Z</dcterms:created>
  <dcterms:modified xsi:type="dcterms:W3CDTF">2019-11-29T13:19:53Z</dcterms:modified>
</cp:coreProperties>
</file>