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4" r:id="rId1"/>
  </p:sldMasterIdLst>
  <p:notesMasterIdLst>
    <p:notesMasterId r:id="rId23"/>
  </p:notesMasterIdLst>
  <p:sldIdLst>
    <p:sldId id="294" r:id="rId2"/>
    <p:sldId id="277" r:id="rId3"/>
    <p:sldId id="330" r:id="rId4"/>
    <p:sldId id="343" r:id="rId5"/>
    <p:sldId id="319" r:id="rId6"/>
    <p:sldId id="331" r:id="rId7"/>
    <p:sldId id="344" r:id="rId8"/>
    <p:sldId id="322" r:id="rId9"/>
    <p:sldId id="333" r:id="rId10"/>
    <p:sldId id="332" r:id="rId11"/>
    <p:sldId id="317" r:id="rId12"/>
    <p:sldId id="329" r:id="rId13"/>
    <p:sldId id="337" r:id="rId14"/>
    <p:sldId id="338" r:id="rId15"/>
    <p:sldId id="345" r:id="rId16"/>
    <p:sldId id="336" r:id="rId17"/>
    <p:sldId id="335" r:id="rId18"/>
    <p:sldId id="339" r:id="rId19"/>
    <p:sldId id="323" r:id="rId20"/>
    <p:sldId id="324" r:id="rId21"/>
    <p:sldId id="325"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876" autoAdjust="0"/>
    <p:restoredTop sz="94255" autoAdjust="0"/>
  </p:normalViewPr>
  <p:slideViewPr>
    <p:cSldViewPr>
      <p:cViewPr varScale="1">
        <p:scale>
          <a:sx n="69" d="100"/>
          <a:sy n="69" d="100"/>
        </p:scale>
        <p:origin x="1362" y="66"/>
      </p:cViewPr>
      <p:guideLst>
        <p:guide orient="horz" pos="2160"/>
        <p:guide pos="2880"/>
      </p:guideLst>
    </p:cSldViewPr>
  </p:slideViewPr>
  <p:notesTextViewPr>
    <p:cViewPr>
      <p:scale>
        <a:sx n="1" d="1"/>
        <a:sy n="1" d="1"/>
      </p:scale>
      <p:origin x="0" y="0"/>
    </p:cViewPr>
  </p:notesTextViewPr>
  <p:sorterViewPr>
    <p:cViewPr>
      <p:scale>
        <a:sx n="100" d="100"/>
        <a:sy n="100" d="100"/>
      </p:scale>
      <p:origin x="0" y="492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567BC5-FA9C-4763-A699-419966C6E16C}" type="datetimeFigureOut">
              <a:rPr lang="en-GB" smtClean="0"/>
              <a:pPr/>
              <a:t>22/11/2019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C171C0A-326B-4BAC-8D4C-CD9A33E84532}" type="slidenum">
              <a:rPr lang="en-GB" smtClean="0"/>
              <a:pPr/>
              <a:t>‹#›</a:t>
            </a:fld>
            <a:endParaRPr lang="en-GB"/>
          </a:p>
        </p:txBody>
      </p:sp>
    </p:spTree>
    <p:extLst>
      <p:ext uri="{BB962C8B-B14F-4D97-AF65-F5344CB8AC3E}">
        <p14:creationId xmlns:p14="http://schemas.microsoft.com/office/powerpoint/2010/main" val="1227835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2" charset="0"/>
              </a:defRPr>
            </a:lvl1pPr>
            <a:lvl2pPr marL="742950" indent="-285750" eaLnBrk="0" hangingPunct="0">
              <a:spcBef>
                <a:spcPct val="30000"/>
              </a:spcBef>
              <a:defRPr sz="1200">
                <a:solidFill>
                  <a:schemeClr val="tx1"/>
                </a:solidFill>
                <a:latin typeface="Calibri" pitchFamily="32" charset="0"/>
              </a:defRPr>
            </a:lvl2pPr>
            <a:lvl3pPr marL="1143000" indent="-228600" eaLnBrk="0" hangingPunct="0">
              <a:spcBef>
                <a:spcPct val="30000"/>
              </a:spcBef>
              <a:defRPr sz="1200">
                <a:solidFill>
                  <a:schemeClr val="tx1"/>
                </a:solidFill>
                <a:latin typeface="Calibri" pitchFamily="32" charset="0"/>
              </a:defRPr>
            </a:lvl3pPr>
            <a:lvl4pPr marL="1600200" indent="-228600" eaLnBrk="0" hangingPunct="0">
              <a:spcBef>
                <a:spcPct val="30000"/>
              </a:spcBef>
              <a:defRPr sz="1200">
                <a:solidFill>
                  <a:schemeClr val="tx1"/>
                </a:solidFill>
                <a:latin typeface="Calibri" pitchFamily="32" charset="0"/>
              </a:defRPr>
            </a:lvl4pPr>
            <a:lvl5pPr marL="2057400" indent="-228600" eaLnBrk="0" hangingPunct="0">
              <a:spcBef>
                <a:spcPct val="30000"/>
              </a:spcBef>
              <a:defRPr sz="1200">
                <a:solidFill>
                  <a:schemeClr val="tx1"/>
                </a:solidFill>
                <a:latin typeface="Calibri" pitchFamily="32" charset="0"/>
              </a:defRPr>
            </a:lvl5pPr>
            <a:lvl6pPr marL="2514600" indent="-228600" eaLnBrk="0" fontAlgn="base" hangingPunct="0">
              <a:spcBef>
                <a:spcPct val="30000"/>
              </a:spcBef>
              <a:spcAft>
                <a:spcPct val="0"/>
              </a:spcAft>
              <a:defRPr sz="1200">
                <a:solidFill>
                  <a:schemeClr val="tx1"/>
                </a:solidFill>
                <a:latin typeface="Calibri" pitchFamily="32" charset="0"/>
              </a:defRPr>
            </a:lvl6pPr>
            <a:lvl7pPr marL="2971800" indent="-228600" eaLnBrk="0" fontAlgn="base" hangingPunct="0">
              <a:spcBef>
                <a:spcPct val="30000"/>
              </a:spcBef>
              <a:spcAft>
                <a:spcPct val="0"/>
              </a:spcAft>
              <a:defRPr sz="1200">
                <a:solidFill>
                  <a:schemeClr val="tx1"/>
                </a:solidFill>
                <a:latin typeface="Calibri" pitchFamily="32" charset="0"/>
              </a:defRPr>
            </a:lvl7pPr>
            <a:lvl8pPr marL="3429000" indent="-228600" eaLnBrk="0" fontAlgn="base" hangingPunct="0">
              <a:spcBef>
                <a:spcPct val="30000"/>
              </a:spcBef>
              <a:spcAft>
                <a:spcPct val="0"/>
              </a:spcAft>
              <a:defRPr sz="1200">
                <a:solidFill>
                  <a:schemeClr val="tx1"/>
                </a:solidFill>
                <a:latin typeface="Calibri" pitchFamily="32" charset="0"/>
              </a:defRPr>
            </a:lvl8pPr>
            <a:lvl9pPr marL="3886200" indent="-228600" eaLnBrk="0" fontAlgn="base" hangingPunct="0">
              <a:spcBef>
                <a:spcPct val="30000"/>
              </a:spcBef>
              <a:spcAft>
                <a:spcPct val="0"/>
              </a:spcAft>
              <a:defRPr sz="1200">
                <a:solidFill>
                  <a:schemeClr val="tx1"/>
                </a:solidFill>
                <a:latin typeface="Calibri" pitchFamily="32" charset="0"/>
              </a:defRPr>
            </a:lvl9pPr>
          </a:lstStyle>
          <a:p>
            <a:pPr eaLnBrk="1" fontAlgn="base" hangingPunct="1">
              <a:spcBef>
                <a:spcPct val="0"/>
              </a:spcBef>
              <a:spcAft>
                <a:spcPct val="0"/>
              </a:spcAft>
            </a:pPr>
            <a:fld id="{7D0DCB00-3A29-4F11-B18A-AD9593D7C791}" type="slidenum">
              <a:rPr lang="en-GB" altLang="en-US" smtClean="0">
                <a:cs typeface="Arial" charset="0"/>
              </a:rPr>
              <a:pPr eaLnBrk="1" fontAlgn="base" hangingPunct="1">
                <a:spcBef>
                  <a:spcPct val="0"/>
                </a:spcBef>
                <a:spcAft>
                  <a:spcPct val="0"/>
                </a:spcAft>
              </a:pPr>
              <a:t>1</a:t>
            </a:fld>
            <a:endParaRPr lang="en-GB" altLang="en-US" smtClean="0">
              <a:cs typeface="Arial" charset="0"/>
            </a:endParaRPr>
          </a:p>
        </p:txBody>
      </p:sp>
    </p:spTree>
    <p:extLst>
      <p:ext uri="{BB962C8B-B14F-4D97-AF65-F5344CB8AC3E}">
        <p14:creationId xmlns:p14="http://schemas.microsoft.com/office/powerpoint/2010/main" val="30296402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3C171C0A-326B-4BAC-8D4C-CD9A33E84532}" type="slidenum">
              <a:rPr lang="en-GB" smtClean="0"/>
              <a:pPr/>
              <a:t>2</a:t>
            </a:fld>
            <a:endParaRPr lang="en-GB"/>
          </a:p>
        </p:txBody>
      </p:sp>
    </p:spTree>
    <p:extLst>
      <p:ext uri="{BB962C8B-B14F-4D97-AF65-F5344CB8AC3E}">
        <p14:creationId xmlns:p14="http://schemas.microsoft.com/office/powerpoint/2010/main" val="3761765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ln/>
        </p:spPr>
      </p:sp>
      <p:sp>
        <p:nvSpPr>
          <p:cNvPr id="717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717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511CE32-3D99-43A5-A098-3D79752808D0}" type="slidenum">
              <a:rPr lang="en-GB" altLang="en-US" smtClean="0"/>
              <a:pPr/>
              <a:t>3</a:t>
            </a:fld>
            <a:endParaRPr lang="en-GB" altLang="en-US" smtClean="0"/>
          </a:p>
        </p:txBody>
      </p:sp>
    </p:spTree>
    <p:extLst>
      <p:ext uri="{BB962C8B-B14F-4D97-AF65-F5344CB8AC3E}">
        <p14:creationId xmlns:p14="http://schemas.microsoft.com/office/powerpoint/2010/main" val="35943986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smtClean="0"/>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fld id="{A66654B1-B78A-4208-B238-E7DFF37B37F7}" type="slidenum">
              <a:rPr lang="en-GB" altLang="en-US"/>
              <a:pPr/>
              <a:t>4</a:t>
            </a:fld>
            <a:endParaRPr lang="en-GB" altLang="en-US"/>
          </a:p>
        </p:txBody>
      </p:sp>
    </p:spTree>
    <p:extLst>
      <p:ext uri="{BB962C8B-B14F-4D97-AF65-F5344CB8AC3E}">
        <p14:creationId xmlns:p14="http://schemas.microsoft.com/office/powerpoint/2010/main" val="26204788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EB42D05-C5F5-4D8F-8677-C397CD5A36CB}" type="slidenum">
              <a:rPr lang="en-GB" smtClean="0"/>
              <a:pPr/>
              <a:t>5</a:t>
            </a:fld>
            <a:endParaRPr lang="en-GB"/>
          </a:p>
        </p:txBody>
      </p:sp>
    </p:spTree>
    <p:extLst>
      <p:ext uri="{BB962C8B-B14F-4D97-AF65-F5344CB8AC3E}">
        <p14:creationId xmlns:p14="http://schemas.microsoft.com/office/powerpoint/2010/main" val="23366899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a:ln/>
        </p:spPr>
      </p:sp>
      <p:sp>
        <p:nvSpPr>
          <p:cNvPr id="921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922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97D7A0D-7449-4595-AF30-5255D4334522}" type="slidenum">
              <a:rPr lang="en-GB" altLang="en-US" smtClean="0"/>
              <a:pPr/>
              <a:t>6</a:t>
            </a:fld>
            <a:endParaRPr lang="en-GB" altLang="en-US" smtClean="0"/>
          </a:p>
        </p:txBody>
      </p:sp>
    </p:spTree>
    <p:extLst>
      <p:ext uri="{BB962C8B-B14F-4D97-AF65-F5344CB8AC3E}">
        <p14:creationId xmlns:p14="http://schemas.microsoft.com/office/powerpoint/2010/main" val="20976484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EB42D05-C5F5-4D8F-8677-C397CD5A36CB}" type="slidenum">
              <a:rPr lang="en-GB" smtClean="0"/>
              <a:pPr/>
              <a:t>8</a:t>
            </a:fld>
            <a:endParaRPr lang="en-GB"/>
          </a:p>
        </p:txBody>
      </p:sp>
    </p:spTree>
    <p:extLst>
      <p:ext uri="{BB962C8B-B14F-4D97-AF65-F5344CB8AC3E}">
        <p14:creationId xmlns:p14="http://schemas.microsoft.com/office/powerpoint/2010/main" val="27022648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ln/>
        </p:spPr>
      </p:sp>
      <p:sp>
        <p:nvSpPr>
          <p:cNvPr id="1331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1331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FAB2063-EBF6-49ED-91C4-948ACCFE2145}" type="slidenum">
              <a:rPr lang="en-GB" altLang="en-US" smtClean="0"/>
              <a:pPr/>
              <a:t>9</a:t>
            </a:fld>
            <a:endParaRPr lang="en-GB" altLang="en-US" smtClean="0"/>
          </a:p>
        </p:txBody>
      </p:sp>
    </p:spTree>
    <p:extLst>
      <p:ext uri="{BB962C8B-B14F-4D97-AF65-F5344CB8AC3E}">
        <p14:creationId xmlns:p14="http://schemas.microsoft.com/office/powerpoint/2010/main" val="15816706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ln/>
        </p:spPr>
      </p:sp>
      <p:sp>
        <p:nvSpPr>
          <p:cNvPr id="1126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1126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6C550F3-5B8F-46C8-897E-826DF5E31462}" type="slidenum">
              <a:rPr lang="en-GB" altLang="en-US" smtClean="0"/>
              <a:pPr/>
              <a:t>10</a:t>
            </a:fld>
            <a:endParaRPr lang="en-GB" altLang="en-US" smtClean="0"/>
          </a:p>
        </p:txBody>
      </p:sp>
    </p:spTree>
    <p:extLst>
      <p:ext uri="{BB962C8B-B14F-4D97-AF65-F5344CB8AC3E}">
        <p14:creationId xmlns:p14="http://schemas.microsoft.com/office/powerpoint/2010/main" val="30005122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EB42D05-C5F5-4D8F-8677-C397CD5A36CB}" type="slidenum">
              <a:rPr lang="en-GB" smtClean="0"/>
              <a:pPr/>
              <a:t>20</a:t>
            </a:fld>
            <a:endParaRPr lang="en-GB"/>
          </a:p>
        </p:txBody>
      </p:sp>
    </p:spTree>
    <p:extLst>
      <p:ext uri="{BB962C8B-B14F-4D97-AF65-F5344CB8AC3E}">
        <p14:creationId xmlns:p14="http://schemas.microsoft.com/office/powerpoint/2010/main" val="34502716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EB42D05-C5F5-4D8F-8677-C397CD5A36CB}" type="slidenum">
              <a:rPr lang="en-GB" smtClean="0"/>
              <a:pPr/>
              <a:t>21</a:t>
            </a:fld>
            <a:endParaRPr lang="en-GB"/>
          </a:p>
        </p:txBody>
      </p:sp>
    </p:spTree>
    <p:extLst>
      <p:ext uri="{BB962C8B-B14F-4D97-AF65-F5344CB8AC3E}">
        <p14:creationId xmlns:p14="http://schemas.microsoft.com/office/powerpoint/2010/main" val="3917924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latin typeface="Arial" panose="020B0604020202020204" pitchFamily="34" charset="0"/>
                <a:cs typeface="Arial" panose="020B0604020202020204" pitchFamily="34" charset="0"/>
              </a:defRPr>
            </a:lvl1pPr>
          </a:lstStyle>
          <a:p>
            <a:r>
              <a:rPr lang="en-US" dirty="0"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latin typeface="Arial" panose="020B0604020202020204" pitchFamily="34" charset="0"/>
                <a:cs typeface="Arial" panose="020B060402020202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sp>
        <p:nvSpPr>
          <p:cNvPr id="4" name="Date Placeholder 3"/>
          <p:cNvSpPr>
            <a:spLocks noGrp="1"/>
          </p:cNvSpPr>
          <p:nvPr>
            <p:ph type="dt" sz="half" idx="10"/>
          </p:nvPr>
        </p:nvSpPr>
        <p:spPr/>
        <p:txBody>
          <a:bodyPr/>
          <a:lstStyle/>
          <a:p>
            <a:fld id="{97EED7D4-B5B1-471C-B7A3-0DE6DA1F4F6B}" type="datetimeFigureOut">
              <a:rPr lang="en-GB" smtClean="0"/>
              <a:pPr/>
              <a:t>22/11/2019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Arial" panose="020B0604020202020204" pitchFamily="34" charset="0"/>
                <a:cs typeface="Arial" panose="020B0604020202020204" pitchFamily="34" charset="0"/>
              </a:defRPr>
            </a:lvl1p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fld id="{97EED7D4-B5B1-471C-B7A3-0DE6DA1F4F6B}" type="datetimeFigureOut">
              <a:rPr lang="en-GB" smtClean="0"/>
              <a:pPr/>
              <a:t>22/11/2019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EED7D4-B5B1-471C-B7A3-0DE6DA1F4F6B}" type="datetimeFigureOut">
              <a:rPr lang="en-GB" smtClean="0"/>
              <a:pPr/>
              <a:t>22/11/2019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EED7D4-B5B1-471C-B7A3-0DE6DA1F4F6B}" type="datetimeFigureOut">
              <a:rPr lang="en-GB" smtClean="0"/>
              <a:pPr/>
              <a:t>22/11/2019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97EED7D4-B5B1-471C-B7A3-0DE6DA1F4F6B}" type="datetimeFigureOut">
              <a:rPr lang="en-GB" smtClean="0"/>
              <a:pPr/>
              <a:t>22/11/2019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7EED7D4-B5B1-471C-B7A3-0DE6DA1F4F6B}" type="datetimeFigureOut">
              <a:rPr lang="en-GB" smtClean="0"/>
              <a:pPr/>
              <a:t>22/11/2019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EED7D4-B5B1-471C-B7A3-0DE6DA1F4F6B}" type="datetimeFigureOut">
              <a:rPr lang="en-GB" smtClean="0"/>
              <a:pPr/>
              <a:t>22/11/2019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7EED7D4-B5B1-471C-B7A3-0DE6DA1F4F6B}" type="datetimeFigureOut">
              <a:rPr lang="en-GB" smtClean="0"/>
              <a:pPr/>
              <a:t>22/11/2019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6E4D57-EE4E-4F4B-9FDE-569BB5EDD4E7}" type="slidenum">
              <a:rPr lang="en-GB" smtClean="0"/>
              <a:pPr/>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97EED7D4-B5B1-471C-B7A3-0DE6DA1F4F6B}" type="datetimeFigureOut">
              <a:rPr lang="en-GB" smtClean="0"/>
              <a:pPr/>
              <a:t>22/11/2019</a:t>
            </a:fld>
            <a:endParaRPr lang="en-GB"/>
          </a:p>
        </p:txBody>
      </p:sp>
      <p:sp>
        <p:nvSpPr>
          <p:cNvPr id="9" name="Slide Number Placeholder 8"/>
          <p:cNvSpPr>
            <a:spLocks noGrp="1"/>
          </p:cNvSpPr>
          <p:nvPr>
            <p:ph type="sldNum" sz="quarter" idx="11"/>
          </p:nvPr>
        </p:nvSpPr>
        <p:spPr/>
        <p:txBody>
          <a:bodyPr/>
          <a:lstStyle/>
          <a:p>
            <a:fld id="{3C6E4D57-EE4E-4F4B-9FDE-569BB5EDD4E7}" type="slidenum">
              <a:rPr lang="en-GB" smtClean="0"/>
              <a:pPr/>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EED7D4-B5B1-471C-B7A3-0DE6DA1F4F6B}" type="datetimeFigureOut">
              <a:rPr lang="en-GB" smtClean="0"/>
              <a:pPr/>
              <a:t>22/11/2019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7EED7D4-B5B1-471C-B7A3-0DE6DA1F4F6B}" type="datetimeFigureOut">
              <a:rPr lang="en-GB" smtClean="0"/>
              <a:pPr/>
              <a:t>22/11/2019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3C6E4D57-EE4E-4F4B-9FDE-569BB5EDD4E7}" type="slidenum">
              <a:rPr lang="en-GB" smtClean="0"/>
              <a:pPr/>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97EED7D4-B5B1-471C-B7A3-0DE6DA1F4F6B}" type="datetimeFigureOut">
              <a:rPr lang="en-GB" smtClean="0"/>
              <a:pPr/>
              <a:t>22/11/2019</a:t>
            </a:fld>
            <a:endParaRPr lang="en-GB"/>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majorevents.govt.nz/resource-bank/bidding-for-major-events/document-image-library/guidelines-event-bidding.pd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bie-paris.org/site/en/1992-seville"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etd.fcla.edu/CF/CFE0001629/kock_gerald_200705_mast.pdf"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eaLnBrk="1" fontAlgn="auto" hangingPunct="1">
              <a:spcAft>
                <a:spcPts val="0"/>
              </a:spcAft>
              <a:defRPr/>
            </a:pPr>
            <a:r>
              <a:rPr lang="en-GB" dirty="0" smtClean="0"/>
              <a:t/>
            </a:r>
            <a:br>
              <a:rPr lang="en-GB" dirty="0" smtClean="0"/>
            </a:br>
            <a:r>
              <a:rPr lang="en-GB" dirty="0" smtClean="0"/>
              <a:t>Strategic Events Management</a:t>
            </a:r>
            <a:endParaRPr lang="en-GB" dirty="0"/>
          </a:p>
        </p:txBody>
      </p:sp>
      <p:sp>
        <p:nvSpPr>
          <p:cNvPr id="3" name="Subtitle 2"/>
          <p:cNvSpPr>
            <a:spLocks noGrp="1"/>
          </p:cNvSpPr>
          <p:nvPr>
            <p:ph type="subTitle" idx="1"/>
          </p:nvPr>
        </p:nvSpPr>
        <p:spPr>
          <a:xfrm>
            <a:off x="685800" y="4572000"/>
            <a:ext cx="6461125" cy="1066800"/>
          </a:xfrm>
        </p:spPr>
        <p:txBody>
          <a:bodyPr rtlCol="0"/>
          <a:lstStyle/>
          <a:p>
            <a:pPr eaLnBrk="1" fontAlgn="auto" hangingPunct="1">
              <a:spcAft>
                <a:spcPts val="0"/>
              </a:spcAft>
              <a:buFont typeface="Arial" pitchFamily="34" charset="0"/>
              <a:buNone/>
              <a:defRPr/>
            </a:pPr>
            <a:r>
              <a:rPr lang="en-GB" dirty="0" smtClean="0"/>
              <a:t>Suzanne Wells</a:t>
            </a:r>
          </a:p>
          <a:p>
            <a:pPr eaLnBrk="1" fontAlgn="auto" hangingPunct="1">
              <a:spcAft>
                <a:spcPts val="0"/>
              </a:spcAft>
              <a:buFont typeface="Arial" pitchFamily="34" charset="0"/>
              <a:buNone/>
              <a:defRPr/>
            </a:pPr>
            <a:r>
              <a:rPr lang="en-GB" dirty="0" smtClean="0"/>
              <a:t>Feasibility Studies</a:t>
            </a:r>
            <a:endParaRPr lang="en-GB" dirty="0"/>
          </a:p>
        </p:txBody>
      </p:sp>
    </p:spTree>
    <p:extLst>
      <p:ext uri="{BB962C8B-B14F-4D97-AF65-F5344CB8AC3E}">
        <p14:creationId xmlns:p14="http://schemas.microsoft.com/office/powerpoint/2010/main" val="121109767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Today</a:t>
            </a:r>
            <a:endParaRPr lang="en-GB" b="1" dirty="0"/>
          </a:p>
        </p:txBody>
      </p:sp>
      <p:sp>
        <p:nvSpPr>
          <p:cNvPr id="3" name="Content Placeholder 2"/>
          <p:cNvSpPr>
            <a:spLocks noGrp="1"/>
          </p:cNvSpPr>
          <p:nvPr>
            <p:ph idx="1"/>
          </p:nvPr>
        </p:nvSpPr>
        <p:spPr/>
        <p:txBody>
          <a:bodyPr>
            <a:normAutofit/>
          </a:bodyPr>
          <a:lstStyle/>
          <a:p>
            <a:pPr marL="114300" indent="0">
              <a:buNone/>
            </a:pPr>
            <a:endParaRPr lang="en-GB" sz="3200" b="1" i="1" dirty="0" smtClean="0"/>
          </a:p>
          <a:p>
            <a:r>
              <a:rPr lang="en-GB" sz="3200" b="1" i="1" dirty="0" smtClean="0"/>
              <a:t>Defining </a:t>
            </a:r>
            <a:r>
              <a:rPr lang="en-GB" sz="3200" b="1" i="1" dirty="0"/>
              <a:t>a feasibility </a:t>
            </a:r>
            <a:r>
              <a:rPr lang="en-GB" sz="3200" b="1" i="1" dirty="0" smtClean="0"/>
              <a:t>study</a:t>
            </a:r>
          </a:p>
          <a:p>
            <a:endParaRPr lang="en-GB" sz="3200" b="1" i="1" dirty="0"/>
          </a:p>
          <a:p>
            <a:r>
              <a:rPr lang="en-GB" sz="3200" b="1" i="1" dirty="0" smtClean="0"/>
              <a:t>In your own words, what is a feasibility study? What is it for?</a:t>
            </a:r>
            <a:endParaRPr lang="en-GB" sz="3200" b="1" i="1" dirty="0"/>
          </a:p>
        </p:txBody>
      </p:sp>
    </p:spTree>
    <p:extLst>
      <p:ext uri="{BB962C8B-B14F-4D97-AF65-F5344CB8AC3E}">
        <p14:creationId xmlns:p14="http://schemas.microsoft.com/office/powerpoint/2010/main" val="35003376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4000" b="1" dirty="0"/>
              <a:t>What is a Feasibility Study?</a:t>
            </a:r>
          </a:p>
        </p:txBody>
      </p:sp>
      <p:sp>
        <p:nvSpPr>
          <p:cNvPr id="6147" name="TextBox 5"/>
          <p:cNvSpPr txBox="1">
            <a:spLocks noChangeArrowheads="1"/>
          </p:cNvSpPr>
          <p:nvPr/>
        </p:nvSpPr>
        <p:spPr bwMode="auto">
          <a:xfrm>
            <a:off x="3881438" y="5084763"/>
            <a:ext cx="41767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r>
              <a:rPr lang="en-GB" altLang="en-US" b="1">
                <a:solidFill>
                  <a:srgbClr val="666633"/>
                </a:solidFill>
              </a:rPr>
              <a:t>(Mallen and Adams, 2013, p.199)</a:t>
            </a:r>
          </a:p>
        </p:txBody>
      </p:sp>
      <p:sp>
        <p:nvSpPr>
          <p:cNvPr id="6148" name="TextBox 7"/>
          <p:cNvSpPr txBox="1">
            <a:spLocks noChangeArrowheads="1"/>
          </p:cNvSpPr>
          <p:nvPr/>
        </p:nvSpPr>
        <p:spPr bwMode="auto">
          <a:xfrm>
            <a:off x="357188" y="1571625"/>
            <a:ext cx="7720012"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173038" indent="-173038">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buFont typeface="Arial" panose="020B0604020202020204" pitchFamily="34" charset="0"/>
              <a:buChar char="•"/>
            </a:pPr>
            <a:r>
              <a:rPr lang="en-GB" altLang="en-US" dirty="0"/>
              <a:t>A feasibility study is the first key document in a bid process, which outlines an assessment and opinion on the </a:t>
            </a:r>
            <a:r>
              <a:rPr lang="en-GB" altLang="en-US" b="1" dirty="0"/>
              <a:t>capability</a:t>
            </a:r>
            <a:r>
              <a:rPr lang="en-GB" altLang="en-US" dirty="0"/>
              <a:t> of a group to stage or host a particular </a:t>
            </a:r>
            <a:r>
              <a:rPr lang="en-GB" altLang="en-US" dirty="0" smtClean="0"/>
              <a:t>event [or venue project]</a:t>
            </a:r>
          </a:p>
          <a:p>
            <a:pPr eaLnBrk="1" hangingPunct="1">
              <a:buFont typeface="Arial" panose="020B0604020202020204" pitchFamily="34" charset="0"/>
              <a:buChar char="•"/>
            </a:pPr>
            <a:endParaRPr lang="en-GB" altLang="en-US" dirty="0"/>
          </a:p>
          <a:p>
            <a:pPr eaLnBrk="1" hangingPunct="1">
              <a:buFont typeface="Arial" panose="020B0604020202020204" pitchFamily="34" charset="0"/>
              <a:buChar char="•"/>
            </a:pPr>
            <a:r>
              <a:rPr lang="en-GB" altLang="en-US" dirty="0"/>
              <a:t>An ability to host involves determining the availability of the necessary </a:t>
            </a:r>
            <a:r>
              <a:rPr lang="en-GB" altLang="en-US" b="1" dirty="0"/>
              <a:t>resources required </a:t>
            </a:r>
            <a:r>
              <a:rPr lang="en-GB" altLang="en-US" dirty="0"/>
              <a:t>to host the </a:t>
            </a:r>
            <a:r>
              <a:rPr lang="en-GB" altLang="en-US" dirty="0" smtClean="0"/>
              <a:t>event [project] </a:t>
            </a:r>
            <a:r>
              <a:rPr lang="en-GB" altLang="en-US" dirty="0"/>
              <a:t>sought, as well as determining whether pursuing the </a:t>
            </a:r>
            <a:r>
              <a:rPr lang="en-GB" altLang="en-US" dirty="0" smtClean="0"/>
              <a:t>bid </a:t>
            </a:r>
            <a:r>
              <a:rPr lang="en-GB" altLang="en-US" dirty="0"/>
              <a:t>is a practicable and reasonable initiative.</a:t>
            </a:r>
          </a:p>
          <a:p>
            <a:pPr eaLnBrk="1" hangingPunct="1">
              <a:buFont typeface="Arial" panose="020B0604020202020204" pitchFamily="34" charset="0"/>
              <a:buChar char="•"/>
            </a:pPr>
            <a:endParaRPr lang="en-GB" altLang="en-US" dirty="0"/>
          </a:p>
          <a:p>
            <a:pPr eaLnBrk="1" hangingPunct="1">
              <a:buFont typeface="Arial" panose="020B0604020202020204" pitchFamily="34" charset="0"/>
              <a:buChar char="•"/>
            </a:pPr>
            <a:r>
              <a:rPr lang="en-GB" altLang="en-US" dirty="0"/>
              <a:t>The feasibility study outlines the plausibility of meeting the bid requirements with the resources available and is central to supporting decision making methodology i.e. whether or not to proceed with the event bid or project.</a:t>
            </a:r>
          </a:p>
        </p:txBody>
      </p:sp>
      <p:sp>
        <p:nvSpPr>
          <p:cNvPr id="6149" name="Rectangle 2"/>
          <p:cNvSpPr>
            <a:spLocks noChangeArrowheads="1"/>
          </p:cNvSpPr>
          <p:nvPr/>
        </p:nvSpPr>
        <p:spPr bwMode="auto">
          <a:xfrm>
            <a:off x="457200" y="5827713"/>
            <a:ext cx="76962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hlinkClick r:id="rId3"/>
              </a:rPr>
              <a:t>http://www.majorevents.govt.nz/resource-bank/bidding-for-major-events/document-image-library/guidelines-event-bidding.pdf</a:t>
            </a:r>
            <a:endParaRPr lang="en-GB" altLang="en-US" dirty="0"/>
          </a:p>
          <a:p>
            <a:endParaRPr lang="en-GB" altLang="en-US" dirty="0"/>
          </a:p>
        </p:txBody>
      </p:sp>
    </p:spTree>
    <p:extLst>
      <p:ext uri="{BB962C8B-B14F-4D97-AF65-F5344CB8AC3E}">
        <p14:creationId xmlns:p14="http://schemas.microsoft.com/office/powerpoint/2010/main" val="267897163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sz="3600" b="1" dirty="0" smtClean="0">
                <a:latin typeface="Arial" panose="020B0604020202020204" pitchFamily="34" charset="0"/>
                <a:cs typeface="Arial" panose="020B0604020202020204" pitchFamily="34" charset="0"/>
              </a:rPr>
              <a:t>What is a feasibility study</a:t>
            </a:r>
            <a:endParaRPr lang="en-GB" sz="3600" b="1" dirty="0">
              <a:latin typeface="Arial" panose="020B0604020202020204" pitchFamily="34" charset="0"/>
              <a:cs typeface="Arial" panose="020B0604020202020204" pitchFamily="34" charset="0"/>
            </a:endParaRPr>
          </a:p>
        </p:txBody>
      </p:sp>
      <p:sp>
        <p:nvSpPr>
          <p:cNvPr id="26627" name="TextBox 7"/>
          <p:cNvSpPr txBox="1">
            <a:spLocks noChangeArrowheads="1"/>
          </p:cNvSpPr>
          <p:nvPr/>
        </p:nvSpPr>
        <p:spPr bwMode="auto">
          <a:xfrm>
            <a:off x="323850" y="1412875"/>
            <a:ext cx="7072313" cy="550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173038" indent="-173038">
              <a:defRPr>
                <a:solidFill>
                  <a:schemeClr val="tx1"/>
                </a:solidFill>
                <a:latin typeface="Times New Roman" panose="02020603050405020304" pitchFamily="18" charset="0"/>
              </a:defRPr>
            </a:lvl1pPr>
            <a:lvl2pPr marL="630238" indent="-173038">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eaLnBrk="1" hangingPunct="1">
              <a:buFont typeface="Arial" panose="020B0604020202020204" pitchFamily="34" charset="0"/>
              <a:buChar char="•"/>
            </a:pPr>
            <a:r>
              <a:rPr lang="en-GB" altLang="en-US" sz="1600" dirty="0">
                <a:latin typeface="Arial" panose="020B0604020202020204" pitchFamily="34" charset="0"/>
                <a:cs typeface="Arial" panose="020B0604020202020204" pitchFamily="34" charset="0"/>
              </a:rPr>
              <a:t>Traditional feasibility studies have been used to estimate </a:t>
            </a:r>
            <a:r>
              <a:rPr lang="en-GB" altLang="en-US" sz="1600" b="1" dirty="0">
                <a:latin typeface="Arial" panose="020B0604020202020204" pitchFamily="34" charset="0"/>
                <a:cs typeface="Arial" panose="020B0604020202020204" pitchFamily="34" charset="0"/>
              </a:rPr>
              <a:t>economic</a:t>
            </a:r>
            <a:r>
              <a:rPr lang="en-GB" altLang="en-US" sz="1600" dirty="0">
                <a:latin typeface="Arial" panose="020B0604020202020204" pitchFamily="34" charset="0"/>
                <a:cs typeface="Arial" panose="020B0604020202020204" pitchFamily="34" charset="0"/>
              </a:rPr>
              <a:t> </a:t>
            </a:r>
            <a:r>
              <a:rPr lang="en-GB" altLang="en-US" sz="1600" b="1" dirty="0">
                <a:latin typeface="Arial" panose="020B0604020202020204" pitchFamily="34" charset="0"/>
                <a:cs typeface="Arial" panose="020B0604020202020204" pitchFamily="34" charset="0"/>
              </a:rPr>
              <a:t>viability</a:t>
            </a:r>
            <a:r>
              <a:rPr lang="en-GB" altLang="en-US" sz="1600" dirty="0">
                <a:latin typeface="Arial" panose="020B0604020202020204" pitchFamily="34" charset="0"/>
                <a:cs typeface="Arial" panose="020B0604020202020204" pitchFamily="34" charset="0"/>
              </a:rPr>
              <a:t> of </a:t>
            </a:r>
            <a:r>
              <a:rPr lang="en-GB" altLang="en-US" sz="1600" dirty="0" smtClean="0">
                <a:latin typeface="Arial" panose="020B0604020202020204" pitchFamily="34" charset="0"/>
                <a:cs typeface="Arial" panose="020B0604020202020204" pitchFamily="34" charset="0"/>
              </a:rPr>
              <a:t>a project (</a:t>
            </a:r>
            <a:r>
              <a:rPr lang="en-GB" altLang="en-US" sz="1600" dirty="0" err="1" smtClean="0">
                <a:latin typeface="Arial" panose="020B0604020202020204" pitchFamily="34" charset="0"/>
                <a:cs typeface="Arial" panose="020B0604020202020204" pitchFamily="34" charset="0"/>
              </a:rPr>
              <a:t>Kock</a:t>
            </a:r>
            <a:r>
              <a:rPr lang="en-GB" altLang="en-US" sz="1600" dirty="0" smtClean="0">
                <a:latin typeface="Arial" panose="020B0604020202020204" pitchFamily="34" charset="0"/>
                <a:cs typeface="Arial" panose="020B0604020202020204" pitchFamily="34" charset="0"/>
              </a:rPr>
              <a:t> </a:t>
            </a:r>
            <a:r>
              <a:rPr lang="en-GB" altLang="en-US" sz="1600" dirty="0">
                <a:latin typeface="Arial" panose="020B0604020202020204" pitchFamily="34" charset="0"/>
                <a:cs typeface="Arial" panose="020B0604020202020204" pitchFamily="34" charset="0"/>
              </a:rPr>
              <a:t>et al. 2008, p.311) </a:t>
            </a:r>
          </a:p>
          <a:p>
            <a:pPr eaLnBrk="1" hangingPunct="1">
              <a:buFont typeface="Arial" panose="020B0604020202020204" pitchFamily="34" charset="0"/>
              <a:buChar char="•"/>
            </a:pPr>
            <a:endParaRPr lang="en-GB" altLang="en-US" sz="1600" dirty="0">
              <a:latin typeface="Arial" panose="020B0604020202020204" pitchFamily="34" charset="0"/>
              <a:cs typeface="Arial" panose="020B0604020202020204" pitchFamily="34" charset="0"/>
            </a:endParaRPr>
          </a:p>
          <a:p>
            <a:pPr eaLnBrk="1" hangingPunct="1">
              <a:buFont typeface="Arial" panose="020B0604020202020204" pitchFamily="34" charset="0"/>
              <a:buChar char="•"/>
            </a:pPr>
            <a:r>
              <a:rPr lang="en-GB" altLang="en-US" sz="1600" dirty="0">
                <a:latin typeface="Arial" panose="020B0604020202020204" pitchFamily="34" charset="0"/>
                <a:cs typeface="Arial" panose="020B0604020202020204" pitchFamily="34" charset="0"/>
              </a:rPr>
              <a:t>‘Feasibility analysis’ offers a potential </a:t>
            </a:r>
            <a:r>
              <a:rPr lang="en-GB" altLang="en-US" sz="1600" b="1" dirty="0">
                <a:latin typeface="Arial" panose="020B0604020202020204" pitchFamily="34" charset="0"/>
                <a:cs typeface="Arial" panose="020B0604020202020204" pitchFamily="34" charset="0"/>
              </a:rPr>
              <a:t>framework</a:t>
            </a:r>
            <a:r>
              <a:rPr lang="en-GB" altLang="en-US" sz="1600" dirty="0">
                <a:latin typeface="Arial" panose="020B0604020202020204" pitchFamily="34" charset="0"/>
                <a:cs typeface="Arial" panose="020B0604020202020204" pitchFamily="34" charset="0"/>
              </a:rPr>
              <a:t> for planning and assessing a proposed development including identifying stakeholders (Currie et al. 2009)</a:t>
            </a:r>
          </a:p>
          <a:p>
            <a:pPr eaLnBrk="1" hangingPunct="1">
              <a:buFont typeface="Arial" panose="020B0604020202020204" pitchFamily="34" charset="0"/>
              <a:buChar char="•"/>
            </a:pPr>
            <a:endParaRPr lang="en-GB" altLang="en-US" sz="1600" dirty="0">
              <a:latin typeface="Arial" panose="020B0604020202020204" pitchFamily="34" charset="0"/>
              <a:cs typeface="Arial" panose="020B0604020202020204" pitchFamily="34" charset="0"/>
            </a:endParaRPr>
          </a:p>
          <a:p>
            <a:pPr eaLnBrk="1" hangingPunct="1">
              <a:buFont typeface="Arial" panose="020B0604020202020204" pitchFamily="34" charset="0"/>
              <a:buChar char="•"/>
            </a:pPr>
            <a:r>
              <a:rPr lang="en-GB" altLang="en-US" sz="1600" dirty="0">
                <a:latin typeface="Arial" panose="020B0604020202020204" pitchFamily="34" charset="0"/>
                <a:cs typeface="Arial" panose="020B0604020202020204" pitchFamily="34" charset="0"/>
              </a:rPr>
              <a:t>As Currie and Wesley (2010) further explain:</a:t>
            </a:r>
          </a:p>
          <a:p>
            <a:pPr eaLnBrk="1" hangingPunct="1">
              <a:buFont typeface="Arial" panose="020B0604020202020204" pitchFamily="34" charset="0"/>
              <a:buChar char="•"/>
            </a:pPr>
            <a:endParaRPr lang="en-GB" altLang="en-US" sz="1600" dirty="0">
              <a:latin typeface="Arial" panose="020B0604020202020204" pitchFamily="34" charset="0"/>
              <a:cs typeface="Arial" panose="020B0604020202020204" pitchFamily="34" charset="0"/>
            </a:endParaRPr>
          </a:p>
          <a:p>
            <a:pPr lvl="1" eaLnBrk="1" hangingPunct="1">
              <a:buFont typeface="Arial" panose="020B0604020202020204" pitchFamily="34" charset="0"/>
              <a:buChar char="•"/>
            </a:pPr>
            <a:r>
              <a:rPr lang="en-GB" altLang="en-US" sz="1600" dirty="0">
                <a:latin typeface="Arial" panose="020B0604020202020204" pitchFamily="34" charset="0"/>
                <a:cs typeface="Arial" panose="020B0604020202020204" pitchFamily="34" charset="0"/>
              </a:rPr>
              <a:t>It involves a process of collecting and analysing data prior to the development start-up, evaluating the development’s feasibility and then using knowledge gained to formulate the business plan itself</a:t>
            </a:r>
          </a:p>
          <a:p>
            <a:pPr lvl="1" eaLnBrk="1" hangingPunct="1">
              <a:buFont typeface="Arial" panose="020B0604020202020204" pitchFamily="34" charset="0"/>
              <a:buChar char="•"/>
            </a:pPr>
            <a:endParaRPr lang="en-GB" altLang="en-US" sz="1600" dirty="0">
              <a:latin typeface="Arial" panose="020B0604020202020204" pitchFamily="34" charset="0"/>
              <a:cs typeface="Arial" panose="020B0604020202020204" pitchFamily="34" charset="0"/>
            </a:endParaRPr>
          </a:p>
          <a:p>
            <a:pPr lvl="1" eaLnBrk="1" hangingPunct="1">
              <a:buFont typeface="Arial" panose="020B0604020202020204" pitchFamily="34" charset="0"/>
              <a:buChar char="•"/>
            </a:pPr>
            <a:r>
              <a:rPr lang="en-GB" altLang="en-US" sz="1600" dirty="0">
                <a:latin typeface="Arial" panose="020B0604020202020204" pitchFamily="34" charset="0"/>
                <a:cs typeface="Arial" panose="020B0604020202020204" pitchFamily="34" charset="0"/>
              </a:rPr>
              <a:t>Many templates for feasibility analysis emphasise the evaluative phase – the end result of analysis being a go / no-go decision…however, it is a </a:t>
            </a:r>
            <a:r>
              <a:rPr lang="en-GB" altLang="en-US" sz="1600" b="1" dirty="0">
                <a:latin typeface="Arial" panose="020B0604020202020204" pitchFamily="34" charset="0"/>
                <a:cs typeface="Arial" panose="020B0604020202020204" pitchFamily="34" charset="0"/>
              </a:rPr>
              <a:t>formalised and detailed plan</a:t>
            </a:r>
            <a:r>
              <a:rPr lang="en-GB" altLang="en-US" sz="1600" dirty="0">
                <a:latin typeface="Arial" panose="020B0604020202020204" pitchFamily="34" charset="0"/>
                <a:cs typeface="Arial" panose="020B0604020202020204" pitchFamily="34" charset="0"/>
              </a:rPr>
              <a:t>, the implementation of which demonstrates how the tourism development will operate under a specific </a:t>
            </a:r>
            <a:r>
              <a:rPr lang="en-GB" altLang="en-US" sz="1600" b="1" dirty="0">
                <a:latin typeface="Arial" panose="020B0604020202020204" pitchFamily="34" charset="0"/>
                <a:cs typeface="Arial" panose="020B0604020202020204" pitchFamily="34" charset="0"/>
              </a:rPr>
              <a:t>set of assumptions</a:t>
            </a:r>
            <a:r>
              <a:rPr lang="en-GB" altLang="en-US" sz="1600" dirty="0">
                <a:latin typeface="Arial" panose="020B0604020202020204" pitchFamily="34" charset="0"/>
                <a:cs typeface="Arial" panose="020B0604020202020204" pitchFamily="34" charset="0"/>
              </a:rPr>
              <a:t>, considering </a:t>
            </a:r>
            <a:r>
              <a:rPr lang="en-GB" altLang="en-US" sz="1600" b="1" dirty="0">
                <a:latin typeface="Arial" panose="020B0604020202020204" pitchFamily="34" charset="0"/>
                <a:cs typeface="Arial" panose="020B0604020202020204" pitchFamily="34" charset="0"/>
              </a:rPr>
              <a:t>all economic and non-economic factors </a:t>
            </a:r>
            <a:r>
              <a:rPr lang="en-GB" altLang="en-US" sz="1600" dirty="0">
                <a:latin typeface="Arial" panose="020B0604020202020204" pitchFamily="34" charset="0"/>
                <a:cs typeface="Arial" panose="020B0604020202020204" pitchFamily="34" charset="0"/>
              </a:rPr>
              <a:t>before considerable investment is made.</a:t>
            </a:r>
          </a:p>
          <a:p>
            <a:pPr eaLnBrk="1" hangingPunct="1">
              <a:buFont typeface="Arial" panose="020B0604020202020204" pitchFamily="34" charset="0"/>
              <a:buChar char="•"/>
            </a:pPr>
            <a:endParaRPr lang="en-GB" altLang="en-US" sz="1600" dirty="0"/>
          </a:p>
          <a:p>
            <a:pPr eaLnBrk="1" hangingPunct="1">
              <a:buFont typeface="Arial" panose="020B0604020202020204" pitchFamily="34" charset="0"/>
              <a:buChar char="•"/>
            </a:pPr>
            <a:endParaRPr lang="en-GB" altLang="en-US" sz="1600" dirty="0"/>
          </a:p>
        </p:txBody>
      </p:sp>
    </p:spTree>
    <p:extLst>
      <p:ext uri="{BB962C8B-B14F-4D97-AF65-F5344CB8AC3E}">
        <p14:creationId xmlns:p14="http://schemas.microsoft.com/office/powerpoint/2010/main" val="399919694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7620000" cy="1143000"/>
          </a:xfrm>
        </p:spPr>
        <p:txBody>
          <a:bodyPr/>
          <a:lstStyle/>
          <a:p>
            <a:r>
              <a:rPr lang="en-GB" sz="3600" b="1" dirty="0" smtClean="0">
                <a:latin typeface="Arial" panose="020B0604020202020204" pitchFamily="34" charset="0"/>
                <a:cs typeface="Arial" panose="020B0604020202020204" pitchFamily="34" charset="0"/>
              </a:rPr>
              <a:t>What is a feasibility study?</a:t>
            </a:r>
            <a:endParaRPr lang="en-GB" sz="36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42844" y="1285860"/>
            <a:ext cx="7620000" cy="4800600"/>
          </a:xfrm>
        </p:spPr>
        <p:txBody>
          <a:bodyPr>
            <a:normAutofit/>
          </a:bodyPr>
          <a:lstStyle/>
          <a:p>
            <a:r>
              <a:rPr lang="en-GB" dirty="0" smtClean="0"/>
              <a:t>“Feasibility studies should ideally precede or at least accompany project planning.  In a rational planning process, we do not commit to an event [or project] unless we know it is affordable, desirable, environmentally sound, marketable and manageable.  All too often however, events are bid on and planned </a:t>
            </a:r>
            <a:r>
              <a:rPr lang="en-GB" dirty="0"/>
              <a:t>w</a:t>
            </a:r>
            <a:r>
              <a:rPr lang="en-GB" dirty="0" smtClean="0"/>
              <a:t>ithout full feasibility studies or cost benefit forecasts, generally arising from corporate and political influences rather than public input” (Getz, 2012, p.285).</a:t>
            </a:r>
            <a:endParaRPr lang="en-GB" dirty="0"/>
          </a:p>
        </p:txBody>
      </p:sp>
    </p:spTree>
    <p:extLst>
      <p:ext uri="{BB962C8B-B14F-4D97-AF65-F5344CB8AC3E}">
        <p14:creationId xmlns:p14="http://schemas.microsoft.com/office/powerpoint/2010/main" val="294302972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38"/>
            <a:ext cx="7620000" cy="1143000"/>
          </a:xfrm>
        </p:spPr>
        <p:txBody>
          <a:bodyPr/>
          <a:lstStyle/>
          <a:p>
            <a:pPr>
              <a:defRPr/>
            </a:pPr>
            <a:r>
              <a:rPr lang="en-GB" sz="4400" b="1" dirty="0" smtClean="0">
                <a:latin typeface="Arial" panose="020B0604020202020204" pitchFamily="34" charset="0"/>
                <a:cs typeface="Arial" panose="020B0604020202020204" pitchFamily="34" charset="0"/>
              </a:rPr>
              <a:t>What is a feasibility study?</a:t>
            </a:r>
            <a:endParaRPr lang="en-GB" sz="4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42875" y="1285875"/>
            <a:ext cx="7620000" cy="4800600"/>
          </a:xfrm>
        </p:spPr>
        <p:txBody>
          <a:bodyPr>
            <a:normAutofit/>
          </a:bodyPr>
          <a:lstStyle/>
          <a:p>
            <a:pPr>
              <a:defRPr/>
            </a:pPr>
            <a:r>
              <a:rPr lang="en-GB" dirty="0" smtClean="0"/>
              <a:t>All event planners and organisers face two fundamental questions: “how do I justify this event to the client?” and “why are we spending money on this event?” (Hudson et al. 2014, pp.182-183). </a:t>
            </a:r>
          </a:p>
          <a:p>
            <a:pPr>
              <a:defRPr/>
            </a:pPr>
            <a:endParaRPr lang="en-GB" dirty="0" smtClean="0"/>
          </a:p>
          <a:p>
            <a:pPr>
              <a:defRPr/>
            </a:pPr>
            <a:r>
              <a:rPr lang="en-GB" dirty="0" smtClean="0"/>
              <a:t>The central question of feasibility is ‘will it work?’ which in the case of events is an operational issue (O’Toole, 2011).</a:t>
            </a:r>
          </a:p>
          <a:p>
            <a:pPr>
              <a:defRPr/>
            </a:pPr>
            <a:endParaRPr lang="en-GB" dirty="0" smtClean="0"/>
          </a:p>
          <a:p>
            <a:pPr>
              <a:defRPr/>
            </a:pPr>
            <a:r>
              <a:rPr lang="en-GB" dirty="0" smtClean="0"/>
              <a:t>Generally, a feasibility study will establish the best ‘fit’  between the event and venue, host destination and organisational track record (</a:t>
            </a:r>
            <a:r>
              <a:rPr lang="en-GB" dirty="0" err="1" smtClean="0"/>
              <a:t>Derrett</a:t>
            </a:r>
            <a:r>
              <a:rPr lang="en-GB" dirty="0" smtClean="0"/>
              <a:t>, 2004, cited in Yeoman et al. 2004, p.34)</a:t>
            </a:r>
          </a:p>
          <a:p>
            <a:pPr>
              <a:defRPr/>
            </a:pPr>
            <a:endParaRPr lang="en-GB" dirty="0" smtClean="0"/>
          </a:p>
        </p:txBody>
      </p:sp>
    </p:spTree>
    <p:extLst>
      <p:ext uri="{BB962C8B-B14F-4D97-AF65-F5344CB8AC3E}">
        <p14:creationId xmlns:p14="http://schemas.microsoft.com/office/powerpoint/2010/main" val="280835111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sz="5400" dirty="0" smtClean="0"/>
          </a:p>
          <a:p>
            <a:pPr marL="114300" indent="0">
              <a:buNone/>
            </a:pPr>
            <a:r>
              <a:rPr lang="en-GB" sz="5400" dirty="0" smtClean="0"/>
              <a:t>So </a:t>
            </a:r>
            <a:r>
              <a:rPr lang="en-GB" sz="5400" dirty="0"/>
              <a:t>where do we start?</a:t>
            </a:r>
          </a:p>
          <a:p>
            <a:endParaRPr lang="en-GB" dirty="0"/>
          </a:p>
        </p:txBody>
      </p:sp>
    </p:spTree>
    <p:extLst>
      <p:ext uri="{BB962C8B-B14F-4D97-AF65-F5344CB8AC3E}">
        <p14:creationId xmlns:p14="http://schemas.microsoft.com/office/powerpoint/2010/main" val="31514586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29058" y="4509120"/>
            <a:ext cx="4100514" cy="369332"/>
          </a:xfrm>
          <a:prstGeom prst="rect">
            <a:avLst/>
          </a:prstGeom>
          <a:noFill/>
        </p:spPr>
        <p:txBody>
          <a:bodyPr wrap="square" rtlCol="0">
            <a:spAutoFit/>
          </a:bodyPr>
          <a:lstStyle/>
          <a:p>
            <a:pPr algn="r"/>
            <a:r>
              <a:rPr lang="en-GB" b="1" dirty="0">
                <a:solidFill>
                  <a:srgbClr val="666633"/>
                </a:solidFill>
              </a:rPr>
              <a:t>(Ferdinand and </a:t>
            </a:r>
            <a:r>
              <a:rPr lang="en-GB" b="1" dirty="0" err="1">
                <a:solidFill>
                  <a:srgbClr val="666633"/>
                </a:solidFill>
              </a:rPr>
              <a:t>Kitchin</a:t>
            </a:r>
            <a:r>
              <a:rPr lang="en-GB" b="1" dirty="0">
                <a:solidFill>
                  <a:srgbClr val="666633"/>
                </a:solidFill>
              </a:rPr>
              <a:t>, </a:t>
            </a:r>
            <a:r>
              <a:rPr lang="en-GB" b="1" dirty="0" smtClean="0">
                <a:solidFill>
                  <a:srgbClr val="666633"/>
                </a:solidFill>
              </a:rPr>
              <a:t>2012)</a:t>
            </a:r>
            <a:endParaRPr lang="en-GB" b="1" dirty="0">
              <a:solidFill>
                <a:srgbClr val="666633"/>
              </a:solidFill>
            </a:endParaRPr>
          </a:p>
        </p:txBody>
      </p:sp>
      <p:sp>
        <p:nvSpPr>
          <p:cNvPr id="7" name="Title 1"/>
          <p:cNvSpPr>
            <a:spLocks noGrp="1"/>
          </p:cNvSpPr>
          <p:nvPr>
            <p:ph type="title"/>
          </p:nvPr>
        </p:nvSpPr>
        <p:spPr>
          <a:xfrm>
            <a:off x="357158" y="-71454"/>
            <a:ext cx="7620000" cy="1143000"/>
          </a:xfrm>
        </p:spPr>
        <p:txBody>
          <a:bodyPr/>
          <a:lstStyle/>
          <a:p>
            <a:r>
              <a:rPr lang="en-GB" sz="3200" b="1" dirty="0">
                <a:solidFill>
                  <a:srgbClr val="0070C0"/>
                </a:solidFill>
              </a:rPr>
              <a:t>Global Forces Impacting Feasibility Studies</a:t>
            </a:r>
          </a:p>
        </p:txBody>
      </p:sp>
      <p:sp>
        <p:nvSpPr>
          <p:cNvPr id="6" name="TextBox 5"/>
          <p:cNvSpPr txBox="1"/>
          <p:nvPr/>
        </p:nvSpPr>
        <p:spPr>
          <a:xfrm>
            <a:off x="142844" y="908720"/>
            <a:ext cx="7572428" cy="3693319"/>
          </a:xfrm>
          <a:prstGeom prst="rect">
            <a:avLst/>
          </a:prstGeom>
          <a:noFill/>
        </p:spPr>
        <p:txBody>
          <a:bodyPr wrap="square" rtlCol="0">
            <a:spAutoFit/>
          </a:bodyPr>
          <a:lstStyle/>
          <a:p>
            <a:pPr marL="273050" indent="-273050">
              <a:buFont typeface="Arial" pitchFamily="34" charset="0"/>
              <a:buChar char="•"/>
            </a:pPr>
            <a:r>
              <a:rPr lang="en-GB" dirty="0" smtClean="0"/>
              <a:t>Within the international events environment, Event Managers not only need to be aware of  global forces but also the particular local situations in which they find themselves. </a:t>
            </a:r>
            <a:r>
              <a:rPr lang="en-GB" b="1" dirty="0" smtClean="0"/>
              <a:t>‘</a:t>
            </a:r>
            <a:r>
              <a:rPr lang="en-GB" b="1" dirty="0" err="1" smtClean="0"/>
              <a:t>Glocalization</a:t>
            </a:r>
            <a:r>
              <a:rPr lang="en-GB" b="1" dirty="0" smtClean="0"/>
              <a:t>’ (</a:t>
            </a:r>
            <a:r>
              <a:rPr lang="en-GB" b="1" dirty="0" err="1" smtClean="0"/>
              <a:t>Svensson</a:t>
            </a:r>
            <a:r>
              <a:rPr lang="en-GB" b="1" dirty="0" smtClean="0"/>
              <a:t>, 2001)</a:t>
            </a:r>
          </a:p>
          <a:p>
            <a:pPr marL="273050" indent="-273050">
              <a:buFont typeface="Arial" pitchFamily="34" charset="0"/>
              <a:buChar char="•"/>
            </a:pPr>
            <a:endParaRPr lang="en-GB" dirty="0" smtClean="0"/>
          </a:p>
          <a:p>
            <a:pPr marL="273050" indent="-273050">
              <a:buFont typeface="Arial" pitchFamily="34" charset="0"/>
              <a:buChar char="•"/>
            </a:pPr>
            <a:r>
              <a:rPr lang="en-GB" dirty="0" smtClean="0"/>
              <a:t>It is important to recognise the specific requirements of IEM whilst showing due consideration of the differences in EVM practices that occur country to country and amongst different cultures within countries.</a:t>
            </a:r>
          </a:p>
          <a:p>
            <a:pPr marL="273050" indent="-273050">
              <a:buFont typeface="Arial" pitchFamily="34" charset="0"/>
              <a:buChar char="•"/>
            </a:pPr>
            <a:endParaRPr lang="en-GB" dirty="0" smtClean="0"/>
          </a:p>
          <a:p>
            <a:pPr marL="273050" indent="-273050">
              <a:buFont typeface="Arial" pitchFamily="34" charset="0"/>
              <a:buChar char="•"/>
            </a:pPr>
            <a:r>
              <a:rPr lang="en-GB" dirty="0" smtClean="0"/>
              <a:t>Global forces can be studied using Strategic Planning Tools such as </a:t>
            </a:r>
            <a:r>
              <a:rPr lang="en-GB" b="1" dirty="0" smtClean="0"/>
              <a:t>PEST / PESTEL Analysis</a:t>
            </a:r>
            <a:r>
              <a:rPr lang="en-GB" dirty="0" smtClean="0"/>
              <a:t>, which enable Event Managers to continually scan the global environment and make adjustments to their events and or organisational plans to either avoid or minimise threats and capitalise on opportunities.</a:t>
            </a:r>
            <a:endParaRPr lang="en-GB" b="1" dirty="0"/>
          </a:p>
        </p:txBody>
      </p:sp>
      <p:pic>
        <p:nvPicPr>
          <p:cNvPr id="1026" name="Picture 2" descr="http://cdn.slidemodel.com/wp-content/uploads/6284-01-pestel-analysis-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0259"/>
          <a:stretch/>
        </p:blipFill>
        <p:spPr bwMode="auto">
          <a:xfrm>
            <a:off x="1973500" y="4878452"/>
            <a:ext cx="4087288" cy="18353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989151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623888" y="125413"/>
            <a:ext cx="7620000" cy="1143000"/>
          </a:xfrm>
        </p:spPr>
        <p:txBody>
          <a:bodyPr/>
          <a:lstStyle/>
          <a:p>
            <a:pPr algn="ctr">
              <a:defRPr/>
            </a:pPr>
            <a:r>
              <a:rPr lang="en-GB" sz="3600" b="1" dirty="0">
                <a:solidFill>
                  <a:srgbClr val="0070C0"/>
                </a:solidFill>
              </a:rPr>
              <a:t>The International </a:t>
            </a:r>
            <a:br>
              <a:rPr lang="en-GB" sz="3600" b="1" dirty="0">
                <a:solidFill>
                  <a:srgbClr val="0070C0"/>
                </a:solidFill>
              </a:rPr>
            </a:br>
            <a:r>
              <a:rPr lang="en-GB" sz="3600" b="1" dirty="0">
                <a:solidFill>
                  <a:srgbClr val="0070C0"/>
                </a:solidFill>
              </a:rPr>
              <a:t>Events Environment</a:t>
            </a:r>
          </a:p>
        </p:txBody>
      </p:sp>
      <p:sp>
        <p:nvSpPr>
          <p:cNvPr id="12291" name="TextBox 2"/>
          <p:cNvSpPr txBox="1">
            <a:spLocks noChangeArrowheads="1"/>
          </p:cNvSpPr>
          <p:nvPr/>
        </p:nvSpPr>
        <p:spPr bwMode="auto">
          <a:xfrm>
            <a:off x="4357688" y="6400800"/>
            <a:ext cx="41005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r>
              <a:rPr lang="en-GB" altLang="en-US" b="1">
                <a:solidFill>
                  <a:srgbClr val="666633"/>
                </a:solidFill>
              </a:rPr>
              <a:t>(Ferdinand and Kitchin, 2012, p.27)</a:t>
            </a:r>
          </a:p>
        </p:txBody>
      </p:sp>
      <p:pic>
        <p:nvPicPr>
          <p:cNvPr id="12292" name="Picture 1"/>
          <p:cNvPicPr>
            <a:picLocks noChangeAspect="1"/>
          </p:cNvPicPr>
          <p:nvPr/>
        </p:nvPicPr>
        <p:blipFill>
          <a:blip r:embed="rId3">
            <a:extLst>
              <a:ext uri="{28A0092B-C50C-407E-A947-70E740481C1C}">
                <a14:useLocalDpi xmlns:a14="http://schemas.microsoft.com/office/drawing/2010/main" val="0"/>
              </a:ext>
            </a:extLst>
          </a:blip>
          <a:srcRect l="44093" t="26901" r="28738" b="28300"/>
          <a:stretch>
            <a:fillRect/>
          </a:stretch>
        </p:blipFill>
        <p:spPr bwMode="auto">
          <a:xfrm>
            <a:off x="1782763" y="1268413"/>
            <a:ext cx="5453062" cy="505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419463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Box 2"/>
          <p:cNvSpPr txBox="1">
            <a:spLocks noChangeArrowheads="1"/>
          </p:cNvSpPr>
          <p:nvPr/>
        </p:nvSpPr>
        <p:spPr bwMode="auto">
          <a:xfrm>
            <a:off x="3500438" y="6000750"/>
            <a:ext cx="410051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r>
              <a:rPr lang="en-GB" altLang="en-US" b="1">
                <a:solidFill>
                  <a:srgbClr val="666633"/>
                </a:solidFill>
              </a:rPr>
              <a:t>(Ferdinand and Kitchin, 2012)</a:t>
            </a:r>
          </a:p>
        </p:txBody>
      </p:sp>
      <p:sp>
        <p:nvSpPr>
          <p:cNvPr id="7" name="Title 1"/>
          <p:cNvSpPr>
            <a:spLocks noGrp="1"/>
          </p:cNvSpPr>
          <p:nvPr>
            <p:ph type="title"/>
          </p:nvPr>
        </p:nvSpPr>
        <p:spPr>
          <a:xfrm>
            <a:off x="428625" y="188913"/>
            <a:ext cx="7620000" cy="1292225"/>
          </a:xfrm>
        </p:spPr>
        <p:txBody>
          <a:bodyPr/>
          <a:lstStyle/>
          <a:p>
            <a:pPr>
              <a:spcAft>
                <a:spcPts val="1200"/>
              </a:spcAft>
              <a:defRPr/>
            </a:pPr>
            <a:r>
              <a:rPr lang="en-GB" sz="3200" b="1" dirty="0">
                <a:solidFill>
                  <a:srgbClr val="0070C0"/>
                </a:solidFill>
              </a:rPr>
              <a:t>Global Forces Impacting Feasibility Studies   </a:t>
            </a:r>
            <a:br>
              <a:rPr lang="en-GB" sz="3200" b="1" dirty="0">
                <a:solidFill>
                  <a:srgbClr val="0070C0"/>
                </a:solidFill>
              </a:rPr>
            </a:br>
            <a:r>
              <a:rPr lang="en-GB" sz="3200" b="1" dirty="0">
                <a:solidFill>
                  <a:srgbClr val="0070C0"/>
                </a:solidFill>
              </a:rPr>
              <a:t>Key Questions:</a:t>
            </a:r>
          </a:p>
        </p:txBody>
      </p:sp>
      <p:sp>
        <p:nvSpPr>
          <p:cNvPr id="5" name="TextBox 4"/>
          <p:cNvSpPr txBox="1"/>
          <p:nvPr/>
        </p:nvSpPr>
        <p:spPr>
          <a:xfrm>
            <a:off x="428625" y="1577975"/>
            <a:ext cx="7215188" cy="4708525"/>
          </a:xfrm>
          <a:prstGeom prst="rect">
            <a:avLst/>
          </a:prstGeom>
          <a:noFill/>
        </p:spPr>
        <p:txBody>
          <a:bodyPr>
            <a:spAutoFit/>
          </a:bodyPr>
          <a:lstStyle/>
          <a:p>
            <a:pPr marL="266700" indent="-266700" eaLnBrk="1" hangingPunct="1">
              <a:spcBef>
                <a:spcPts val="600"/>
              </a:spcBef>
              <a:buFont typeface="Arial" pitchFamily="34" charset="0"/>
              <a:buChar char="•"/>
              <a:defRPr/>
            </a:pPr>
            <a:r>
              <a:rPr lang="en-GB" dirty="0"/>
              <a:t>Have there been any recent changes in global politics that can impact events?</a:t>
            </a:r>
          </a:p>
          <a:p>
            <a:pPr marL="266700" indent="-266700" eaLnBrk="1" hangingPunct="1">
              <a:spcBef>
                <a:spcPts val="600"/>
              </a:spcBef>
              <a:buFont typeface="Arial" pitchFamily="34" charset="0"/>
              <a:buChar char="•"/>
              <a:defRPr/>
            </a:pPr>
            <a:r>
              <a:rPr lang="en-GB" dirty="0"/>
              <a:t>What new international laws and regulations have recently been introduced  that event managers should be aware of?</a:t>
            </a:r>
          </a:p>
          <a:p>
            <a:pPr marL="266700" indent="-266700" eaLnBrk="1" hangingPunct="1">
              <a:spcBef>
                <a:spcPts val="600"/>
              </a:spcBef>
              <a:buFont typeface="Arial" pitchFamily="34" charset="0"/>
              <a:buChar char="•"/>
              <a:defRPr/>
            </a:pPr>
            <a:r>
              <a:rPr lang="en-GB" dirty="0"/>
              <a:t>What are current economic conditions like?</a:t>
            </a:r>
          </a:p>
          <a:p>
            <a:pPr marL="266700" indent="-266700" eaLnBrk="1" hangingPunct="1">
              <a:spcBef>
                <a:spcPts val="600"/>
              </a:spcBef>
              <a:buFont typeface="Arial" pitchFamily="34" charset="0"/>
              <a:buChar char="•"/>
              <a:defRPr/>
            </a:pPr>
            <a:r>
              <a:rPr lang="en-GB" dirty="0"/>
              <a:t>Have there been any critical events affecting global financial markets?</a:t>
            </a:r>
          </a:p>
          <a:p>
            <a:pPr marL="266700" indent="-266700" eaLnBrk="1" hangingPunct="1">
              <a:spcBef>
                <a:spcPts val="600"/>
              </a:spcBef>
              <a:buFont typeface="Arial" pitchFamily="34" charset="0"/>
              <a:buChar char="•"/>
              <a:defRPr/>
            </a:pPr>
            <a:r>
              <a:rPr lang="en-GB" dirty="0"/>
              <a:t>What are the key global socio-demographic trends impacting event audiences?</a:t>
            </a:r>
          </a:p>
          <a:p>
            <a:pPr marL="266700" indent="-266700" eaLnBrk="1" hangingPunct="1">
              <a:spcBef>
                <a:spcPts val="600"/>
              </a:spcBef>
              <a:buFont typeface="Arial" pitchFamily="34" charset="0"/>
              <a:buChar char="•"/>
              <a:defRPr/>
            </a:pPr>
            <a:r>
              <a:rPr lang="en-GB" dirty="0"/>
              <a:t>Are there any other trends that event managers can take advantage of when designing event activities (e.g. popular music trends and sporting activities)?</a:t>
            </a:r>
          </a:p>
          <a:p>
            <a:pPr marL="266700" indent="-266700" eaLnBrk="1" hangingPunct="1">
              <a:spcBef>
                <a:spcPts val="600"/>
              </a:spcBef>
              <a:buFont typeface="Arial" pitchFamily="34" charset="0"/>
              <a:buChar char="•"/>
              <a:defRPr/>
            </a:pPr>
            <a:r>
              <a:rPr lang="en-GB" dirty="0"/>
              <a:t>What new technological developments can event managers take advantage of to improve the quality, efficiency and or lower the costs of events?</a:t>
            </a:r>
          </a:p>
          <a:p>
            <a:pPr eaLnBrk="1" hangingPunct="1">
              <a:defRPr/>
            </a:pPr>
            <a:endParaRPr lang="en-GB" dirty="0"/>
          </a:p>
        </p:txBody>
      </p:sp>
    </p:spTree>
    <p:extLst>
      <p:ext uri="{BB962C8B-B14F-4D97-AF65-F5344CB8AC3E}">
        <p14:creationId xmlns:p14="http://schemas.microsoft.com/office/powerpoint/2010/main" val="399464918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The local context - Key questions</a:t>
            </a:r>
            <a:endParaRPr lang="en-GB" dirty="0"/>
          </a:p>
        </p:txBody>
      </p:sp>
      <p:sp>
        <p:nvSpPr>
          <p:cNvPr id="23555" name="Content Placeholder 2"/>
          <p:cNvSpPr>
            <a:spLocks noGrp="1"/>
          </p:cNvSpPr>
          <p:nvPr>
            <p:ph idx="1"/>
          </p:nvPr>
        </p:nvSpPr>
        <p:spPr/>
        <p:txBody>
          <a:bodyPr/>
          <a:lstStyle/>
          <a:p>
            <a:pPr eaLnBrk="1" hangingPunct="1"/>
            <a:r>
              <a:rPr lang="en-GB" altLang="en-US" dirty="0" smtClean="0"/>
              <a:t>What’s the context in Swansea?</a:t>
            </a:r>
          </a:p>
          <a:p>
            <a:pPr eaLnBrk="1" hangingPunct="1"/>
            <a:r>
              <a:rPr lang="en-GB" altLang="en-US" dirty="0" smtClean="0"/>
              <a:t>Why are </a:t>
            </a:r>
            <a:r>
              <a:rPr lang="en-GB" altLang="en-US" dirty="0" smtClean="0"/>
              <a:t>events and venues important</a:t>
            </a:r>
            <a:r>
              <a:rPr lang="en-GB" altLang="en-US" dirty="0" smtClean="0"/>
              <a:t>?</a:t>
            </a:r>
          </a:p>
          <a:p>
            <a:pPr eaLnBrk="1" hangingPunct="1"/>
            <a:r>
              <a:rPr lang="en-GB" altLang="en-US" dirty="0" smtClean="0"/>
              <a:t>What’s happening in tourism and events development in the wider area?</a:t>
            </a:r>
          </a:p>
          <a:p>
            <a:pPr eaLnBrk="1" hangingPunct="1"/>
            <a:r>
              <a:rPr lang="en-GB" altLang="en-US" dirty="0" smtClean="0"/>
              <a:t>Can you find other examples of success/failure in Arena venues</a:t>
            </a:r>
            <a:r>
              <a:rPr lang="en-GB" altLang="en-US" dirty="0" smtClean="0"/>
              <a:t>?</a:t>
            </a:r>
            <a:endParaRPr lang="en-GB" altLang="en-US" dirty="0" smtClean="0"/>
          </a:p>
          <a:p>
            <a:pPr eaLnBrk="1" hangingPunct="1"/>
            <a:r>
              <a:rPr lang="en-GB" altLang="en-US" dirty="0" smtClean="0"/>
              <a:t>What </a:t>
            </a:r>
            <a:r>
              <a:rPr lang="en-GB" altLang="en-US" dirty="0" smtClean="0"/>
              <a:t>partnerships/sponsorship </a:t>
            </a:r>
            <a:r>
              <a:rPr lang="en-GB" altLang="en-US" dirty="0" smtClean="0"/>
              <a:t>might be </a:t>
            </a:r>
            <a:r>
              <a:rPr lang="en-GB" altLang="en-US" dirty="0" smtClean="0"/>
              <a:t>available?</a:t>
            </a:r>
          </a:p>
          <a:p>
            <a:pPr eaLnBrk="1" hangingPunct="1"/>
            <a:r>
              <a:rPr lang="en-GB" altLang="en-US" dirty="0" smtClean="0"/>
              <a:t>What </a:t>
            </a:r>
            <a:r>
              <a:rPr lang="en-GB" altLang="en-US" dirty="0" smtClean="0"/>
              <a:t>resources are available?</a:t>
            </a:r>
          </a:p>
          <a:p>
            <a:pPr eaLnBrk="1" hangingPunct="1"/>
            <a:r>
              <a:rPr lang="en-GB" altLang="en-US" dirty="0" smtClean="0"/>
              <a:t>What information (data) will be useful?</a:t>
            </a:r>
          </a:p>
          <a:p>
            <a:pPr eaLnBrk="1" hangingPunct="1"/>
            <a:r>
              <a:rPr lang="en-GB" altLang="en-US" dirty="0" smtClean="0"/>
              <a:t>What other venues </a:t>
            </a:r>
            <a:r>
              <a:rPr lang="en-GB" altLang="en-US" dirty="0" smtClean="0"/>
              <a:t>in the area?</a:t>
            </a:r>
          </a:p>
          <a:p>
            <a:pPr eaLnBrk="1" hangingPunct="1"/>
            <a:endParaRPr lang="en-GB" altLang="en-US" dirty="0" smtClean="0"/>
          </a:p>
          <a:p>
            <a:pPr eaLnBrk="1" hangingPunct="1"/>
            <a:endParaRPr lang="en-GB" altLang="en-US" dirty="0" smtClean="0"/>
          </a:p>
        </p:txBody>
      </p:sp>
    </p:spTree>
    <p:extLst>
      <p:ext uri="{BB962C8B-B14F-4D97-AF65-F5344CB8AC3E}">
        <p14:creationId xmlns:p14="http://schemas.microsoft.com/office/powerpoint/2010/main" val="75104031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Tasks	</a:t>
            </a:r>
            <a:endParaRPr lang="en-GB" dirty="0"/>
          </a:p>
        </p:txBody>
      </p:sp>
      <p:sp>
        <p:nvSpPr>
          <p:cNvPr id="3" name="Content Placeholder 2"/>
          <p:cNvSpPr>
            <a:spLocks noGrp="1"/>
          </p:cNvSpPr>
          <p:nvPr>
            <p:ph idx="1"/>
          </p:nvPr>
        </p:nvSpPr>
        <p:spPr/>
        <p:txBody>
          <a:bodyPr/>
          <a:lstStyle/>
          <a:p>
            <a:pPr marL="114300" indent="0">
              <a:buNone/>
            </a:pPr>
            <a:r>
              <a:rPr lang="en-GB" dirty="0" smtClean="0"/>
              <a:t>1. Read the sample feasibility questionnaire from New Zealand Major events.</a:t>
            </a:r>
          </a:p>
          <a:p>
            <a:endParaRPr lang="en-GB" dirty="0"/>
          </a:p>
          <a:p>
            <a:r>
              <a:rPr lang="en-GB" dirty="0" smtClean="0"/>
              <a:t>What does this tell us about the sections which should be in your assignment feasibility studies?</a:t>
            </a:r>
          </a:p>
          <a:p>
            <a:endParaRPr lang="en-GB" dirty="0"/>
          </a:p>
          <a:p>
            <a:pPr marL="114300" indent="0">
              <a:buNone/>
            </a:pPr>
            <a:r>
              <a:rPr lang="en-GB" dirty="0" smtClean="0"/>
              <a:t>2. Read section 4 of the ‘Street Festival Feasibility Report’ example – what does this tell us about the requirements to detail operational feasibility?</a:t>
            </a:r>
          </a:p>
          <a:p>
            <a:pPr marL="114300" indent="0">
              <a:buNone/>
            </a:pPr>
            <a:endParaRPr lang="en-GB" dirty="0"/>
          </a:p>
        </p:txBody>
      </p:sp>
    </p:spTree>
    <p:extLst>
      <p:ext uri="{BB962C8B-B14F-4D97-AF65-F5344CB8AC3E}">
        <p14:creationId xmlns:p14="http://schemas.microsoft.com/office/powerpoint/2010/main" val="9383091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Assignment two – 70%</a:t>
            </a:r>
            <a:endParaRPr lang="en-GB" dirty="0"/>
          </a:p>
        </p:txBody>
      </p:sp>
      <p:sp>
        <p:nvSpPr>
          <p:cNvPr id="3" name="Content Placeholder 2"/>
          <p:cNvSpPr>
            <a:spLocks noGrp="1"/>
          </p:cNvSpPr>
          <p:nvPr>
            <p:ph idx="1"/>
          </p:nvPr>
        </p:nvSpPr>
        <p:spPr/>
        <p:txBody>
          <a:bodyPr>
            <a:normAutofit fontScale="92500" lnSpcReduction="10000"/>
          </a:bodyPr>
          <a:lstStyle/>
          <a:p>
            <a:r>
              <a:rPr lang="en-GB" dirty="0"/>
              <a:t>You have been asked to lead investigations into the feasibility of an Arena development in Swansea and ultimately produce a feasibility report to gain funding and support from key stakeholder groups.  </a:t>
            </a:r>
          </a:p>
          <a:p>
            <a:endParaRPr lang="en-GB" dirty="0"/>
          </a:p>
          <a:p>
            <a:r>
              <a:rPr lang="en-GB" dirty="0"/>
              <a:t>The feasibility study should provide a critical evaluation of the strategic issues which could arise from the addition of an arena to the city. The report should also consider the potential impacts of the venue and how these can be leveraged for stakeholders in the community.  </a:t>
            </a:r>
          </a:p>
          <a:p>
            <a:endParaRPr lang="en-GB" dirty="0"/>
          </a:p>
          <a:p>
            <a:r>
              <a:rPr lang="en-GB" dirty="0"/>
              <a:t>Discussion should be based on a range of event management and other contemporary literature which demonstrates clear understanding of the issues and principles of feasibility and strategic </a:t>
            </a:r>
            <a:r>
              <a:rPr lang="en-GB" dirty="0" smtClean="0"/>
              <a:t>venue </a:t>
            </a:r>
            <a:r>
              <a:rPr lang="en-GB" dirty="0"/>
              <a:t>planning</a:t>
            </a:r>
          </a:p>
        </p:txBody>
      </p:sp>
    </p:spTree>
    <p:extLst>
      <p:ext uri="{BB962C8B-B14F-4D97-AF65-F5344CB8AC3E}">
        <p14:creationId xmlns:p14="http://schemas.microsoft.com/office/powerpoint/2010/main" val="60664581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Assignment two – 70%</a:t>
            </a:r>
            <a:endParaRPr lang="en-GB" dirty="0"/>
          </a:p>
        </p:txBody>
      </p:sp>
      <p:sp>
        <p:nvSpPr>
          <p:cNvPr id="21507" name="Content Placeholder 2"/>
          <p:cNvSpPr>
            <a:spLocks noGrp="1"/>
          </p:cNvSpPr>
          <p:nvPr>
            <p:ph idx="1"/>
          </p:nvPr>
        </p:nvSpPr>
        <p:spPr/>
        <p:txBody>
          <a:bodyPr/>
          <a:lstStyle/>
          <a:p>
            <a:r>
              <a:rPr lang="en-GB" dirty="0"/>
              <a:t>The report should therefore consider the following:</a:t>
            </a:r>
          </a:p>
          <a:p>
            <a:pPr lvl="0"/>
            <a:r>
              <a:rPr lang="en-GB" dirty="0"/>
              <a:t>Background/context for the arena development in </a:t>
            </a:r>
            <a:r>
              <a:rPr lang="en-GB" dirty="0" smtClean="0"/>
              <a:t>Swansea [PEST]</a:t>
            </a:r>
            <a:endParaRPr lang="en-GB" dirty="0"/>
          </a:p>
          <a:p>
            <a:pPr lvl="0"/>
            <a:r>
              <a:rPr lang="en-GB" dirty="0"/>
              <a:t>Location </a:t>
            </a:r>
            <a:r>
              <a:rPr lang="en-GB" dirty="0" smtClean="0"/>
              <a:t>analysis [what are the key features of the area? [</a:t>
            </a:r>
            <a:r>
              <a:rPr lang="en-GB" dirty="0" smtClean="0"/>
              <a:t>e.g. </a:t>
            </a:r>
            <a:r>
              <a:rPr lang="en-GB" dirty="0" smtClean="0"/>
              <a:t>Infrastructure/built and natural environment SWOT]</a:t>
            </a:r>
            <a:endParaRPr lang="en-GB" dirty="0"/>
          </a:p>
          <a:p>
            <a:pPr lvl="0"/>
            <a:r>
              <a:rPr lang="en-GB" dirty="0"/>
              <a:t>Market analysis and demand for the </a:t>
            </a:r>
            <a:r>
              <a:rPr lang="en-GB" dirty="0" smtClean="0"/>
              <a:t>Arena [include other venues analysis]</a:t>
            </a:r>
            <a:endParaRPr lang="en-GB" dirty="0"/>
          </a:p>
          <a:p>
            <a:pPr lvl="0"/>
            <a:r>
              <a:rPr lang="en-GB" dirty="0"/>
              <a:t>A strategic impact analysis to include the potential for social/cultural, economic/developmental political and environmental management and leverage</a:t>
            </a:r>
          </a:p>
          <a:p>
            <a:pPr lvl="0"/>
            <a:r>
              <a:rPr lang="en-GB" dirty="0"/>
              <a:t>Concluding recommendations</a:t>
            </a:r>
          </a:p>
          <a:p>
            <a:pPr eaLnBrk="1" hangingPunct="1"/>
            <a:endParaRPr lang="en-GB" altLang="en-US" dirty="0" smtClean="0"/>
          </a:p>
        </p:txBody>
      </p:sp>
    </p:spTree>
    <p:extLst>
      <p:ext uri="{BB962C8B-B14F-4D97-AF65-F5344CB8AC3E}">
        <p14:creationId xmlns:p14="http://schemas.microsoft.com/office/powerpoint/2010/main" val="22955534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Arial" panose="020B0604020202020204" pitchFamily="34" charset="0"/>
                <a:cs typeface="Arial" panose="020B0604020202020204" pitchFamily="34" charset="0"/>
              </a:rPr>
              <a:t>Task</a:t>
            </a: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GB" sz="3600" dirty="0" smtClean="0">
                <a:latin typeface="Arial" panose="020B0604020202020204" pitchFamily="34" charset="0"/>
                <a:cs typeface="Arial" panose="020B0604020202020204" pitchFamily="34" charset="0"/>
              </a:rPr>
              <a:t>Put </a:t>
            </a:r>
            <a:r>
              <a:rPr lang="en-GB" sz="3600" dirty="0">
                <a:latin typeface="Arial" panose="020B0604020202020204" pitchFamily="34" charset="0"/>
                <a:cs typeface="Arial" panose="020B0604020202020204" pitchFamily="34" charset="0"/>
              </a:rPr>
              <a:t>together a contents page for your assignment report based on </a:t>
            </a:r>
            <a:r>
              <a:rPr lang="en-GB" sz="3600" dirty="0" smtClean="0">
                <a:latin typeface="Arial" panose="020B0604020202020204" pitchFamily="34" charset="0"/>
                <a:cs typeface="Arial" panose="020B0604020202020204" pitchFamily="34" charset="0"/>
              </a:rPr>
              <a:t>the feasibility questionnaire and assignment brief as well as other information in this session</a:t>
            </a:r>
            <a:endParaRPr lang="en-GB" dirty="0"/>
          </a:p>
        </p:txBody>
      </p:sp>
    </p:spTree>
    <p:extLst>
      <p:ext uri="{BB962C8B-B14F-4D97-AF65-F5344CB8AC3E}">
        <p14:creationId xmlns:p14="http://schemas.microsoft.com/office/powerpoint/2010/main" val="1379018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Contents Page</a:t>
            </a:r>
            <a:endParaRPr lang="en-GB" dirty="0"/>
          </a:p>
        </p:txBody>
      </p:sp>
      <p:sp>
        <p:nvSpPr>
          <p:cNvPr id="17411" name="Content Placeholder 2"/>
          <p:cNvSpPr>
            <a:spLocks noGrp="1"/>
          </p:cNvSpPr>
          <p:nvPr>
            <p:ph idx="1"/>
          </p:nvPr>
        </p:nvSpPr>
        <p:spPr/>
        <p:txBody>
          <a:bodyPr>
            <a:normAutofit lnSpcReduction="10000"/>
          </a:bodyPr>
          <a:lstStyle/>
          <a:p>
            <a:r>
              <a:rPr lang="en-GB" altLang="en-US" sz="1400" dirty="0" smtClean="0"/>
              <a:t>Introduction</a:t>
            </a:r>
          </a:p>
          <a:p>
            <a:r>
              <a:rPr lang="en-GB" altLang="en-US" sz="1400" dirty="0" smtClean="0"/>
              <a:t>Background to the destination/Rationale/purpose of the document – finish with aim and objectives</a:t>
            </a:r>
          </a:p>
          <a:p>
            <a:r>
              <a:rPr lang="en-GB" altLang="en-US" sz="1400" dirty="0" smtClean="0"/>
              <a:t>Current strategies</a:t>
            </a:r>
          </a:p>
          <a:p>
            <a:r>
              <a:rPr lang="en-GB" altLang="en-US" sz="1400" dirty="0" smtClean="0"/>
              <a:t>Market demand and demographics – near environmental analysis</a:t>
            </a:r>
          </a:p>
          <a:p>
            <a:r>
              <a:rPr lang="en-GB" altLang="en-US" sz="1400" dirty="0" smtClean="0"/>
              <a:t>Stakeholder Analysis (Leverage – social capacity building) </a:t>
            </a:r>
          </a:p>
          <a:p>
            <a:r>
              <a:rPr lang="en-GB" altLang="en-US" sz="1400" dirty="0" smtClean="0"/>
              <a:t>Operational Analysis/factors</a:t>
            </a:r>
          </a:p>
          <a:p>
            <a:pPr lvl="1"/>
            <a:r>
              <a:rPr lang="en-GB" altLang="en-US" sz="1400" dirty="0" smtClean="0"/>
              <a:t>Timing</a:t>
            </a:r>
          </a:p>
          <a:p>
            <a:pPr lvl="1"/>
            <a:r>
              <a:rPr lang="en-GB" altLang="en-US" sz="1400" dirty="0" smtClean="0"/>
              <a:t>Infrastructure</a:t>
            </a:r>
          </a:p>
          <a:p>
            <a:pPr lvl="1"/>
            <a:r>
              <a:rPr lang="en-GB" altLang="en-US" sz="1400" dirty="0" smtClean="0"/>
              <a:t>Statistics</a:t>
            </a:r>
          </a:p>
          <a:p>
            <a:pPr lvl="1"/>
            <a:r>
              <a:rPr lang="en-GB" altLang="en-US" sz="1400" dirty="0" smtClean="0"/>
              <a:t>Staging capabilities</a:t>
            </a:r>
          </a:p>
          <a:p>
            <a:pPr lvl="1"/>
            <a:r>
              <a:rPr lang="en-GB" altLang="en-US" sz="1400" dirty="0" smtClean="0"/>
              <a:t>Key operational tasks – marketing and branding (Demonstrate you’ve understood that bids need coherent marketing)</a:t>
            </a:r>
          </a:p>
          <a:p>
            <a:r>
              <a:rPr lang="en-GB" altLang="en-US" sz="1400" dirty="0" smtClean="0"/>
              <a:t>Impact analysis</a:t>
            </a:r>
          </a:p>
          <a:p>
            <a:pPr lvl="1"/>
            <a:r>
              <a:rPr lang="en-GB" altLang="en-US" sz="1400" dirty="0" smtClean="0"/>
              <a:t>Social cultural technological – volunteering and skills</a:t>
            </a:r>
          </a:p>
          <a:p>
            <a:pPr lvl="1"/>
            <a:r>
              <a:rPr lang="en-GB" altLang="en-US" sz="1400" dirty="0" smtClean="0"/>
              <a:t>Economic political</a:t>
            </a:r>
          </a:p>
          <a:p>
            <a:pPr lvl="1"/>
            <a:r>
              <a:rPr lang="en-GB" altLang="en-US" sz="1400" dirty="0" smtClean="0"/>
              <a:t>Environmental</a:t>
            </a:r>
          </a:p>
          <a:p>
            <a:r>
              <a:rPr lang="en-GB" altLang="en-US" sz="1400" dirty="0" smtClean="0"/>
              <a:t>Sustainability – triple bottom line economics </a:t>
            </a:r>
          </a:p>
          <a:p>
            <a:r>
              <a:rPr lang="en-GB" altLang="en-US" sz="1400" dirty="0" smtClean="0"/>
              <a:t>Conclusion and recommendations </a:t>
            </a:r>
          </a:p>
          <a:p>
            <a:endParaRPr lang="en-GB" altLang="en-US" dirty="0" smtClean="0"/>
          </a:p>
        </p:txBody>
      </p:sp>
    </p:spTree>
    <p:extLst>
      <p:ext uri="{BB962C8B-B14F-4D97-AF65-F5344CB8AC3E}">
        <p14:creationId xmlns:p14="http://schemas.microsoft.com/office/powerpoint/2010/main" val="30189600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List of themes</a:t>
            </a:r>
            <a:endParaRPr lang="en-GB" dirty="0"/>
          </a:p>
        </p:txBody>
      </p:sp>
      <p:sp>
        <p:nvSpPr>
          <p:cNvPr id="16387" name="Content Placeholder 2"/>
          <p:cNvSpPr>
            <a:spLocks noGrp="1"/>
          </p:cNvSpPr>
          <p:nvPr>
            <p:ph idx="1"/>
          </p:nvPr>
        </p:nvSpPr>
        <p:spPr>
          <a:xfrm>
            <a:off x="457200" y="1143000"/>
            <a:ext cx="7620000" cy="4800600"/>
          </a:xfrm>
        </p:spPr>
        <p:txBody>
          <a:bodyPr>
            <a:normAutofit fontScale="92500" lnSpcReduction="20000"/>
          </a:bodyPr>
          <a:lstStyle/>
          <a:p>
            <a:r>
              <a:rPr lang="en-GB" altLang="en-US" sz="1800" dirty="0" smtClean="0"/>
              <a:t>Executive Summary</a:t>
            </a:r>
          </a:p>
          <a:p>
            <a:r>
              <a:rPr lang="en-GB" altLang="en-US" sz="1800" dirty="0" smtClean="0"/>
              <a:t>Introduction</a:t>
            </a:r>
          </a:p>
          <a:p>
            <a:r>
              <a:rPr lang="en-GB" altLang="en-US" sz="1800" dirty="0" smtClean="0"/>
              <a:t>Background to the destination/Purpose of the study</a:t>
            </a:r>
          </a:p>
          <a:p>
            <a:r>
              <a:rPr lang="en-GB" altLang="en-US" sz="1800" dirty="0" smtClean="0"/>
              <a:t>Stakeholders – suppliers </a:t>
            </a:r>
            <a:r>
              <a:rPr lang="en-GB" altLang="en-US" sz="1800" dirty="0" err="1" smtClean="0"/>
              <a:t>etc</a:t>
            </a:r>
            <a:r>
              <a:rPr lang="en-GB" altLang="en-US" sz="1800" dirty="0" smtClean="0"/>
              <a:t> Competitors?</a:t>
            </a:r>
          </a:p>
          <a:p>
            <a:r>
              <a:rPr lang="en-GB" altLang="en-US" sz="1800" dirty="0" smtClean="0"/>
              <a:t>Current government strategies e.g. Swansea strategy for growth and community engagement</a:t>
            </a:r>
          </a:p>
          <a:p>
            <a:r>
              <a:rPr lang="en-GB" altLang="en-US" sz="1800" dirty="0" smtClean="0"/>
              <a:t>Staging capabilities</a:t>
            </a:r>
          </a:p>
          <a:p>
            <a:r>
              <a:rPr lang="en-GB" altLang="en-US" sz="1800" dirty="0" smtClean="0"/>
              <a:t>Statistics – visitor numbers to Swansea, current events already hosting/hosted</a:t>
            </a:r>
          </a:p>
          <a:p>
            <a:r>
              <a:rPr lang="en-GB" altLang="en-US" sz="1800" dirty="0" smtClean="0"/>
              <a:t>Operational capability - Current infrastructure – venues, open areas, parks</a:t>
            </a:r>
          </a:p>
          <a:p>
            <a:r>
              <a:rPr lang="en-GB" altLang="en-US" sz="1800" dirty="0" smtClean="0"/>
              <a:t>SWOT</a:t>
            </a:r>
          </a:p>
          <a:p>
            <a:r>
              <a:rPr lang="en-GB" altLang="en-US" sz="1800" dirty="0" smtClean="0"/>
              <a:t>Aims and objectives</a:t>
            </a:r>
          </a:p>
          <a:p>
            <a:r>
              <a:rPr lang="en-GB" altLang="en-US" sz="1800" dirty="0" smtClean="0"/>
              <a:t>Target market - demographics</a:t>
            </a:r>
          </a:p>
          <a:p>
            <a:r>
              <a:rPr lang="en-GB" altLang="en-US" sz="1800" dirty="0" smtClean="0"/>
              <a:t>Intro to sustainability - Impact analysis - PEST (EL) – Social Impacts, Economic impacts etc.</a:t>
            </a:r>
          </a:p>
          <a:p>
            <a:r>
              <a:rPr lang="en-GB" altLang="en-US" sz="1800" dirty="0" smtClean="0"/>
              <a:t>Marketing and branding of the venue</a:t>
            </a:r>
          </a:p>
          <a:p>
            <a:r>
              <a:rPr lang="en-GB" altLang="en-US" sz="1800" dirty="0" smtClean="0"/>
              <a:t>Conclusions and recommendations – outcome for sustainability/legacy</a:t>
            </a:r>
          </a:p>
          <a:p>
            <a:endParaRPr lang="en-GB" altLang="en-US" dirty="0" smtClean="0"/>
          </a:p>
          <a:p>
            <a:endParaRPr lang="en-GB" altLang="en-US" dirty="0" smtClean="0"/>
          </a:p>
        </p:txBody>
      </p:sp>
    </p:spTree>
    <p:extLst>
      <p:ext uri="{BB962C8B-B14F-4D97-AF65-F5344CB8AC3E}">
        <p14:creationId xmlns:p14="http://schemas.microsoft.com/office/powerpoint/2010/main" val="59922321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Case study – </a:t>
            </a:r>
            <a:r>
              <a:rPr lang="en-GB" dirty="0" smtClean="0"/>
              <a:t>The Swansea Digital Arena</a:t>
            </a:r>
            <a:endParaRPr lang="en-GB" dirty="0"/>
          </a:p>
        </p:txBody>
      </p:sp>
      <p:sp>
        <p:nvSpPr>
          <p:cNvPr id="22531" name="Content Placeholder 2"/>
          <p:cNvSpPr>
            <a:spLocks noGrp="1"/>
          </p:cNvSpPr>
          <p:nvPr>
            <p:ph idx="1"/>
          </p:nvPr>
        </p:nvSpPr>
        <p:spPr/>
        <p:txBody>
          <a:bodyPr/>
          <a:lstStyle/>
          <a:p>
            <a:pPr eaLnBrk="1" hangingPunct="1"/>
            <a:r>
              <a:rPr lang="en-GB" altLang="en-US" dirty="0" smtClean="0"/>
              <a:t>What can you find out?</a:t>
            </a:r>
            <a:endParaRPr lang="en-GB" altLang="en-US" dirty="0" smtClean="0"/>
          </a:p>
        </p:txBody>
      </p:sp>
    </p:spTree>
    <p:extLst>
      <p:ext uri="{BB962C8B-B14F-4D97-AF65-F5344CB8AC3E}">
        <p14:creationId xmlns:p14="http://schemas.microsoft.com/office/powerpoint/2010/main" val="19604297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Still to come</a:t>
            </a:r>
            <a:endParaRPr lang="en-GB" dirty="0"/>
          </a:p>
        </p:txBody>
      </p:sp>
      <p:sp>
        <p:nvSpPr>
          <p:cNvPr id="3" name="Content Placeholder 2"/>
          <p:cNvSpPr>
            <a:spLocks noGrp="1"/>
          </p:cNvSpPr>
          <p:nvPr>
            <p:ph idx="1"/>
          </p:nvPr>
        </p:nvSpPr>
        <p:spPr/>
        <p:txBody>
          <a:bodyPr/>
          <a:lstStyle/>
          <a:p>
            <a:r>
              <a:rPr lang="en-GB" sz="2800" dirty="0" smtClean="0"/>
              <a:t>Next week – Political impacts and event policy</a:t>
            </a:r>
          </a:p>
          <a:p>
            <a:r>
              <a:rPr lang="en-GB" sz="2800" dirty="0" smtClean="0"/>
              <a:t>Stakeholder theory and 1-1 tutorials</a:t>
            </a:r>
          </a:p>
          <a:p>
            <a:r>
              <a:rPr lang="en-GB" sz="2800" dirty="0" smtClean="0"/>
              <a:t>Christmas!!</a:t>
            </a:r>
          </a:p>
          <a:p>
            <a:r>
              <a:rPr lang="en-GB" sz="2800" dirty="0" smtClean="0"/>
              <a:t>Assignment workshop and hand in</a:t>
            </a:r>
          </a:p>
          <a:p>
            <a:endParaRPr lang="en-GB" dirty="0" smtClean="0"/>
          </a:p>
          <a:p>
            <a:endParaRPr lang="en-GB" dirty="0"/>
          </a:p>
        </p:txBody>
      </p:sp>
    </p:spTree>
    <p:extLst>
      <p:ext uri="{BB962C8B-B14F-4D97-AF65-F5344CB8AC3E}">
        <p14:creationId xmlns:p14="http://schemas.microsoft.com/office/powerpoint/2010/main" val="34111222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256"/>
            <a:ext cx="7620000" cy="1143000"/>
          </a:xfrm>
        </p:spPr>
        <p:txBody>
          <a:bodyPr/>
          <a:lstStyle/>
          <a:p>
            <a:r>
              <a:rPr lang="en-GB" sz="4000" b="1" dirty="0" smtClean="0">
                <a:solidFill>
                  <a:srgbClr val="0070C0"/>
                </a:solidFill>
              </a:rPr>
              <a:t>Useful References</a:t>
            </a:r>
            <a:endParaRPr lang="en-GB" sz="4000" b="1" dirty="0">
              <a:solidFill>
                <a:srgbClr val="0070C0"/>
              </a:solidFill>
            </a:endParaRPr>
          </a:p>
        </p:txBody>
      </p:sp>
      <p:sp>
        <p:nvSpPr>
          <p:cNvPr id="3" name="Content Placeholder 2"/>
          <p:cNvSpPr>
            <a:spLocks noGrp="1"/>
          </p:cNvSpPr>
          <p:nvPr>
            <p:ph idx="1"/>
          </p:nvPr>
        </p:nvSpPr>
        <p:spPr>
          <a:xfrm>
            <a:off x="457200" y="1219200"/>
            <a:ext cx="7620000" cy="5181600"/>
          </a:xfrm>
        </p:spPr>
        <p:txBody>
          <a:bodyPr>
            <a:normAutofit/>
          </a:bodyPr>
          <a:lstStyle/>
          <a:p>
            <a:endParaRPr lang="en-GB" sz="2400" dirty="0">
              <a:latin typeface="+mj-lt"/>
            </a:endParaRPr>
          </a:p>
          <a:p>
            <a:endParaRPr lang="en-GB" sz="2400" dirty="0">
              <a:latin typeface="+mj-lt"/>
            </a:endParaRPr>
          </a:p>
          <a:p>
            <a:endParaRPr lang="en-GB" sz="2400" dirty="0">
              <a:latin typeface="+mj-lt"/>
            </a:endParaRPr>
          </a:p>
          <a:p>
            <a:endParaRPr lang="en-GB" sz="2400" dirty="0">
              <a:latin typeface="+mj-lt"/>
            </a:endParaRPr>
          </a:p>
          <a:p>
            <a:endParaRPr lang="en-GB" sz="1800" dirty="0">
              <a:solidFill>
                <a:schemeClr val="accent6">
                  <a:lumMod val="75000"/>
                </a:schemeClr>
              </a:solidFill>
            </a:endParaRPr>
          </a:p>
        </p:txBody>
      </p:sp>
      <p:sp>
        <p:nvSpPr>
          <p:cNvPr id="4" name="Rectangle 3"/>
          <p:cNvSpPr/>
          <p:nvPr/>
        </p:nvSpPr>
        <p:spPr>
          <a:xfrm>
            <a:off x="323528" y="1047502"/>
            <a:ext cx="7789735" cy="5693866"/>
          </a:xfrm>
          <a:prstGeom prst="rect">
            <a:avLst/>
          </a:prstGeom>
        </p:spPr>
        <p:txBody>
          <a:bodyPr wrap="square">
            <a:spAutoFit/>
          </a:bodyPr>
          <a:lstStyle/>
          <a:p>
            <a:r>
              <a:rPr lang="en-GB" sz="1400" dirty="0" smtClean="0">
                <a:solidFill>
                  <a:schemeClr val="accent6">
                    <a:lumMod val="75000"/>
                  </a:schemeClr>
                </a:solidFill>
              </a:rPr>
              <a:t>Bureau International des Expositions (BIE) (2016) </a:t>
            </a:r>
            <a:r>
              <a:rPr lang="en-GB" sz="1400" dirty="0">
                <a:solidFill>
                  <a:schemeClr val="accent6">
                    <a:lumMod val="75000"/>
                  </a:schemeClr>
                </a:solidFill>
              </a:rPr>
              <a:t>1992 Seville </a:t>
            </a:r>
            <a:r>
              <a:rPr lang="en-GB" sz="1400" dirty="0">
                <a:solidFill>
                  <a:schemeClr val="accent6">
                    <a:lumMod val="75000"/>
                  </a:schemeClr>
                </a:solidFill>
                <a:hlinkClick r:id="rId3"/>
              </a:rPr>
              <a:t>http://</a:t>
            </a:r>
            <a:r>
              <a:rPr lang="en-GB" sz="1400" dirty="0" smtClean="0">
                <a:solidFill>
                  <a:schemeClr val="accent6">
                    <a:lumMod val="75000"/>
                  </a:schemeClr>
                </a:solidFill>
                <a:hlinkClick r:id="rId3"/>
              </a:rPr>
              <a:t>www.bie-paris.org/site/en/1992-seville</a:t>
            </a:r>
            <a:r>
              <a:rPr lang="en-GB" sz="1400" dirty="0" smtClean="0">
                <a:solidFill>
                  <a:schemeClr val="accent6">
                    <a:lumMod val="75000"/>
                  </a:schemeClr>
                </a:solidFill>
              </a:rPr>
              <a:t> - accessed 13 September 2016</a:t>
            </a:r>
          </a:p>
          <a:p>
            <a:endParaRPr lang="en-GB" sz="1400" dirty="0">
              <a:solidFill>
                <a:schemeClr val="accent6">
                  <a:lumMod val="75000"/>
                </a:schemeClr>
              </a:solidFill>
            </a:endParaRPr>
          </a:p>
          <a:p>
            <a:r>
              <a:rPr lang="en-GB" sz="1400" dirty="0" smtClean="0">
                <a:solidFill>
                  <a:schemeClr val="accent6">
                    <a:lumMod val="75000"/>
                  </a:schemeClr>
                </a:solidFill>
              </a:rPr>
              <a:t>Carter, L. (2007) </a:t>
            </a:r>
            <a:r>
              <a:rPr lang="en-GB" sz="1400" i="1" dirty="0" smtClean="0">
                <a:solidFill>
                  <a:schemeClr val="accent6">
                    <a:lumMod val="75000"/>
                  </a:schemeClr>
                </a:solidFill>
              </a:rPr>
              <a:t>Event Planning </a:t>
            </a:r>
            <a:r>
              <a:rPr lang="en-GB" sz="1400" dirty="0" err="1" smtClean="0">
                <a:solidFill>
                  <a:schemeClr val="accent6">
                    <a:lumMod val="75000"/>
                  </a:schemeClr>
                </a:solidFill>
              </a:rPr>
              <a:t>Authorhouse</a:t>
            </a:r>
            <a:r>
              <a:rPr lang="en-GB" sz="1400" dirty="0" smtClean="0">
                <a:solidFill>
                  <a:schemeClr val="accent6">
                    <a:lumMod val="75000"/>
                  </a:schemeClr>
                </a:solidFill>
              </a:rPr>
              <a:t> USA</a:t>
            </a:r>
          </a:p>
          <a:p>
            <a:endParaRPr lang="en-GB" sz="1400" dirty="0" smtClean="0">
              <a:solidFill>
                <a:schemeClr val="accent6">
                  <a:lumMod val="75000"/>
                </a:schemeClr>
              </a:solidFill>
            </a:endParaRPr>
          </a:p>
          <a:p>
            <a:r>
              <a:rPr lang="en-GB" sz="1400" dirty="0" smtClean="0">
                <a:solidFill>
                  <a:schemeClr val="accent6">
                    <a:lumMod val="75000"/>
                  </a:schemeClr>
                </a:solidFill>
              </a:rPr>
              <a:t>Currie, R.R. and Wesley, F. (2010) Is it Feasible?  Positioning Feasibility Analysis as a Valuable Tool for Assessing a Potential Tourism Development. </a:t>
            </a:r>
            <a:r>
              <a:rPr lang="en-GB" sz="1400" i="1" dirty="0" smtClean="0">
                <a:solidFill>
                  <a:schemeClr val="accent6">
                    <a:lumMod val="75000"/>
                  </a:schemeClr>
                </a:solidFill>
              </a:rPr>
              <a:t>Tourism and Hospitality Planning &amp; Development.</a:t>
            </a:r>
            <a:r>
              <a:rPr lang="en-GB" sz="1400" dirty="0" smtClean="0">
                <a:solidFill>
                  <a:schemeClr val="accent6">
                    <a:lumMod val="75000"/>
                  </a:schemeClr>
                </a:solidFill>
              </a:rPr>
              <a:t> Vol. 7, No. 4, pp.379-394, Taylor &amp; Francis</a:t>
            </a:r>
          </a:p>
          <a:p>
            <a:endParaRPr lang="en-GB" sz="1400" dirty="0" smtClean="0">
              <a:solidFill>
                <a:schemeClr val="accent6">
                  <a:lumMod val="75000"/>
                </a:schemeClr>
              </a:solidFill>
            </a:endParaRPr>
          </a:p>
          <a:p>
            <a:r>
              <a:rPr lang="en-GB" sz="1400" dirty="0" err="1" smtClean="0">
                <a:solidFill>
                  <a:schemeClr val="accent6">
                    <a:lumMod val="75000"/>
                  </a:schemeClr>
                </a:solidFill>
              </a:rPr>
              <a:t>Derrett</a:t>
            </a:r>
            <a:r>
              <a:rPr lang="en-GB" sz="1400" dirty="0" smtClean="0">
                <a:solidFill>
                  <a:schemeClr val="accent6">
                    <a:lumMod val="75000"/>
                  </a:schemeClr>
                </a:solidFill>
              </a:rPr>
              <a:t>, R. (2004) – cited in Yeoman, I., Robertson, M., Ali-Knight, J., Drummond, S. and McMahon-Beattie, U. (2004) </a:t>
            </a:r>
            <a:r>
              <a:rPr lang="en-GB" sz="1400" i="1" dirty="0" smtClean="0">
                <a:solidFill>
                  <a:schemeClr val="accent6">
                    <a:lumMod val="75000"/>
                  </a:schemeClr>
                </a:solidFill>
              </a:rPr>
              <a:t>Festival and Events Management. An International Arts and Culture Perspective. </a:t>
            </a:r>
            <a:r>
              <a:rPr lang="en-GB" sz="1400" dirty="0" smtClean="0">
                <a:solidFill>
                  <a:schemeClr val="accent6">
                    <a:lumMod val="75000"/>
                  </a:schemeClr>
                </a:solidFill>
              </a:rPr>
              <a:t>Butterworth Heinemann, UK</a:t>
            </a:r>
          </a:p>
          <a:p>
            <a:endParaRPr lang="en-GB" sz="1400" dirty="0" smtClean="0">
              <a:solidFill>
                <a:schemeClr val="accent6">
                  <a:lumMod val="75000"/>
                </a:schemeClr>
              </a:solidFill>
            </a:endParaRPr>
          </a:p>
          <a:p>
            <a:r>
              <a:rPr lang="en-GB" sz="1400" dirty="0" smtClean="0">
                <a:solidFill>
                  <a:schemeClr val="accent6">
                    <a:lumMod val="75000"/>
                  </a:schemeClr>
                </a:solidFill>
              </a:rPr>
              <a:t>Ferdinand</a:t>
            </a:r>
            <a:r>
              <a:rPr lang="en-GB" sz="1400" dirty="0">
                <a:solidFill>
                  <a:schemeClr val="accent6">
                    <a:lumMod val="75000"/>
                  </a:schemeClr>
                </a:solidFill>
              </a:rPr>
              <a:t>, N. and </a:t>
            </a:r>
            <a:r>
              <a:rPr lang="en-GB" sz="1400" dirty="0" err="1">
                <a:solidFill>
                  <a:schemeClr val="accent6">
                    <a:lumMod val="75000"/>
                  </a:schemeClr>
                </a:solidFill>
              </a:rPr>
              <a:t>Kitchin</a:t>
            </a:r>
            <a:r>
              <a:rPr lang="en-GB" sz="1400" dirty="0">
                <a:solidFill>
                  <a:schemeClr val="accent6">
                    <a:lumMod val="75000"/>
                  </a:schemeClr>
                </a:solidFill>
              </a:rPr>
              <a:t>, P.J. (2012) </a:t>
            </a:r>
            <a:r>
              <a:rPr lang="en-GB" sz="1400" i="1" dirty="0">
                <a:solidFill>
                  <a:schemeClr val="accent6">
                    <a:lumMod val="75000"/>
                  </a:schemeClr>
                </a:solidFill>
              </a:rPr>
              <a:t>Events Management An International </a:t>
            </a:r>
            <a:r>
              <a:rPr lang="en-GB" sz="1400" i="1" dirty="0" smtClean="0">
                <a:solidFill>
                  <a:schemeClr val="accent6">
                    <a:lumMod val="75000"/>
                  </a:schemeClr>
                </a:solidFill>
              </a:rPr>
              <a:t>Approach.</a:t>
            </a:r>
            <a:r>
              <a:rPr lang="en-GB" sz="1400" dirty="0" smtClean="0">
                <a:solidFill>
                  <a:schemeClr val="accent6">
                    <a:lumMod val="75000"/>
                  </a:schemeClr>
                </a:solidFill>
              </a:rPr>
              <a:t> </a:t>
            </a:r>
            <a:r>
              <a:rPr lang="en-GB" sz="1400" dirty="0">
                <a:solidFill>
                  <a:schemeClr val="accent6">
                    <a:lumMod val="75000"/>
                  </a:schemeClr>
                </a:solidFill>
              </a:rPr>
              <a:t>Sage Publications </a:t>
            </a:r>
            <a:r>
              <a:rPr lang="en-GB" sz="1400" dirty="0" smtClean="0">
                <a:solidFill>
                  <a:schemeClr val="accent6">
                    <a:lumMod val="75000"/>
                  </a:schemeClr>
                </a:solidFill>
              </a:rPr>
              <a:t>Ltd</a:t>
            </a:r>
          </a:p>
          <a:p>
            <a:endParaRPr lang="en-GB" sz="1400" dirty="0" smtClean="0">
              <a:solidFill>
                <a:schemeClr val="accent6">
                  <a:lumMod val="75000"/>
                </a:schemeClr>
              </a:solidFill>
            </a:endParaRPr>
          </a:p>
          <a:p>
            <a:r>
              <a:rPr lang="en-GB" sz="1400" dirty="0" smtClean="0">
                <a:solidFill>
                  <a:schemeClr val="accent6">
                    <a:lumMod val="75000"/>
                  </a:schemeClr>
                </a:solidFill>
              </a:rPr>
              <a:t>Ford, R.C. and </a:t>
            </a:r>
            <a:r>
              <a:rPr lang="en-GB" sz="1400" dirty="0" err="1" smtClean="0">
                <a:solidFill>
                  <a:schemeClr val="accent6">
                    <a:lumMod val="75000"/>
                  </a:schemeClr>
                </a:solidFill>
              </a:rPr>
              <a:t>Peeper</a:t>
            </a:r>
            <a:r>
              <a:rPr lang="en-GB" sz="1400" dirty="0" smtClean="0">
                <a:solidFill>
                  <a:schemeClr val="accent6">
                    <a:lumMod val="75000"/>
                  </a:schemeClr>
                </a:solidFill>
              </a:rPr>
              <a:t>, W.C. (2007) The past as prologue: Predicting the future of convention and visitor bureau industry on the basis of its history. </a:t>
            </a:r>
            <a:r>
              <a:rPr lang="en-GB" sz="1400" i="1" dirty="0" smtClean="0">
                <a:solidFill>
                  <a:schemeClr val="accent6">
                    <a:lumMod val="75000"/>
                  </a:schemeClr>
                </a:solidFill>
              </a:rPr>
              <a:t>Tourism Management. </a:t>
            </a:r>
            <a:r>
              <a:rPr lang="en-GB" sz="1400" dirty="0" smtClean="0">
                <a:solidFill>
                  <a:schemeClr val="accent6">
                    <a:lumMod val="75000"/>
                  </a:schemeClr>
                </a:solidFill>
              </a:rPr>
              <a:t>Vol.28, pp.1104-1114, Science Direct</a:t>
            </a:r>
          </a:p>
          <a:p>
            <a:endParaRPr lang="en-GB" sz="1400" dirty="0" smtClean="0">
              <a:solidFill>
                <a:schemeClr val="accent6">
                  <a:lumMod val="75000"/>
                </a:schemeClr>
              </a:solidFill>
            </a:endParaRPr>
          </a:p>
          <a:p>
            <a:pPr lvl="0"/>
            <a:r>
              <a:rPr lang="en-GB" sz="1400" dirty="0" smtClean="0">
                <a:solidFill>
                  <a:schemeClr val="accent6">
                    <a:lumMod val="75000"/>
                  </a:schemeClr>
                </a:solidFill>
              </a:rPr>
              <a:t>Getz, D. (2012) </a:t>
            </a:r>
            <a:r>
              <a:rPr lang="en-GB" sz="1400" i="1" dirty="0" smtClean="0">
                <a:solidFill>
                  <a:schemeClr val="accent6">
                    <a:lumMod val="75000"/>
                  </a:schemeClr>
                </a:solidFill>
              </a:rPr>
              <a:t>Event Studies Theory, Research and Policy for Planned Events. </a:t>
            </a:r>
            <a:r>
              <a:rPr lang="en-GB" sz="1400" dirty="0" err="1" smtClean="0">
                <a:solidFill>
                  <a:schemeClr val="accent6">
                    <a:lumMod val="75000"/>
                  </a:schemeClr>
                </a:solidFill>
              </a:rPr>
              <a:t>Routledge</a:t>
            </a:r>
            <a:r>
              <a:rPr lang="en-GB" sz="1400" dirty="0" smtClean="0">
                <a:solidFill>
                  <a:schemeClr val="accent6">
                    <a:lumMod val="75000"/>
                  </a:schemeClr>
                </a:solidFill>
              </a:rPr>
              <a:t>, UK</a:t>
            </a:r>
          </a:p>
          <a:p>
            <a:endParaRPr lang="en-GB" sz="1400" dirty="0"/>
          </a:p>
          <a:p>
            <a:r>
              <a:rPr lang="en-GB" sz="1400" dirty="0" smtClean="0">
                <a:solidFill>
                  <a:schemeClr val="accent6">
                    <a:lumMod val="75000"/>
                  </a:schemeClr>
                </a:solidFill>
              </a:rPr>
              <a:t>Hudson</a:t>
            </a:r>
            <a:r>
              <a:rPr lang="en-GB" sz="1400" dirty="0">
                <a:solidFill>
                  <a:schemeClr val="accent6">
                    <a:lumMod val="75000"/>
                  </a:schemeClr>
                </a:solidFill>
              </a:rPr>
              <a:t>, S., </a:t>
            </a:r>
            <a:r>
              <a:rPr lang="en-GB" sz="1400" dirty="0" err="1">
                <a:solidFill>
                  <a:schemeClr val="accent6">
                    <a:lumMod val="75000"/>
                  </a:schemeClr>
                </a:solidFill>
              </a:rPr>
              <a:t>Meng</a:t>
            </a:r>
            <a:r>
              <a:rPr lang="en-GB" sz="1400" dirty="0">
                <a:solidFill>
                  <a:schemeClr val="accent6">
                    <a:lumMod val="75000"/>
                  </a:schemeClr>
                </a:solidFill>
              </a:rPr>
              <a:t>, F. and Cárdenas, D. (2014) Gauging potential demand for new </a:t>
            </a:r>
            <a:r>
              <a:rPr lang="en-GB" sz="1400" dirty="0" smtClean="0">
                <a:solidFill>
                  <a:schemeClr val="accent6">
                    <a:lumMod val="75000"/>
                  </a:schemeClr>
                </a:solidFill>
              </a:rPr>
              <a:t>events. </a:t>
            </a:r>
            <a:r>
              <a:rPr lang="en-GB" sz="1400" dirty="0">
                <a:solidFill>
                  <a:schemeClr val="accent6">
                    <a:lumMod val="75000"/>
                  </a:schemeClr>
                </a:solidFill>
              </a:rPr>
              <a:t>A case study with a multi-stage, mixed method </a:t>
            </a:r>
            <a:r>
              <a:rPr lang="en-GB" sz="1400" dirty="0" smtClean="0">
                <a:solidFill>
                  <a:schemeClr val="accent6">
                    <a:lumMod val="75000"/>
                  </a:schemeClr>
                </a:solidFill>
              </a:rPr>
              <a:t>approach. </a:t>
            </a:r>
            <a:r>
              <a:rPr lang="en-GB" sz="1400" i="1" dirty="0">
                <a:solidFill>
                  <a:schemeClr val="accent6">
                    <a:lumMod val="75000"/>
                  </a:schemeClr>
                </a:solidFill>
              </a:rPr>
              <a:t>International Journal of Event and Festival </a:t>
            </a:r>
            <a:r>
              <a:rPr lang="en-GB" sz="1400" i="1" dirty="0" smtClean="0">
                <a:solidFill>
                  <a:schemeClr val="accent6">
                    <a:lumMod val="75000"/>
                  </a:schemeClr>
                </a:solidFill>
              </a:rPr>
              <a:t>Management. </a:t>
            </a:r>
            <a:r>
              <a:rPr lang="en-GB" sz="1400" dirty="0">
                <a:solidFill>
                  <a:schemeClr val="accent6">
                    <a:lumMod val="75000"/>
                  </a:schemeClr>
                </a:solidFill>
              </a:rPr>
              <a:t>Vol. 5 No. 2, 2014, </a:t>
            </a:r>
            <a:r>
              <a:rPr lang="en-GB" sz="1400" dirty="0" smtClean="0">
                <a:solidFill>
                  <a:schemeClr val="accent6">
                    <a:lumMod val="75000"/>
                  </a:schemeClr>
                </a:solidFill>
              </a:rPr>
              <a:t>pp.180-192</a:t>
            </a:r>
          </a:p>
          <a:p>
            <a:endParaRPr lang="en-GB" sz="1400" dirty="0" smtClean="0">
              <a:solidFill>
                <a:schemeClr val="accent6">
                  <a:lumMod val="75000"/>
                </a:schemeClr>
              </a:solidFill>
            </a:endParaRPr>
          </a:p>
          <a:p>
            <a:endParaRPr lang="en-GB" sz="1400" dirty="0" smtClean="0">
              <a:solidFill>
                <a:schemeClr val="accent6">
                  <a:lumMod val="75000"/>
                </a:schemeClr>
              </a:solidFill>
            </a:endParaRPr>
          </a:p>
        </p:txBody>
      </p:sp>
    </p:spTree>
    <p:extLst>
      <p:ext uri="{BB962C8B-B14F-4D97-AF65-F5344CB8AC3E}">
        <p14:creationId xmlns:p14="http://schemas.microsoft.com/office/powerpoint/2010/main" val="235200534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19200"/>
            <a:ext cx="7620000" cy="5181600"/>
          </a:xfrm>
        </p:spPr>
        <p:txBody>
          <a:bodyPr>
            <a:normAutofit/>
          </a:bodyPr>
          <a:lstStyle/>
          <a:p>
            <a:endParaRPr lang="en-GB" sz="2400" dirty="0">
              <a:latin typeface="+mj-lt"/>
            </a:endParaRPr>
          </a:p>
          <a:p>
            <a:endParaRPr lang="en-GB" sz="2400" dirty="0">
              <a:latin typeface="+mj-lt"/>
            </a:endParaRPr>
          </a:p>
          <a:p>
            <a:endParaRPr lang="en-GB" sz="2400" dirty="0">
              <a:latin typeface="+mj-lt"/>
            </a:endParaRPr>
          </a:p>
          <a:p>
            <a:endParaRPr lang="en-GB" sz="2400" dirty="0">
              <a:latin typeface="+mj-lt"/>
            </a:endParaRPr>
          </a:p>
          <a:p>
            <a:endParaRPr lang="en-GB" dirty="0"/>
          </a:p>
        </p:txBody>
      </p:sp>
      <p:sp>
        <p:nvSpPr>
          <p:cNvPr id="4" name="Rectangle 3"/>
          <p:cNvSpPr/>
          <p:nvPr/>
        </p:nvSpPr>
        <p:spPr>
          <a:xfrm>
            <a:off x="323528" y="928670"/>
            <a:ext cx="7789735" cy="5262979"/>
          </a:xfrm>
          <a:prstGeom prst="rect">
            <a:avLst/>
          </a:prstGeom>
        </p:spPr>
        <p:txBody>
          <a:bodyPr wrap="square">
            <a:spAutoFit/>
          </a:bodyPr>
          <a:lstStyle/>
          <a:p>
            <a:r>
              <a:rPr lang="en-GB" sz="1400" dirty="0" err="1">
                <a:solidFill>
                  <a:schemeClr val="accent6">
                    <a:lumMod val="75000"/>
                  </a:schemeClr>
                </a:solidFill>
              </a:rPr>
              <a:t>Kock</a:t>
            </a:r>
            <a:r>
              <a:rPr lang="en-GB" sz="1400" dirty="0">
                <a:solidFill>
                  <a:schemeClr val="accent6">
                    <a:lumMod val="75000"/>
                  </a:schemeClr>
                </a:solidFill>
              </a:rPr>
              <a:t>, G., </a:t>
            </a:r>
            <a:r>
              <a:rPr lang="en-GB" sz="1400" dirty="0" err="1">
                <a:solidFill>
                  <a:schemeClr val="accent6">
                    <a:lumMod val="75000"/>
                  </a:schemeClr>
                </a:solidFill>
              </a:rPr>
              <a:t>Breiter</a:t>
            </a:r>
            <a:r>
              <a:rPr lang="en-GB" sz="1400" dirty="0">
                <a:solidFill>
                  <a:schemeClr val="accent6">
                    <a:lumMod val="75000"/>
                  </a:schemeClr>
                </a:solidFill>
              </a:rPr>
              <a:t>, D., Hara, T. and </a:t>
            </a:r>
            <a:r>
              <a:rPr lang="en-GB" sz="1400" dirty="0" err="1">
                <a:solidFill>
                  <a:schemeClr val="accent6">
                    <a:lumMod val="75000"/>
                  </a:schemeClr>
                </a:solidFill>
              </a:rPr>
              <a:t>DiPietro</a:t>
            </a:r>
            <a:r>
              <a:rPr lang="en-GB" sz="1400" dirty="0">
                <a:solidFill>
                  <a:schemeClr val="accent6">
                    <a:lumMod val="75000"/>
                  </a:schemeClr>
                </a:solidFill>
              </a:rPr>
              <a:t>, R.B. (2008) Proposing  a Regional Impact Based Feasibility Studies Framework for Convention Centres: A Quantitative Analysis of the Orange County Convention Centre (OCCC). </a:t>
            </a:r>
            <a:r>
              <a:rPr lang="en-GB" sz="1400" i="1" dirty="0">
                <a:solidFill>
                  <a:schemeClr val="accent6">
                    <a:lumMod val="75000"/>
                  </a:schemeClr>
                </a:solidFill>
              </a:rPr>
              <a:t>Journal of Convention &amp; Event Tourism.</a:t>
            </a:r>
            <a:r>
              <a:rPr lang="en-GB" sz="1400" dirty="0">
                <a:solidFill>
                  <a:schemeClr val="accent6">
                    <a:lumMod val="75000"/>
                  </a:schemeClr>
                </a:solidFill>
              </a:rPr>
              <a:t> Vol. 9, Issue 4, pp.309-340</a:t>
            </a:r>
          </a:p>
          <a:p>
            <a:endParaRPr lang="en-GB" sz="1400" dirty="0">
              <a:solidFill>
                <a:schemeClr val="accent6">
                  <a:lumMod val="75000"/>
                </a:schemeClr>
              </a:solidFill>
            </a:endParaRPr>
          </a:p>
          <a:p>
            <a:r>
              <a:rPr lang="en-GB" sz="1400" dirty="0" err="1" smtClean="0">
                <a:solidFill>
                  <a:schemeClr val="accent6">
                    <a:lumMod val="75000"/>
                  </a:schemeClr>
                </a:solidFill>
              </a:rPr>
              <a:t>Kock</a:t>
            </a:r>
            <a:r>
              <a:rPr lang="en-GB" sz="1400" dirty="0" smtClean="0">
                <a:solidFill>
                  <a:schemeClr val="accent6">
                    <a:lumMod val="75000"/>
                  </a:schemeClr>
                </a:solidFill>
              </a:rPr>
              <a:t>, G.M. (2007) </a:t>
            </a:r>
            <a:r>
              <a:rPr lang="en-GB" sz="1400" u="sng" dirty="0" smtClean="0">
                <a:solidFill>
                  <a:schemeClr val="accent6">
                    <a:lumMod val="75000"/>
                  </a:schemeClr>
                </a:solidFill>
              </a:rPr>
              <a:t>Proposing  an Alternative Framework  for  Feasibility Studies for Large Public Tourism Investments: A Quantitative Analysis of the Orange County Convention Centre </a:t>
            </a:r>
            <a:r>
              <a:rPr lang="en-GB" sz="1400" dirty="0" smtClean="0">
                <a:solidFill>
                  <a:schemeClr val="accent6">
                    <a:lumMod val="75000"/>
                  </a:schemeClr>
                </a:solidFill>
              </a:rPr>
              <a:t>- </a:t>
            </a:r>
            <a:r>
              <a:rPr lang="en-GB" sz="1400" u="sng" dirty="0" smtClean="0">
                <a:solidFill>
                  <a:schemeClr val="accent6">
                    <a:lumMod val="75000"/>
                  </a:schemeClr>
                </a:solidFill>
                <a:hlinkClick r:id="rId3"/>
              </a:rPr>
              <a:t>http://etd.fcla.edu/CF/CFE0001629/kock_gerald_200705_mast.pdf</a:t>
            </a:r>
            <a:r>
              <a:rPr lang="en-GB" sz="1400" dirty="0" smtClean="0">
                <a:solidFill>
                  <a:schemeClr val="accent6">
                    <a:lumMod val="75000"/>
                  </a:schemeClr>
                </a:solidFill>
              </a:rPr>
              <a:t> - accessed 15 September 2016 </a:t>
            </a:r>
          </a:p>
          <a:p>
            <a:endParaRPr lang="en-GB" sz="1400" dirty="0" smtClean="0">
              <a:solidFill>
                <a:schemeClr val="accent6">
                  <a:lumMod val="75000"/>
                </a:schemeClr>
              </a:solidFill>
            </a:endParaRPr>
          </a:p>
          <a:p>
            <a:r>
              <a:rPr lang="en-GB" sz="1400" dirty="0" err="1" smtClean="0">
                <a:solidFill>
                  <a:schemeClr val="accent6">
                    <a:lumMod val="75000"/>
                  </a:schemeClr>
                </a:solidFill>
              </a:rPr>
              <a:t>Mallen</a:t>
            </a:r>
            <a:r>
              <a:rPr lang="en-GB" sz="1400" dirty="0" smtClean="0">
                <a:solidFill>
                  <a:schemeClr val="accent6">
                    <a:lumMod val="75000"/>
                  </a:schemeClr>
                </a:solidFill>
              </a:rPr>
              <a:t>, C. and Adams, L. (2013) </a:t>
            </a:r>
            <a:r>
              <a:rPr lang="en-GB" sz="1400" i="1" dirty="0" smtClean="0">
                <a:solidFill>
                  <a:schemeClr val="accent6">
                    <a:lumMod val="75000"/>
                  </a:schemeClr>
                </a:solidFill>
              </a:rPr>
              <a:t>Event Management in Sport, Recreation and Tourism: Theoretical and Practical Dimensions.</a:t>
            </a:r>
            <a:r>
              <a:rPr lang="en-GB" sz="1400" dirty="0" smtClean="0">
                <a:solidFill>
                  <a:schemeClr val="accent6">
                    <a:lumMod val="75000"/>
                  </a:schemeClr>
                </a:solidFill>
              </a:rPr>
              <a:t> 2nd Edition. UK, </a:t>
            </a:r>
            <a:r>
              <a:rPr lang="en-GB" sz="1400" dirty="0" err="1" smtClean="0">
                <a:solidFill>
                  <a:schemeClr val="accent6">
                    <a:lumMod val="75000"/>
                  </a:schemeClr>
                </a:solidFill>
              </a:rPr>
              <a:t>Routledge</a:t>
            </a:r>
            <a:r>
              <a:rPr lang="en-GB" sz="1400" dirty="0">
                <a:solidFill>
                  <a:schemeClr val="accent6">
                    <a:lumMod val="75000"/>
                  </a:schemeClr>
                </a:solidFill>
              </a:rPr>
              <a:t>.</a:t>
            </a:r>
            <a:endParaRPr lang="en-GB" sz="1400" dirty="0" smtClean="0">
              <a:solidFill>
                <a:schemeClr val="accent6">
                  <a:lumMod val="75000"/>
                </a:schemeClr>
              </a:solidFill>
            </a:endParaRPr>
          </a:p>
          <a:p>
            <a:pPr lvl="0"/>
            <a:endParaRPr lang="en-GB" sz="1400" dirty="0" smtClean="0">
              <a:solidFill>
                <a:schemeClr val="accent6">
                  <a:lumMod val="75000"/>
                </a:schemeClr>
              </a:solidFill>
            </a:endParaRPr>
          </a:p>
          <a:p>
            <a:r>
              <a:rPr lang="en-GB" sz="1400" dirty="0" smtClean="0">
                <a:solidFill>
                  <a:schemeClr val="accent6">
                    <a:lumMod val="75000"/>
                  </a:schemeClr>
                </a:solidFill>
              </a:rPr>
              <a:t>O’Toole, W. (2011) </a:t>
            </a:r>
            <a:r>
              <a:rPr lang="en-GB" sz="1400" i="1" dirty="0" smtClean="0">
                <a:solidFill>
                  <a:schemeClr val="accent6">
                    <a:lumMod val="75000"/>
                  </a:schemeClr>
                </a:solidFill>
              </a:rPr>
              <a:t>Events Feasibility and Development, From Strategy to Operations</a:t>
            </a:r>
            <a:r>
              <a:rPr lang="en-GB" sz="1400" dirty="0" smtClean="0">
                <a:solidFill>
                  <a:schemeClr val="accent6">
                    <a:lumMod val="75000"/>
                  </a:schemeClr>
                </a:solidFill>
              </a:rPr>
              <a:t>. Oxford, Butterworth-Heinemann.</a:t>
            </a:r>
          </a:p>
          <a:p>
            <a:endParaRPr lang="en-GB" sz="1400" dirty="0" smtClean="0">
              <a:solidFill>
                <a:schemeClr val="accent6">
                  <a:lumMod val="75000"/>
                </a:schemeClr>
              </a:solidFill>
            </a:endParaRPr>
          </a:p>
          <a:p>
            <a:r>
              <a:rPr lang="en-GB" sz="1400" dirty="0" smtClean="0">
                <a:solidFill>
                  <a:schemeClr val="accent6">
                    <a:lumMod val="75000"/>
                  </a:schemeClr>
                </a:solidFill>
              </a:rPr>
              <a:t>Rogers, T. (2013) </a:t>
            </a:r>
            <a:r>
              <a:rPr lang="en-GB" sz="1400" i="1" dirty="0" smtClean="0">
                <a:solidFill>
                  <a:schemeClr val="accent6">
                    <a:lumMod val="75000"/>
                  </a:schemeClr>
                </a:solidFill>
              </a:rPr>
              <a:t>Conferences and Conventions: A Global Industry.</a:t>
            </a:r>
            <a:r>
              <a:rPr lang="en-GB" sz="1400" dirty="0" smtClean="0">
                <a:solidFill>
                  <a:schemeClr val="accent6">
                    <a:lumMod val="75000"/>
                  </a:schemeClr>
                </a:solidFill>
              </a:rPr>
              <a:t> Third Edition. UK, </a:t>
            </a:r>
            <a:r>
              <a:rPr lang="en-GB" sz="1400" dirty="0" err="1" smtClean="0">
                <a:solidFill>
                  <a:schemeClr val="accent6">
                    <a:lumMod val="75000"/>
                  </a:schemeClr>
                </a:solidFill>
              </a:rPr>
              <a:t>Routledge</a:t>
            </a:r>
            <a:endParaRPr lang="en-GB" sz="1400" dirty="0" smtClean="0">
              <a:solidFill>
                <a:schemeClr val="accent6">
                  <a:lumMod val="75000"/>
                </a:schemeClr>
              </a:solidFill>
            </a:endParaRPr>
          </a:p>
          <a:p>
            <a:endParaRPr lang="en-GB" sz="1400" dirty="0" smtClean="0">
              <a:solidFill>
                <a:schemeClr val="accent6">
                  <a:lumMod val="75000"/>
                </a:schemeClr>
              </a:solidFill>
            </a:endParaRPr>
          </a:p>
          <a:p>
            <a:r>
              <a:rPr lang="en-GB" sz="1400" dirty="0" smtClean="0">
                <a:solidFill>
                  <a:schemeClr val="accent6">
                    <a:lumMod val="75000"/>
                  </a:schemeClr>
                </a:solidFill>
              </a:rPr>
              <a:t>Smith</a:t>
            </a:r>
            <a:r>
              <a:rPr lang="en-GB" sz="1400" dirty="0">
                <a:solidFill>
                  <a:schemeClr val="accent6">
                    <a:lumMod val="75000"/>
                  </a:schemeClr>
                </a:solidFill>
              </a:rPr>
              <a:t>, A. (2012) </a:t>
            </a:r>
            <a:r>
              <a:rPr lang="en-GB" sz="1400" i="1" dirty="0">
                <a:solidFill>
                  <a:schemeClr val="accent6">
                    <a:lumMod val="75000"/>
                  </a:schemeClr>
                </a:solidFill>
              </a:rPr>
              <a:t>Events and Urban Regeneration The Strategic Use of Events to Revitalise </a:t>
            </a:r>
            <a:r>
              <a:rPr lang="en-GB" sz="1400" i="1" dirty="0" smtClean="0">
                <a:solidFill>
                  <a:schemeClr val="accent6">
                    <a:lumMod val="75000"/>
                  </a:schemeClr>
                </a:solidFill>
              </a:rPr>
              <a:t>Cities</a:t>
            </a:r>
            <a:r>
              <a:rPr lang="en-GB" sz="1400" dirty="0" smtClean="0">
                <a:solidFill>
                  <a:schemeClr val="accent6">
                    <a:lumMod val="75000"/>
                  </a:schemeClr>
                </a:solidFill>
              </a:rPr>
              <a:t>. UK, </a:t>
            </a:r>
            <a:r>
              <a:rPr lang="en-GB" sz="1400" dirty="0" err="1" smtClean="0">
                <a:solidFill>
                  <a:schemeClr val="accent6">
                    <a:lumMod val="75000"/>
                  </a:schemeClr>
                </a:solidFill>
              </a:rPr>
              <a:t>Routledge</a:t>
            </a:r>
            <a:endParaRPr lang="en-GB" sz="1400" dirty="0" smtClean="0">
              <a:solidFill>
                <a:schemeClr val="accent6">
                  <a:lumMod val="75000"/>
                </a:schemeClr>
              </a:solidFill>
            </a:endParaRPr>
          </a:p>
          <a:p>
            <a:endParaRPr lang="en-GB" sz="1400" dirty="0" smtClean="0">
              <a:solidFill>
                <a:schemeClr val="accent6">
                  <a:lumMod val="75000"/>
                </a:schemeClr>
              </a:solidFill>
            </a:endParaRPr>
          </a:p>
          <a:p>
            <a:r>
              <a:rPr lang="en-GB" sz="1400" dirty="0" err="1" smtClean="0">
                <a:solidFill>
                  <a:schemeClr val="accent6">
                    <a:lumMod val="75000"/>
                  </a:schemeClr>
                </a:solidFill>
              </a:rPr>
              <a:t>Svensson</a:t>
            </a:r>
            <a:r>
              <a:rPr lang="en-GB" sz="1400" dirty="0" smtClean="0">
                <a:solidFill>
                  <a:schemeClr val="accent6">
                    <a:lumMod val="75000"/>
                  </a:schemeClr>
                </a:solidFill>
              </a:rPr>
              <a:t>, G. (2001) “</a:t>
            </a:r>
            <a:r>
              <a:rPr lang="en-GB" sz="1400" dirty="0" err="1" smtClean="0">
                <a:solidFill>
                  <a:schemeClr val="accent6">
                    <a:lumMod val="75000"/>
                  </a:schemeClr>
                </a:solidFill>
              </a:rPr>
              <a:t>Glocalization</a:t>
            </a:r>
            <a:r>
              <a:rPr lang="en-GB" sz="1400" dirty="0" smtClean="0">
                <a:solidFill>
                  <a:schemeClr val="accent6">
                    <a:lumMod val="75000"/>
                  </a:schemeClr>
                </a:solidFill>
              </a:rPr>
              <a:t>” of Business Activities: A “</a:t>
            </a:r>
            <a:r>
              <a:rPr lang="en-GB" sz="1400" dirty="0" err="1" smtClean="0">
                <a:solidFill>
                  <a:schemeClr val="accent6">
                    <a:lumMod val="75000"/>
                  </a:schemeClr>
                </a:solidFill>
              </a:rPr>
              <a:t>glocal</a:t>
            </a:r>
            <a:endParaRPr lang="en-GB" sz="1400" dirty="0" smtClean="0">
              <a:solidFill>
                <a:schemeClr val="accent6">
                  <a:lumMod val="75000"/>
                </a:schemeClr>
              </a:solidFill>
            </a:endParaRPr>
          </a:p>
          <a:p>
            <a:r>
              <a:rPr lang="en-GB" sz="1400" dirty="0" smtClean="0">
                <a:solidFill>
                  <a:schemeClr val="accent6">
                    <a:lumMod val="75000"/>
                  </a:schemeClr>
                </a:solidFill>
              </a:rPr>
              <a:t>Strategy” Approach. </a:t>
            </a:r>
            <a:r>
              <a:rPr lang="en-GB" sz="1400" i="1" dirty="0" smtClean="0">
                <a:solidFill>
                  <a:schemeClr val="accent6">
                    <a:lumMod val="75000"/>
                  </a:schemeClr>
                </a:solidFill>
              </a:rPr>
              <a:t>Management Decision. </a:t>
            </a:r>
            <a:r>
              <a:rPr lang="en-GB" sz="1400" dirty="0" smtClean="0">
                <a:solidFill>
                  <a:schemeClr val="accent6">
                    <a:lumMod val="75000"/>
                  </a:schemeClr>
                </a:solidFill>
              </a:rPr>
              <a:t>Vol.39, Issue 1 pp.6-18, MCB University Press</a:t>
            </a:r>
          </a:p>
          <a:p>
            <a:endParaRPr lang="en-GB" sz="1400" u="sng" dirty="0" smtClean="0">
              <a:solidFill>
                <a:schemeClr val="accent6">
                  <a:lumMod val="75000"/>
                </a:schemeClr>
              </a:solidFill>
            </a:endParaRPr>
          </a:p>
          <a:p>
            <a:r>
              <a:rPr lang="en-GB" sz="1400" dirty="0" err="1" smtClean="0">
                <a:solidFill>
                  <a:schemeClr val="accent6">
                    <a:lumMod val="75000"/>
                  </a:schemeClr>
                </a:solidFill>
              </a:rPr>
              <a:t>Swarbrooke</a:t>
            </a:r>
            <a:r>
              <a:rPr lang="en-GB" sz="1400" dirty="0" smtClean="0">
                <a:solidFill>
                  <a:schemeClr val="accent6">
                    <a:lumMod val="75000"/>
                  </a:schemeClr>
                </a:solidFill>
              </a:rPr>
              <a:t>, J. (2006) </a:t>
            </a:r>
            <a:r>
              <a:rPr lang="en-GB" sz="1400" i="1" dirty="0" smtClean="0">
                <a:solidFill>
                  <a:schemeClr val="accent6">
                    <a:lumMod val="75000"/>
                  </a:schemeClr>
                </a:solidFill>
              </a:rPr>
              <a:t>The Development and Management of Visitor Attractions.  </a:t>
            </a:r>
            <a:r>
              <a:rPr lang="en-GB" sz="1400" dirty="0" smtClean="0">
                <a:solidFill>
                  <a:schemeClr val="accent6">
                    <a:lumMod val="75000"/>
                  </a:schemeClr>
                </a:solidFill>
              </a:rPr>
              <a:t>Second Edition. </a:t>
            </a:r>
            <a:r>
              <a:rPr lang="en-GB" sz="1400" dirty="0">
                <a:solidFill>
                  <a:schemeClr val="accent6">
                    <a:lumMod val="75000"/>
                  </a:schemeClr>
                </a:solidFill>
              </a:rPr>
              <a:t>E</a:t>
            </a:r>
            <a:r>
              <a:rPr lang="en-GB" sz="1400" dirty="0" smtClean="0">
                <a:solidFill>
                  <a:schemeClr val="accent6">
                    <a:lumMod val="75000"/>
                  </a:schemeClr>
                </a:solidFill>
              </a:rPr>
              <a:t>lsevier – Chapter 6</a:t>
            </a:r>
            <a:endParaRPr lang="en-GB" sz="1400" dirty="0"/>
          </a:p>
        </p:txBody>
      </p:sp>
      <p:sp>
        <p:nvSpPr>
          <p:cNvPr id="6" name="Title 1"/>
          <p:cNvSpPr>
            <a:spLocks noGrp="1"/>
          </p:cNvSpPr>
          <p:nvPr>
            <p:ph type="title"/>
          </p:nvPr>
        </p:nvSpPr>
        <p:spPr>
          <a:xfrm>
            <a:off x="285720" y="-18256"/>
            <a:ext cx="7620000" cy="1143000"/>
          </a:xfrm>
        </p:spPr>
        <p:txBody>
          <a:bodyPr/>
          <a:lstStyle/>
          <a:p>
            <a:r>
              <a:rPr lang="en-GB" sz="4000" b="1" dirty="0" smtClean="0">
                <a:solidFill>
                  <a:srgbClr val="0070C0"/>
                </a:solidFill>
              </a:rPr>
              <a:t>Useful References</a:t>
            </a:r>
            <a:endParaRPr lang="en-GB" sz="4000" b="1" dirty="0">
              <a:solidFill>
                <a:srgbClr val="0070C0"/>
              </a:solidFill>
            </a:endParaRPr>
          </a:p>
        </p:txBody>
      </p:sp>
    </p:spTree>
    <p:extLst>
      <p:ext uri="{BB962C8B-B14F-4D97-AF65-F5344CB8AC3E}">
        <p14:creationId xmlns:p14="http://schemas.microsoft.com/office/powerpoint/2010/main" val="370656471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5460</TotalTime>
  <Words>1866</Words>
  <Application>Microsoft Office PowerPoint</Application>
  <PresentationFormat>On-screen Show (4:3)</PresentationFormat>
  <Paragraphs>174</Paragraphs>
  <Slides>21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Cambria</vt:lpstr>
      <vt:lpstr>Times New Roman</vt:lpstr>
      <vt:lpstr>Adjacency</vt:lpstr>
      <vt:lpstr> Strategic Events Management</vt:lpstr>
      <vt:lpstr>Today</vt:lpstr>
      <vt:lpstr>What is a Feasibility Study?</vt:lpstr>
      <vt:lpstr>What is a feasibility study</vt:lpstr>
      <vt:lpstr>What is a feasibility study?</vt:lpstr>
      <vt:lpstr>What is a feasibility study?</vt:lpstr>
      <vt:lpstr>PowerPoint Presentation</vt:lpstr>
      <vt:lpstr>Global Forces Impacting Feasibility Studies</vt:lpstr>
      <vt:lpstr>The International  Events Environment</vt:lpstr>
      <vt:lpstr>Global Forces Impacting Feasibility Studies    Key Questions:</vt:lpstr>
      <vt:lpstr>The local context - Key questions</vt:lpstr>
      <vt:lpstr>Tasks </vt:lpstr>
      <vt:lpstr>Assignment two – 70%</vt:lpstr>
      <vt:lpstr>Assignment two – 70%</vt:lpstr>
      <vt:lpstr>Task</vt:lpstr>
      <vt:lpstr>Contents Page</vt:lpstr>
      <vt:lpstr>List of themes</vt:lpstr>
      <vt:lpstr>Case study – The Swansea Digital Arena</vt:lpstr>
      <vt:lpstr>Still to come</vt:lpstr>
      <vt:lpstr>Useful References</vt:lpstr>
      <vt:lpstr>Useful References</vt:lpstr>
    </vt:vector>
  </TitlesOfParts>
  <Company>University of Worcester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SPRT 3020</dc:title>
  <dc:creator>Mark Piekarz</dc:creator>
  <cp:lastModifiedBy>Suzanne Wells</cp:lastModifiedBy>
  <cp:revision>92</cp:revision>
  <dcterms:created xsi:type="dcterms:W3CDTF">2011-01-31T13:31:54Z</dcterms:created>
  <dcterms:modified xsi:type="dcterms:W3CDTF">2019-11-24T16:49:53Z</dcterms:modified>
</cp:coreProperties>
</file>