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77" r:id="rId2"/>
    <p:sldId id="279" r:id="rId3"/>
    <p:sldId id="275" r:id="rId4"/>
    <p:sldId id="274" r:id="rId5"/>
    <p:sldId id="261" r:id="rId6"/>
    <p:sldId id="260" r:id="rId7"/>
    <p:sldId id="259" r:id="rId8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2">
          <p15:clr>
            <a:srgbClr val="A4A3A4"/>
          </p15:clr>
        </p15:guide>
        <p15:guide id="2" pos="213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041" autoAdjust="0"/>
  </p:normalViewPr>
  <p:slideViewPr>
    <p:cSldViewPr>
      <p:cViewPr varScale="1">
        <p:scale>
          <a:sx n="86" d="100"/>
          <a:sy n="86" d="100"/>
        </p:scale>
        <p:origin x="71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32"/>
        <p:guide pos="213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46125"/>
            <a:ext cx="4967287" cy="3727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22694"/>
            <a:ext cx="5408930" cy="447413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DD9E69-FD10-4042-8F48-7EFEA51AADC4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359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46125"/>
            <a:ext cx="4967287" cy="3727450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55813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864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chemeClr val="bg1"/>
                </a:solidFill>
              </a:rPr>
              <a:t>EAEC6012/C</a:t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>
                <a:solidFill>
                  <a:schemeClr val="bg1"/>
                </a:solidFill>
              </a:rPr>
              <a:t/>
            </a:r>
            <a:br>
              <a:rPr lang="en-US" altLang="en-US" dirty="0">
                <a:solidFill>
                  <a:schemeClr val="bg1"/>
                </a:solidFill>
              </a:rPr>
            </a:br>
            <a:r>
              <a:rPr lang="cy-GB" altLang="en-US" dirty="0" smtClean="0">
                <a:solidFill>
                  <a:schemeClr val="bg1"/>
                </a:solidFill>
              </a:rPr>
              <a:t>Meini prawf asesu traethawd</a:t>
            </a:r>
            <a:r>
              <a:rPr lang="en-US" altLang="en-US" sz="3600" dirty="0" smtClean="0">
                <a:solidFill>
                  <a:schemeClr val="bg1"/>
                </a:solidFill>
              </a:rPr>
              <a:t/>
            </a:r>
            <a:br>
              <a:rPr lang="en-US" altLang="en-US" sz="3600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/>
            </a:r>
            <a:br>
              <a:rPr lang="en-US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>Essay a</a:t>
            </a:r>
            <a:r>
              <a:rPr lang="en-US" altLang="en-US" i="1" dirty="0" smtClean="0">
                <a:solidFill>
                  <a:schemeClr val="bg1"/>
                </a:solidFill>
              </a:rPr>
              <a:t>ssessment marking criteria</a:t>
            </a:r>
            <a:endParaRPr lang="en-US" altLang="en-US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8696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88913"/>
            <a:ext cx="7772400" cy="647700"/>
          </a:xfrm>
        </p:spPr>
        <p:txBody>
          <a:bodyPr>
            <a:normAutofit/>
          </a:bodyPr>
          <a:lstStyle/>
          <a:p>
            <a:r>
              <a:rPr lang="cy-GB" altLang="en-US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Traethawd</a:t>
            </a:r>
            <a:r>
              <a:rPr lang="en-GB" altLang="en-US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/ Essay 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125538"/>
            <a:ext cx="4098925" cy="410368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80000"/>
              </a:lnSpc>
            </a:pP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Angen sylw clir i bob agwedd a nodir yn y disgrifiad aseiniad a’r daflen farcio yn y llawlyfr modwl. Darllenwch ac ailddarllenwch hyn a nodi’r sleidiau sy’n cynorthwyo gyda </a:t>
            </a:r>
            <a:r>
              <a:rPr lang="cy-GB" alt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Ffocws: </a:t>
            </a: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plentyndod 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mewn </a:t>
            </a: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 wlad gyferbyniol 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thystiolaeth o gymharu problemau ynghylch </a:t>
            </a: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addysgeg, hawliau, ethnigrwydd, polisi cyhoeddus ac iaith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altLang="en-US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Gofynion lefel 6 ynghylch </a:t>
            </a: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ddadansoddi’n feirniadol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gan ddefnyddio ffynonellau </a:t>
            </a:r>
            <a:r>
              <a:rPr lang="cy-GB" altLang="en-US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cyfrifol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altLang="en-US" sz="24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osgowch</a:t>
            </a:r>
            <a:r>
              <a:rPr lang="cy-GB" alt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er enghraifft, wefannau twristaidd).</a:t>
            </a:r>
            <a:endParaRPr lang="cy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125538"/>
            <a:ext cx="4100513" cy="431958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Clear coverage needed of each aspect indicated on the assignment description and mark sheet in the module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andbook. Read and re-read this and take note of the </a:t>
            </a:r>
            <a:r>
              <a:rPr lang="en-GB" alt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supporting 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PowerPoint.</a:t>
            </a: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Focus: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childhood 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 contrasting countries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with evidence of comparison of issues regarding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pedagogy, rights, ethnicity, public policy and language.</a:t>
            </a:r>
          </a:p>
          <a:p>
            <a:pPr>
              <a:lnSpc>
                <a:spcPct val="80000"/>
              </a:lnSpc>
            </a:pP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Level 6 requirements of </a:t>
            </a:r>
            <a:r>
              <a:rPr lang="en-GB" alt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critical analysis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using </a:t>
            </a:r>
            <a:r>
              <a:rPr lang="en-GB" altLang="en-US" sz="1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reputable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sources (</a:t>
            </a:r>
            <a:r>
              <a:rPr lang="en-GB" altLang="en-US" sz="1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en-GB" alt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for example, tourist websites).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buFontTx/>
              <a:buNone/>
            </a:pPr>
            <a:endParaRPr lang="en-GB" altLang="en-US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830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Autofit/>
          </a:bodyPr>
          <a:lstStyle/>
          <a:p>
            <a:pPr algn="l"/>
            <a:r>
              <a:rPr lang="cy-GB" altLang="cy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dros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gael marc o 7</a:t>
            </a:r>
            <a: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0% neu ragor (Ardderchog)</a:t>
            </a:r>
            <a:b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cy-GB" altLang="cy-GB" sz="2000" b="1" dirty="0">
                <a:latin typeface="Arial" panose="020B0604020202020204" pitchFamily="34" charset="0"/>
                <a:cs typeface="Arial" panose="020B0604020202020204" pitchFamily="34" charset="0"/>
              </a:rPr>
              <a:t>reasons </a:t>
            </a:r>
            <a:r>
              <a:rPr lang="cy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for gaining a mark 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of, or over, 70% (Excellent)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628800"/>
            <a:ext cx="4244280" cy="4104382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ardderchog o’r pynciau a nodir yn y meini prawf asesu gyda chysylltiadau clir iawn ag ymchwil ategol o ffynonellau cyfrifol.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Dadansoddiad beirniadol ardderchog o’r ddwy wlad a ddewiswyd.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Cyfeirnodi ardderchog, gan gynnwys cymharu barn awduron neu sefydliadau â’r dyddiadau a ddarparwyd ar gyfer unrhyw ystadegau.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</a:t>
            </a:r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ysgrifenedig a </a:t>
            </a:r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strwythur ardderchog.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Sylw llawn wedi’i gymryd o’r sleidiau </a:t>
            </a:r>
            <a:r>
              <a:rPr lang="cy-GB" alt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 </a:t>
            </a:r>
          </a:p>
          <a:p>
            <a:endParaRPr lang="cy-GB" altLang="cy-GB" dirty="0" smtClean="0">
              <a:latin typeface="Lucida Sans" panose="020B0602040502020204" pitchFamily="34" charset="0"/>
            </a:endParaRP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</a:t>
            </a:r>
            <a:r>
              <a:rPr lang="en-GB" altLang="cy-GB" sz="1700" dirty="0">
                <a:latin typeface="Arial" panose="020B0604020202020204" pitchFamily="34" charset="0"/>
                <a:cs typeface="Arial" panose="020B0604020202020204" pitchFamily="34" charset="0"/>
              </a:rPr>
              <a:t>understanding of </a:t>
            </a:r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the stated topics in the assessment criteria with very clear links to supporting research from reputable sources.</a:t>
            </a:r>
          </a:p>
          <a:p>
            <a:pPr lvl="0"/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critical analysis of the two chosen countries.</a:t>
            </a:r>
          </a:p>
          <a:p>
            <a:pPr lvl="0"/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referencing, including comparison of authors or organisation views with dates provided for any statistics.</a:t>
            </a:r>
          </a:p>
          <a:p>
            <a:pPr lvl="0"/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Excellent written expression and structure.</a:t>
            </a:r>
          </a:p>
          <a:p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Full notice taken of the advice from the </a:t>
            </a:r>
            <a:r>
              <a:rPr lang="en-GB" altLang="cy-GB" sz="1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1700" dirty="0" smtClean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 </a:t>
            </a:r>
          </a:p>
          <a:p>
            <a:pPr marL="0" indent="0">
              <a:buNone/>
            </a:pPr>
            <a:r>
              <a:rPr lang="en-GB" altLang="cy-GB" sz="2000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553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Autofit/>
          </a:bodyPr>
          <a:lstStyle/>
          <a:p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dros gael marc o 6</a:t>
            </a:r>
            <a: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0% neu ragor (Da iawn)</a:t>
            </a:r>
            <a:br>
              <a:rPr lang="cy-GB" altLang="cy-GB" sz="20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Potential reasons for gaining a mark 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of, or over, 60% (Very good)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dda iawn o’r pynciau a nodir yn y meini prawf asesu gyda chysylltiadau da iawn ag ymchwil ategol o ffynonellau cyfrifol.</a:t>
            </a:r>
          </a:p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Dadansoddiad beirniadol da iawn ar y ddwy wlad a ddewiswyd.</a:t>
            </a: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Cyfeirnodi da iawn, gan gynnwys cymharu barn awduron a sefydliadau â’r dyddiadau a roddwyd ar gyfer unrhyw ystadegau.</a:t>
            </a:r>
          </a:p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ysgrifenedig a strwythur da iawn.</a:t>
            </a: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Sylw da iawn wedi’i gymryd o’r cyngor o’r sleidiau </a:t>
            </a:r>
            <a:r>
              <a:rPr lang="cy-GB" alt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</a:t>
            </a:r>
            <a:endParaRPr lang="cy-GB" alt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>
            <a:normAutofit/>
          </a:bodyPr>
          <a:lstStyle/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understanding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of the stated topics in the assessment criteria with very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links to supporting research from reputable sources.</a:t>
            </a:r>
          </a:p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critical analysis of the two chosen countries.</a:t>
            </a:r>
          </a:p>
          <a:p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referencing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, including comparison of authors or organisation views with dates provided for any statistics.</a:t>
            </a:r>
          </a:p>
          <a:p>
            <a:pPr lvl="0"/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Very good written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expression and structure.</a:t>
            </a:r>
          </a:p>
          <a:p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Very good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notice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taken of the advice from the </a:t>
            </a:r>
            <a:r>
              <a:rPr lang="en-GB" altLang="cy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1400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 </a:t>
            </a:r>
          </a:p>
          <a:p>
            <a:pPr marL="0" indent="0">
              <a:buNone/>
            </a:pPr>
            <a:endParaRPr lang="en-GB" altLang="cy-GB" sz="1400" dirty="0" smtClean="0"/>
          </a:p>
        </p:txBody>
      </p:sp>
    </p:spTree>
    <p:extLst>
      <p:ext uri="{BB962C8B-B14F-4D97-AF65-F5344CB8AC3E}">
        <p14:creationId xmlns:p14="http://schemas.microsoft.com/office/powerpoint/2010/main" val="101261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685800" y="333375"/>
            <a:ext cx="7772400" cy="1008063"/>
          </a:xfrm>
        </p:spPr>
        <p:txBody>
          <a:bodyPr>
            <a:noAutofit/>
          </a:bodyPr>
          <a:lstStyle/>
          <a:p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dros gael marc yn y 50au (Da)</a:t>
            </a:r>
            <a:b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reasons for gaining a mark in the 50s (Good)</a:t>
            </a: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685800" y="1628775"/>
            <a:ext cx="3810000" cy="381635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dda o’r pynciau a nodir yn y meini prawf asesu gyda chysylltiadau da ag ymchwil ategol o ffynonellau cyfrifol.</a:t>
            </a:r>
          </a:p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Peth dadansoddiad beirniadol da ar y ddwy wlad a ddewiswyd.</a:t>
            </a: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Cyfeirnodi da, gan gynnwys cymharu barn awduron a sefydliadau â’r dyddiadau a roddwyd ar gyfer ystadegau.</a:t>
            </a:r>
          </a:p>
          <a:p>
            <a:pPr lvl="0"/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ysgrifenedig a strwythur da.</a:t>
            </a:r>
          </a:p>
          <a:p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Sylw da wedi’i gymryd o’r cyngor ar y sleidiau </a:t>
            </a:r>
            <a:r>
              <a:rPr lang="cy-GB" alt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</a:t>
            </a:r>
          </a:p>
          <a:p>
            <a:pPr marL="0" indent="0">
              <a:buNone/>
            </a:pPr>
            <a:endParaRPr lang="cy-GB" altLang="cy-GB" sz="2400" dirty="0" smtClean="0"/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28775"/>
            <a:ext cx="3810000" cy="4467225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of the stated topics in the assessment criteria with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links to supporting research from reputable sources.</a:t>
            </a:r>
          </a:p>
          <a:p>
            <a:pPr lvl="0"/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good critical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analysis of the two chosen countries.</a:t>
            </a:r>
          </a:p>
          <a:p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referencing, including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comparison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of authors or organisation views with dates provided for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written expression and structure.</a:t>
            </a:r>
          </a:p>
          <a:p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ood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notice taken of the advice from the </a:t>
            </a:r>
            <a:r>
              <a:rPr lang="en-GB" alt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 </a:t>
            </a:r>
          </a:p>
          <a:p>
            <a:pPr marL="0" indent="0">
              <a:buNone/>
            </a:pPr>
            <a:endParaRPr lang="en-GB" altLang="cy-GB" sz="2400" dirty="0"/>
          </a:p>
          <a:p>
            <a:pPr marL="0" indent="0">
              <a:buNone/>
            </a:pPr>
            <a:endParaRPr lang="en-GB" altLang="cy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30844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 </a:t>
            </a:r>
            <a:r>
              <a:rPr lang="cy-GB" altLang="en-US" sz="2000" dirty="0" smtClean="0"/>
              <a:t>Rhesymau posibl dros gael marc yn y </a:t>
            </a:r>
            <a:r>
              <a:rPr lang="cy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40au (Boddhaol)</a:t>
            </a:r>
            <a:br>
              <a:rPr lang="cy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Potential</a:t>
            </a:r>
            <a:r>
              <a:rPr lang="cy-GB" alt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cy-GB" sz="2000" dirty="0">
                <a:latin typeface="Arial" panose="020B0604020202020204" pitchFamily="34" charset="0"/>
                <a:cs typeface="Arial" panose="020B0604020202020204" pitchFamily="34" charset="0"/>
              </a:rPr>
              <a:t>reasons for gaining a mark in the </a:t>
            </a:r>
            <a:r>
              <a:rPr lang="en-GB" alt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40s (Satisfactory)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gyfyngedig o’r pynciau a nodir yn y meini prawf asesu gyda chysylltiadau cyfyngedig ag ymchwil ategol o rai ffynonellau cyfrifol.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Dadansoddiad cyfyngedig ar y ddwy wlad a ddewiswyd (tuedd i ddisgrifio neu restru ffeithiau).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Cyfeirnodi cyfyngedig, fawr ddim cymharu barn awduron a sefydliadau â’r dyddiadau a roddwyd ar gyfer unrhyw ystadegau.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Angen sylw ar y mynegiant ysgrifenedig a/neu’r strwythur.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Sylw boddhaol wedi’i gymryd o’r cyngor yn y sleidiau </a:t>
            </a:r>
            <a:r>
              <a:rPr lang="cy-GB" alt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</a:t>
            </a:r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understanding of the stated topics in the assessment criteria with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links to supporting research from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some reputable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sources.</a:t>
            </a:r>
          </a:p>
          <a:p>
            <a:pPr lvl="0"/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analysis of the two chosen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countries (a tendency to describe or list facts).</a:t>
            </a:r>
            <a:endParaRPr lang="en-GB" altLang="cy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Limited referencing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little or no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comparison of authors or organisation views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without dates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provided for statistics.</a:t>
            </a:r>
          </a:p>
          <a:p>
            <a:pPr lvl="0"/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Written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expression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and/or structure need attention.</a:t>
            </a:r>
            <a:endParaRPr lang="en-GB" altLang="cy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Satisfactory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notice taken of the advice from the </a:t>
            </a:r>
            <a:r>
              <a:rPr lang="en-GB" altLang="cy-GB" sz="2900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2900" dirty="0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sz="2900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 </a:t>
            </a:r>
          </a:p>
          <a:p>
            <a:endParaRPr lang="en-GB" altLang="en-US" dirty="0" smtClean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88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Autofit/>
          </a:bodyPr>
          <a:lstStyle/>
          <a:p>
            <a:r>
              <a:rPr lang="cy-GB" altLang="cy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Rhesymau posibl 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dros fethu (dan 40%)</a:t>
            </a:r>
            <a:b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altLang="cy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reasons </a:t>
            </a:r>
            <a:r>
              <a:rPr lang="cy-GB" alt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for a fail (under 40%)</a:t>
            </a:r>
            <a:endParaRPr lang="en-GB" altLang="cy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628775"/>
            <a:ext cx="3810000" cy="4114800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Dealltwriaeth annigonol o’r pynciau a nodir yn y meini prawf asesu gyda chysylltiadau annigonol ag ymchwil ategol; nid yw’r ffynonellau bob amser yn rhai academaidd.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Disgrifio neu restru ffeithiau yn hytrach na chymharu a chyferbynnu gwledydd drwyddi draw.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Efallai nad yw’r wlad a ddewiswyd yn cynnig digon  o wrthgyferbyniad ym maes plentyndod.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Cyfeirnodi annigonol; darparu dyddiadau ar gyfer ystadegau ar hap.</a:t>
            </a:r>
          </a:p>
          <a:p>
            <a:pPr lvl="0"/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Mynegiant ysgrifenedig a/neu strwythur gwan.</a:t>
            </a:r>
          </a:p>
          <a:p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Sylw annigonol wedi’i gymryd o’r cyngor yn y sleidiau </a:t>
            </a:r>
            <a:r>
              <a:rPr lang="cy-GB" alt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cy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a’r esboniad ar asesu yn y llawlyfr modwl</a:t>
            </a:r>
          </a:p>
          <a:p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628775"/>
            <a:ext cx="3810000" cy="4114800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understanding of the stated topics in the assessment criteria with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links to supporting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research; sources not always academic.</a:t>
            </a: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escribing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listing facts as opposed to comparing and contrasting countries throughout.</a:t>
            </a:r>
          </a:p>
          <a:p>
            <a:pPr lvl="0"/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Choice of country may not provide sufficient contrast of childhood.</a:t>
            </a:r>
          </a:p>
          <a:p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referencing; haphazard provision of dates for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statistics.</a:t>
            </a:r>
          </a:p>
          <a:p>
            <a:pPr lvl="0"/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Weak written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expression and/or </a:t>
            </a:r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structure.</a:t>
            </a: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Insufficient notice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taken of the advice from the </a:t>
            </a: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Panopto</a:t>
            </a:r>
            <a:r>
              <a:rPr lang="en-GB" altLang="cy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mtClean="0">
                <a:latin typeface="Arial" panose="020B0604020202020204" pitchFamily="34" charset="0"/>
                <a:cs typeface="Arial" panose="020B0604020202020204" pitchFamily="34" charset="0"/>
              </a:rPr>
              <a:t>PowerPoint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and the assessment explanation in the module handbook </a:t>
            </a:r>
          </a:p>
          <a:p>
            <a:endParaRPr lang="en-GB" altLang="cy-GB" dirty="0" smtClean="0">
              <a:solidFill>
                <a:srgbClr val="0000FF"/>
              </a:solidFill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63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691</TotalTime>
  <Words>992</Words>
  <Application>Microsoft Office PowerPoint</Application>
  <PresentationFormat>On-screen Show (4:3)</PresentationFormat>
  <Paragraphs>68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Lucida Sans</vt:lpstr>
      <vt:lpstr>Myriad Pro</vt:lpstr>
      <vt:lpstr>20140311PresentationUWTSDTemplate</vt:lpstr>
      <vt:lpstr>EAEC6012/C  Meini prawf asesu traethawd  Essay assessment marking criteria</vt:lpstr>
      <vt:lpstr>Traethawd / Essay </vt:lpstr>
      <vt:lpstr>Rhesymau posibl dros gael marc o 70% neu ragor (Ardderchog) Potential reasons for gaining a mark of, or over, 70% (Excellent)</vt:lpstr>
      <vt:lpstr>Rhesymau posibl dros gael marc o 60% neu ragor (Da iawn) Potential reasons for gaining a mark of, or over, 60% (Very good)</vt:lpstr>
      <vt:lpstr>Rhesymau posibl dros gael marc yn y 50au (Da) Potential reasons for gaining a mark in the 50s (Good)</vt:lpstr>
      <vt:lpstr> Rhesymau posibl dros gael marc yn y 40au (Boddhaol) Potential reasons for gaining a mark in the 40s (Satisfactory)</vt:lpstr>
      <vt:lpstr>Rhesymau posibl dros fethu (dan 40%) Potential reasons for a fail (under 40%)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42</cp:revision>
  <cp:lastPrinted>2015-11-04T14:34:32Z</cp:lastPrinted>
  <dcterms:created xsi:type="dcterms:W3CDTF">2015-04-14T15:21:28Z</dcterms:created>
  <dcterms:modified xsi:type="dcterms:W3CDTF">2016-12-01T14:36:40Z</dcterms:modified>
</cp:coreProperties>
</file>