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61" r:id="rId5"/>
    <p:sldId id="259" r:id="rId6"/>
    <p:sldId id="269" r:id="rId7"/>
    <p:sldId id="262" r:id="rId8"/>
    <p:sldId id="265" r:id="rId9"/>
    <p:sldId id="266" r:id="rId10"/>
    <p:sldId id="267" r:id="rId11"/>
  </p:sldIdLst>
  <p:sldSz cx="18288000" cy="10287000"/>
  <p:notesSz cx="6858000" cy="9144000"/>
  <p:embeddedFontLst>
    <p:embeddedFont>
      <p:font typeface="Gill Sans Bold" panose="020B0604020202020204" charset="0"/>
      <p:regular r:id="rId12"/>
    </p:embeddedFont>
    <p:embeddedFont>
      <p:font typeface="Gill Sans Display Ultra-Bold" panose="020B0604020202020204" charset="0"/>
      <p:regular r:id="rId13"/>
    </p:embeddedFont>
    <p:embeddedFont>
      <p:font typeface="Gill Sans Light" panose="020B0604020202020204" charset="0"/>
      <p:regular r:id="rId14"/>
    </p:embeddedFont>
    <p:embeddedFont>
      <p:font typeface="Gill Sans MT" panose="020B0502020104020203" pitchFamily="34" charset="0"/>
      <p:regular r:id="rId15"/>
      <p:bold r:id="rId16"/>
      <p:italic r:id="rId17"/>
      <p:boldItalic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5" d="100"/>
          <a:sy n="45" d="100"/>
        </p:scale>
        <p:origin x="603" y="-8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hyperlink" Target="https://www.singaporeoae.sg/about/noae/" TargetMode="External"/><Relationship Id="rId3" Type="http://schemas.openxmlformats.org/officeDocument/2006/relationships/image" Target="../media/image4.png"/><Relationship Id="rId7" Type="http://schemas.openxmlformats.org/officeDocument/2006/relationships/hyperlink" Target="https://naturalresources.wales/about-us/news-and-blogs/news/people-across-wales-connect-with-nature-as-outdoor-learning-week-returns/?lang=en"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https://ltl.org.uk/news/5-key-benefits-of-outdoor-learning/" TargetMode="External"/><Relationship Id="rId5" Type="http://schemas.openxmlformats.org/officeDocument/2006/relationships/image" Target="../media/image2.png"/><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endParaRPr lang="en-GB"/>
          </a:p>
        </p:txBody>
      </p:sp>
      <p:sp>
        <p:nvSpPr>
          <p:cNvPr id="3" name="Freeform 3"/>
          <p:cNvSpPr/>
          <p:nvPr/>
        </p:nvSpPr>
        <p:spPr>
          <a:xfrm>
            <a:off x="0" y="0"/>
            <a:ext cx="4284336" cy="5252826"/>
          </a:xfrm>
          <a:custGeom>
            <a:avLst/>
            <a:gdLst/>
            <a:ahLst/>
            <a:cxnLst/>
            <a:rect l="l" t="t" r="r" b="b"/>
            <a:pathLst>
              <a:path w="4284336" h="5252826">
                <a:moveTo>
                  <a:pt x="0" y="0"/>
                </a:moveTo>
                <a:lnTo>
                  <a:pt x="4284336" y="0"/>
                </a:lnTo>
                <a:lnTo>
                  <a:pt x="4284336" y="5252826"/>
                </a:lnTo>
                <a:lnTo>
                  <a:pt x="0" y="5252826"/>
                </a:lnTo>
                <a:lnTo>
                  <a:pt x="0" y="0"/>
                </a:lnTo>
                <a:close/>
              </a:path>
            </a:pathLst>
          </a:custGeom>
          <a:blipFill>
            <a:blip r:embed="rId3"/>
            <a:stretch>
              <a:fillRect/>
            </a:stretch>
          </a:blipFill>
        </p:spPr>
        <p:txBody>
          <a:bodyPr/>
          <a:lstStyle/>
          <a:p>
            <a:endParaRPr lang="en-GB"/>
          </a:p>
        </p:txBody>
      </p:sp>
      <p:sp>
        <p:nvSpPr>
          <p:cNvPr id="4" name="Freeform 4"/>
          <p:cNvSpPr/>
          <p:nvPr/>
        </p:nvSpPr>
        <p:spPr>
          <a:xfrm>
            <a:off x="-4020822" y="6517658"/>
            <a:ext cx="11997571" cy="6208743"/>
          </a:xfrm>
          <a:custGeom>
            <a:avLst/>
            <a:gdLst/>
            <a:ahLst/>
            <a:cxnLst/>
            <a:rect l="l" t="t" r="r" b="b"/>
            <a:pathLst>
              <a:path w="11997571" h="6208743">
                <a:moveTo>
                  <a:pt x="0" y="0"/>
                </a:moveTo>
                <a:lnTo>
                  <a:pt x="11997571" y="0"/>
                </a:lnTo>
                <a:lnTo>
                  <a:pt x="11997571" y="6208743"/>
                </a:lnTo>
                <a:lnTo>
                  <a:pt x="0" y="6208743"/>
                </a:lnTo>
                <a:lnTo>
                  <a:pt x="0" y="0"/>
                </a:lnTo>
                <a:close/>
              </a:path>
            </a:pathLst>
          </a:custGeom>
          <a:blipFill>
            <a:blip r:embed="rId4"/>
            <a:stretch>
              <a:fillRect/>
            </a:stretch>
          </a:blipFill>
        </p:spPr>
        <p:txBody>
          <a:bodyPr/>
          <a:lstStyle/>
          <a:p>
            <a:endParaRPr lang="en-GB"/>
          </a:p>
        </p:txBody>
      </p:sp>
      <p:sp>
        <p:nvSpPr>
          <p:cNvPr id="5" name="Freeform 5"/>
          <p:cNvSpPr/>
          <p:nvPr/>
        </p:nvSpPr>
        <p:spPr>
          <a:xfrm flipH="1">
            <a:off x="10308612" y="6517658"/>
            <a:ext cx="11997571" cy="6208743"/>
          </a:xfrm>
          <a:custGeom>
            <a:avLst/>
            <a:gdLst/>
            <a:ahLst/>
            <a:cxnLst/>
            <a:rect l="l" t="t" r="r" b="b"/>
            <a:pathLst>
              <a:path w="11997571" h="6208743">
                <a:moveTo>
                  <a:pt x="11997571" y="0"/>
                </a:moveTo>
                <a:lnTo>
                  <a:pt x="0" y="0"/>
                </a:lnTo>
                <a:lnTo>
                  <a:pt x="0" y="6208743"/>
                </a:lnTo>
                <a:lnTo>
                  <a:pt x="11997571" y="6208743"/>
                </a:lnTo>
                <a:lnTo>
                  <a:pt x="11997571" y="0"/>
                </a:lnTo>
                <a:close/>
              </a:path>
            </a:pathLst>
          </a:custGeom>
          <a:blipFill>
            <a:blip r:embed="rId4"/>
            <a:stretch>
              <a:fillRect/>
            </a:stretch>
          </a:blipFill>
        </p:spPr>
        <p:txBody>
          <a:bodyPr/>
          <a:lstStyle/>
          <a:p>
            <a:endParaRPr lang="en-GB"/>
          </a:p>
        </p:txBody>
      </p:sp>
      <p:sp>
        <p:nvSpPr>
          <p:cNvPr id="6" name="Freeform 6"/>
          <p:cNvSpPr/>
          <p:nvPr/>
        </p:nvSpPr>
        <p:spPr>
          <a:xfrm flipH="1">
            <a:off x="14003664" y="0"/>
            <a:ext cx="4284336" cy="5252826"/>
          </a:xfrm>
          <a:custGeom>
            <a:avLst/>
            <a:gdLst/>
            <a:ahLst/>
            <a:cxnLst/>
            <a:rect l="l" t="t" r="r" b="b"/>
            <a:pathLst>
              <a:path w="4284336" h="5252826">
                <a:moveTo>
                  <a:pt x="4284336" y="0"/>
                </a:moveTo>
                <a:lnTo>
                  <a:pt x="0" y="0"/>
                </a:lnTo>
                <a:lnTo>
                  <a:pt x="0" y="5252826"/>
                </a:lnTo>
                <a:lnTo>
                  <a:pt x="4284336" y="5252826"/>
                </a:lnTo>
                <a:lnTo>
                  <a:pt x="4284336" y="0"/>
                </a:lnTo>
                <a:close/>
              </a:path>
            </a:pathLst>
          </a:custGeom>
          <a:blipFill>
            <a:blip r:embed="rId3"/>
            <a:stretch>
              <a:fillRect/>
            </a:stretch>
          </a:blipFill>
        </p:spPr>
        <p:txBody>
          <a:bodyPr/>
          <a:lstStyle/>
          <a:p>
            <a:endParaRPr lang="en-GB"/>
          </a:p>
        </p:txBody>
      </p:sp>
      <p:sp>
        <p:nvSpPr>
          <p:cNvPr id="7" name="Freeform 7"/>
          <p:cNvSpPr/>
          <p:nvPr/>
        </p:nvSpPr>
        <p:spPr>
          <a:xfrm>
            <a:off x="15782268" y="6334655"/>
            <a:ext cx="2954063" cy="5126357"/>
          </a:xfrm>
          <a:custGeom>
            <a:avLst/>
            <a:gdLst/>
            <a:ahLst/>
            <a:cxnLst/>
            <a:rect l="l" t="t" r="r" b="b"/>
            <a:pathLst>
              <a:path w="2954063" h="5126357">
                <a:moveTo>
                  <a:pt x="0" y="0"/>
                </a:moveTo>
                <a:lnTo>
                  <a:pt x="2954064" y="0"/>
                </a:lnTo>
                <a:lnTo>
                  <a:pt x="2954064" y="5126358"/>
                </a:lnTo>
                <a:lnTo>
                  <a:pt x="0" y="5126358"/>
                </a:lnTo>
                <a:lnTo>
                  <a:pt x="0" y="0"/>
                </a:lnTo>
                <a:close/>
              </a:path>
            </a:pathLst>
          </a:custGeom>
          <a:blipFill>
            <a:blip r:embed="rId5"/>
            <a:stretch>
              <a:fillRect/>
            </a:stretch>
          </a:blipFill>
        </p:spPr>
        <p:txBody>
          <a:bodyPr/>
          <a:lstStyle/>
          <a:p>
            <a:endParaRPr lang="en-GB"/>
          </a:p>
        </p:txBody>
      </p:sp>
      <p:sp>
        <p:nvSpPr>
          <p:cNvPr id="8" name="Freeform 8"/>
          <p:cNvSpPr/>
          <p:nvPr/>
        </p:nvSpPr>
        <p:spPr>
          <a:xfrm flipH="1">
            <a:off x="-448332" y="6334655"/>
            <a:ext cx="2954063" cy="5126357"/>
          </a:xfrm>
          <a:custGeom>
            <a:avLst/>
            <a:gdLst/>
            <a:ahLst/>
            <a:cxnLst/>
            <a:rect l="l" t="t" r="r" b="b"/>
            <a:pathLst>
              <a:path w="2954063" h="5126357">
                <a:moveTo>
                  <a:pt x="2954064" y="0"/>
                </a:moveTo>
                <a:lnTo>
                  <a:pt x="0" y="0"/>
                </a:lnTo>
                <a:lnTo>
                  <a:pt x="0" y="5126358"/>
                </a:lnTo>
                <a:lnTo>
                  <a:pt x="2954064" y="5126358"/>
                </a:lnTo>
                <a:lnTo>
                  <a:pt x="2954064" y="0"/>
                </a:lnTo>
                <a:close/>
              </a:path>
            </a:pathLst>
          </a:custGeom>
          <a:blipFill>
            <a:blip r:embed="rId5"/>
            <a:stretch>
              <a:fillRect/>
            </a:stretch>
          </a:blipFill>
        </p:spPr>
        <p:txBody>
          <a:bodyPr/>
          <a:lstStyle/>
          <a:p>
            <a:endParaRPr lang="en-GB"/>
          </a:p>
        </p:txBody>
      </p:sp>
      <p:sp>
        <p:nvSpPr>
          <p:cNvPr id="9" name="TextBox 9"/>
          <p:cNvSpPr txBox="1"/>
          <p:nvPr/>
        </p:nvSpPr>
        <p:spPr>
          <a:xfrm>
            <a:off x="7513400" y="8434765"/>
            <a:ext cx="8632432" cy="718851"/>
          </a:xfrm>
          <a:prstGeom prst="rect">
            <a:avLst/>
          </a:prstGeom>
        </p:spPr>
        <p:txBody>
          <a:bodyPr lIns="0" tIns="0" rIns="0" bIns="0" rtlCol="0" anchor="t">
            <a:spAutoFit/>
          </a:bodyPr>
          <a:lstStyle/>
          <a:p>
            <a:pPr algn="ctr">
              <a:lnSpc>
                <a:spcPts val="6058"/>
              </a:lnSpc>
            </a:pPr>
            <a:r>
              <a:rPr lang="en-US" sz="4327" b="1" dirty="0">
                <a:solidFill>
                  <a:schemeClr val="accent3">
                    <a:lumMod val="50000"/>
                  </a:schemeClr>
                </a:solidFill>
                <a:latin typeface="Gill Sans Bold"/>
                <a:ea typeface="Gill Sans Bold"/>
                <a:cs typeface="Gill Sans Bold"/>
                <a:sym typeface="Gill Sans Bold"/>
              </a:rPr>
              <a:t>By Yali Cheng</a:t>
            </a:r>
          </a:p>
        </p:txBody>
      </p:sp>
      <p:grpSp>
        <p:nvGrpSpPr>
          <p:cNvPr id="11" name="Group 14">
            <a:extLst>
              <a:ext uri="{FF2B5EF4-FFF2-40B4-BE49-F238E27FC236}">
                <a16:creationId xmlns:a16="http://schemas.microsoft.com/office/drawing/2014/main" id="{C7FFFE61-A31E-EF84-8F77-16DCB7A577B4}"/>
              </a:ext>
            </a:extLst>
          </p:cNvPr>
          <p:cNvGrpSpPr/>
          <p:nvPr/>
        </p:nvGrpSpPr>
        <p:grpSpPr>
          <a:xfrm>
            <a:off x="2324393" y="3407205"/>
            <a:ext cx="13890451" cy="3065322"/>
            <a:chOff x="0" y="0"/>
            <a:chExt cx="3658390" cy="807328"/>
          </a:xfrm>
        </p:grpSpPr>
        <p:sp>
          <p:nvSpPr>
            <p:cNvPr id="12" name="Freeform 15">
              <a:extLst>
                <a:ext uri="{FF2B5EF4-FFF2-40B4-BE49-F238E27FC236}">
                  <a16:creationId xmlns:a16="http://schemas.microsoft.com/office/drawing/2014/main" id="{ACEE2F8C-1E7A-28E8-7A60-CA9E94D41943}"/>
                </a:ext>
              </a:extLst>
            </p:cNvPr>
            <p:cNvSpPr/>
            <p:nvPr/>
          </p:nvSpPr>
          <p:spPr>
            <a:xfrm>
              <a:off x="0" y="0"/>
              <a:ext cx="3658391" cy="807328"/>
            </a:xfrm>
            <a:custGeom>
              <a:avLst/>
              <a:gdLst/>
              <a:ahLst/>
              <a:cxnLst/>
              <a:rect l="l" t="t" r="r" b="b"/>
              <a:pathLst>
                <a:path w="3658391" h="807328">
                  <a:moveTo>
                    <a:pt x="28425" y="0"/>
                  </a:moveTo>
                  <a:lnTo>
                    <a:pt x="3629966" y="0"/>
                  </a:lnTo>
                  <a:cubicBezTo>
                    <a:pt x="3645664" y="0"/>
                    <a:pt x="3658391" y="12726"/>
                    <a:pt x="3658391" y="28425"/>
                  </a:cubicBezTo>
                  <a:lnTo>
                    <a:pt x="3658391" y="778902"/>
                  </a:lnTo>
                  <a:cubicBezTo>
                    <a:pt x="3658391" y="794601"/>
                    <a:pt x="3645664" y="807328"/>
                    <a:pt x="3629966" y="807328"/>
                  </a:cubicBezTo>
                  <a:lnTo>
                    <a:pt x="28425" y="807328"/>
                  </a:lnTo>
                  <a:cubicBezTo>
                    <a:pt x="12726" y="807328"/>
                    <a:pt x="0" y="794601"/>
                    <a:pt x="0" y="778902"/>
                  </a:cubicBezTo>
                  <a:lnTo>
                    <a:pt x="0" y="28425"/>
                  </a:lnTo>
                  <a:cubicBezTo>
                    <a:pt x="0" y="12726"/>
                    <a:pt x="12726" y="0"/>
                    <a:pt x="28425" y="0"/>
                  </a:cubicBezTo>
                  <a:close/>
                </a:path>
              </a:pathLst>
            </a:custGeom>
            <a:solidFill>
              <a:srgbClr val="FFFAE7"/>
            </a:solidFill>
            <a:ln w="38100" cap="rnd">
              <a:solidFill>
                <a:srgbClr val="384122"/>
              </a:solidFill>
              <a:prstDash val="solid"/>
              <a:round/>
            </a:ln>
          </p:spPr>
          <p:txBody>
            <a:bodyPr/>
            <a:lstStyle/>
            <a:p>
              <a:endParaRPr lang="en-GB">
                <a:latin typeface="+mj-lt"/>
              </a:endParaRPr>
            </a:p>
          </p:txBody>
        </p:sp>
        <p:sp>
          <p:nvSpPr>
            <p:cNvPr id="13" name="TextBox 16">
              <a:extLst>
                <a:ext uri="{FF2B5EF4-FFF2-40B4-BE49-F238E27FC236}">
                  <a16:creationId xmlns:a16="http://schemas.microsoft.com/office/drawing/2014/main" id="{735D781D-F15A-CEDA-1127-16B0D03899B5}"/>
                </a:ext>
              </a:extLst>
            </p:cNvPr>
            <p:cNvSpPr txBox="1"/>
            <p:nvPr/>
          </p:nvSpPr>
          <p:spPr>
            <a:xfrm>
              <a:off x="0" y="-200025"/>
              <a:ext cx="3658390" cy="1007353"/>
            </a:xfrm>
            <a:prstGeom prst="rect">
              <a:avLst/>
            </a:prstGeom>
          </p:spPr>
          <p:txBody>
            <a:bodyPr lIns="50800" tIns="50800" rIns="50800" bIns="50800" rtlCol="0" anchor="ctr"/>
            <a:lstStyle/>
            <a:p>
              <a:pPr algn="ctr">
                <a:lnSpc>
                  <a:spcPts val="6299"/>
                </a:lnSpc>
              </a:pPr>
              <a:endParaRPr lang="en-US" sz="2799" dirty="0">
                <a:solidFill>
                  <a:srgbClr val="384122"/>
                </a:solidFill>
                <a:latin typeface="+mj-lt"/>
                <a:ea typeface="Gill Sans Light"/>
                <a:cs typeface="Gill Sans Light"/>
                <a:sym typeface="Gill Sans Light"/>
              </a:endParaRPr>
            </a:p>
          </p:txBody>
        </p:sp>
      </p:grpSp>
      <p:sp>
        <p:nvSpPr>
          <p:cNvPr id="17" name="TextBox 16">
            <a:extLst>
              <a:ext uri="{FF2B5EF4-FFF2-40B4-BE49-F238E27FC236}">
                <a16:creationId xmlns:a16="http://schemas.microsoft.com/office/drawing/2014/main" id="{5080982A-1593-019C-3852-7AE87AD5A589}"/>
              </a:ext>
            </a:extLst>
          </p:cNvPr>
          <p:cNvSpPr txBox="1"/>
          <p:nvPr/>
        </p:nvSpPr>
        <p:spPr>
          <a:xfrm>
            <a:off x="2568216" y="3514983"/>
            <a:ext cx="13163106" cy="3104376"/>
          </a:xfrm>
          <a:prstGeom prst="rect">
            <a:avLst/>
          </a:prstGeom>
          <a:noFill/>
        </p:spPr>
        <p:txBody>
          <a:bodyPr wrap="square">
            <a:spAutoFit/>
          </a:bodyPr>
          <a:lstStyle/>
          <a:p>
            <a:pPr marL="0" marR="0" lvl="0" indent="0" algn="ctr" defTabSz="914400" rtl="0" eaLnBrk="1" fontAlgn="auto" latinLnBrk="0" hangingPunct="1">
              <a:lnSpc>
                <a:spcPts val="12170"/>
              </a:lnSpc>
              <a:spcBef>
                <a:spcPts val="0"/>
              </a:spcBef>
              <a:spcAft>
                <a:spcPts val="0"/>
              </a:spcAft>
              <a:buClrTx/>
              <a:buSzTx/>
              <a:buFontTx/>
              <a:buNone/>
              <a:tabLst/>
              <a:defRPr/>
            </a:pPr>
            <a:r>
              <a:rPr kumimoji="0" lang="en-US" sz="8692" b="0" i="0" u="none" strike="noStrike" kern="1200" cap="none" spc="452" normalizeH="0" baseline="0" noProof="0" dirty="0">
                <a:ln>
                  <a:noFill/>
                </a:ln>
                <a:solidFill>
                  <a:srgbClr val="384122"/>
                </a:solidFill>
                <a:effectLst/>
                <a:uLnTx/>
                <a:uFillTx/>
                <a:latin typeface="Gill Sans Display Ultra-Bold"/>
                <a:ea typeface="Gill Sans Display Ultra-Bold"/>
                <a:cs typeface="Gill Sans Display Ultra-Bold"/>
                <a:sym typeface="Gill Sans Display Ultra-Bold"/>
              </a:rPr>
              <a:t>Learning without Walls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endParaRPr lang="en-GB"/>
          </a:p>
        </p:txBody>
      </p:sp>
      <p:sp>
        <p:nvSpPr>
          <p:cNvPr id="3" name="Freeform 3"/>
          <p:cNvSpPr/>
          <p:nvPr/>
        </p:nvSpPr>
        <p:spPr>
          <a:xfrm>
            <a:off x="0" y="-65367"/>
            <a:ext cx="2390139" cy="2930438"/>
          </a:xfrm>
          <a:custGeom>
            <a:avLst/>
            <a:gdLst/>
            <a:ahLst/>
            <a:cxnLst/>
            <a:rect l="l" t="t" r="r" b="b"/>
            <a:pathLst>
              <a:path w="2390139" h="2930438">
                <a:moveTo>
                  <a:pt x="0" y="0"/>
                </a:moveTo>
                <a:lnTo>
                  <a:pt x="2390139" y="0"/>
                </a:lnTo>
                <a:lnTo>
                  <a:pt x="2390139" y="2930438"/>
                </a:lnTo>
                <a:lnTo>
                  <a:pt x="0" y="2930438"/>
                </a:lnTo>
                <a:lnTo>
                  <a:pt x="0" y="0"/>
                </a:lnTo>
                <a:close/>
              </a:path>
            </a:pathLst>
          </a:custGeom>
          <a:blipFill>
            <a:blip r:embed="rId3"/>
            <a:stretch>
              <a:fillRect/>
            </a:stretch>
          </a:blipFill>
        </p:spPr>
        <p:txBody>
          <a:bodyPr/>
          <a:lstStyle/>
          <a:p>
            <a:endParaRPr lang="en-GB"/>
          </a:p>
        </p:txBody>
      </p:sp>
      <p:sp>
        <p:nvSpPr>
          <p:cNvPr id="4" name="Freeform 4"/>
          <p:cNvSpPr/>
          <p:nvPr/>
        </p:nvSpPr>
        <p:spPr>
          <a:xfrm>
            <a:off x="-3075894" y="6313894"/>
            <a:ext cx="9991405" cy="5170552"/>
          </a:xfrm>
          <a:custGeom>
            <a:avLst/>
            <a:gdLst/>
            <a:ahLst/>
            <a:cxnLst/>
            <a:rect l="l" t="t" r="r" b="b"/>
            <a:pathLst>
              <a:path w="9991405" h="5170552">
                <a:moveTo>
                  <a:pt x="0" y="0"/>
                </a:moveTo>
                <a:lnTo>
                  <a:pt x="9991405" y="0"/>
                </a:lnTo>
                <a:lnTo>
                  <a:pt x="9991405" y="5170552"/>
                </a:lnTo>
                <a:lnTo>
                  <a:pt x="0" y="5170552"/>
                </a:lnTo>
                <a:lnTo>
                  <a:pt x="0" y="0"/>
                </a:lnTo>
                <a:close/>
              </a:path>
            </a:pathLst>
          </a:custGeom>
          <a:blipFill>
            <a:blip r:embed="rId4"/>
            <a:stretch>
              <a:fillRect/>
            </a:stretch>
          </a:blipFill>
        </p:spPr>
        <p:txBody>
          <a:bodyPr/>
          <a:lstStyle/>
          <a:p>
            <a:endParaRPr lang="en-GB"/>
          </a:p>
        </p:txBody>
      </p:sp>
      <p:sp>
        <p:nvSpPr>
          <p:cNvPr id="5" name="Freeform 5"/>
          <p:cNvSpPr/>
          <p:nvPr/>
        </p:nvSpPr>
        <p:spPr>
          <a:xfrm flipH="1">
            <a:off x="12263598" y="6313894"/>
            <a:ext cx="9991405" cy="5170552"/>
          </a:xfrm>
          <a:custGeom>
            <a:avLst/>
            <a:gdLst/>
            <a:ahLst/>
            <a:cxnLst/>
            <a:rect l="l" t="t" r="r" b="b"/>
            <a:pathLst>
              <a:path w="9991405" h="5170552">
                <a:moveTo>
                  <a:pt x="9991404" y="0"/>
                </a:moveTo>
                <a:lnTo>
                  <a:pt x="0" y="0"/>
                </a:lnTo>
                <a:lnTo>
                  <a:pt x="0" y="5170552"/>
                </a:lnTo>
                <a:lnTo>
                  <a:pt x="9991404" y="5170552"/>
                </a:lnTo>
                <a:lnTo>
                  <a:pt x="9991404" y="0"/>
                </a:lnTo>
                <a:close/>
              </a:path>
            </a:pathLst>
          </a:custGeom>
          <a:blipFill>
            <a:blip r:embed="rId4"/>
            <a:stretch>
              <a:fillRect/>
            </a:stretch>
          </a:blipFill>
        </p:spPr>
        <p:txBody>
          <a:bodyPr/>
          <a:lstStyle/>
          <a:p>
            <a:endParaRPr lang="en-GB"/>
          </a:p>
        </p:txBody>
      </p:sp>
      <p:grpSp>
        <p:nvGrpSpPr>
          <p:cNvPr id="6" name="Group 6"/>
          <p:cNvGrpSpPr/>
          <p:nvPr/>
        </p:nvGrpSpPr>
        <p:grpSpPr>
          <a:xfrm>
            <a:off x="2390139" y="4601721"/>
            <a:ext cx="13890455" cy="5418579"/>
            <a:chOff x="0" y="-38100"/>
            <a:chExt cx="3658391" cy="1499189"/>
          </a:xfrm>
        </p:grpSpPr>
        <p:sp>
          <p:nvSpPr>
            <p:cNvPr id="7" name="Freeform 7"/>
            <p:cNvSpPr/>
            <p:nvPr/>
          </p:nvSpPr>
          <p:spPr>
            <a:xfrm>
              <a:off x="0" y="0"/>
              <a:ext cx="3658391" cy="1364845"/>
            </a:xfrm>
            <a:custGeom>
              <a:avLst/>
              <a:gdLst/>
              <a:ahLst/>
              <a:cxnLst/>
              <a:rect l="l" t="t" r="r" b="b"/>
              <a:pathLst>
                <a:path w="3658391" h="1461089">
                  <a:moveTo>
                    <a:pt x="28425" y="0"/>
                  </a:moveTo>
                  <a:lnTo>
                    <a:pt x="3629966" y="0"/>
                  </a:lnTo>
                  <a:cubicBezTo>
                    <a:pt x="3645664" y="0"/>
                    <a:pt x="3658391" y="12726"/>
                    <a:pt x="3658391" y="28425"/>
                  </a:cubicBezTo>
                  <a:lnTo>
                    <a:pt x="3658391" y="1432664"/>
                  </a:lnTo>
                  <a:cubicBezTo>
                    <a:pt x="3658391" y="1448363"/>
                    <a:pt x="3645664" y="1461089"/>
                    <a:pt x="3629966" y="1461089"/>
                  </a:cubicBezTo>
                  <a:lnTo>
                    <a:pt x="28425" y="1461089"/>
                  </a:lnTo>
                  <a:cubicBezTo>
                    <a:pt x="12726" y="1461089"/>
                    <a:pt x="0" y="1448363"/>
                    <a:pt x="0" y="1432664"/>
                  </a:cubicBezTo>
                  <a:lnTo>
                    <a:pt x="0" y="28425"/>
                  </a:lnTo>
                  <a:cubicBezTo>
                    <a:pt x="0" y="12726"/>
                    <a:pt x="12726" y="0"/>
                    <a:pt x="28425" y="0"/>
                  </a:cubicBezTo>
                  <a:close/>
                </a:path>
              </a:pathLst>
            </a:custGeom>
            <a:solidFill>
              <a:srgbClr val="FFFAE7"/>
            </a:solidFill>
            <a:ln w="38100" cap="rnd">
              <a:solidFill>
                <a:srgbClr val="5C693B"/>
              </a:solidFill>
              <a:prstDash val="solid"/>
              <a:round/>
            </a:ln>
          </p:spPr>
          <p:txBody>
            <a:bodyPr/>
            <a:lstStyle/>
            <a:p>
              <a:endParaRPr lang="en-GB"/>
            </a:p>
          </p:txBody>
        </p:sp>
        <p:sp>
          <p:nvSpPr>
            <p:cNvPr id="8" name="TextBox 8"/>
            <p:cNvSpPr txBox="1"/>
            <p:nvPr/>
          </p:nvSpPr>
          <p:spPr>
            <a:xfrm>
              <a:off x="0" y="-38100"/>
              <a:ext cx="3658390" cy="1499189"/>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flipH="1">
            <a:off x="15897861" y="0"/>
            <a:ext cx="2390139" cy="2930438"/>
          </a:xfrm>
          <a:custGeom>
            <a:avLst/>
            <a:gdLst/>
            <a:ahLst/>
            <a:cxnLst/>
            <a:rect l="l" t="t" r="r" b="b"/>
            <a:pathLst>
              <a:path w="2390139" h="2930438">
                <a:moveTo>
                  <a:pt x="2390139" y="0"/>
                </a:moveTo>
                <a:lnTo>
                  <a:pt x="0" y="0"/>
                </a:lnTo>
                <a:lnTo>
                  <a:pt x="0" y="2930438"/>
                </a:lnTo>
                <a:lnTo>
                  <a:pt x="2390139" y="2930438"/>
                </a:lnTo>
                <a:lnTo>
                  <a:pt x="2390139" y="0"/>
                </a:lnTo>
                <a:close/>
              </a:path>
            </a:pathLst>
          </a:custGeom>
          <a:blipFill>
            <a:blip r:embed="rId3"/>
            <a:stretch>
              <a:fillRect/>
            </a:stretch>
          </a:blipFill>
        </p:spPr>
        <p:txBody>
          <a:bodyPr/>
          <a:lstStyle/>
          <a:p>
            <a:endParaRPr lang="en-GB"/>
          </a:p>
        </p:txBody>
      </p:sp>
      <p:sp>
        <p:nvSpPr>
          <p:cNvPr id="10" name="Freeform 10"/>
          <p:cNvSpPr/>
          <p:nvPr/>
        </p:nvSpPr>
        <p:spPr>
          <a:xfrm>
            <a:off x="-3035556" y="3639847"/>
            <a:ext cx="4955365" cy="8599331"/>
          </a:xfrm>
          <a:custGeom>
            <a:avLst/>
            <a:gdLst/>
            <a:ahLst/>
            <a:cxnLst/>
            <a:rect l="l" t="t" r="r" b="b"/>
            <a:pathLst>
              <a:path w="4955365" h="8599331">
                <a:moveTo>
                  <a:pt x="0" y="0"/>
                </a:moveTo>
                <a:lnTo>
                  <a:pt x="4955365" y="0"/>
                </a:lnTo>
                <a:lnTo>
                  <a:pt x="4955365" y="8599332"/>
                </a:lnTo>
                <a:lnTo>
                  <a:pt x="0" y="8599332"/>
                </a:lnTo>
                <a:lnTo>
                  <a:pt x="0" y="0"/>
                </a:lnTo>
                <a:close/>
              </a:path>
            </a:pathLst>
          </a:custGeom>
          <a:blipFill>
            <a:blip r:embed="rId5"/>
            <a:stretch>
              <a:fillRect/>
            </a:stretch>
          </a:blipFill>
        </p:spPr>
        <p:txBody>
          <a:bodyPr/>
          <a:lstStyle/>
          <a:p>
            <a:endParaRPr lang="en-GB"/>
          </a:p>
        </p:txBody>
      </p:sp>
      <p:sp>
        <p:nvSpPr>
          <p:cNvPr id="11" name="Freeform 11"/>
          <p:cNvSpPr/>
          <p:nvPr/>
        </p:nvSpPr>
        <p:spPr>
          <a:xfrm flipH="1">
            <a:off x="16280590" y="3639847"/>
            <a:ext cx="4955365" cy="8599331"/>
          </a:xfrm>
          <a:custGeom>
            <a:avLst/>
            <a:gdLst/>
            <a:ahLst/>
            <a:cxnLst/>
            <a:rect l="l" t="t" r="r" b="b"/>
            <a:pathLst>
              <a:path w="4955365" h="8599331">
                <a:moveTo>
                  <a:pt x="4955365" y="0"/>
                </a:moveTo>
                <a:lnTo>
                  <a:pt x="0" y="0"/>
                </a:lnTo>
                <a:lnTo>
                  <a:pt x="0" y="8599332"/>
                </a:lnTo>
                <a:lnTo>
                  <a:pt x="4955365" y="8599332"/>
                </a:lnTo>
                <a:lnTo>
                  <a:pt x="4955365" y="0"/>
                </a:lnTo>
                <a:close/>
              </a:path>
            </a:pathLst>
          </a:custGeom>
          <a:blipFill>
            <a:blip r:embed="rId5"/>
            <a:stretch>
              <a:fillRect/>
            </a:stretch>
          </a:blipFill>
        </p:spPr>
        <p:txBody>
          <a:bodyPr/>
          <a:lstStyle/>
          <a:p>
            <a:endParaRPr lang="en-GB"/>
          </a:p>
        </p:txBody>
      </p:sp>
      <p:sp>
        <p:nvSpPr>
          <p:cNvPr id="12" name="TextBox 12"/>
          <p:cNvSpPr txBox="1"/>
          <p:nvPr/>
        </p:nvSpPr>
        <p:spPr>
          <a:xfrm>
            <a:off x="5285028" y="457523"/>
            <a:ext cx="7717945" cy="834267"/>
          </a:xfrm>
          <a:prstGeom prst="rect">
            <a:avLst/>
          </a:prstGeom>
        </p:spPr>
        <p:txBody>
          <a:bodyPr lIns="0" tIns="0" rIns="0" bIns="0" rtlCol="0" anchor="t">
            <a:spAutoFit/>
          </a:bodyPr>
          <a:lstStyle/>
          <a:p>
            <a:pPr algn="ctr">
              <a:lnSpc>
                <a:spcPts val="7140"/>
              </a:lnSpc>
            </a:pPr>
            <a:r>
              <a:rPr lang="en-US" sz="4800" dirty="0">
                <a:solidFill>
                  <a:srgbClr val="384122"/>
                </a:solidFill>
                <a:latin typeface="Gill Sans Display Ultra-Bold" panose="020B0604020202020204" charset="0"/>
                <a:ea typeface="Gill Sans Display Ultra-Bold"/>
                <a:cs typeface="Gill Sans Display Ultra-Bold"/>
                <a:sym typeface="Gill Sans Display Ultra-Bold"/>
              </a:rPr>
              <a:t>Introduction</a:t>
            </a:r>
          </a:p>
        </p:txBody>
      </p:sp>
      <p:sp>
        <p:nvSpPr>
          <p:cNvPr id="13" name="TextBox 13"/>
          <p:cNvSpPr txBox="1"/>
          <p:nvPr/>
        </p:nvSpPr>
        <p:spPr>
          <a:xfrm>
            <a:off x="2390134" y="4778767"/>
            <a:ext cx="13688065" cy="5373266"/>
          </a:xfrm>
          <a:prstGeom prst="rect">
            <a:avLst/>
          </a:prstGeom>
        </p:spPr>
        <p:txBody>
          <a:bodyPr wrap="square" lIns="0" tIns="0" rIns="0" bIns="0" rtlCol="0" anchor="t">
            <a:spAutoFit/>
          </a:bodyPr>
          <a:lstStyle/>
          <a:p>
            <a:pPr marL="0" lvl="0" indent="0" algn="ctr">
              <a:lnSpc>
                <a:spcPts val="5095"/>
              </a:lnSpc>
              <a:spcBef>
                <a:spcPct val="0"/>
              </a:spcBef>
            </a:pPr>
            <a:r>
              <a:rPr lang="en-US" sz="3200" u="none" strike="noStrike" dirty="0">
                <a:solidFill>
                  <a:schemeClr val="accent3">
                    <a:lumMod val="50000"/>
                  </a:schemeClr>
                </a:solidFill>
                <a:latin typeface="Gill Sans Bold" panose="020B0604020202020204" charset="0"/>
                <a:ea typeface="Gill Sans Display Ultra-Bold"/>
                <a:cs typeface="Gill Sans Display Ultra-Bold"/>
                <a:sym typeface="Gill Sans Display Ultra-Bold"/>
              </a:rPr>
              <a:t>Why outdoor learning matters now?</a:t>
            </a:r>
          </a:p>
          <a:p>
            <a:pPr marL="523872" lvl="1" indent="-261936" algn="just">
              <a:lnSpc>
                <a:spcPts val="3639"/>
              </a:lnSpc>
              <a:buFont typeface="Arial"/>
              <a:buChar char="•"/>
            </a:pPr>
            <a:r>
              <a:rPr lang="en-US" sz="2800" u="none" strike="noStrike" dirty="0">
                <a:solidFill>
                  <a:srgbClr val="000000"/>
                </a:solidFill>
                <a:latin typeface="Gill Sans MT" panose="020B0502020104020203" pitchFamily="34" charset="0"/>
                <a:ea typeface="Gill Sans Light"/>
                <a:cs typeface="Gill Sans Light"/>
                <a:sym typeface="Gill Sans Light"/>
              </a:rPr>
              <a:t>Outdoor learning is becoming a global priority as educators respond to concerns about wellbeing, reduced physical activity, and the need for experiential learning after the Covid-19 pandemic (Natural Resources Wales 2022).</a:t>
            </a:r>
          </a:p>
          <a:p>
            <a:pPr marL="0" lvl="0" indent="0" algn="just">
              <a:lnSpc>
                <a:spcPts val="3397"/>
              </a:lnSpc>
              <a:spcBef>
                <a:spcPct val="0"/>
              </a:spcBef>
            </a:pPr>
            <a:r>
              <a:rPr lang="en-US" sz="2800" u="none" strike="noStrike" dirty="0">
                <a:solidFill>
                  <a:srgbClr val="000000"/>
                </a:solidFill>
                <a:latin typeface="Gill Sans MT" panose="020B0502020104020203" pitchFamily="34" charset="0"/>
                <a:ea typeface="Gill Sans Light"/>
                <a:cs typeface="Gill Sans Light"/>
                <a:sym typeface="Gill Sans Light"/>
              </a:rPr>
              <a:t> </a:t>
            </a:r>
          </a:p>
          <a:p>
            <a:pPr marL="523872" lvl="1" indent="-261936" algn="just">
              <a:lnSpc>
                <a:spcPts val="3397"/>
              </a:lnSpc>
              <a:buFont typeface="Arial"/>
              <a:buChar char="•"/>
            </a:pPr>
            <a:r>
              <a:rPr lang="en-US" sz="2800" u="none" strike="noStrike" dirty="0">
                <a:solidFill>
                  <a:srgbClr val="000000"/>
                </a:solidFill>
                <a:latin typeface="Gill Sans MT" panose="020B0502020104020203" pitchFamily="34" charset="0"/>
                <a:ea typeface="Gill Sans Light"/>
                <a:cs typeface="Gill Sans Light"/>
                <a:sym typeface="Gill Sans Light"/>
              </a:rPr>
              <a:t>Children benefit from movement, problem-solving, and connection to nature (Mann, et al. 2021). </a:t>
            </a:r>
          </a:p>
          <a:p>
            <a:pPr marL="0" lvl="0" indent="0" algn="just">
              <a:lnSpc>
                <a:spcPts val="3397"/>
              </a:lnSpc>
              <a:spcBef>
                <a:spcPct val="0"/>
              </a:spcBef>
            </a:pPr>
            <a:endParaRPr lang="en-US" sz="2800" u="none" strike="noStrike" dirty="0">
              <a:solidFill>
                <a:srgbClr val="000000"/>
              </a:solidFill>
              <a:latin typeface="Gill Sans MT" panose="020B0502020104020203" pitchFamily="34" charset="0"/>
              <a:ea typeface="Gill Sans Light"/>
              <a:cs typeface="Gill Sans Light"/>
              <a:sym typeface="Gill Sans Light"/>
            </a:endParaRPr>
          </a:p>
          <a:p>
            <a:pPr marL="523872" lvl="1" indent="-261936" algn="just">
              <a:lnSpc>
                <a:spcPts val="3397"/>
              </a:lnSpc>
              <a:buFont typeface="Arial"/>
              <a:buChar char="•"/>
            </a:pPr>
            <a:r>
              <a:rPr lang="en-US" sz="2800" u="none" strike="noStrike" dirty="0">
                <a:solidFill>
                  <a:srgbClr val="000000"/>
                </a:solidFill>
                <a:latin typeface="Gill Sans MT" panose="020B0502020104020203" pitchFamily="34" charset="0"/>
                <a:ea typeface="Gill Sans Light"/>
                <a:cs typeface="Gill Sans Light"/>
                <a:sym typeface="Gill Sans Light"/>
              </a:rPr>
              <a:t>In Wales, outdoor education is encouraged by the Welsh Government as a central element of effective pedagogy (Welsh Government, 2023, p.5)</a:t>
            </a:r>
          </a:p>
          <a:p>
            <a:pPr marL="0" lvl="0" indent="0" algn="just">
              <a:lnSpc>
                <a:spcPts val="2801"/>
              </a:lnSpc>
              <a:spcBef>
                <a:spcPct val="0"/>
              </a:spcBef>
            </a:pPr>
            <a:endParaRPr lang="en-US" sz="2426" u="none" strike="noStrike" dirty="0">
              <a:solidFill>
                <a:srgbClr val="000000"/>
              </a:solidFill>
              <a:latin typeface="Gill Sans Light"/>
              <a:ea typeface="Gill Sans Light"/>
              <a:cs typeface="Gill Sans Light"/>
              <a:sym typeface="Gill Sans Light"/>
            </a:endParaRPr>
          </a:p>
          <a:p>
            <a:pPr marL="0" lvl="0" indent="0" algn="just">
              <a:lnSpc>
                <a:spcPts val="2801"/>
              </a:lnSpc>
              <a:spcBef>
                <a:spcPct val="0"/>
              </a:spcBef>
            </a:pPr>
            <a:endParaRPr lang="en-US" sz="2426" u="none" strike="noStrike" dirty="0">
              <a:solidFill>
                <a:srgbClr val="000000"/>
              </a:solidFill>
              <a:latin typeface="Gill Sans Light"/>
              <a:ea typeface="Gill Sans Light"/>
              <a:cs typeface="Gill Sans Light"/>
              <a:sym typeface="Gill Sans Light"/>
            </a:endParaRPr>
          </a:p>
        </p:txBody>
      </p:sp>
      <p:grpSp>
        <p:nvGrpSpPr>
          <p:cNvPr id="14" name="Group 14"/>
          <p:cNvGrpSpPr/>
          <p:nvPr/>
        </p:nvGrpSpPr>
        <p:grpSpPr>
          <a:xfrm>
            <a:off x="2390139" y="1465219"/>
            <a:ext cx="13890451" cy="3065322"/>
            <a:chOff x="0" y="0"/>
            <a:chExt cx="3658390" cy="807328"/>
          </a:xfrm>
        </p:grpSpPr>
        <p:sp>
          <p:nvSpPr>
            <p:cNvPr id="15" name="Freeform 15"/>
            <p:cNvSpPr/>
            <p:nvPr/>
          </p:nvSpPr>
          <p:spPr>
            <a:xfrm>
              <a:off x="0" y="0"/>
              <a:ext cx="3658391" cy="807328"/>
            </a:xfrm>
            <a:custGeom>
              <a:avLst/>
              <a:gdLst/>
              <a:ahLst/>
              <a:cxnLst/>
              <a:rect l="l" t="t" r="r" b="b"/>
              <a:pathLst>
                <a:path w="3658391" h="807328">
                  <a:moveTo>
                    <a:pt x="28425" y="0"/>
                  </a:moveTo>
                  <a:lnTo>
                    <a:pt x="3629966" y="0"/>
                  </a:lnTo>
                  <a:cubicBezTo>
                    <a:pt x="3645664" y="0"/>
                    <a:pt x="3658391" y="12726"/>
                    <a:pt x="3658391" y="28425"/>
                  </a:cubicBezTo>
                  <a:lnTo>
                    <a:pt x="3658391" y="778902"/>
                  </a:lnTo>
                  <a:cubicBezTo>
                    <a:pt x="3658391" y="794601"/>
                    <a:pt x="3645664" y="807328"/>
                    <a:pt x="3629966" y="807328"/>
                  </a:cubicBezTo>
                  <a:lnTo>
                    <a:pt x="28425" y="807328"/>
                  </a:lnTo>
                  <a:cubicBezTo>
                    <a:pt x="12726" y="807328"/>
                    <a:pt x="0" y="794601"/>
                    <a:pt x="0" y="778902"/>
                  </a:cubicBezTo>
                  <a:lnTo>
                    <a:pt x="0" y="28425"/>
                  </a:lnTo>
                  <a:cubicBezTo>
                    <a:pt x="0" y="12726"/>
                    <a:pt x="12726" y="0"/>
                    <a:pt x="28425" y="0"/>
                  </a:cubicBezTo>
                  <a:close/>
                </a:path>
              </a:pathLst>
            </a:custGeom>
            <a:solidFill>
              <a:srgbClr val="FFFAE7"/>
            </a:solidFill>
            <a:ln w="38100" cap="rnd">
              <a:solidFill>
                <a:srgbClr val="384122"/>
              </a:solidFill>
              <a:prstDash val="solid"/>
              <a:round/>
            </a:ln>
          </p:spPr>
          <p:txBody>
            <a:bodyPr/>
            <a:lstStyle/>
            <a:p>
              <a:endParaRPr lang="en-GB"/>
            </a:p>
          </p:txBody>
        </p:sp>
        <p:sp>
          <p:nvSpPr>
            <p:cNvPr id="16" name="TextBox 16"/>
            <p:cNvSpPr txBox="1"/>
            <p:nvPr/>
          </p:nvSpPr>
          <p:spPr>
            <a:xfrm>
              <a:off x="0" y="-200025"/>
              <a:ext cx="3658390" cy="1007353"/>
            </a:xfrm>
            <a:prstGeom prst="rect">
              <a:avLst/>
            </a:prstGeom>
          </p:spPr>
          <p:txBody>
            <a:bodyPr lIns="50800" tIns="50800" rIns="50800" bIns="50800" rtlCol="0" anchor="ctr"/>
            <a:lstStyle/>
            <a:p>
              <a:pPr algn="ctr">
                <a:lnSpc>
                  <a:spcPts val="6299"/>
                </a:lnSpc>
              </a:pPr>
              <a:r>
                <a:rPr lang="en-US" sz="3200" dirty="0">
                  <a:solidFill>
                    <a:schemeClr val="accent3">
                      <a:lumMod val="50000"/>
                    </a:schemeClr>
                  </a:solidFill>
                  <a:latin typeface="Gill Sans Bold" panose="020B0604020202020204" charset="0"/>
                  <a:ea typeface="Gill Sans Display Ultra-Bold"/>
                  <a:cs typeface="Gill Sans Display Ultra-Bold"/>
                  <a:sym typeface="Gill Sans Display Ultra-Bold"/>
                </a:rPr>
                <a:t>What is outdoor learning in education?</a:t>
              </a:r>
            </a:p>
            <a:p>
              <a:pPr algn="just">
                <a:lnSpc>
                  <a:spcPts val="4199"/>
                </a:lnSpc>
              </a:pPr>
              <a:r>
                <a:rPr lang="en-US" sz="2799" dirty="0">
                  <a:solidFill>
                    <a:srgbClr val="384122"/>
                  </a:solidFill>
                  <a:latin typeface="Gill Sans MT" panose="020B0502020104020203" pitchFamily="34" charset="0"/>
                  <a:ea typeface="Gill Sans Light"/>
                  <a:cs typeface="Gill Sans Light"/>
                  <a:sym typeface="Gill Sans Light"/>
                </a:rPr>
                <a:t>‘</a:t>
              </a:r>
              <a:r>
                <a:rPr lang="en-US" sz="2800" dirty="0">
                  <a:solidFill>
                    <a:srgbClr val="384122"/>
                  </a:solidFill>
                  <a:latin typeface="Gill Sans MT" panose="020B0502020104020203" pitchFamily="34" charset="0"/>
                  <a:ea typeface="Gill Sans Light"/>
                  <a:cs typeface="Gill Sans Light"/>
                  <a:sym typeface="Gill Sans Light"/>
                </a:rPr>
                <a:t>Outdoor learning (OL) in education is a planned and purposeful approach that uses activities and resources to enhance learning, mental health and wellbeing, and environmental awareness’ (Learning through Landscapes , 2023).</a:t>
              </a: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endParaRPr lang="en-GB"/>
          </a:p>
        </p:txBody>
      </p:sp>
      <p:sp>
        <p:nvSpPr>
          <p:cNvPr id="3" name="Freeform 3"/>
          <p:cNvSpPr/>
          <p:nvPr/>
        </p:nvSpPr>
        <p:spPr>
          <a:xfrm>
            <a:off x="0" y="0"/>
            <a:ext cx="2390139" cy="2930438"/>
          </a:xfrm>
          <a:custGeom>
            <a:avLst/>
            <a:gdLst/>
            <a:ahLst/>
            <a:cxnLst/>
            <a:rect l="l" t="t" r="r" b="b"/>
            <a:pathLst>
              <a:path w="2390139" h="2930438">
                <a:moveTo>
                  <a:pt x="0" y="0"/>
                </a:moveTo>
                <a:lnTo>
                  <a:pt x="2390139" y="0"/>
                </a:lnTo>
                <a:lnTo>
                  <a:pt x="2390139" y="2930438"/>
                </a:lnTo>
                <a:lnTo>
                  <a:pt x="0" y="2930438"/>
                </a:lnTo>
                <a:lnTo>
                  <a:pt x="0" y="0"/>
                </a:lnTo>
                <a:close/>
              </a:path>
            </a:pathLst>
          </a:custGeom>
          <a:blipFill>
            <a:blip r:embed="rId3"/>
            <a:stretch>
              <a:fillRect/>
            </a:stretch>
          </a:blipFill>
        </p:spPr>
        <p:txBody>
          <a:bodyPr/>
          <a:lstStyle/>
          <a:p>
            <a:endParaRPr lang="en-GB"/>
          </a:p>
        </p:txBody>
      </p:sp>
      <p:sp>
        <p:nvSpPr>
          <p:cNvPr id="4" name="Freeform 4"/>
          <p:cNvSpPr/>
          <p:nvPr/>
        </p:nvSpPr>
        <p:spPr>
          <a:xfrm>
            <a:off x="-3075894" y="6313894"/>
            <a:ext cx="9991405" cy="5170552"/>
          </a:xfrm>
          <a:custGeom>
            <a:avLst/>
            <a:gdLst/>
            <a:ahLst/>
            <a:cxnLst/>
            <a:rect l="l" t="t" r="r" b="b"/>
            <a:pathLst>
              <a:path w="9991405" h="5170552">
                <a:moveTo>
                  <a:pt x="0" y="0"/>
                </a:moveTo>
                <a:lnTo>
                  <a:pt x="9991405" y="0"/>
                </a:lnTo>
                <a:lnTo>
                  <a:pt x="9991405" y="5170552"/>
                </a:lnTo>
                <a:lnTo>
                  <a:pt x="0" y="5170552"/>
                </a:lnTo>
                <a:lnTo>
                  <a:pt x="0" y="0"/>
                </a:lnTo>
                <a:close/>
              </a:path>
            </a:pathLst>
          </a:custGeom>
          <a:blipFill>
            <a:blip r:embed="rId4"/>
            <a:stretch>
              <a:fillRect/>
            </a:stretch>
          </a:blipFill>
        </p:spPr>
        <p:txBody>
          <a:bodyPr/>
          <a:lstStyle/>
          <a:p>
            <a:endParaRPr lang="en-GB"/>
          </a:p>
        </p:txBody>
      </p:sp>
      <p:sp>
        <p:nvSpPr>
          <p:cNvPr id="5" name="Freeform 5"/>
          <p:cNvSpPr/>
          <p:nvPr/>
        </p:nvSpPr>
        <p:spPr>
          <a:xfrm>
            <a:off x="-3035556" y="3639847"/>
            <a:ext cx="4955365" cy="8599331"/>
          </a:xfrm>
          <a:custGeom>
            <a:avLst/>
            <a:gdLst/>
            <a:ahLst/>
            <a:cxnLst/>
            <a:rect l="l" t="t" r="r" b="b"/>
            <a:pathLst>
              <a:path w="4955365" h="8599331">
                <a:moveTo>
                  <a:pt x="0" y="0"/>
                </a:moveTo>
                <a:lnTo>
                  <a:pt x="4955365" y="0"/>
                </a:lnTo>
                <a:lnTo>
                  <a:pt x="4955365" y="8599332"/>
                </a:lnTo>
                <a:lnTo>
                  <a:pt x="0" y="8599332"/>
                </a:lnTo>
                <a:lnTo>
                  <a:pt x="0" y="0"/>
                </a:lnTo>
                <a:close/>
              </a:path>
            </a:pathLst>
          </a:custGeom>
          <a:blipFill>
            <a:blip r:embed="rId5"/>
            <a:stretch>
              <a:fillRect/>
            </a:stretch>
          </a:blipFill>
        </p:spPr>
        <p:txBody>
          <a:bodyPr/>
          <a:lstStyle/>
          <a:p>
            <a:endParaRPr lang="en-GB"/>
          </a:p>
        </p:txBody>
      </p:sp>
      <p:sp>
        <p:nvSpPr>
          <p:cNvPr id="6" name="Freeform 6"/>
          <p:cNvSpPr/>
          <p:nvPr/>
        </p:nvSpPr>
        <p:spPr>
          <a:xfrm flipH="1">
            <a:off x="12263598" y="6313894"/>
            <a:ext cx="9991405" cy="5170552"/>
          </a:xfrm>
          <a:custGeom>
            <a:avLst/>
            <a:gdLst/>
            <a:ahLst/>
            <a:cxnLst/>
            <a:rect l="l" t="t" r="r" b="b"/>
            <a:pathLst>
              <a:path w="9991405" h="5170552">
                <a:moveTo>
                  <a:pt x="9991404" y="0"/>
                </a:moveTo>
                <a:lnTo>
                  <a:pt x="0" y="0"/>
                </a:lnTo>
                <a:lnTo>
                  <a:pt x="0" y="5170552"/>
                </a:lnTo>
                <a:lnTo>
                  <a:pt x="9991404" y="5170552"/>
                </a:lnTo>
                <a:lnTo>
                  <a:pt x="9991404" y="0"/>
                </a:lnTo>
                <a:close/>
              </a:path>
            </a:pathLst>
          </a:custGeom>
          <a:blipFill>
            <a:blip r:embed="rId4"/>
            <a:stretch>
              <a:fillRect/>
            </a:stretch>
          </a:blipFill>
        </p:spPr>
        <p:txBody>
          <a:bodyPr/>
          <a:lstStyle/>
          <a:p>
            <a:endParaRPr lang="en-GB"/>
          </a:p>
        </p:txBody>
      </p:sp>
      <p:sp>
        <p:nvSpPr>
          <p:cNvPr id="7" name="Freeform 7"/>
          <p:cNvSpPr/>
          <p:nvPr/>
        </p:nvSpPr>
        <p:spPr>
          <a:xfrm flipH="1">
            <a:off x="16280590" y="3639847"/>
            <a:ext cx="4955365" cy="8599331"/>
          </a:xfrm>
          <a:custGeom>
            <a:avLst/>
            <a:gdLst/>
            <a:ahLst/>
            <a:cxnLst/>
            <a:rect l="l" t="t" r="r" b="b"/>
            <a:pathLst>
              <a:path w="4955365" h="8599331">
                <a:moveTo>
                  <a:pt x="4955365" y="0"/>
                </a:moveTo>
                <a:lnTo>
                  <a:pt x="0" y="0"/>
                </a:lnTo>
                <a:lnTo>
                  <a:pt x="0" y="8599332"/>
                </a:lnTo>
                <a:lnTo>
                  <a:pt x="4955365" y="8599332"/>
                </a:lnTo>
                <a:lnTo>
                  <a:pt x="4955365" y="0"/>
                </a:lnTo>
                <a:close/>
              </a:path>
            </a:pathLst>
          </a:custGeom>
          <a:blipFill>
            <a:blip r:embed="rId5"/>
            <a:stretch>
              <a:fillRect/>
            </a:stretch>
          </a:blipFill>
        </p:spPr>
        <p:txBody>
          <a:bodyPr/>
          <a:lstStyle/>
          <a:p>
            <a:endParaRPr lang="en-GB"/>
          </a:p>
        </p:txBody>
      </p:sp>
      <p:grpSp>
        <p:nvGrpSpPr>
          <p:cNvPr id="8" name="Group 8"/>
          <p:cNvGrpSpPr/>
          <p:nvPr/>
        </p:nvGrpSpPr>
        <p:grpSpPr>
          <a:xfrm>
            <a:off x="1195069" y="2003288"/>
            <a:ext cx="15718076" cy="6797811"/>
            <a:chOff x="0" y="0"/>
            <a:chExt cx="4139740" cy="1956125"/>
          </a:xfrm>
        </p:grpSpPr>
        <p:sp>
          <p:nvSpPr>
            <p:cNvPr id="9" name="Freeform 9"/>
            <p:cNvSpPr/>
            <p:nvPr/>
          </p:nvSpPr>
          <p:spPr>
            <a:xfrm>
              <a:off x="0" y="0"/>
              <a:ext cx="4139740" cy="1956125"/>
            </a:xfrm>
            <a:custGeom>
              <a:avLst/>
              <a:gdLst/>
              <a:ahLst/>
              <a:cxnLst/>
              <a:rect l="l" t="t" r="r" b="b"/>
              <a:pathLst>
                <a:path w="4139740" h="1956125">
                  <a:moveTo>
                    <a:pt x="25120" y="0"/>
                  </a:moveTo>
                  <a:lnTo>
                    <a:pt x="4114620" y="0"/>
                  </a:lnTo>
                  <a:cubicBezTo>
                    <a:pt x="4128493" y="0"/>
                    <a:pt x="4139740" y="11247"/>
                    <a:pt x="4139740" y="25120"/>
                  </a:cubicBezTo>
                  <a:lnTo>
                    <a:pt x="4139740" y="1931005"/>
                  </a:lnTo>
                  <a:cubicBezTo>
                    <a:pt x="4139740" y="1944879"/>
                    <a:pt x="4128493" y="1956125"/>
                    <a:pt x="4114620" y="1956125"/>
                  </a:cubicBezTo>
                  <a:lnTo>
                    <a:pt x="25120" y="1956125"/>
                  </a:lnTo>
                  <a:cubicBezTo>
                    <a:pt x="11247" y="1956125"/>
                    <a:pt x="0" y="1944879"/>
                    <a:pt x="0" y="1931005"/>
                  </a:cubicBezTo>
                  <a:lnTo>
                    <a:pt x="0" y="25120"/>
                  </a:lnTo>
                  <a:cubicBezTo>
                    <a:pt x="0" y="11247"/>
                    <a:pt x="11247" y="0"/>
                    <a:pt x="25120" y="0"/>
                  </a:cubicBezTo>
                  <a:close/>
                </a:path>
              </a:pathLst>
            </a:custGeom>
            <a:solidFill>
              <a:srgbClr val="FFFAE7"/>
            </a:solidFill>
            <a:ln w="38100" cap="rnd">
              <a:solidFill>
                <a:srgbClr val="5C693B"/>
              </a:solidFill>
              <a:prstDash val="solid"/>
              <a:round/>
            </a:ln>
          </p:spPr>
          <p:txBody>
            <a:bodyPr/>
            <a:lstStyle/>
            <a:p>
              <a:endParaRPr lang="en-GB"/>
            </a:p>
          </p:txBody>
        </p:sp>
        <p:sp>
          <p:nvSpPr>
            <p:cNvPr id="10" name="TextBox 10"/>
            <p:cNvSpPr txBox="1"/>
            <p:nvPr/>
          </p:nvSpPr>
          <p:spPr>
            <a:xfrm>
              <a:off x="0" y="-38100"/>
              <a:ext cx="4139740" cy="1994225"/>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flipH="1">
            <a:off x="15897861" y="0"/>
            <a:ext cx="2390139" cy="2930438"/>
          </a:xfrm>
          <a:custGeom>
            <a:avLst/>
            <a:gdLst/>
            <a:ahLst/>
            <a:cxnLst/>
            <a:rect l="l" t="t" r="r" b="b"/>
            <a:pathLst>
              <a:path w="2390139" h="2930438">
                <a:moveTo>
                  <a:pt x="2390139" y="0"/>
                </a:moveTo>
                <a:lnTo>
                  <a:pt x="0" y="0"/>
                </a:lnTo>
                <a:lnTo>
                  <a:pt x="0" y="2930438"/>
                </a:lnTo>
                <a:lnTo>
                  <a:pt x="2390139" y="2930438"/>
                </a:lnTo>
                <a:lnTo>
                  <a:pt x="2390139" y="0"/>
                </a:lnTo>
                <a:close/>
              </a:path>
            </a:pathLst>
          </a:custGeom>
          <a:blipFill>
            <a:blip r:embed="rId3"/>
            <a:stretch>
              <a:fillRect/>
            </a:stretch>
          </a:blipFill>
        </p:spPr>
        <p:txBody>
          <a:bodyPr/>
          <a:lstStyle/>
          <a:p>
            <a:endParaRPr lang="en-GB"/>
          </a:p>
        </p:txBody>
      </p:sp>
      <p:sp>
        <p:nvSpPr>
          <p:cNvPr id="12" name="TextBox 12"/>
          <p:cNvSpPr txBox="1"/>
          <p:nvPr/>
        </p:nvSpPr>
        <p:spPr>
          <a:xfrm>
            <a:off x="1524000" y="2718679"/>
            <a:ext cx="15226920" cy="5444696"/>
          </a:xfrm>
          <a:prstGeom prst="rect">
            <a:avLst/>
          </a:prstGeom>
        </p:spPr>
        <p:txBody>
          <a:bodyPr wrap="square" lIns="0" tIns="0" rIns="0" bIns="0" rtlCol="0" anchor="t">
            <a:spAutoFit/>
          </a:bodyPr>
          <a:lstStyle/>
          <a:p>
            <a:pPr>
              <a:buNone/>
            </a:pPr>
            <a:r>
              <a:rPr lang="en-GB" sz="2800" b="1" dirty="0">
                <a:solidFill>
                  <a:schemeClr val="accent3">
                    <a:lumMod val="50000"/>
                  </a:schemeClr>
                </a:solidFill>
                <a:latin typeface="Gill Sans Bold" panose="020B0604020202020204" charset="0"/>
              </a:rPr>
              <a:t>Foundation Phase </a:t>
            </a:r>
          </a:p>
          <a:p>
            <a:pPr algn="just">
              <a:lnSpc>
                <a:spcPct val="150000"/>
              </a:lnSpc>
            </a:pPr>
            <a:r>
              <a:rPr lang="en-GB" sz="2800" dirty="0">
                <a:latin typeface="Gill Sans MT" panose="020B0502020104020203" pitchFamily="34" charset="0"/>
              </a:rPr>
              <a:t>Outdoor learning naturally supports play-based, hands-on experiences that nurture children’s holistic development while encouraging curiosity, independence, and exploration. (Welsh Government, 2015, p.43)</a:t>
            </a:r>
          </a:p>
          <a:p>
            <a:pPr algn="just">
              <a:lnSpc>
                <a:spcPct val="150000"/>
              </a:lnSpc>
              <a:buNone/>
            </a:pPr>
            <a:endParaRPr lang="en-GB" sz="2800" b="1" dirty="0">
              <a:solidFill>
                <a:schemeClr val="accent3">
                  <a:lumMod val="50000"/>
                </a:schemeClr>
              </a:solidFill>
              <a:latin typeface="Gill Sans "/>
            </a:endParaRPr>
          </a:p>
          <a:p>
            <a:pPr>
              <a:lnSpc>
                <a:spcPct val="150000"/>
              </a:lnSpc>
              <a:buNone/>
            </a:pPr>
            <a:r>
              <a:rPr lang="en-GB" sz="2800" b="1" dirty="0">
                <a:solidFill>
                  <a:schemeClr val="accent3">
                    <a:lumMod val="50000"/>
                  </a:schemeClr>
                </a:solidFill>
                <a:latin typeface="Gill Sans Bold" panose="020B0604020202020204" charset="0"/>
              </a:rPr>
              <a:t>Curriculum for Wales</a:t>
            </a:r>
          </a:p>
          <a:p>
            <a:pPr algn="just">
              <a:lnSpc>
                <a:spcPct val="150000"/>
              </a:lnSpc>
            </a:pPr>
            <a:r>
              <a:rPr lang="en-GB" sz="2800" dirty="0">
                <a:latin typeface="Gill Sans MT" panose="020B0502020104020203" pitchFamily="34" charset="0"/>
              </a:rPr>
              <a:t>Outdoor learning in Wales reflects a child-centred, experiential approach that values wellbeing, play, curiosity and cynefin, while fostering problem-solving, collaboration and creativity. It gives teachers autonomy to design meaningful outdoor experiences. (Welsh Government, 2019).</a:t>
            </a:r>
          </a:p>
          <a:p>
            <a:pPr algn="just">
              <a:lnSpc>
                <a:spcPts val="4200"/>
              </a:lnSpc>
            </a:pPr>
            <a:endParaRPr lang="en-US" sz="2800" dirty="0">
              <a:solidFill>
                <a:srgbClr val="384122"/>
              </a:solidFill>
              <a:latin typeface="Gill Sans Light"/>
              <a:ea typeface="Gill Sans Light"/>
              <a:cs typeface="Gill Sans Light"/>
              <a:sym typeface="Gill Sans Light"/>
            </a:endParaRPr>
          </a:p>
        </p:txBody>
      </p:sp>
      <p:sp>
        <p:nvSpPr>
          <p:cNvPr id="13" name="TextBox 13"/>
          <p:cNvSpPr txBox="1"/>
          <p:nvPr/>
        </p:nvSpPr>
        <p:spPr>
          <a:xfrm>
            <a:off x="-557873" y="362230"/>
            <a:ext cx="18845873" cy="914033"/>
          </a:xfrm>
          <a:prstGeom prst="rect">
            <a:avLst/>
          </a:prstGeom>
        </p:spPr>
        <p:txBody>
          <a:bodyPr lIns="0" tIns="0" rIns="0" bIns="0" rtlCol="0" anchor="t">
            <a:spAutoFit/>
          </a:bodyPr>
          <a:lstStyle/>
          <a:p>
            <a:pPr algn="ctr">
              <a:lnSpc>
                <a:spcPts val="7700"/>
              </a:lnSpc>
            </a:pPr>
            <a:r>
              <a:rPr lang="en-US" sz="5500" dirty="0">
                <a:solidFill>
                  <a:srgbClr val="384122"/>
                </a:solidFill>
                <a:latin typeface="Gill Sans Display Ultra-Bold"/>
                <a:ea typeface="Gill Sans Display Ultra-Bold"/>
                <a:cs typeface="Gill Sans Display Ultra-Bold"/>
                <a:sym typeface="Gill Sans Display Ultra-Bold"/>
              </a:rPr>
              <a:t>Strengths of the Welsh approach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endParaRPr lang="en-GB"/>
          </a:p>
        </p:txBody>
      </p:sp>
      <p:sp>
        <p:nvSpPr>
          <p:cNvPr id="3" name="Freeform 3"/>
          <p:cNvSpPr/>
          <p:nvPr/>
        </p:nvSpPr>
        <p:spPr>
          <a:xfrm>
            <a:off x="0" y="0"/>
            <a:ext cx="2390139" cy="2930438"/>
          </a:xfrm>
          <a:custGeom>
            <a:avLst/>
            <a:gdLst/>
            <a:ahLst/>
            <a:cxnLst/>
            <a:rect l="l" t="t" r="r" b="b"/>
            <a:pathLst>
              <a:path w="2390139" h="2930438">
                <a:moveTo>
                  <a:pt x="0" y="0"/>
                </a:moveTo>
                <a:lnTo>
                  <a:pt x="2390139" y="0"/>
                </a:lnTo>
                <a:lnTo>
                  <a:pt x="2390139" y="2930438"/>
                </a:lnTo>
                <a:lnTo>
                  <a:pt x="0" y="2930438"/>
                </a:lnTo>
                <a:lnTo>
                  <a:pt x="0" y="0"/>
                </a:lnTo>
                <a:close/>
              </a:path>
            </a:pathLst>
          </a:custGeom>
          <a:blipFill>
            <a:blip r:embed="rId3"/>
            <a:stretch>
              <a:fillRect/>
            </a:stretch>
          </a:blipFill>
        </p:spPr>
        <p:txBody>
          <a:bodyPr/>
          <a:lstStyle/>
          <a:p>
            <a:endParaRPr lang="en-GB"/>
          </a:p>
        </p:txBody>
      </p:sp>
      <p:sp>
        <p:nvSpPr>
          <p:cNvPr id="4" name="Freeform 4"/>
          <p:cNvSpPr/>
          <p:nvPr/>
        </p:nvSpPr>
        <p:spPr>
          <a:xfrm>
            <a:off x="-3075894" y="6313894"/>
            <a:ext cx="9991405" cy="5170552"/>
          </a:xfrm>
          <a:custGeom>
            <a:avLst/>
            <a:gdLst/>
            <a:ahLst/>
            <a:cxnLst/>
            <a:rect l="l" t="t" r="r" b="b"/>
            <a:pathLst>
              <a:path w="9991405" h="5170552">
                <a:moveTo>
                  <a:pt x="0" y="0"/>
                </a:moveTo>
                <a:lnTo>
                  <a:pt x="9991405" y="0"/>
                </a:lnTo>
                <a:lnTo>
                  <a:pt x="9991405" y="5170552"/>
                </a:lnTo>
                <a:lnTo>
                  <a:pt x="0" y="5170552"/>
                </a:lnTo>
                <a:lnTo>
                  <a:pt x="0" y="0"/>
                </a:lnTo>
                <a:close/>
              </a:path>
            </a:pathLst>
          </a:custGeom>
          <a:blipFill>
            <a:blip r:embed="rId4"/>
            <a:stretch>
              <a:fillRect/>
            </a:stretch>
          </a:blipFill>
        </p:spPr>
        <p:txBody>
          <a:bodyPr/>
          <a:lstStyle/>
          <a:p>
            <a:endParaRPr lang="en-GB"/>
          </a:p>
        </p:txBody>
      </p:sp>
      <p:sp>
        <p:nvSpPr>
          <p:cNvPr id="5" name="Freeform 5"/>
          <p:cNvSpPr/>
          <p:nvPr/>
        </p:nvSpPr>
        <p:spPr>
          <a:xfrm flipH="1">
            <a:off x="12263598" y="6313894"/>
            <a:ext cx="9991405" cy="5170552"/>
          </a:xfrm>
          <a:custGeom>
            <a:avLst/>
            <a:gdLst/>
            <a:ahLst/>
            <a:cxnLst/>
            <a:rect l="l" t="t" r="r" b="b"/>
            <a:pathLst>
              <a:path w="9991405" h="5170552">
                <a:moveTo>
                  <a:pt x="9991404" y="0"/>
                </a:moveTo>
                <a:lnTo>
                  <a:pt x="0" y="0"/>
                </a:lnTo>
                <a:lnTo>
                  <a:pt x="0" y="5170552"/>
                </a:lnTo>
                <a:lnTo>
                  <a:pt x="9991404" y="5170552"/>
                </a:lnTo>
                <a:lnTo>
                  <a:pt x="9991404" y="0"/>
                </a:lnTo>
                <a:close/>
              </a:path>
            </a:pathLst>
          </a:custGeom>
          <a:blipFill>
            <a:blip r:embed="rId4"/>
            <a:stretch>
              <a:fillRect/>
            </a:stretch>
          </a:blipFill>
        </p:spPr>
        <p:txBody>
          <a:bodyPr/>
          <a:lstStyle/>
          <a:p>
            <a:endParaRPr lang="en-GB"/>
          </a:p>
        </p:txBody>
      </p:sp>
      <p:sp>
        <p:nvSpPr>
          <p:cNvPr id="6" name="Freeform 6"/>
          <p:cNvSpPr/>
          <p:nvPr/>
        </p:nvSpPr>
        <p:spPr>
          <a:xfrm flipH="1">
            <a:off x="16280590" y="3639847"/>
            <a:ext cx="4955365" cy="8599331"/>
          </a:xfrm>
          <a:custGeom>
            <a:avLst/>
            <a:gdLst/>
            <a:ahLst/>
            <a:cxnLst/>
            <a:rect l="l" t="t" r="r" b="b"/>
            <a:pathLst>
              <a:path w="4955365" h="8599331">
                <a:moveTo>
                  <a:pt x="4955365" y="0"/>
                </a:moveTo>
                <a:lnTo>
                  <a:pt x="0" y="0"/>
                </a:lnTo>
                <a:lnTo>
                  <a:pt x="0" y="8599332"/>
                </a:lnTo>
                <a:lnTo>
                  <a:pt x="4955365" y="8599332"/>
                </a:lnTo>
                <a:lnTo>
                  <a:pt x="4955365" y="0"/>
                </a:lnTo>
                <a:close/>
              </a:path>
            </a:pathLst>
          </a:custGeom>
          <a:blipFill>
            <a:blip r:embed="rId5"/>
            <a:stretch>
              <a:fillRect/>
            </a:stretch>
          </a:blipFill>
        </p:spPr>
        <p:txBody>
          <a:bodyPr/>
          <a:lstStyle/>
          <a:p>
            <a:endParaRPr lang="en-GB"/>
          </a:p>
        </p:txBody>
      </p:sp>
      <p:sp>
        <p:nvSpPr>
          <p:cNvPr id="7" name="Freeform 7"/>
          <p:cNvSpPr/>
          <p:nvPr/>
        </p:nvSpPr>
        <p:spPr>
          <a:xfrm>
            <a:off x="-3035556" y="3639847"/>
            <a:ext cx="4955365" cy="8599331"/>
          </a:xfrm>
          <a:custGeom>
            <a:avLst/>
            <a:gdLst/>
            <a:ahLst/>
            <a:cxnLst/>
            <a:rect l="l" t="t" r="r" b="b"/>
            <a:pathLst>
              <a:path w="4955365" h="8599331">
                <a:moveTo>
                  <a:pt x="0" y="0"/>
                </a:moveTo>
                <a:lnTo>
                  <a:pt x="4955365" y="0"/>
                </a:lnTo>
                <a:lnTo>
                  <a:pt x="4955365" y="8599332"/>
                </a:lnTo>
                <a:lnTo>
                  <a:pt x="0" y="8599332"/>
                </a:lnTo>
                <a:lnTo>
                  <a:pt x="0" y="0"/>
                </a:lnTo>
                <a:close/>
              </a:path>
            </a:pathLst>
          </a:custGeom>
          <a:blipFill>
            <a:blip r:embed="rId5"/>
            <a:stretch>
              <a:fillRect/>
            </a:stretch>
          </a:blipFill>
        </p:spPr>
        <p:txBody>
          <a:bodyPr/>
          <a:lstStyle/>
          <a:p>
            <a:endParaRPr lang="en-GB"/>
          </a:p>
        </p:txBody>
      </p:sp>
      <p:grpSp>
        <p:nvGrpSpPr>
          <p:cNvPr id="8" name="Group 8"/>
          <p:cNvGrpSpPr/>
          <p:nvPr/>
        </p:nvGrpSpPr>
        <p:grpSpPr>
          <a:xfrm>
            <a:off x="1257425" y="800101"/>
            <a:ext cx="16001875" cy="9486900"/>
            <a:chOff x="-60239" y="-38100"/>
            <a:chExt cx="4214486" cy="1875773"/>
          </a:xfrm>
        </p:grpSpPr>
        <p:sp>
          <p:nvSpPr>
            <p:cNvPr id="9" name="Freeform 9"/>
            <p:cNvSpPr/>
            <p:nvPr/>
          </p:nvSpPr>
          <p:spPr>
            <a:xfrm>
              <a:off x="-60239" y="20930"/>
              <a:ext cx="4154246" cy="1782274"/>
            </a:xfrm>
            <a:custGeom>
              <a:avLst/>
              <a:gdLst/>
              <a:ahLst/>
              <a:cxnLst/>
              <a:rect l="l" t="t" r="r" b="b"/>
              <a:pathLst>
                <a:path w="4154246" h="1837673">
                  <a:moveTo>
                    <a:pt x="25032" y="0"/>
                  </a:moveTo>
                  <a:lnTo>
                    <a:pt x="4129214" y="0"/>
                  </a:lnTo>
                  <a:cubicBezTo>
                    <a:pt x="4135853" y="0"/>
                    <a:pt x="4142220" y="2637"/>
                    <a:pt x="4146915" y="7332"/>
                  </a:cubicBezTo>
                  <a:cubicBezTo>
                    <a:pt x="4151609" y="12026"/>
                    <a:pt x="4154246" y="18393"/>
                    <a:pt x="4154246" y="25032"/>
                  </a:cubicBezTo>
                  <a:lnTo>
                    <a:pt x="4154246" y="1812641"/>
                  </a:lnTo>
                  <a:cubicBezTo>
                    <a:pt x="4154246" y="1819280"/>
                    <a:pt x="4151609" y="1825647"/>
                    <a:pt x="4146915" y="1830341"/>
                  </a:cubicBezTo>
                  <a:cubicBezTo>
                    <a:pt x="4142220" y="1835036"/>
                    <a:pt x="4135853" y="1837673"/>
                    <a:pt x="4129214" y="1837673"/>
                  </a:cubicBezTo>
                  <a:lnTo>
                    <a:pt x="25032" y="1837673"/>
                  </a:lnTo>
                  <a:cubicBezTo>
                    <a:pt x="18393" y="1837673"/>
                    <a:pt x="12026" y="1835036"/>
                    <a:pt x="7332" y="1830341"/>
                  </a:cubicBezTo>
                  <a:cubicBezTo>
                    <a:pt x="2637" y="1825647"/>
                    <a:pt x="0" y="1819280"/>
                    <a:pt x="0" y="1812641"/>
                  </a:cubicBezTo>
                  <a:lnTo>
                    <a:pt x="0" y="25032"/>
                  </a:lnTo>
                  <a:cubicBezTo>
                    <a:pt x="0" y="18393"/>
                    <a:pt x="2637" y="12026"/>
                    <a:pt x="7332" y="7332"/>
                  </a:cubicBezTo>
                  <a:cubicBezTo>
                    <a:pt x="12026" y="2637"/>
                    <a:pt x="18393" y="0"/>
                    <a:pt x="25032" y="0"/>
                  </a:cubicBezTo>
                  <a:close/>
                </a:path>
              </a:pathLst>
            </a:custGeom>
            <a:solidFill>
              <a:srgbClr val="FFFAE7"/>
            </a:solidFill>
            <a:ln w="38100" cap="rnd">
              <a:solidFill>
                <a:srgbClr val="5C693B"/>
              </a:solidFill>
              <a:prstDash val="solid"/>
              <a:round/>
            </a:ln>
          </p:spPr>
          <p:txBody>
            <a:bodyPr/>
            <a:lstStyle/>
            <a:p>
              <a:endParaRPr lang="en-GB" dirty="0">
                <a:latin typeface="Gill Sans "/>
              </a:endParaRPr>
            </a:p>
          </p:txBody>
        </p:sp>
        <p:sp>
          <p:nvSpPr>
            <p:cNvPr id="10" name="TextBox 10"/>
            <p:cNvSpPr txBox="1"/>
            <p:nvPr/>
          </p:nvSpPr>
          <p:spPr>
            <a:xfrm>
              <a:off x="0" y="-38100"/>
              <a:ext cx="4154247" cy="1875773"/>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flipH="1">
            <a:off x="15897861" y="0"/>
            <a:ext cx="2390139" cy="2930438"/>
          </a:xfrm>
          <a:custGeom>
            <a:avLst/>
            <a:gdLst/>
            <a:ahLst/>
            <a:cxnLst/>
            <a:rect l="l" t="t" r="r" b="b"/>
            <a:pathLst>
              <a:path w="2390139" h="2930438">
                <a:moveTo>
                  <a:pt x="2390139" y="0"/>
                </a:moveTo>
                <a:lnTo>
                  <a:pt x="0" y="0"/>
                </a:lnTo>
                <a:lnTo>
                  <a:pt x="0" y="2930438"/>
                </a:lnTo>
                <a:lnTo>
                  <a:pt x="2390139" y="2930438"/>
                </a:lnTo>
                <a:lnTo>
                  <a:pt x="2390139" y="0"/>
                </a:lnTo>
                <a:close/>
              </a:path>
            </a:pathLst>
          </a:custGeom>
          <a:blipFill>
            <a:blip r:embed="rId3"/>
            <a:stretch>
              <a:fillRect/>
            </a:stretch>
          </a:blipFill>
        </p:spPr>
        <p:txBody>
          <a:bodyPr/>
          <a:lstStyle/>
          <a:p>
            <a:endParaRPr lang="en-GB"/>
          </a:p>
        </p:txBody>
      </p:sp>
      <p:sp>
        <p:nvSpPr>
          <p:cNvPr id="12" name="TextBox 12"/>
          <p:cNvSpPr txBox="1"/>
          <p:nvPr/>
        </p:nvSpPr>
        <p:spPr>
          <a:xfrm>
            <a:off x="2171579" y="1865954"/>
            <a:ext cx="14348865" cy="1108509"/>
          </a:xfrm>
          <a:prstGeom prst="rect">
            <a:avLst/>
          </a:prstGeom>
        </p:spPr>
        <p:txBody>
          <a:bodyPr lIns="0" tIns="0" rIns="0" bIns="0" rtlCol="0" anchor="t">
            <a:spAutoFit/>
          </a:bodyPr>
          <a:lstStyle/>
          <a:p>
            <a:pPr algn="just">
              <a:lnSpc>
                <a:spcPts val="4521"/>
              </a:lnSpc>
            </a:pPr>
            <a:endParaRPr lang="en-US" sz="3229" dirty="0">
              <a:solidFill>
                <a:srgbClr val="384122"/>
              </a:solidFill>
              <a:latin typeface="Gill Sans Light"/>
              <a:ea typeface="Gill Sans Light"/>
              <a:cs typeface="Gill Sans Light"/>
              <a:sym typeface="Gill Sans Light"/>
            </a:endParaRPr>
          </a:p>
          <a:p>
            <a:pPr algn="just">
              <a:lnSpc>
                <a:spcPts val="4521"/>
              </a:lnSpc>
            </a:pPr>
            <a:endParaRPr lang="en-US" sz="3229" dirty="0">
              <a:solidFill>
                <a:srgbClr val="384122"/>
              </a:solidFill>
              <a:latin typeface="Gill Sans Light"/>
              <a:ea typeface="Gill Sans Light"/>
              <a:cs typeface="Gill Sans Light"/>
              <a:sym typeface="Gill Sans Light"/>
            </a:endParaRPr>
          </a:p>
        </p:txBody>
      </p:sp>
      <p:sp>
        <p:nvSpPr>
          <p:cNvPr id="13" name="TextBox 13"/>
          <p:cNvSpPr txBox="1"/>
          <p:nvPr/>
        </p:nvSpPr>
        <p:spPr>
          <a:xfrm>
            <a:off x="834412" y="240715"/>
            <a:ext cx="15446178" cy="677558"/>
          </a:xfrm>
          <a:prstGeom prst="rect">
            <a:avLst/>
          </a:prstGeom>
        </p:spPr>
        <p:txBody>
          <a:bodyPr lIns="0" tIns="0" rIns="0" bIns="0" rtlCol="0" anchor="t">
            <a:spAutoFit/>
          </a:bodyPr>
          <a:lstStyle/>
          <a:p>
            <a:pPr algn="ctr">
              <a:lnSpc>
                <a:spcPts val="5740"/>
              </a:lnSpc>
            </a:pPr>
            <a:r>
              <a:rPr lang="en-US" sz="4100" dirty="0">
                <a:solidFill>
                  <a:srgbClr val="384122"/>
                </a:solidFill>
                <a:latin typeface="Gill Sans Display Ultra-Bold"/>
                <a:ea typeface="Gill Sans Display Ultra-Bold"/>
                <a:cs typeface="Gill Sans Display Ultra-Bold"/>
                <a:sym typeface="Gill Sans Display Ultra-Bold"/>
              </a:rPr>
              <a:t>Contemporary issues in Wales</a:t>
            </a:r>
          </a:p>
        </p:txBody>
      </p:sp>
      <p:sp>
        <p:nvSpPr>
          <p:cNvPr id="20" name="TextBox 19">
            <a:extLst>
              <a:ext uri="{FF2B5EF4-FFF2-40B4-BE49-F238E27FC236}">
                <a16:creationId xmlns:a16="http://schemas.microsoft.com/office/drawing/2014/main" id="{40DA9181-0E25-8813-E314-250FE81F3CE3}"/>
              </a:ext>
            </a:extLst>
          </p:cNvPr>
          <p:cNvSpPr txBox="1"/>
          <p:nvPr/>
        </p:nvSpPr>
        <p:spPr>
          <a:xfrm>
            <a:off x="1511545" y="1158988"/>
            <a:ext cx="15430255" cy="8427820"/>
          </a:xfrm>
          <a:prstGeom prst="rect">
            <a:avLst/>
          </a:prstGeom>
          <a:noFill/>
        </p:spPr>
        <p:txBody>
          <a:bodyPr wrap="square">
            <a:spAutoFit/>
          </a:bodyPr>
          <a:lstStyle/>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2800" b="1" i="0" u="none" strike="noStrike" cap="none" normalizeH="0" baseline="0" dirty="0">
                <a:ln>
                  <a:noFill/>
                </a:ln>
                <a:solidFill>
                  <a:schemeClr val="accent3">
                    <a:lumMod val="50000"/>
                  </a:schemeClr>
                </a:solidFill>
                <a:effectLst/>
                <a:latin typeface="Gill Sans Bold" panose="020B0604020202020204" charset="0"/>
              </a:rPr>
              <a:t>Lack of updated national guidance</a:t>
            </a:r>
            <a:endParaRPr kumimoji="0" lang="en-US" altLang="en-US" sz="2800" b="0" i="0" u="none" strike="noStrike" cap="none" normalizeH="0" baseline="0" dirty="0">
              <a:ln>
                <a:noFill/>
              </a:ln>
              <a:solidFill>
                <a:schemeClr val="accent3">
                  <a:lumMod val="50000"/>
                </a:schemeClr>
              </a:solidFill>
              <a:effectLst/>
              <a:latin typeface="Gill Sans Bold" panose="020B0604020202020204" charset="0"/>
            </a:endParaRPr>
          </a:p>
          <a:p>
            <a:pPr lvl="1" algn="just" eaLnBrk="0" fontAlgn="base" hangingPunct="0">
              <a:lnSpc>
                <a:spcPct val="150000"/>
              </a:lnSpc>
              <a:spcBef>
                <a:spcPct val="0"/>
              </a:spcBef>
              <a:spcAft>
                <a:spcPct val="0"/>
              </a:spcAft>
            </a:pPr>
            <a:r>
              <a:rPr kumimoji="0" lang="en-US" altLang="en-US" sz="2800" b="0" i="0" u="none" strike="noStrike" cap="none" normalizeH="0" baseline="0" dirty="0">
                <a:ln>
                  <a:noFill/>
                </a:ln>
                <a:solidFill>
                  <a:schemeClr val="tx1"/>
                </a:solidFill>
                <a:effectLst/>
                <a:latin typeface="Gill Sans MT" panose="020B0502020104020203" pitchFamily="34" charset="0"/>
              </a:rPr>
              <a:t>Wales has no current working definition of outdoor learning; the last official guidance (</a:t>
            </a:r>
            <a:r>
              <a:rPr lang="en-GB" sz="2800" dirty="0">
                <a:latin typeface="Gill Sans MT" panose="020B0502020104020203" pitchFamily="34" charset="0"/>
              </a:rPr>
              <a:t>Foundation Phase Outdoor Learning Handbook) </a:t>
            </a:r>
            <a:r>
              <a:rPr kumimoji="0" lang="en-US" altLang="en-US" sz="2800" b="0" i="0" u="none" strike="noStrike" cap="none" normalizeH="0" baseline="0" dirty="0">
                <a:ln>
                  <a:noFill/>
                </a:ln>
                <a:solidFill>
                  <a:schemeClr val="tx1"/>
                </a:solidFill>
                <a:effectLst/>
                <a:latin typeface="Gill Sans MT" panose="020B0502020104020203" pitchFamily="34" charset="0"/>
              </a:rPr>
              <a:t>was in 2009, which was only for the Foundation Phase at the time, making it difficult for schools to embed outdoor learning strategically (Welsh Government, 2009).</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solidFill>
                  <a:schemeClr val="accent3">
                    <a:lumMod val="50000"/>
                  </a:schemeClr>
                </a:solidFill>
                <a:effectLst/>
                <a:latin typeface="Gill Sans Bold" panose="020B0604020202020204" charset="0"/>
              </a:rPr>
              <a:t>Need for clear, </a:t>
            </a:r>
            <a:r>
              <a:rPr lang="en-US" altLang="en-US" sz="2800" b="1" dirty="0">
                <a:solidFill>
                  <a:schemeClr val="accent3">
                    <a:lumMod val="50000"/>
                  </a:schemeClr>
                </a:solidFill>
                <a:latin typeface="Gill Sans Bold" panose="020B0604020202020204" charset="0"/>
              </a:rPr>
              <a:t>more consistent</a:t>
            </a:r>
            <a:r>
              <a:rPr kumimoji="0" lang="en-US" altLang="en-US" sz="2800" b="1" i="0" u="none" strike="noStrike" cap="none" normalizeH="0" baseline="0" dirty="0">
                <a:ln>
                  <a:noFill/>
                </a:ln>
                <a:solidFill>
                  <a:schemeClr val="accent3">
                    <a:lumMod val="50000"/>
                  </a:schemeClr>
                </a:solidFill>
                <a:effectLst/>
                <a:latin typeface="Gill Sans Bold" panose="020B0604020202020204" charset="0"/>
              </a:rPr>
              <a:t> direction</a:t>
            </a:r>
            <a:endParaRPr kumimoji="0" lang="en-US" altLang="en-US" sz="2800" b="0" i="0" u="none" strike="noStrike" cap="none" normalizeH="0" baseline="0" dirty="0">
              <a:ln>
                <a:noFill/>
              </a:ln>
              <a:solidFill>
                <a:schemeClr val="accent3">
                  <a:lumMod val="50000"/>
                </a:schemeClr>
              </a:solidFill>
              <a:effectLst/>
              <a:latin typeface="Gill Sans Bold" panose="020B0604020202020204" charset="0"/>
            </a:endParaRPr>
          </a:p>
          <a:p>
            <a:pPr lvl="1" algn="just" eaLnBrk="0" fontAlgn="base" hangingPunct="0">
              <a:lnSpc>
                <a:spcPct val="150000"/>
              </a:lnSpc>
              <a:spcBef>
                <a:spcPct val="0"/>
              </a:spcBef>
              <a:spcAft>
                <a:spcPct val="0"/>
              </a:spcAft>
            </a:pPr>
            <a:r>
              <a:rPr kumimoji="0" lang="en-GB" altLang="en-US" sz="2800" b="0" i="0" u="none" strike="noStrike" cap="none" normalizeH="0" baseline="0" dirty="0">
                <a:ln>
                  <a:noFill/>
                </a:ln>
                <a:solidFill>
                  <a:schemeClr val="tx1"/>
                </a:solidFill>
                <a:effectLst/>
                <a:latin typeface="Gill Sans MT" panose="020B0502020104020203" pitchFamily="34" charset="0"/>
              </a:rPr>
              <a:t>Because Curriculum for Wales (CfW) gives schools the freedom to design their own approaches (Welsh Government 2021), the need for more consistent guidance to help teachers understand what outdoor learning can offer and how it can strengthen teaching, enrich pupils’ experiences, and genuinely support wellbeing is essential.</a:t>
            </a:r>
          </a:p>
          <a:p>
            <a:pPr marL="342900" indent="-342900" eaLnBrk="0" fontAlgn="base" hangingPunct="0">
              <a:lnSpc>
                <a:spcPct val="150000"/>
              </a:lnSpc>
              <a:spcBef>
                <a:spcPct val="0"/>
              </a:spcBef>
              <a:spcAft>
                <a:spcPct val="0"/>
              </a:spcAft>
              <a:buFont typeface="Arial" panose="020B0604020202020204" pitchFamily="34" charset="0"/>
              <a:buChar char="•"/>
            </a:pPr>
            <a:r>
              <a:rPr kumimoji="0" lang="en-US" altLang="en-US" sz="2800" b="1" i="0" u="none" strike="noStrike" cap="none" normalizeH="0" baseline="0" dirty="0">
                <a:ln>
                  <a:noFill/>
                </a:ln>
                <a:solidFill>
                  <a:schemeClr val="accent3">
                    <a:lumMod val="50000"/>
                  </a:schemeClr>
                </a:solidFill>
                <a:effectLst/>
                <a:latin typeface="Gill Sans Bold" panose="020B0604020202020204" charset="0"/>
              </a:rPr>
              <a:t>Outdoor learning must be purposeful</a:t>
            </a:r>
            <a:r>
              <a:rPr kumimoji="0" lang="en-US" altLang="en-US" sz="2800" b="0" i="0" u="none" strike="noStrike" cap="none" normalizeH="0" baseline="0" dirty="0">
                <a:ln>
                  <a:noFill/>
                </a:ln>
                <a:solidFill>
                  <a:schemeClr val="accent3">
                    <a:lumMod val="50000"/>
                  </a:schemeClr>
                </a:solidFill>
                <a:effectLst/>
                <a:latin typeface="Gill Sans Bold" panose="020B0604020202020204" charset="0"/>
              </a:rPr>
              <a:t> </a:t>
            </a:r>
          </a:p>
          <a:p>
            <a:pPr lvl="1" algn="just" eaLnBrk="0" fontAlgn="base" hangingPunct="0">
              <a:lnSpc>
                <a:spcPct val="150000"/>
              </a:lnSpc>
              <a:spcBef>
                <a:spcPct val="0"/>
              </a:spcBef>
              <a:spcAft>
                <a:spcPct val="0"/>
              </a:spcAft>
            </a:pPr>
            <a:r>
              <a:rPr kumimoji="0" lang="en-US" altLang="en-US" sz="2800" b="0" i="0" u="none" strike="noStrike" cap="none" normalizeH="0" baseline="0" dirty="0">
                <a:ln>
                  <a:noFill/>
                </a:ln>
                <a:solidFill>
                  <a:schemeClr val="tx1"/>
                </a:solidFill>
                <a:effectLst/>
                <a:latin typeface="Gill Sans "/>
              </a:rPr>
              <a:t>Research (Maynard et al., 2011; Gilchrist and Emmerson, 2016) </a:t>
            </a:r>
            <a:r>
              <a:rPr lang="en-US" altLang="en-US" sz="2800" dirty="0">
                <a:latin typeface="Gill Sans "/>
              </a:rPr>
              <a:t>argued</a:t>
            </a:r>
            <a:r>
              <a:rPr kumimoji="0" lang="en-US" altLang="en-US" sz="2800" b="0" i="0" u="none" strike="noStrike" cap="none" normalizeH="0" baseline="0" dirty="0">
                <a:ln>
                  <a:noFill/>
                </a:ln>
                <a:solidFill>
                  <a:schemeClr val="tx1"/>
                </a:solidFill>
                <a:effectLst/>
                <a:latin typeface="Gill Sans "/>
              </a:rPr>
              <a:t> that outdoor learning should be more structured, supported</a:t>
            </a:r>
            <a:r>
              <a:rPr lang="en-US" altLang="en-US" sz="2800" dirty="0">
                <a:latin typeface="Gill Sans "/>
              </a:rPr>
              <a:t>. </a:t>
            </a:r>
            <a:r>
              <a:rPr kumimoji="0" lang="en-US" altLang="en-US" sz="2800" b="0" i="0" u="none" strike="noStrike" cap="none" normalizeH="0" baseline="0" dirty="0">
                <a:ln>
                  <a:noFill/>
                </a:ln>
                <a:solidFill>
                  <a:schemeClr val="tx1"/>
                </a:solidFill>
                <a:effectLst/>
                <a:latin typeface="Gill Sans "/>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endParaRPr lang="en-GB"/>
          </a:p>
        </p:txBody>
      </p:sp>
      <p:sp>
        <p:nvSpPr>
          <p:cNvPr id="3" name="Freeform 3"/>
          <p:cNvSpPr/>
          <p:nvPr/>
        </p:nvSpPr>
        <p:spPr>
          <a:xfrm>
            <a:off x="0" y="0"/>
            <a:ext cx="2390139" cy="2930438"/>
          </a:xfrm>
          <a:custGeom>
            <a:avLst/>
            <a:gdLst/>
            <a:ahLst/>
            <a:cxnLst/>
            <a:rect l="l" t="t" r="r" b="b"/>
            <a:pathLst>
              <a:path w="2390139" h="2930438">
                <a:moveTo>
                  <a:pt x="0" y="0"/>
                </a:moveTo>
                <a:lnTo>
                  <a:pt x="2390139" y="0"/>
                </a:lnTo>
                <a:lnTo>
                  <a:pt x="2390139" y="2930438"/>
                </a:lnTo>
                <a:lnTo>
                  <a:pt x="0" y="2930438"/>
                </a:lnTo>
                <a:lnTo>
                  <a:pt x="0" y="0"/>
                </a:lnTo>
                <a:close/>
              </a:path>
            </a:pathLst>
          </a:custGeom>
          <a:blipFill>
            <a:blip r:embed="rId3"/>
            <a:stretch>
              <a:fillRect/>
            </a:stretch>
          </a:blipFill>
        </p:spPr>
        <p:txBody>
          <a:bodyPr/>
          <a:lstStyle/>
          <a:p>
            <a:endParaRPr lang="en-GB"/>
          </a:p>
        </p:txBody>
      </p:sp>
      <p:grpSp>
        <p:nvGrpSpPr>
          <p:cNvPr id="4" name="Group 4"/>
          <p:cNvGrpSpPr/>
          <p:nvPr/>
        </p:nvGrpSpPr>
        <p:grpSpPr>
          <a:xfrm>
            <a:off x="1561408" y="2038997"/>
            <a:ext cx="14719182" cy="2771805"/>
            <a:chOff x="0" y="0"/>
            <a:chExt cx="3876657" cy="977500"/>
          </a:xfrm>
        </p:grpSpPr>
        <p:sp>
          <p:nvSpPr>
            <p:cNvPr id="5" name="Freeform 5"/>
            <p:cNvSpPr/>
            <p:nvPr/>
          </p:nvSpPr>
          <p:spPr>
            <a:xfrm>
              <a:off x="0" y="0"/>
              <a:ext cx="3876657" cy="977500"/>
            </a:xfrm>
            <a:custGeom>
              <a:avLst/>
              <a:gdLst/>
              <a:ahLst/>
              <a:cxnLst/>
              <a:rect l="l" t="t" r="r" b="b"/>
              <a:pathLst>
                <a:path w="3876657" h="977500">
                  <a:moveTo>
                    <a:pt x="26825" y="0"/>
                  </a:moveTo>
                  <a:lnTo>
                    <a:pt x="3849832" y="0"/>
                  </a:lnTo>
                  <a:cubicBezTo>
                    <a:pt x="3864647" y="0"/>
                    <a:pt x="3876657" y="12010"/>
                    <a:pt x="3876657" y="26825"/>
                  </a:cubicBezTo>
                  <a:lnTo>
                    <a:pt x="3876657" y="950675"/>
                  </a:lnTo>
                  <a:cubicBezTo>
                    <a:pt x="3876657" y="965490"/>
                    <a:pt x="3864647" y="977500"/>
                    <a:pt x="3849832" y="977500"/>
                  </a:cubicBezTo>
                  <a:lnTo>
                    <a:pt x="26825" y="977500"/>
                  </a:lnTo>
                  <a:cubicBezTo>
                    <a:pt x="12010" y="977500"/>
                    <a:pt x="0" y="965490"/>
                    <a:pt x="0" y="950675"/>
                  </a:cubicBezTo>
                  <a:lnTo>
                    <a:pt x="0" y="26825"/>
                  </a:lnTo>
                  <a:cubicBezTo>
                    <a:pt x="0" y="12010"/>
                    <a:pt x="12010" y="0"/>
                    <a:pt x="26825" y="0"/>
                  </a:cubicBezTo>
                  <a:close/>
                </a:path>
              </a:pathLst>
            </a:custGeom>
            <a:solidFill>
              <a:srgbClr val="FFFAE7"/>
            </a:solidFill>
            <a:ln w="38100" cap="rnd">
              <a:solidFill>
                <a:srgbClr val="5C693B"/>
              </a:solidFill>
              <a:prstDash val="solid"/>
              <a:round/>
            </a:ln>
          </p:spPr>
          <p:txBody>
            <a:bodyPr/>
            <a:lstStyle/>
            <a:p>
              <a:endParaRPr lang="en-GB"/>
            </a:p>
          </p:txBody>
        </p:sp>
        <p:sp>
          <p:nvSpPr>
            <p:cNvPr id="6" name="TextBox 6"/>
            <p:cNvSpPr txBox="1"/>
            <p:nvPr/>
          </p:nvSpPr>
          <p:spPr>
            <a:xfrm>
              <a:off x="0" y="-38100"/>
              <a:ext cx="3876657" cy="1015600"/>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3075894" y="6313894"/>
            <a:ext cx="9991405" cy="5170552"/>
          </a:xfrm>
          <a:custGeom>
            <a:avLst/>
            <a:gdLst/>
            <a:ahLst/>
            <a:cxnLst/>
            <a:rect l="l" t="t" r="r" b="b"/>
            <a:pathLst>
              <a:path w="9991405" h="5170552">
                <a:moveTo>
                  <a:pt x="0" y="0"/>
                </a:moveTo>
                <a:lnTo>
                  <a:pt x="9991405" y="0"/>
                </a:lnTo>
                <a:lnTo>
                  <a:pt x="9991405" y="5170552"/>
                </a:lnTo>
                <a:lnTo>
                  <a:pt x="0" y="5170552"/>
                </a:lnTo>
                <a:lnTo>
                  <a:pt x="0" y="0"/>
                </a:lnTo>
                <a:close/>
              </a:path>
            </a:pathLst>
          </a:custGeom>
          <a:blipFill>
            <a:blip r:embed="rId4"/>
            <a:stretch>
              <a:fillRect/>
            </a:stretch>
          </a:blipFill>
        </p:spPr>
        <p:txBody>
          <a:bodyPr/>
          <a:lstStyle/>
          <a:p>
            <a:endParaRPr lang="en-GB"/>
          </a:p>
        </p:txBody>
      </p:sp>
      <p:sp>
        <p:nvSpPr>
          <p:cNvPr id="8" name="Freeform 8"/>
          <p:cNvSpPr/>
          <p:nvPr/>
        </p:nvSpPr>
        <p:spPr>
          <a:xfrm flipH="1">
            <a:off x="15897861" y="0"/>
            <a:ext cx="2390139" cy="2930438"/>
          </a:xfrm>
          <a:custGeom>
            <a:avLst/>
            <a:gdLst/>
            <a:ahLst/>
            <a:cxnLst/>
            <a:rect l="l" t="t" r="r" b="b"/>
            <a:pathLst>
              <a:path w="2390139" h="2930438">
                <a:moveTo>
                  <a:pt x="2390139" y="0"/>
                </a:moveTo>
                <a:lnTo>
                  <a:pt x="0" y="0"/>
                </a:lnTo>
                <a:lnTo>
                  <a:pt x="0" y="2930438"/>
                </a:lnTo>
                <a:lnTo>
                  <a:pt x="2390139" y="2930438"/>
                </a:lnTo>
                <a:lnTo>
                  <a:pt x="2390139" y="0"/>
                </a:lnTo>
                <a:close/>
              </a:path>
            </a:pathLst>
          </a:custGeom>
          <a:blipFill>
            <a:blip r:embed="rId3"/>
            <a:stretch>
              <a:fillRect/>
            </a:stretch>
          </a:blipFill>
        </p:spPr>
        <p:txBody>
          <a:bodyPr/>
          <a:lstStyle/>
          <a:p>
            <a:endParaRPr lang="en-GB"/>
          </a:p>
        </p:txBody>
      </p:sp>
      <p:sp>
        <p:nvSpPr>
          <p:cNvPr id="9" name="Freeform 9"/>
          <p:cNvSpPr/>
          <p:nvPr/>
        </p:nvSpPr>
        <p:spPr>
          <a:xfrm>
            <a:off x="-3035556" y="3639847"/>
            <a:ext cx="4955365" cy="8599331"/>
          </a:xfrm>
          <a:custGeom>
            <a:avLst/>
            <a:gdLst/>
            <a:ahLst/>
            <a:cxnLst/>
            <a:rect l="l" t="t" r="r" b="b"/>
            <a:pathLst>
              <a:path w="4955365" h="8599331">
                <a:moveTo>
                  <a:pt x="0" y="0"/>
                </a:moveTo>
                <a:lnTo>
                  <a:pt x="4955365" y="0"/>
                </a:lnTo>
                <a:lnTo>
                  <a:pt x="4955365" y="8599332"/>
                </a:lnTo>
                <a:lnTo>
                  <a:pt x="0" y="8599332"/>
                </a:lnTo>
                <a:lnTo>
                  <a:pt x="0" y="0"/>
                </a:lnTo>
                <a:close/>
              </a:path>
            </a:pathLst>
          </a:custGeom>
          <a:blipFill>
            <a:blip r:embed="rId5"/>
            <a:stretch>
              <a:fillRect/>
            </a:stretch>
          </a:blipFill>
        </p:spPr>
        <p:txBody>
          <a:bodyPr/>
          <a:lstStyle/>
          <a:p>
            <a:endParaRPr lang="en-GB"/>
          </a:p>
        </p:txBody>
      </p:sp>
      <p:sp>
        <p:nvSpPr>
          <p:cNvPr id="10" name="Freeform 10"/>
          <p:cNvSpPr/>
          <p:nvPr/>
        </p:nvSpPr>
        <p:spPr>
          <a:xfrm flipH="1">
            <a:off x="12263598" y="6313894"/>
            <a:ext cx="9991405" cy="5170552"/>
          </a:xfrm>
          <a:custGeom>
            <a:avLst/>
            <a:gdLst/>
            <a:ahLst/>
            <a:cxnLst/>
            <a:rect l="l" t="t" r="r" b="b"/>
            <a:pathLst>
              <a:path w="9991405" h="5170552">
                <a:moveTo>
                  <a:pt x="9991404" y="0"/>
                </a:moveTo>
                <a:lnTo>
                  <a:pt x="0" y="0"/>
                </a:lnTo>
                <a:lnTo>
                  <a:pt x="0" y="5170552"/>
                </a:lnTo>
                <a:lnTo>
                  <a:pt x="9991404" y="5170552"/>
                </a:lnTo>
                <a:lnTo>
                  <a:pt x="9991404" y="0"/>
                </a:lnTo>
                <a:close/>
              </a:path>
            </a:pathLst>
          </a:custGeom>
          <a:blipFill>
            <a:blip r:embed="rId4"/>
            <a:stretch>
              <a:fillRect/>
            </a:stretch>
          </a:blipFill>
        </p:spPr>
        <p:txBody>
          <a:bodyPr/>
          <a:lstStyle/>
          <a:p>
            <a:endParaRPr lang="en-GB"/>
          </a:p>
        </p:txBody>
      </p:sp>
      <p:sp>
        <p:nvSpPr>
          <p:cNvPr id="11" name="Freeform 11"/>
          <p:cNvSpPr/>
          <p:nvPr/>
        </p:nvSpPr>
        <p:spPr>
          <a:xfrm flipH="1">
            <a:off x="16280590" y="3639847"/>
            <a:ext cx="4955365" cy="8599331"/>
          </a:xfrm>
          <a:custGeom>
            <a:avLst/>
            <a:gdLst/>
            <a:ahLst/>
            <a:cxnLst/>
            <a:rect l="l" t="t" r="r" b="b"/>
            <a:pathLst>
              <a:path w="4955365" h="8599331">
                <a:moveTo>
                  <a:pt x="4955365" y="0"/>
                </a:moveTo>
                <a:lnTo>
                  <a:pt x="0" y="0"/>
                </a:lnTo>
                <a:lnTo>
                  <a:pt x="0" y="8599332"/>
                </a:lnTo>
                <a:lnTo>
                  <a:pt x="4955365" y="8599332"/>
                </a:lnTo>
                <a:lnTo>
                  <a:pt x="4955365" y="0"/>
                </a:lnTo>
                <a:close/>
              </a:path>
            </a:pathLst>
          </a:custGeom>
          <a:blipFill>
            <a:blip r:embed="rId5"/>
            <a:stretch>
              <a:fillRect/>
            </a:stretch>
          </a:blipFill>
        </p:spPr>
        <p:txBody>
          <a:bodyPr/>
          <a:lstStyle/>
          <a:p>
            <a:endParaRPr lang="en-GB"/>
          </a:p>
        </p:txBody>
      </p:sp>
      <p:grpSp>
        <p:nvGrpSpPr>
          <p:cNvPr id="12" name="Group 12"/>
          <p:cNvGrpSpPr/>
          <p:nvPr/>
        </p:nvGrpSpPr>
        <p:grpSpPr>
          <a:xfrm>
            <a:off x="1594864" y="5874698"/>
            <a:ext cx="14762930" cy="3783231"/>
            <a:chOff x="-11522" y="-38100"/>
            <a:chExt cx="3888179" cy="996406"/>
          </a:xfrm>
        </p:grpSpPr>
        <p:sp>
          <p:nvSpPr>
            <p:cNvPr id="13" name="Freeform 13"/>
            <p:cNvSpPr/>
            <p:nvPr/>
          </p:nvSpPr>
          <p:spPr>
            <a:xfrm>
              <a:off x="-11522" y="16335"/>
              <a:ext cx="3876657" cy="941971"/>
            </a:xfrm>
            <a:custGeom>
              <a:avLst/>
              <a:gdLst/>
              <a:ahLst/>
              <a:cxnLst/>
              <a:rect l="l" t="t" r="r" b="b"/>
              <a:pathLst>
                <a:path w="3876657" h="941971">
                  <a:moveTo>
                    <a:pt x="26825" y="0"/>
                  </a:moveTo>
                  <a:lnTo>
                    <a:pt x="3849832" y="0"/>
                  </a:lnTo>
                  <a:cubicBezTo>
                    <a:pt x="3864647" y="0"/>
                    <a:pt x="3876657" y="12010"/>
                    <a:pt x="3876657" y="26825"/>
                  </a:cubicBezTo>
                  <a:lnTo>
                    <a:pt x="3876657" y="915147"/>
                  </a:lnTo>
                  <a:cubicBezTo>
                    <a:pt x="3876657" y="929962"/>
                    <a:pt x="3864647" y="941971"/>
                    <a:pt x="3849832" y="941971"/>
                  </a:cubicBezTo>
                  <a:lnTo>
                    <a:pt x="26825" y="941971"/>
                  </a:lnTo>
                  <a:cubicBezTo>
                    <a:pt x="12010" y="941971"/>
                    <a:pt x="0" y="929962"/>
                    <a:pt x="0" y="915147"/>
                  </a:cubicBezTo>
                  <a:lnTo>
                    <a:pt x="0" y="26825"/>
                  </a:lnTo>
                  <a:cubicBezTo>
                    <a:pt x="0" y="12010"/>
                    <a:pt x="12010" y="0"/>
                    <a:pt x="26825" y="0"/>
                  </a:cubicBezTo>
                  <a:close/>
                </a:path>
              </a:pathLst>
            </a:custGeom>
            <a:solidFill>
              <a:srgbClr val="FFFAE7"/>
            </a:solidFill>
            <a:ln w="38100" cap="rnd">
              <a:solidFill>
                <a:srgbClr val="5C693B"/>
              </a:solidFill>
              <a:prstDash val="solid"/>
              <a:round/>
            </a:ln>
          </p:spPr>
          <p:txBody>
            <a:bodyPr/>
            <a:lstStyle/>
            <a:p>
              <a:endParaRPr lang="en-GB"/>
            </a:p>
          </p:txBody>
        </p:sp>
        <p:sp>
          <p:nvSpPr>
            <p:cNvPr id="14" name="TextBox 14"/>
            <p:cNvSpPr txBox="1"/>
            <p:nvPr/>
          </p:nvSpPr>
          <p:spPr>
            <a:xfrm>
              <a:off x="0" y="-38100"/>
              <a:ext cx="3876657" cy="980071"/>
            </a:xfrm>
            <a:prstGeom prst="rect">
              <a:avLst/>
            </a:prstGeom>
          </p:spPr>
          <p:txBody>
            <a:bodyPr lIns="50800" tIns="50800" rIns="50800" bIns="50800" rtlCol="0" anchor="ctr"/>
            <a:lstStyle/>
            <a:p>
              <a:pPr algn="ctr">
                <a:lnSpc>
                  <a:spcPts val="2659"/>
                </a:lnSpc>
                <a:spcBef>
                  <a:spcPct val="0"/>
                </a:spcBef>
              </a:pPr>
              <a:endParaRPr/>
            </a:p>
          </p:txBody>
        </p:sp>
      </p:grpSp>
      <p:sp>
        <p:nvSpPr>
          <p:cNvPr id="15" name="TextBox 15"/>
          <p:cNvSpPr txBox="1"/>
          <p:nvPr/>
        </p:nvSpPr>
        <p:spPr>
          <a:xfrm>
            <a:off x="2021341" y="6170405"/>
            <a:ext cx="13799316" cy="3993016"/>
          </a:xfrm>
          <a:prstGeom prst="rect">
            <a:avLst/>
          </a:prstGeom>
        </p:spPr>
        <p:txBody>
          <a:bodyPr lIns="0" tIns="0" rIns="0" bIns="0" rtlCol="0" anchor="t">
            <a:spAutoFit/>
          </a:bodyPr>
          <a:lstStyle/>
          <a:p>
            <a:pPr algn="just">
              <a:lnSpc>
                <a:spcPts val="4480"/>
              </a:lnSpc>
            </a:pPr>
            <a:r>
              <a:rPr lang="en-US" sz="3200" dirty="0">
                <a:solidFill>
                  <a:srgbClr val="384122"/>
                </a:solidFill>
                <a:latin typeface="Gill Sans Light"/>
                <a:ea typeface="Gill Sans Light"/>
                <a:cs typeface="Gill Sans Light"/>
                <a:sym typeface="Gill Sans Light"/>
              </a:rPr>
              <a:t>    </a:t>
            </a:r>
            <a:r>
              <a:rPr lang="en-US" sz="2800" dirty="0">
                <a:solidFill>
                  <a:schemeClr val="accent3">
                    <a:lumMod val="50000"/>
                  </a:schemeClr>
                </a:solidFill>
                <a:latin typeface="Gill Sans Bold" panose="020B0604020202020204" charset="0"/>
                <a:ea typeface="Gill Sans Light"/>
                <a:cs typeface="Gill Sans Light"/>
                <a:sym typeface="Gill Sans Light"/>
              </a:rPr>
              <a:t>Singapore</a:t>
            </a:r>
          </a:p>
          <a:p>
            <a:pPr marL="690910" lvl="1" indent="-345455" algn="just">
              <a:lnSpc>
                <a:spcPts val="4480"/>
              </a:lnSpc>
              <a:buFont typeface="Arial"/>
              <a:buChar char="•"/>
            </a:pPr>
            <a:r>
              <a:rPr lang="en-US" sz="2800" dirty="0">
                <a:solidFill>
                  <a:srgbClr val="384122"/>
                </a:solidFill>
                <a:latin typeface="Gill Sans MT" panose="020B0502020104020203" pitchFamily="34" charset="0"/>
                <a:ea typeface="Gill Sans Light"/>
                <a:cs typeface="Gill Sans Light"/>
                <a:sym typeface="Gill Sans Light"/>
              </a:rPr>
              <a:t>Clear and detailed national policies support outdoor education.</a:t>
            </a:r>
          </a:p>
          <a:p>
            <a:pPr marL="690910" lvl="1" indent="-345455" algn="just">
              <a:lnSpc>
                <a:spcPts val="4480"/>
              </a:lnSpc>
              <a:buFont typeface="Arial"/>
              <a:buChar char="•"/>
            </a:pPr>
            <a:r>
              <a:rPr lang="en-US" sz="2800" dirty="0">
                <a:solidFill>
                  <a:srgbClr val="384122"/>
                </a:solidFill>
                <a:latin typeface="Gill Sans MT" panose="020B0502020104020203" pitchFamily="34" charset="0"/>
                <a:ea typeface="Gill Sans Light"/>
                <a:cs typeface="Gill Sans Light"/>
                <a:sym typeface="Gill Sans Light"/>
              </a:rPr>
              <a:t>Formal part of the PE curriculum.</a:t>
            </a:r>
          </a:p>
          <a:p>
            <a:pPr marL="690910" lvl="1" indent="-345455" algn="just">
              <a:lnSpc>
                <a:spcPts val="4480"/>
              </a:lnSpc>
              <a:buFont typeface="Arial"/>
              <a:buChar char="•"/>
            </a:pPr>
            <a:r>
              <a:rPr lang="en-US" sz="2800" dirty="0">
                <a:solidFill>
                  <a:srgbClr val="384122"/>
                </a:solidFill>
                <a:latin typeface="Gill Sans MT" panose="020B0502020104020203" pitchFamily="34" charset="0"/>
                <a:ea typeface="Gill Sans Light"/>
                <a:cs typeface="Gill Sans Light"/>
                <a:sym typeface="Gill Sans Light"/>
              </a:rPr>
              <a:t>National Outdoor Adventure Education Master Plan (NOAE model) (Singapore Outdoor Adventure Education, 2025) requires all students to take part in major outdoor programmes  (Passy, R. et al. 2019, p.75).</a:t>
            </a:r>
          </a:p>
          <a:p>
            <a:pPr algn="just">
              <a:lnSpc>
                <a:spcPts val="4480"/>
              </a:lnSpc>
            </a:pPr>
            <a:endParaRPr lang="en-US" sz="3200" dirty="0">
              <a:solidFill>
                <a:srgbClr val="384122"/>
              </a:solidFill>
              <a:latin typeface="Gill Sans Light"/>
              <a:ea typeface="Gill Sans Light"/>
              <a:cs typeface="Gill Sans Light"/>
              <a:sym typeface="Gill Sans Light"/>
            </a:endParaRPr>
          </a:p>
        </p:txBody>
      </p:sp>
      <p:sp>
        <p:nvSpPr>
          <p:cNvPr id="16" name="TextBox 16"/>
          <p:cNvSpPr txBox="1"/>
          <p:nvPr/>
        </p:nvSpPr>
        <p:spPr>
          <a:xfrm>
            <a:off x="2098545" y="2038997"/>
            <a:ext cx="13799316" cy="2838854"/>
          </a:xfrm>
          <a:prstGeom prst="rect">
            <a:avLst/>
          </a:prstGeom>
        </p:spPr>
        <p:txBody>
          <a:bodyPr lIns="0" tIns="0" rIns="0" bIns="0" rtlCol="0" anchor="t">
            <a:spAutoFit/>
          </a:bodyPr>
          <a:lstStyle/>
          <a:p>
            <a:pPr algn="just">
              <a:lnSpc>
                <a:spcPts val="4480"/>
              </a:lnSpc>
            </a:pPr>
            <a:r>
              <a:rPr lang="en-US" sz="2800" dirty="0">
                <a:solidFill>
                  <a:schemeClr val="accent3">
                    <a:lumMod val="50000"/>
                  </a:schemeClr>
                </a:solidFill>
                <a:latin typeface="Gill Sans Bold" panose="020B0604020202020204" charset="0"/>
                <a:ea typeface="Gill Sans Light"/>
                <a:cs typeface="Gill Sans Light"/>
                <a:sym typeface="Gill Sans Light"/>
              </a:rPr>
              <a:t>Australia</a:t>
            </a:r>
          </a:p>
          <a:p>
            <a:pPr marL="690881" lvl="1" indent="-345440" algn="just">
              <a:lnSpc>
                <a:spcPts val="4480"/>
              </a:lnSpc>
              <a:buFont typeface="Arial"/>
              <a:buChar char="•"/>
            </a:pPr>
            <a:r>
              <a:rPr lang="en-US" sz="2800" dirty="0">
                <a:solidFill>
                  <a:srgbClr val="384122"/>
                </a:solidFill>
                <a:latin typeface="Gill Sans MT" panose="020B0502020104020203" pitchFamily="34" charset="0"/>
                <a:ea typeface="Gill Sans Light"/>
                <a:cs typeface="Gill Sans Light"/>
                <a:sym typeface="Gill Sans Light"/>
              </a:rPr>
              <a:t>Outdoor learning is included in the national curriculum as a “Curriculum Connection.”</a:t>
            </a:r>
          </a:p>
          <a:p>
            <a:pPr marL="690881" lvl="1" indent="-345440" algn="just">
              <a:lnSpc>
                <a:spcPts val="4480"/>
              </a:lnSpc>
              <a:buFont typeface="Arial"/>
              <a:buChar char="•"/>
            </a:pPr>
            <a:r>
              <a:rPr lang="en-US" sz="2800" dirty="0">
                <a:solidFill>
                  <a:srgbClr val="384122"/>
                </a:solidFill>
                <a:latin typeface="Gill Sans MT" panose="020B0502020104020203" pitchFamily="34" charset="0"/>
                <a:ea typeface="Gill Sans Light"/>
                <a:cs typeface="Gill Sans Light"/>
                <a:sym typeface="Gill Sans Light"/>
              </a:rPr>
              <a:t>Policy aims to encourage OL, but states decide for themselves, so practice varies a lot (Passy, R. et al. 2019, p74-75).</a:t>
            </a:r>
          </a:p>
          <a:p>
            <a:pPr algn="just">
              <a:lnSpc>
                <a:spcPts val="4480"/>
              </a:lnSpc>
            </a:pPr>
            <a:endParaRPr lang="en-US" sz="3200" dirty="0">
              <a:solidFill>
                <a:srgbClr val="384122"/>
              </a:solidFill>
              <a:latin typeface="Gill Sans Light"/>
              <a:ea typeface="Gill Sans Light"/>
              <a:cs typeface="Gill Sans Light"/>
              <a:sym typeface="Gill Sans Light"/>
            </a:endParaRPr>
          </a:p>
        </p:txBody>
      </p:sp>
      <p:sp>
        <p:nvSpPr>
          <p:cNvPr id="17" name="TextBox 17"/>
          <p:cNvSpPr txBox="1"/>
          <p:nvPr/>
        </p:nvSpPr>
        <p:spPr>
          <a:xfrm>
            <a:off x="1195069" y="473360"/>
            <a:ext cx="15518775" cy="866135"/>
          </a:xfrm>
          <a:prstGeom prst="rect">
            <a:avLst/>
          </a:prstGeom>
        </p:spPr>
        <p:txBody>
          <a:bodyPr lIns="0" tIns="0" rIns="0" bIns="0" rtlCol="0" anchor="t">
            <a:spAutoFit/>
          </a:bodyPr>
          <a:lstStyle/>
          <a:p>
            <a:pPr algn="ctr">
              <a:lnSpc>
                <a:spcPts val="7280"/>
              </a:lnSpc>
            </a:pPr>
            <a:r>
              <a:rPr lang="en-US" sz="5200" dirty="0">
                <a:solidFill>
                  <a:srgbClr val="384122"/>
                </a:solidFill>
                <a:latin typeface="Gill Sans Display Ultra-Bold"/>
                <a:ea typeface="Gill Sans Display Ultra-Bold"/>
                <a:cs typeface="Gill Sans Display Ultra-Bold"/>
                <a:sym typeface="Gill Sans Display Ultra-Bold"/>
              </a:rPr>
              <a:t>International perspectives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11F2D-CD19-BAED-7B51-451AD869CD8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C6F02B2-934A-5C1E-C859-10EB25CB643D}"/>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Freeform 3">
            <a:extLst>
              <a:ext uri="{FF2B5EF4-FFF2-40B4-BE49-F238E27FC236}">
                <a16:creationId xmlns:a16="http://schemas.microsoft.com/office/drawing/2014/main" id="{54D24B44-F890-3A8D-2E3F-6359B12BFA5D}"/>
              </a:ext>
            </a:extLst>
          </p:cNvPr>
          <p:cNvSpPr/>
          <p:nvPr/>
        </p:nvSpPr>
        <p:spPr>
          <a:xfrm>
            <a:off x="0" y="0"/>
            <a:ext cx="2390139" cy="2930438"/>
          </a:xfrm>
          <a:custGeom>
            <a:avLst/>
            <a:gdLst/>
            <a:ahLst/>
            <a:cxnLst/>
            <a:rect l="l" t="t" r="r" b="b"/>
            <a:pathLst>
              <a:path w="2390139" h="2930438">
                <a:moveTo>
                  <a:pt x="0" y="0"/>
                </a:moveTo>
                <a:lnTo>
                  <a:pt x="2390139" y="0"/>
                </a:lnTo>
                <a:lnTo>
                  <a:pt x="2390139" y="2930438"/>
                </a:lnTo>
                <a:lnTo>
                  <a:pt x="0" y="2930438"/>
                </a:lnTo>
                <a:lnTo>
                  <a:pt x="0" y="0"/>
                </a:lnTo>
                <a:close/>
              </a:path>
            </a:pathLst>
          </a:custGeom>
          <a:blipFill>
            <a:blip r:embed="rId3"/>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4" name="Freeform 4">
            <a:extLst>
              <a:ext uri="{FF2B5EF4-FFF2-40B4-BE49-F238E27FC236}">
                <a16:creationId xmlns:a16="http://schemas.microsoft.com/office/drawing/2014/main" id="{3A45A1F1-19F5-C5F4-36AE-42FD00C484A4}"/>
              </a:ext>
            </a:extLst>
          </p:cNvPr>
          <p:cNvSpPr/>
          <p:nvPr/>
        </p:nvSpPr>
        <p:spPr>
          <a:xfrm>
            <a:off x="-3075894" y="6313894"/>
            <a:ext cx="9991405" cy="5170552"/>
          </a:xfrm>
          <a:custGeom>
            <a:avLst/>
            <a:gdLst/>
            <a:ahLst/>
            <a:cxnLst/>
            <a:rect l="l" t="t" r="r" b="b"/>
            <a:pathLst>
              <a:path w="9991405" h="5170552">
                <a:moveTo>
                  <a:pt x="0" y="0"/>
                </a:moveTo>
                <a:lnTo>
                  <a:pt x="9991405" y="0"/>
                </a:lnTo>
                <a:lnTo>
                  <a:pt x="9991405" y="5170552"/>
                </a:lnTo>
                <a:lnTo>
                  <a:pt x="0" y="5170552"/>
                </a:lnTo>
                <a:lnTo>
                  <a:pt x="0" y="0"/>
                </a:lnTo>
                <a:close/>
              </a:path>
            </a:pathLst>
          </a:custGeom>
          <a:blipFill>
            <a:blip r:embed="rId4"/>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Freeform 5">
            <a:extLst>
              <a:ext uri="{FF2B5EF4-FFF2-40B4-BE49-F238E27FC236}">
                <a16:creationId xmlns:a16="http://schemas.microsoft.com/office/drawing/2014/main" id="{71D6D53B-0EBA-78B7-B1F9-FC41B7CA3475}"/>
              </a:ext>
            </a:extLst>
          </p:cNvPr>
          <p:cNvSpPr/>
          <p:nvPr/>
        </p:nvSpPr>
        <p:spPr>
          <a:xfrm flipH="1">
            <a:off x="12263598" y="6313894"/>
            <a:ext cx="9991405" cy="5170552"/>
          </a:xfrm>
          <a:custGeom>
            <a:avLst/>
            <a:gdLst/>
            <a:ahLst/>
            <a:cxnLst/>
            <a:rect l="l" t="t" r="r" b="b"/>
            <a:pathLst>
              <a:path w="9991405" h="5170552">
                <a:moveTo>
                  <a:pt x="9991404" y="0"/>
                </a:moveTo>
                <a:lnTo>
                  <a:pt x="0" y="0"/>
                </a:lnTo>
                <a:lnTo>
                  <a:pt x="0" y="5170552"/>
                </a:lnTo>
                <a:lnTo>
                  <a:pt x="9991404" y="5170552"/>
                </a:lnTo>
                <a:lnTo>
                  <a:pt x="9991404" y="0"/>
                </a:lnTo>
                <a:close/>
              </a:path>
            </a:pathLst>
          </a:custGeom>
          <a:blipFill>
            <a:blip r:embed="rId4"/>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Freeform 6">
            <a:extLst>
              <a:ext uri="{FF2B5EF4-FFF2-40B4-BE49-F238E27FC236}">
                <a16:creationId xmlns:a16="http://schemas.microsoft.com/office/drawing/2014/main" id="{B0EB2AE9-631E-ABAE-8B0D-D87BF43489FB}"/>
              </a:ext>
            </a:extLst>
          </p:cNvPr>
          <p:cNvSpPr/>
          <p:nvPr/>
        </p:nvSpPr>
        <p:spPr>
          <a:xfrm flipH="1">
            <a:off x="16280590" y="3771900"/>
            <a:ext cx="4955365" cy="8599331"/>
          </a:xfrm>
          <a:custGeom>
            <a:avLst/>
            <a:gdLst/>
            <a:ahLst/>
            <a:cxnLst/>
            <a:rect l="l" t="t" r="r" b="b"/>
            <a:pathLst>
              <a:path w="4955365" h="8599331">
                <a:moveTo>
                  <a:pt x="4955365" y="0"/>
                </a:moveTo>
                <a:lnTo>
                  <a:pt x="0" y="0"/>
                </a:lnTo>
                <a:lnTo>
                  <a:pt x="0" y="8599332"/>
                </a:lnTo>
                <a:lnTo>
                  <a:pt x="4955365" y="8599332"/>
                </a:lnTo>
                <a:lnTo>
                  <a:pt x="4955365" y="0"/>
                </a:lnTo>
                <a:close/>
              </a:path>
            </a:pathLst>
          </a:custGeom>
          <a:blipFill>
            <a:blip r:embed="rId5"/>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Freeform 7">
            <a:extLst>
              <a:ext uri="{FF2B5EF4-FFF2-40B4-BE49-F238E27FC236}">
                <a16:creationId xmlns:a16="http://schemas.microsoft.com/office/drawing/2014/main" id="{9C65D349-82D4-24CA-943B-4F7C9B7A267C}"/>
              </a:ext>
            </a:extLst>
          </p:cNvPr>
          <p:cNvSpPr/>
          <p:nvPr/>
        </p:nvSpPr>
        <p:spPr>
          <a:xfrm>
            <a:off x="-3012510" y="2885115"/>
            <a:ext cx="4955365" cy="8599331"/>
          </a:xfrm>
          <a:custGeom>
            <a:avLst/>
            <a:gdLst/>
            <a:ahLst/>
            <a:cxnLst/>
            <a:rect l="l" t="t" r="r" b="b"/>
            <a:pathLst>
              <a:path w="4955365" h="8599331">
                <a:moveTo>
                  <a:pt x="0" y="0"/>
                </a:moveTo>
                <a:lnTo>
                  <a:pt x="4955365" y="0"/>
                </a:lnTo>
                <a:lnTo>
                  <a:pt x="4955365" y="8599332"/>
                </a:lnTo>
                <a:lnTo>
                  <a:pt x="0" y="8599332"/>
                </a:lnTo>
                <a:lnTo>
                  <a:pt x="0" y="0"/>
                </a:lnTo>
                <a:close/>
              </a:path>
            </a:pathLst>
          </a:custGeom>
          <a:blipFill>
            <a:blip r:embed="rId5"/>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grpSp>
        <p:nvGrpSpPr>
          <p:cNvPr id="8" name="Group 8">
            <a:extLst>
              <a:ext uri="{FF2B5EF4-FFF2-40B4-BE49-F238E27FC236}">
                <a16:creationId xmlns:a16="http://schemas.microsoft.com/office/drawing/2014/main" id="{32376386-5E40-B5E8-B069-A613D8F8E496}"/>
              </a:ext>
            </a:extLst>
          </p:cNvPr>
          <p:cNvGrpSpPr/>
          <p:nvPr/>
        </p:nvGrpSpPr>
        <p:grpSpPr>
          <a:xfrm>
            <a:off x="1257425" y="1230881"/>
            <a:ext cx="16001875" cy="8103619"/>
            <a:chOff x="-60239" y="-38100"/>
            <a:chExt cx="4214486" cy="1875773"/>
          </a:xfrm>
        </p:grpSpPr>
        <p:sp>
          <p:nvSpPr>
            <p:cNvPr id="9" name="Freeform 9">
              <a:extLst>
                <a:ext uri="{FF2B5EF4-FFF2-40B4-BE49-F238E27FC236}">
                  <a16:creationId xmlns:a16="http://schemas.microsoft.com/office/drawing/2014/main" id="{3B747ACC-4821-C6A2-2615-4125582255A7}"/>
                </a:ext>
              </a:extLst>
            </p:cNvPr>
            <p:cNvSpPr/>
            <p:nvPr/>
          </p:nvSpPr>
          <p:spPr>
            <a:xfrm>
              <a:off x="-60239" y="20930"/>
              <a:ext cx="4154246" cy="1782274"/>
            </a:xfrm>
            <a:custGeom>
              <a:avLst/>
              <a:gdLst/>
              <a:ahLst/>
              <a:cxnLst/>
              <a:rect l="l" t="t" r="r" b="b"/>
              <a:pathLst>
                <a:path w="4154246" h="1837673">
                  <a:moveTo>
                    <a:pt x="25032" y="0"/>
                  </a:moveTo>
                  <a:lnTo>
                    <a:pt x="4129214" y="0"/>
                  </a:lnTo>
                  <a:cubicBezTo>
                    <a:pt x="4135853" y="0"/>
                    <a:pt x="4142220" y="2637"/>
                    <a:pt x="4146915" y="7332"/>
                  </a:cubicBezTo>
                  <a:cubicBezTo>
                    <a:pt x="4151609" y="12026"/>
                    <a:pt x="4154246" y="18393"/>
                    <a:pt x="4154246" y="25032"/>
                  </a:cubicBezTo>
                  <a:lnTo>
                    <a:pt x="4154246" y="1812641"/>
                  </a:lnTo>
                  <a:cubicBezTo>
                    <a:pt x="4154246" y="1819280"/>
                    <a:pt x="4151609" y="1825647"/>
                    <a:pt x="4146915" y="1830341"/>
                  </a:cubicBezTo>
                  <a:cubicBezTo>
                    <a:pt x="4142220" y="1835036"/>
                    <a:pt x="4135853" y="1837673"/>
                    <a:pt x="4129214" y="1837673"/>
                  </a:cubicBezTo>
                  <a:lnTo>
                    <a:pt x="25032" y="1837673"/>
                  </a:lnTo>
                  <a:cubicBezTo>
                    <a:pt x="18393" y="1837673"/>
                    <a:pt x="12026" y="1835036"/>
                    <a:pt x="7332" y="1830341"/>
                  </a:cubicBezTo>
                  <a:cubicBezTo>
                    <a:pt x="2637" y="1825647"/>
                    <a:pt x="0" y="1819280"/>
                    <a:pt x="0" y="1812641"/>
                  </a:cubicBezTo>
                  <a:lnTo>
                    <a:pt x="0" y="25032"/>
                  </a:lnTo>
                  <a:cubicBezTo>
                    <a:pt x="0" y="18393"/>
                    <a:pt x="2637" y="12026"/>
                    <a:pt x="7332" y="7332"/>
                  </a:cubicBezTo>
                  <a:cubicBezTo>
                    <a:pt x="12026" y="2637"/>
                    <a:pt x="18393" y="0"/>
                    <a:pt x="25032" y="0"/>
                  </a:cubicBezTo>
                  <a:close/>
                </a:path>
              </a:pathLst>
            </a:custGeom>
            <a:solidFill>
              <a:srgbClr val="FFFAE7"/>
            </a:solidFill>
            <a:ln w="38100" cap="rnd">
              <a:solidFill>
                <a:srgbClr val="5C693B"/>
              </a:solidFill>
              <a:prstDash val="solid"/>
              <a:rou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Gill Sans "/>
                <a:ea typeface="+mn-ea"/>
                <a:cs typeface="+mn-cs"/>
              </a:endParaRPr>
            </a:p>
          </p:txBody>
        </p:sp>
        <p:sp>
          <p:nvSpPr>
            <p:cNvPr id="10" name="TextBox 10">
              <a:extLst>
                <a:ext uri="{FF2B5EF4-FFF2-40B4-BE49-F238E27FC236}">
                  <a16:creationId xmlns:a16="http://schemas.microsoft.com/office/drawing/2014/main" id="{819D5A59-CD8E-2641-CBBD-94FD0859C7DA}"/>
                </a:ext>
              </a:extLst>
            </p:cNvPr>
            <p:cNvSpPr txBox="1"/>
            <p:nvPr/>
          </p:nvSpPr>
          <p:spPr>
            <a:xfrm>
              <a:off x="0" y="-38100"/>
              <a:ext cx="4154247" cy="1875773"/>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ct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1" name="Freeform 11">
            <a:extLst>
              <a:ext uri="{FF2B5EF4-FFF2-40B4-BE49-F238E27FC236}">
                <a16:creationId xmlns:a16="http://schemas.microsoft.com/office/drawing/2014/main" id="{77F5FEE9-B3B8-DDA9-7D40-8412814E8F3C}"/>
              </a:ext>
            </a:extLst>
          </p:cNvPr>
          <p:cNvSpPr/>
          <p:nvPr/>
        </p:nvSpPr>
        <p:spPr>
          <a:xfrm flipH="1">
            <a:off x="15897861" y="12129"/>
            <a:ext cx="2390139" cy="2930438"/>
          </a:xfrm>
          <a:custGeom>
            <a:avLst/>
            <a:gdLst/>
            <a:ahLst/>
            <a:cxnLst/>
            <a:rect l="l" t="t" r="r" b="b"/>
            <a:pathLst>
              <a:path w="2390139" h="2930438">
                <a:moveTo>
                  <a:pt x="2390139" y="0"/>
                </a:moveTo>
                <a:lnTo>
                  <a:pt x="0" y="0"/>
                </a:lnTo>
                <a:lnTo>
                  <a:pt x="0" y="2930438"/>
                </a:lnTo>
                <a:lnTo>
                  <a:pt x="2390139" y="2930438"/>
                </a:lnTo>
                <a:lnTo>
                  <a:pt x="2390139" y="0"/>
                </a:lnTo>
                <a:close/>
              </a:path>
            </a:pathLst>
          </a:custGeom>
          <a:blipFill>
            <a:blip r:embed="rId3"/>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2" name="TextBox 12">
            <a:extLst>
              <a:ext uri="{FF2B5EF4-FFF2-40B4-BE49-F238E27FC236}">
                <a16:creationId xmlns:a16="http://schemas.microsoft.com/office/drawing/2014/main" id="{E84F323A-9A3C-1C60-6711-D5C9D2024718}"/>
              </a:ext>
            </a:extLst>
          </p:cNvPr>
          <p:cNvSpPr txBox="1"/>
          <p:nvPr/>
        </p:nvSpPr>
        <p:spPr>
          <a:xfrm>
            <a:off x="2171579" y="1865954"/>
            <a:ext cx="14348865" cy="1108509"/>
          </a:xfrm>
          <a:prstGeom prst="rect">
            <a:avLst/>
          </a:prstGeom>
        </p:spPr>
        <p:txBody>
          <a:bodyPr lIns="0" tIns="0" rIns="0" bIns="0" rtlCol="0" anchor="t">
            <a:spAutoFit/>
          </a:bodyPr>
          <a:lstStyle/>
          <a:p>
            <a:pPr marL="0" marR="0" lvl="0" indent="0" algn="just" defTabSz="914400" rtl="0" eaLnBrk="1" fontAlgn="auto" latinLnBrk="0" hangingPunct="1">
              <a:lnSpc>
                <a:spcPts val="4521"/>
              </a:lnSpc>
              <a:spcBef>
                <a:spcPts val="0"/>
              </a:spcBef>
              <a:spcAft>
                <a:spcPts val="0"/>
              </a:spcAft>
              <a:buClrTx/>
              <a:buSzTx/>
              <a:buFontTx/>
              <a:buNone/>
              <a:tabLst/>
              <a:defRPr/>
            </a:pPr>
            <a:endParaRPr kumimoji="0" lang="en-US" sz="3229" b="0" i="0" u="none" strike="noStrike" kern="1200" cap="none" spc="0" normalizeH="0" baseline="0" noProof="0" dirty="0">
              <a:ln>
                <a:noFill/>
              </a:ln>
              <a:solidFill>
                <a:srgbClr val="384122"/>
              </a:solidFill>
              <a:effectLst/>
              <a:uLnTx/>
              <a:uFillTx/>
              <a:latin typeface="Gill Sans Light"/>
              <a:ea typeface="Gill Sans Light"/>
              <a:cs typeface="Gill Sans Light"/>
              <a:sym typeface="Gill Sans Light"/>
            </a:endParaRPr>
          </a:p>
          <a:p>
            <a:pPr marL="0" marR="0" lvl="0" indent="0" algn="just" defTabSz="914400" rtl="0" eaLnBrk="1" fontAlgn="auto" latinLnBrk="0" hangingPunct="1">
              <a:lnSpc>
                <a:spcPts val="4521"/>
              </a:lnSpc>
              <a:spcBef>
                <a:spcPts val="0"/>
              </a:spcBef>
              <a:spcAft>
                <a:spcPts val="0"/>
              </a:spcAft>
              <a:buClrTx/>
              <a:buSzTx/>
              <a:buFontTx/>
              <a:buNone/>
              <a:tabLst/>
              <a:defRPr/>
            </a:pPr>
            <a:endParaRPr kumimoji="0" lang="en-US" sz="3229" b="0" i="0" u="none" strike="noStrike" kern="1200" cap="none" spc="0" normalizeH="0" baseline="0" noProof="0" dirty="0">
              <a:ln>
                <a:noFill/>
              </a:ln>
              <a:solidFill>
                <a:srgbClr val="384122"/>
              </a:solidFill>
              <a:effectLst/>
              <a:uLnTx/>
              <a:uFillTx/>
              <a:latin typeface="Gill Sans Light"/>
              <a:ea typeface="Gill Sans Light"/>
              <a:cs typeface="Gill Sans Light"/>
              <a:sym typeface="Gill Sans Light"/>
            </a:endParaRPr>
          </a:p>
        </p:txBody>
      </p:sp>
      <p:sp>
        <p:nvSpPr>
          <p:cNvPr id="13" name="TextBox 13">
            <a:extLst>
              <a:ext uri="{FF2B5EF4-FFF2-40B4-BE49-F238E27FC236}">
                <a16:creationId xmlns:a16="http://schemas.microsoft.com/office/drawing/2014/main" id="{30A3BC53-9051-F47A-D178-5CD540E1D7E8}"/>
              </a:ext>
            </a:extLst>
          </p:cNvPr>
          <p:cNvSpPr txBox="1"/>
          <p:nvPr/>
        </p:nvSpPr>
        <p:spPr>
          <a:xfrm>
            <a:off x="834412" y="240715"/>
            <a:ext cx="15446178" cy="730969"/>
          </a:xfrm>
          <a:prstGeom prst="rect">
            <a:avLst/>
          </a:prstGeom>
        </p:spPr>
        <p:txBody>
          <a:bodyPr lIns="0" tIns="0" rIns="0" bIns="0" rtlCol="0" anchor="t">
            <a:spAutoFit/>
          </a:bodyPr>
          <a:lstStyle/>
          <a:p>
            <a:pPr marL="0" marR="0" lvl="0" indent="0" algn="ctr" defTabSz="914400" rtl="0" eaLnBrk="1" fontAlgn="auto" latinLnBrk="0" hangingPunct="1">
              <a:lnSpc>
                <a:spcPts val="5740"/>
              </a:lnSpc>
              <a:spcBef>
                <a:spcPts val="0"/>
              </a:spcBef>
              <a:spcAft>
                <a:spcPts val="0"/>
              </a:spcAft>
              <a:buClrTx/>
              <a:buSzTx/>
              <a:buFontTx/>
              <a:buNone/>
              <a:tabLst/>
              <a:defRPr/>
            </a:pPr>
            <a:r>
              <a:rPr kumimoji="0" lang="en-US" sz="4800" b="0" i="0" u="none" strike="noStrike" kern="1200" cap="none" spc="0" normalizeH="0" baseline="0" noProof="0" dirty="0">
                <a:ln>
                  <a:noFill/>
                </a:ln>
                <a:solidFill>
                  <a:srgbClr val="384122"/>
                </a:solidFill>
                <a:effectLst/>
                <a:uLnTx/>
                <a:uFillTx/>
                <a:latin typeface="Gill Sans Display Ultra-Bold"/>
                <a:ea typeface="Gill Sans Display Ultra-Bold"/>
                <a:cs typeface="Gill Sans Display Ultra-Bold"/>
                <a:sym typeface="Gill Sans Display Ultra-Bold"/>
              </a:rPr>
              <a:t>Comparison of three countries</a:t>
            </a:r>
          </a:p>
        </p:txBody>
      </p:sp>
      <p:graphicFrame>
        <p:nvGraphicFramePr>
          <p:cNvPr id="14" name="Table 13">
            <a:extLst>
              <a:ext uri="{FF2B5EF4-FFF2-40B4-BE49-F238E27FC236}">
                <a16:creationId xmlns:a16="http://schemas.microsoft.com/office/drawing/2014/main" id="{DE45FB31-44F6-00EE-AB9A-C87420EA8BEF}"/>
              </a:ext>
            </a:extLst>
          </p:cNvPr>
          <p:cNvGraphicFramePr>
            <a:graphicFrameLocks noGrp="1"/>
          </p:cNvGraphicFramePr>
          <p:nvPr>
            <p:extLst>
              <p:ext uri="{D42A27DB-BD31-4B8C-83A1-F6EECF244321}">
                <p14:modId xmlns:p14="http://schemas.microsoft.com/office/powerpoint/2010/main" val="2870221374"/>
              </p:ext>
            </p:extLst>
          </p:nvPr>
        </p:nvGraphicFramePr>
        <p:xfrm>
          <a:off x="1257424" y="1333500"/>
          <a:ext cx="16192376" cy="8381999"/>
        </p:xfrm>
        <a:graphic>
          <a:graphicData uri="http://schemas.openxmlformats.org/drawingml/2006/table">
            <a:tbl>
              <a:tblPr firstRow="1" bandRow="1">
                <a:gradFill rotWithShape="1">
                  <a:gsLst>
                    <a:gs pos="0">
                      <a:srgbClr val="9BBB59">
                        <a:tint val="50000"/>
                        <a:satMod val="300000"/>
                      </a:srgbClr>
                    </a:gs>
                    <a:gs pos="35000">
                      <a:srgbClr val="9BBB59">
                        <a:tint val="37000"/>
                        <a:satMod val="300000"/>
                      </a:srgbClr>
                    </a:gs>
                    <a:gs pos="100000">
                      <a:srgbClr val="9BBB59">
                        <a:tint val="15000"/>
                        <a:satMod val="350000"/>
                      </a:srgbClr>
                    </a:gs>
                  </a:gsLst>
                  <a:lin ang="16200000" scaled="1"/>
                </a:gradFill>
                <a:effectLst>
                  <a:outerShdw blurRad="40000" dist="20000" dir="5400000" rotWithShape="0">
                    <a:srgbClr val="000000">
                      <a:alpha val="38000"/>
                    </a:srgbClr>
                  </a:outerShdw>
                </a:effectLst>
              </a:tblPr>
              <a:tblGrid>
                <a:gridCol w="3318217">
                  <a:extLst>
                    <a:ext uri="{9D8B030D-6E8A-4147-A177-3AD203B41FA5}">
                      <a16:colId xmlns:a16="http://schemas.microsoft.com/office/drawing/2014/main" val="20000"/>
                    </a:ext>
                  </a:extLst>
                </a:gridCol>
                <a:gridCol w="3318217">
                  <a:extLst>
                    <a:ext uri="{9D8B030D-6E8A-4147-A177-3AD203B41FA5}">
                      <a16:colId xmlns:a16="http://schemas.microsoft.com/office/drawing/2014/main" val="20001"/>
                    </a:ext>
                  </a:extLst>
                </a:gridCol>
                <a:gridCol w="3318217">
                  <a:extLst>
                    <a:ext uri="{9D8B030D-6E8A-4147-A177-3AD203B41FA5}">
                      <a16:colId xmlns:a16="http://schemas.microsoft.com/office/drawing/2014/main" val="20002"/>
                    </a:ext>
                  </a:extLst>
                </a:gridCol>
                <a:gridCol w="6237725">
                  <a:extLst>
                    <a:ext uri="{9D8B030D-6E8A-4147-A177-3AD203B41FA5}">
                      <a16:colId xmlns:a16="http://schemas.microsoft.com/office/drawing/2014/main" val="20003"/>
                    </a:ext>
                  </a:extLst>
                </a:gridCol>
              </a:tblGrid>
              <a:tr h="853484">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a:r>
                        <a:rPr lang="en-GB" sz="2800" dirty="0">
                          <a:latin typeface="Gill Sans MT" panose="020B0502020104020203" pitchFamily="34" charset="0"/>
                        </a:rPr>
                        <a:t>Country</a:t>
                      </a:r>
                      <a:endParaRPr sz="2800" dirty="0">
                        <a:latin typeface="Gill Sans MT" panose="020B0502020104020203" pitchFamily="34" charset="0"/>
                      </a:endParaRPr>
                    </a:p>
                  </a:txBody>
                  <a:tcPr>
                    <a:lnL w="9525" cap="flat" cmpd="sng" algn="ctr">
                      <a:solidFill>
                        <a:srgbClr val="9BBB59">
                          <a:shade val="95000"/>
                          <a:satMod val="105000"/>
                        </a:srgbClr>
                      </a:solidFill>
                      <a:prstDash val="solid"/>
                    </a:lnL>
                    <a:lnR>
                      <a:noFill/>
                    </a:lnR>
                    <a:lnT w="9525" cap="flat" cmpd="sng" algn="ctr">
                      <a:solidFill>
                        <a:srgbClr val="9BBB59">
                          <a:shade val="95000"/>
                          <a:satMod val="105000"/>
                        </a:srgbClr>
                      </a:solidFill>
                      <a:prstDash val="solid"/>
                    </a:lnT>
                    <a:lnB w="25400" cap="flat" cmpd="sng" algn="ctr">
                      <a:solidFill>
                        <a:sysClr val="window" lastClr="FFFFFF"/>
                      </a:solidFill>
                      <a:prstDash val="solid"/>
                    </a:lnB>
                    <a:lnTlToBr w="12700" cmpd="sng">
                      <a:noFill/>
                      <a:prstDash val="solid"/>
                    </a:lnTlToBr>
                    <a:lnBlToTr w="12700" cmpd="sng">
                      <a:noFill/>
                      <a:prstDash val="solid"/>
                    </a:lnBlToTr>
                    <a:solidFill>
                      <a:srgbClr val="9BBB59"/>
                    </a:solidFill>
                  </a:tcP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a:r>
                        <a:rPr sz="2800">
                          <a:latin typeface="Gill Sans MT" panose="020B0502020104020203" pitchFamily="34" charset="0"/>
                        </a:rPr>
                        <a:t>Wales</a:t>
                      </a:r>
                    </a:p>
                  </a:txBody>
                  <a:tcPr>
                    <a:lnL>
                      <a:noFill/>
                    </a:lnL>
                    <a:lnR>
                      <a:noFill/>
                    </a:lnR>
                    <a:lnT w="9525" cap="flat" cmpd="sng" algn="ctr">
                      <a:solidFill>
                        <a:srgbClr val="9BBB59">
                          <a:shade val="95000"/>
                          <a:satMod val="105000"/>
                        </a:srgbClr>
                      </a:solidFill>
                      <a:prstDash val="solid"/>
                    </a:lnT>
                    <a:lnB w="25400" cap="flat" cmpd="sng" algn="ctr">
                      <a:solidFill>
                        <a:sysClr val="window" lastClr="FFFFFF"/>
                      </a:solidFill>
                      <a:prstDash val="solid"/>
                    </a:lnB>
                    <a:lnTlToBr w="12700" cmpd="sng">
                      <a:noFill/>
                      <a:prstDash val="solid"/>
                    </a:lnTlToBr>
                    <a:lnBlToTr w="12700" cmpd="sng">
                      <a:noFill/>
                      <a:prstDash val="solid"/>
                    </a:lnBlToTr>
                    <a:solidFill>
                      <a:srgbClr val="9BBB59"/>
                    </a:solidFill>
                  </a:tcP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a:r>
                        <a:rPr sz="2800">
                          <a:latin typeface="Gill Sans MT" panose="020B0502020104020203" pitchFamily="34" charset="0"/>
                        </a:rPr>
                        <a:t>Australia</a:t>
                      </a:r>
                    </a:p>
                  </a:txBody>
                  <a:tcPr>
                    <a:lnL>
                      <a:noFill/>
                    </a:lnL>
                    <a:lnR>
                      <a:noFill/>
                    </a:lnR>
                    <a:lnT w="9525" cap="flat" cmpd="sng" algn="ctr">
                      <a:solidFill>
                        <a:srgbClr val="9BBB59">
                          <a:shade val="95000"/>
                          <a:satMod val="105000"/>
                        </a:srgbClr>
                      </a:solidFill>
                      <a:prstDash val="solid"/>
                    </a:lnT>
                    <a:lnB w="25400" cap="flat" cmpd="sng" algn="ctr">
                      <a:solidFill>
                        <a:sysClr val="window" lastClr="FFFFFF"/>
                      </a:solidFill>
                      <a:prstDash val="solid"/>
                    </a:lnB>
                    <a:lnTlToBr w="12700" cmpd="sng">
                      <a:noFill/>
                      <a:prstDash val="solid"/>
                    </a:lnTlToBr>
                    <a:lnBlToTr w="12700" cmpd="sng">
                      <a:noFill/>
                      <a:prstDash val="solid"/>
                    </a:lnBlToTr>
                    <a:solidFill>
                      <a:srgbClr val="9BBB59"/>
                    </a:solidFill>
                  </a:tcPr>
                </a:tc>
                <a:tc>
                  <a:txBody>
                    <a:bodyPr/>
                    <a:lstStyle>
                      <a:lvl1pPr marL="0" algn="l" defTabSz="914400" rtl="0" eaLnBrk="1" latinLnBrk="0" hangingPunct="1">
                        <a:defRPr sz="1800" b="1" kern="1200">
                          <a:solidFill>
                            <a:schemeClr val="lt1"/>
                          </a:solidFill>
                          <a:latin typeface="Calibri"/>
                        </a:defRPr>
                      </a:lvl1pPr>
                      <a:lvl2pPr marL="457200" algn="l" defTabSz="914400" rtl="0" eaLnBrk="1" latinLnBrk="0" hangingPunct="1">
                        <a:defRPr sz="1800" b="1" kern="1200">
                          <a:solidFill>
                            <a:schemeClr val="lt1"/>
                          </a:solidFill>
                          <a:latin typeface="Calibri"/>
                        </a:defRPr>
                      </a:lvl2pPr>
                      <a:lvl3pPr marL="914400" algn="l" defTabSz="914400" rtl="0" eaLnBrk="1" latinLnBrk="0" hangingPunct="1">
                        <a:defRPr sz="1800" b="1" kern="1200">
                          <a:solidFill>
                            <a:schemeClr val="lt1"/>
                          </a:solidFill>
                          <a:latin typeface="Calibri"/>
                        </a:defRPr>
                      </a:lvl3pPr>
                      <a:lvl4pPr marL="1371600" algn="l" defTabSz="914400" rtl="0" eaLnBrk="1" latinLnBrk="0" hangingPunct="1">
                        <a:defRPr sz="1800" b="1" kern="1200">
                          <a:solidFill>
                            <a:schemeClr val="lt1"/>
                          </a:solidFill>
                          <a:latin typeface="Calibri"/>
                        </a:defRPr>
                      </a:lvl4pPr>
                      <a:lvl5pPr marL="1828800" algn="l" defTabSz="914400" rtl="0" eaLnBrk="1" latinLnBrk="0" hangingPunct="1">
                        <a:defRPr sz="1800" b="1" kern="1200">
                          <a:solidFill>
                            <a:schemeClr val="lt1"/>
                          </a:solidFill>
                          <a:latin typeface="Calibri"/>
                        </a:defRPr>
                      </a:lvl5pPr>
                      <a:lvl6pPr marL="2286000" algn="l" defTabSz="914400" rtl="0" eaLnBrk="1" latinLnBrk="0" hangingPunct="1">
                        <a:defRPr sz="1800" b="1" kern="1200">
                          <a:solidFill>
                            <a:schemeClr val="lt1"/>
                          </a:solidFill>
                          <a:latin typeface="Calibri"/>
                        </a:defRPr>
                      </a:lvl6pPr>
                      <a:lvl7pPr marL="2743200" algn="l" defTabSz="914400" rtl="0" eaLnBrk="1" latinLnBrk="0" hangingPunct="1">
                        <a:defRPr sz="1800" b="1" kern="1200">
                          <a:solidFill>
                            <a:schemeClr val="lt1"/>
                          </a:solidFill>
                          <a:latin typeface="Calibri"/>
                        </a:defRPr>
                      </a:lvl7pPr>
                      <a:lvl8pPr marL="3200400" algn="l" defTabSz="914400" rtl="0" eaLnBrk="1" latinLnBrk="0" hangingPunct="1">
                        <a:defRPr sz="1800" b="1" kern="1200">
                          <a:solidFill>
                            <a:schemeClr val="lt1"/>
                          </a:solidFill>
                          <a:latin typeface="Calibri"/>
                        </a:defRPr>
                      </a:lvl8pPr>
                      <a:lvl9pPr marL="3657600" algn="l" defTabSz="914400" rtl="0" eaLnBrk="1" latinLnBrk="0" hangingPunct="1">
                        <a:defRPr sz="1800" b="1" kern="1200">
                          <a:solidFill>
                            <a:schemeClr val="lt1"/>
                          </a:solidFill>
                          <a:latin typeface="Calibri"/>
                        </a:defRPr>
                      </a:lvl9pPr>
                    </a:lstStyle>
                    <a:p>
                      <a:pPr algn="ctr"/>
                      <a:r>
                        <a:rPr sz="2800" dirty="0">
                          <a:latin typeface="Gill Sans MT" panose="020B0502020104020203" pitchFamily="34" charset="0"/>
                        </a:rPr>
                        <a:t>Singapore</a:t>
                      </a:r>
                    </a:p>
                  </a:txBody>
                  <a:tcPr>
                    <a:lnL>
                      <a:noFill/>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25400" cap="flat" cmpd="sng" algn="ctr">
                      <a:solidFill>
                        <a:sysClr val="window" lastClr="FFFFFF"/>
                      </a:solidFill>
                      <a:prstDash val="solid"/>
                    </a:lnB>
                    <a:lnTlToBr w="12700" cmpd="sng">
                      <a:noFill/>
                      <a:prstDash val="solid"/>
                    </a:lnTlToBr>
                    <a:lnBlToTr w="12700" cmpd="sng">
                      <a:noFill/>
                      <a:prstDash val="solid"/>
                    </a:lnBlToTr>
                    <a:solidFill>
                      <a:srgbClr val="9BBB59"/>
                    </a:solidFill>
                  </a:tcPr>
                </a:tc>
                <a:extLst>
                  <a:ext uri="{0D108BD9-81ED-4DB2-BD59-A6C34878D82A}">
                    <a16:rowId xmlns:a16="http://schemas.microsoft.com/office/drawing/2014/main" val="10000"/>
                  </a:ext>
                </a:extLst>
              </a:tr>
              <a:tr h="1194877">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Policy </a:t>
                      </a:r>
                      <a:r>
                        <a:rPr lang="en-GB" sz="2800" dirty="0">
                          <a:latin typeface="Gill Sans MT" panose="020B0502020104020203" pitchFamily="34" charset="0"/>
                        </a:rPr>
                        <a:t>s</a:t>
                      </a:r>
                      <a:r>
                        <a:rPr sz="2800" dirty="0">
                          <a:latin typeface="Gill Sans MT" panose="020B0502020104020203" pitchFamily="34" charset="0"/>
                        </a:rPr>
                        <a:t>tyle</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25400" cap="flat" cmpd="sng" algn="ctr">
                      <a:solidFill>
                        <a:sysClr val="window" lastClr="FFFFFF"/>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Flexible, school-led</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25400" cap="flat" cmpd="sng" algn="ctr">
                      <a:solidFill>
                        <a:sysClr val="window" lastClr="FFFFFF"/>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lang="en-GB" sz="2800" dirty="0">
                          <a:latin typeface="Gill Sans MT" panose="020B0502020104020203" pitchFamily="34" charset="0"/>
                        </a:rPr>
                        <a:t>V</a:t>
                      </a:r>
                      <a:r>
                        <a:rPr sz="2800" dirty="0" err="1">
                          <a:latin typeface="Gill Sans MT" panose="020B0502020104020203" pitchFamily="34" charset="0"/>
                        </a:rPr>
                        <a:t>aries</a:t>
                      </a:r>
                      <a:r>
                        <a:rPr sz="2800" dirty="0">
                          <a:latin typeface="Gill Sans MT" panose="020B0502020104020203" pitchFamily="34" charset="0"/>
                        </a:rPr>
                        <a:t> by state</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25400" cap="flat" cmpd="sng" algn="ctr">
                      <a:solidFill>
                        <a:sysClr val="window" lastClr="FFFFFF"/>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a:latin typeface="Gill Sans MT" panose="020B0502020104020203" pitchFamily="34" charset="0"/>
                        </a:rPr>
                        <a:t>Strong national policy</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25400" cap="flat" cmpd="sng" algn="ctr">
                      <a:solidFill>
                        <a:sysClr val="window" lastClr="FFFFFF"/>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extLst>
                  <a:ext uri="{0D108BD9-81ED-4DB2-BD59-A6C34878D82A}">
                    <a16:rowId xmlns:a16="http://schemas.microsoft.com/office/drawing/2014/main" val="10001"/>
                  </a:ext>
                </a:extLst>
              </a:tr>
              <a:tr h="1194877">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Curriculum </a:t>
                      </a:r>
                      <a:r>
                        <a:rPr lang="en-GB" sz="2800" dirty="0">
                          <a:latin typeface="Gill Sans MT" panose="020B0502020104020203" pitchFamily="34" charset="0"/>
                        </a:rPr>
                        <a:t>f</a:t>
                      </a:r>
                      <a:r>
                        <a:rPr sz="2800" dirty="0">
                          <a:latin typeface="Gill Sans MT" panose="020B0502020104020203" pitchFamily="34" charset="0"/>
                        </a:rPr>
                        <a:t>it</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Natural alignment with CfW</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a:latin typeface="Gill Sans MT" panose="020B0502020104020203" pitchFamily="34" charset="0"/>
                        </a:rPr>
                        <a:t>Included but uneven</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Formalised in PE + programmes</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853484">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Teacher autonomy</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High</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a:latin typeface="Gill Sans MT" panose="020B0502020104020203" pitchFamily="34" charset="0"/>
                        </a:rPr>
                        <a:t>Medium</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Low</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extLst>
                  <a:ext uri="{0D108BD9-81ED-4DB2-BD59-A6C34878D82A}">
                    <a16:rowId xmlns:a16="http://schemas.microsoft.com/office/drawing/2014/main" val="10003"/>
                  </a:ext>
                </a:extLst>
              </a:tr>
              <a:tr h="1042039">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Child-</a:t>
                      </a:r>
                      <a:r>
                        <a:rPr lang="en-GB" sz="2800" dirty="0">
                          <a:latin typeface="Gill Sans MT" panose="020B0502020104020203" pitchFamily="34" charset="0"/>
                        </a:rPr>
                        <a:t>c</a:t>
                      </a:r>
                      <a:r>
                        <a:rPr sz="2800" dirty="0" err="1">
                          <a:latin typeface="Gill Sans MT" panose="020B0502020104020203" pitchFamily="34" charset="0"/>
                        </a:rPr>
                        <a:t>entred</a:t>
                      </a:r>
                      <a:r>
                        <a:rPr sz="2800" dirty="0">
                          <a:latin typeface="Gill Sans MT" panose="020B0502020104020203" pitchFamily="34" charset="0"/>
                        </a:rPr>
                        <a:t> </a:t>
                      </a:r>
                      <a:r>
                        <a:rPr lang="en-GB" sz="2800" dirty="0">
                          <a:latin typeface="Gill Sans MT" panose="020B0502020104020203" pitchFamily="34" charset="0"/>
                        </a:rPr>
                        <a:t>focus</a:t>
                      </a:r>
                      <a:endParaRPr sz="2800" dirty="0">
                        <a:latin typeface="Gill Sans MT" panose="020B0502020104020203" pitchFamily="34" charset="0"/>
                      </a:endParaRP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a:latin typeface="Gill Sans MT" panose="020B0502020104020203" pitchFamily="34" charset="0"/>
                        </a:rPr>
                        <a:t>Strong holistic focus</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Mixed</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Resilience &amp; discipline focus</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853484">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Cost </a:t>
                      </a:r>
                      <a:r>
                        <a:rPr lang="en-GB" sz="2800" dirty="0">
                          <a:latin typeface="Gill Sans MT" panose="020B0502020104020203" pitchFamily="34" charset="0"/>
                        </a:rPr>
                        <a:t>and accessibility</a:t>
                      </a:r>
                      <a:endParaRPr sz="2800" dirty="0">
                        <a:latin typeface="Gill Sans MT" panose="020B0502020104020203" pitchFamily="34" charset="0"/>
                      </a:endParaRP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a:latin typeface="Gill Sans MT" panose="020B0502020104020203" pitchFamily="34" charset="0"/>
                        </a:rPr>
                        <a:t>Low-cost, everyday</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Variable</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a:latin typeface="Gill Sans MT" panose="020B0502020104020203" pitchFamily="34" charset="0"/>
                        </a:rPr>
                        <a:t>Large-scale camps</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extLst>
                  <a:ext uri="{0D108BD9-81ED-4DB2-BD59-A6C34878D82A}">
                    <a16:rowId xmlns:a16="http://schemas.microsoft.com/office/drawing/2014/main" val="10005"/>
                  </a:ext>
                </a:extLst>
              </a:tr>
              <a:tr h="1194877">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Assessment </a:t>
                      </a:r>
                      <a:r>
                        <a:rPr lang="en-GB" sz="2800" dirty="0">
                          <a:latin typeface="Gill Sans MT" panose="020B0502020104020203" pitchFamily="34" charset="0"/>
                        </a:rPr>
                        <a:t>pressure</a:t>
                      </a:r>
                      <a:endParaRPr sz="2800" dirty="0">
                        <a:latin typeface="Gill Sans MT" panose="020B0502020104020203" pitchFamily="34" charset="0"/>
                      </a:endParaRP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Low</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Moderate</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High</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6"/>
                  </a:ext>
                </a:extLst>
              </a:tr>
              <a:tr h="1194877">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Implementation </a:t>
                      </a:r>
                      <a:r>
                        <a:rPr lang="en-GB" sz="2800" dirty="0">
                          <a:latin typeface="Gill Sans MT" panose="020B0502020104020203" pitchFamily="34" charset="0"/>
                        </a:rPr>
                        <a:t>culture</a:t>
                      </a:r>
                      <a:endParaRPr sz="2800" dirty="0">
                        <a:latin typeface="Gill Sans MT" panose="020B0502020104020203" pitchFamily="34" charset="0"/>
                      </a:endParaRP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a:latin typeface="Gill Sans MT" panose="020B0502020104020203" pitchFamily="34" charset="0"/>
                        </a:rPr>
                        <a:t>Strong practitioner tradition</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a:latin typeface="Gill Sans MT" panose="020B0502020104020203" pitchFamily="34" charset="0"/>
                        </a:rPr>
                        <a:t>Inconsistent</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tc>
                  <a:txBody>
                    <a:bodyPr/>
                    <a:lstStyle>
                      <a:lvl1pPr marL="0" algn="l" defTabSz="914400" rtl="0" eaLnBrk="1" latinLnBrk="0" hangingPunct="1">
                        <a:defRPr sz="1800" kern="1200">
                          <a:solidFill>
                            <a:schemeClr val="dk1"/>
                          </a:solidFill>
                          <a:latin typeface="Calibri"/>
                        </a:defRPr>
                      </a:lvl1pPr>
                      <a:lvl2pPr marL="457200" algn="l" defTabSz="914400" rtl="0" eaLnBrk="1" latinLnBrk="0" hangingPunct="1">
                        <a:defRPr sz="1800" kern="1200">
                          <a:solidFill>
                            <a:schemeClr val="dk1"/>
                          </a:solidFill>
                          <a:latin typeface="Calibri"/>
                        </a:defRPr>
                      </a:lvl2pPr>
                      <a:lvl3pPr marL="914400" algn="l" defTabSz="914400" rtl="0" eaLnBrk="1" latinLnBrk="0" hangingPunct="1">
                        <a:defRPr sz="1800" kern="1200">
                          <a:solidFill>
                            <a:schemeClr val="dk1"/>
                          </a:solidFill>
                          <a:latin typeface="Calibri"/>
                        </a:defRPr>
                      </a:lvl3pPr>
                      <a:lvl4pPr marL="1371600" algn="l" defTabSz="914400" rtl="0" eaLnBrk="1" latinLnBrk="0" hangingPunct="1">
                        <a:defRPr sz="1800" kern="1200">
                          <a:solidFill>
                            <a:schemeClr val="dk1"/>
                          </a:solidFill>
                          <a:latin typeface="Calibri"/>
                        </a:defRPr>
                      </a:lvl4pPr>
                      <a:lvl5pPr marL="1828800" algn="l" defTabSz="914400" rtl="0" eaLnBrk="1" latinLnBrk="0" hangingPunct="1">
                        <a:defRPr sz="1800" kern="1200">
                          <a:solidFill>
                            <a:schemeClr val="dk1"/>
                          </a:solidFill>
                          <a:latin typeface="Calibri"/>
                        </a:defRPr>
                      </a:lvl5pPr>
                      <a:lvl6pPr marL="2286000" algn="l" defTabSz="914400" rtl="0" eaLnBrk="1" latinLnBrk="0" hangingPunct="1">
                        <a:defRPr sz="1800" kern="1200">
                          <a:solidFill>
                            <a:schemeClr val="dk1"/>
                          </a:solidFill>
                          <a:latin typeface="Calibri"/>
                        </a:defRPr>
                      </a:lvl6pPr>
                      <a:lvl7pPr marL="2743200" algn="l" defTabSz="914400" rtl="0" eaLnBrk="1" latinLnBrk="0" hangingPunct="1">
                        <a:defRPr sz="1800" kern="1200">
                          <a:solidFill>
                            <a:schemeClr val="dk1"/>
                          </a:solidFill>
                          <a:latin typeface="Calibri"/>
                        </a:defRPr>
                      </a:lvl7pPr>
                      <a:lvl8pPr marL="3200400" algn="l" defTabSz="914400" rtl="0" eaLnBrk="1" latinLnBrk="0" hangingPunct="1">
                        <a:defRPr sz="1800" kern="1200">
                          <a:solidFill>
                            <a:schemeClr val="dk1"/>
                          </a:solidFill>
                          <a:latin typeface="Calibri"/>
                        </a:defRPr>
                      </a:lvl8pPr>
                      <a:lvl9pPr marL="3657600" algn="l" defTabSz="914400" rtl="0" eaLnBrk="1" latinLnBrk="0" hangingPunct="1">
                        <a:defRPr sz="1800" kern="1200">
                          <a:solidFill>
                            <a:schemeClr val="dk1"/>
                          </a:solidFill>
                          <a:latin typeface="Calibri"/>
                        </a:defRPr>
                      </a:lvl9pPr>
                    </a:lstStyle>
                    <a:p>
                      <a:r>
                        <a:rPr sz="2800" dirty="0">
                          <a:latin typeface="Gill Sans MT" panose="020B0502020104020203" pitchFamily="34" charset="0"/>
                        </a:rPr>
                        <a:t>Standardised programmes</a:t>
                      </a:r>
                    </a:p>
                  </a:txBody>
                  <a:tcPr>
                    <a:lnL w="9525" cap="flat" cmpd="sng" algn="ctr">
                      <a:solidFill>
                        <a:srgbClr val="9BBB59">
                          <a:shade val="95000"/>
                          <a:satMod val="105000"/>
                        </a:srgbClr>
                      </a:solidFill>
                      <a:prstDash val="solid"/>
                    </a:lnL>
                    <a:lnR w="9525" cap="flat" cmpd="sng" algn="ctr">
                      <a:solidFill>
                        <a:srgbClr val="9BBB59">
                          <a:shade val="95000"/>
                          <a:satMod val="105000"/>
                        </a:srgbClr>
                      </a:solidFill>
                      <a:prstDash val="solid"/>
                    </a:lnR>
                    <a:lnT w="9525" cap="flat" cmpd="sng" algn="ctr">
                      <a:solidFill>
                        <a:srgbClr val="9BBB59">
                          <a:shade val="95000"/>
                          <a:satMod val="105000"/>
                        </a:srgbClr>
                      </a:solidFill>
                      <a:prstDash val="solid"/>
                    </a:lnT>
                    <a:lnB w="9525" cap="flat" cmpd="sng" algn="ctr">
                      <a:solidFill>
                        <a:srgbClr val="9BBB59">
                          <a:shade val="95000"/>
                          <a:satMod val="105000"/>
                        </a:srgbClr>
                      </a:solidFill>
                      <a:prstDash val="solid"/>
                    </a:lnB>
                    <a:lnTlToBr w="12700" cmpd="sng">
                      <a:noFill/>
                      <a:prstDash val="solid"/>
                    </a:lnTlToBr>
                    <a:lnBlToTr w="12700" cmpd="sng">
                      <a:noFill/>
                      <a:prstDash val="solid"/>
                    </a:lnBlToTr>
                    <a:solidFill>
                      <a:srgbClr val="9BBB59">
                        <a:alpha val="40000"/>
                      </a:srgbClr>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878674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endParaRPr lang="en-GB"/>
          </a:p>
        </p:txBody>
      </p:sp>
      <p:sp>
        <p:nvSpPr>
          <p:cNvPr id="3" name="Freeform 3"/>
          <p:cNvSpPr/>
          <p:nvPr/>
        </p:nvSpPr>
        <p:spPr>
          <a:xfrm>
            <a:off x="0" y="0"/>
            <a:ext cx="2390139" cy="2930438"/>
          </a:xfrm>
          <a:custGeom>
            <a:avLst/>
            <a:gdLst/>
            <a:ahLst/>
            <a:cxnLst/>
            <a:rect l="l" t="t" r="r" b="b"/>
            <a:pathLst>
              <a:path w="2390139" h="2930438">
                <a:moveTo>
                  <a:pt x="0" y="0"/>
                </a:moveTo>
                <a:lnTo>
                  <a:pt x="2390139" y="0"/>
                </a:lnTo>
                <a:lnTo>
                  <a:pt x="2390139" y="2930438"/>
                </a:lnTo>
                <a:lnTo>
                  <a:pt x="0" y="2930438"/>
                </a:lnTo>
                <a:lnTo>
                  <a:pt x="0" y="0"/>
                </a:lnTo>
                <a:close/>
              </a:path>
            </a:pathLst>
          </a:custGeom>
          <a:blipFill>
            <a:blip r:embed="rId3"/>
            <a:stretch>
              <a:fillRect/>
            </a:stretch>
          </a:blipFill>
        </p:spPr>
        <p:txBody>
          <a:bodyPr/>
          <a:lstStyle/>
          <a:p>
            <a:endParaRPr lang="en-GB"/>
          </a:p>
        </p:txBody>
      </p:sp>
      <p:sp>
        <p:nvSpPr>
          <p:cNvPr id="4" name="Freeform 4"/>
          <p:cNvSpPr/>
          <p:nvPr/>
        </p:nvSpPr>
        <p:spPr>
          <a:xfrm>
            <a:off x="-3035556" y="3639847"/>
            <a:ext cx="4955365" cy="8599331"/>
          </a:xfrm>
          <a:custGeom>
            <a:avLst/>
            <a:gdLst/>
            <a:ahLst/>
            <a:cxnLst/>
            <a:rect l="l" t="t" r="r" b="b"/>
            <a:pathLst>
              <a:path w="4955365" h="8599331">
                <a:moveTo>
                  <a:pt x="0" y="0"/>
                </a:moveTo>
                <a:lnTo>
                  <a:pt x="4955365" y="0"/>
                </a:lnTo>
                <a:lnTo>
                  <a:pt x="4955365" y="8599332"/>
                </a:lnTo>
                <a:lnTo>
                  <a:pt x="0" y="8599332"/>
                </a:lnTo>
                <a:lnTo>
                  <a:pt x="0" y="0"/>
                </a:lnTo>
                <a:close/>
              </a:path>
            </a:pathLst>
          </a:custGeom>
          <a:blipFill>
            <a:blip r:embed="rId4"/>
            <a:stretch>
              <a:fillRect/>
            </a:stretch>
          </a:blipFill>
        </p:spPr>
        <p:txBody>
          <a:bodyPr/>
          <a:lstStyle/>
          <a:p>
            <a:endParaRPr lang="en-GB"/>
          </a:p>
        </p:txBody>
      </p:sp>
      <p:sp>
        <p:nvSpPr>
          <p:cNvPr id="5" name="Freeform 5"/>
          <p:cNvSpPr/>
          <p:nvPr/>
        </p:nvSpPr>
        <p:spPr>
          <a:xfrm>
            <a:off x="-3075894" y="6313894"/>
            <a:ext cx="9991405" cy="5170552"/>
          </a:xfrm>
          <a:custGeom>
            <a:avLst/>
            <a:gdLst/>
            <a:ahLst/>
            <a:cxnLst/>
            <a:rect l="l" t="t" r="r" b="b"/>
            <a:pathLst>
              <a:path w="9991405" h="5170552">
                <a:moveTo>
                  <a:pt x="0" y="0"/>
                </a:moveTo>
                <a:lnTo>
                  <a:pt x="9991405" y="0"/>
                </a:lnTo>
                <a:lnTo>
                  <a:pt x="9991405" y="5170552"/>
                </a:lnTo>
                <a:lnTo>
                  <a:pt x="0" y="5170552"/>
                </a:lnTo>
                <a:lnTo>
                  <a:pt x="0" y="0"/>
                </a:lnTo>
                <a:close/>
              </a:path>
            </a:pathLst>
          </a:custGeom>
          <a:blipFill>
            <a:blip r:embed="rId5"/>
            <a:stretch>
              <a:fillRect/>
            </a:stretch>
          </a:blipFill>
        </p:spPr>
        <p:txBody>
          <a:bodyPr/>
          <a:lstStyle/>
          <a:p>
            <a:endParaRPr lang="en-GB"/>
          </a:p>
        </p:txBody>
      </p:sp>
      <p:sp>
        <p:nvSpPr>
          <p:cNvPr id="6" name="Freeform 6"/>
          <p:cNvSpPr/>
          <p:nvPr/>
        </p:nvSpPr>
        <p:spPr>
          <a:xfrm flipH="1">
            <a:off x="12263598" y="6313894"/>
            <a:ext cx="9991405" cy="5170552"/>
          </a:xfrm>
          <a:custGeom>
            <a:avLst/>
            <a:gdLst/>
            <a:ahLst/>
            <a:cxnLst/>
            <a:rect l="l" t="t" r="r" b="b"/>
            <a:pathLst>
              <a:path w="9991405" h="5170552">
                <a:moveTo>
                  <a:pt x="9991404" y="0"/>
                </a:moveTo>
                <a:lnTo>
                  <a:pt x="0" y="0"/>
                </a:lnTo>
                <a:lnTo>
                  <a:pt x="0" y="5170552"/>
                </a:lnTo>
                <a:lnTo>
                  <a:pt x="9991404" y="5170552"/>
                </a:lnTo>
                <a:lnTo>
                  <a:pt x="9991404" y="0"/>
                </a:lnTo>
                <a:close/>
              </a:path>
            </a:pathLst>
          </a:custGeom>
          <a:blipFill>
            <a:blip r:embed="rId5"/>
            <a:stretch>
              <a:fillRect/>
            </a:stretch>
          </a:blipFill>
        </p:spPr>
        <p:txBody>
          <a:bodyPr/>
          <a:lstStyle/>
          <a:p>
            <a:endParaRPr lang="en-GB"/>
          </a:p>
        </p:txBody>
      </p:sp>
      <p:sp>
        <p:nvSpPr>
          <p:cNvPr id="7" name="Freeform 7"/>
          <p:cNvSpPr/>
          <p:nvPr/>
        </p:nvSpPr>
        <p:spPr>
          <a:xfrm flipH="1">
            <a:off x="16280590" y="3639847"/>
            <a:ext cx="4955365" cy="8599331"/>
          </a:xfrm>
          <a:custGeom>
            <a:avLst/>
            <a:gdLst/>
            <a:ahLst/>
            <a:cxnLst/>
            <a:rect l="l" t="t" r="r" b="b"/>
            <a:pathLst>
              <a:path w="4955365" h="8599331">
                <a:moveTo>
                  <a:pt x="4955365" y="0"/>
                </a:moveTo>
                <a:lnTo>
                  <a:pt x="0" y="0"/>
                </a:lnTo>
                <a:lnTo>
                  <a:pt x="0" y="8599332"/>
                </a:lnTo>
                <a:lnTo>
                  <a:pt x="4955365" y="8599332"/>
                </a:lnTo>
                <a:lnTo>
                  <a:pt x="4955365" y="0"/>
                </a:lnTo>
                <a:close/>
              </a:path>
            </a:pathLst>
          </a:custGeom>
          <a:blipFill>
            <a:blip r:embed="rId4"/>
            <a:stretch>
              <a:fillRect/>
            </a:stretch>
          </a:blipFill>
        </p:spPr>
        <p:txBody>
          <a:bodyPr/>
          <a:lstStyle/>
          <a:p>
            <a:endParaRPr lang="en-GB"/>
          </a:p>
        </p:txBody>
      </p:sp>
      <p:grpSp>
        <p:nvGrpSpPr>
          <p:cNvPr id="8" name="Group 8"/>
          <p:cNvGrpSpPr/>
          <p:nvPr/>
        </p:nvGrpSpPr>
        <p:grpSpPr>
          <a:xfrm>
            <a:off x="1348563" y="2061565"/>
            <a:ext cx="16064231" cy="6533498"/>
            <a:chOff x="0" y="0"/>
            <a:chExt cx="4230908" cy="2235147"/>
          </a:xfrm>
        </p:grpSpPr>
        <p:sp>
          <p:nvSpPr>
            <p:cNvPr id="9" name="Freeform 9"/>
            <p:cNvSpPr/>
            <p:nvPr/>
          </p:nvSpPr>
          <p:spPr>
            <a:xfrm>
              <a:off x="0" y="0"/>
              <a:ext cx="4230908" cy="2235147"/>
            </a:xfrm>
            <a:custGeom>
              <a:avLst/>
              <a:gdLst/>
              <a:ahLst/>
              <a:cxnLst/>
              <a:rect l="l" t="t" r="r" b="b"/>
              <a:pathLst>
                <a:path w="4230908" h="2235147">
                  <a:moveTo>
                    <a:pt x="24579" y="0"/>
                  </a:moveTo>
                  <a:lnTo>
                    <a:pt x="4206330" y="0"/>
                  </a:lnTo>
                  <a:cubicBezTo>
                    <a:pt x="4219904" y="0"/>
                    <a:pt x="4230908" y="11004"/>
                    <a:pt x="4230908" y="24579"/>
                  </a:cubicBezTo>
                  <a:lnTo>
                    <a:pt x="4230908" y="2210568"/>
                  </a:lnTo>
                  <a:cubicBezTo>
                    <a:pt x="4230908" y="2224143"/>
                    <a:pt x="4219904" y="2235147"/>
                    <a:pt x="4206330" y="2235147"/>
                  </a:cubicBezTo>
                  <a:lnTo>
                    <a:pt x="24579" y="2235147"/>
                  </a:lnTo>
                  <a:cubicBezTo>
                    <a:pt x="11004" y="2235147"/>
                    <a:pt x="0" y="2224143"/>
                    <a:pt x="0" y="2210568"/>
                  </a:cubicBezTo>
                  <a:lnTo>
                    <a:pt x="0" y="24579"/>
                  </a:lnTo>
                  <a:cubicBezTo>
                    <a:pt x="0" y="11004"/>
                    <a:pt x="11004" y="0"/>
                    <a:pt x="24579" y="0"/>
                  </a:cubicBezTo>
                  <a:close/>
                </a:path>
              </a:pathLst>
            </a:custGeom>
            <a:solidFill>
              <a:srgbClr val="FFFAE7"/>
            </a:solidFill>
            <a:ln w="38100" cap="rnd">
              <a:solidFill>
                <a:srgbClr val="5C693B"/>
              </a:solidFill>
              <a:prstDash val="solid"/>
              <a:round/>
            </a:ln>
          </p:spPr>
          <p:txBody>
            <a:bodyPr/>
            <a:lstStyle/>
            <a:p>
              <a:endParaRPr lang="en-GB"/>
            </a:p>
          </p:txBody>
        </p:sp>
        <p:sp>
          <p:nvSpPr>
            <p:cNvPr id="10" name="TextBox 10"/>
            <p:cNvSpPr txBox="1"/>
            <p:nvPr/>
          </p:nvSpPr>
          <p:spPr>
            <a:xfrm>
              <a:off x="0" y="-38100"/>
              <a:ext cx="4230908" cy="2273247"/>
            </a:xfrm>
            <a:prstGeom prst="rect">
              <a:avLst/>
            </a:prstGeom>
          </p:spPr>
          <p:txBody>
            <a:bodyPr lIns="50800" tIns="50800" rIns="50800" bIns="50800" rtlCol="0" anchor="ctr"/>
            <a:lstStyle/>
            <a:p>
              <a:pPr algn="just">
                <a:lnSpc>
                  <a:spcPts val="3359"/>
                </a:lnSpc>
              </a:pPr>
              <a:endParaRPr/>
            </a:p>
            <a:p>
              <a:pPr algn="just">
                <a:lnSpc>
                  <a:spcPts val="3359"/>
                </a:lnSpc>
                <a:spcBef>
                  <a:spcPct val="0"/>
                </a:spcBef>
              </a:pPr>
              <a:endParaRPr/>
            </a:p>
          </p:txBody>
        </p:sp>
      </p:grpSp>
      <p:sp>
        <p:nvSpPr>
          <p:cNvPr id="11" name="Freeform 11"/>
          <p:cNvSpPr/>
          <p:nvPr/>
        </p:nvSpPr>
        <p:spPr>
          <a:xfrm flipH="1">
            <a:off x="15897861" y="0"/>
            <a:ext cx="2390139" cy="2930438"/>
          </a:xfrm>
          <a:custGeom>
            <a:avLst/>
            <a:gdLst/>
            <a:ahLst/>
            <a:cxnLst/>
            <a:rect l="l" t="t" r="r" b="b"/>
            <a:pathLst>
              <a:path w="2390139" h="2930438">
                <a:moveTo>
                  <a:pt x="2390139" y="0"/>
                </a:moveTo>
                <a:lnTo>
                  <a:pt x="0" y="0"/>
                </a:lnTo>
                <a:lnTo>
                  <a:pt x="0" y="2930438"/>
                </a:lnTo>
                <a:lnTo>
                  <a:pt x="2390139" y="2930438"/>
                </a:lnTo>
                <a:lnTo>
                  <a:pt x="2390139" y="0"/>
                </a:lnTo>
                <a:close/>
              </a:path>
            </a:pathLst>
          </a:custGeom>
          <a:blipFill>
            <a:blip r:embed="rId3"/>
            <a:stretch>
              <a:fillRect/>
            </a:stretch>
          </a:blipFill>
        </p:spPr>
        <p:txBody>
          <a:bodyPr/>
          <a:lstStyle/>
          <a:p>
            <a:endParaRPr lang="en-GB"/>
          </a:p>
        </p:txBody>
      </p:sp>
      <p:sp>
        <p:nvSpPr>
          <p:cNvPr id="12" name="TextBox 12"/>
          <p:cNvSpPr txBox="1"/>
          <p:nvPr/>
        </p:nvSpPr>
        <p:spPr>
          <a:xfrm>
            <a:off x="1371600" y="434955"/>
            <a:ext cx="16154400" cy="982385"/>
          </a:xfrm>
          <a:prstGeom prst="rect">
            <a:avLst/>
          </a:prstGeom>
        </p:spPr>
        <p:txBody>
          <a:bodyPr wrap="square" lIns="0" tIns="0" rIns="0" bIns="0" rtlCol="0" anchor="t">
            <a:spAutoFit/>
          </a:bodyPr>
          <a:lstStyle/>
          <a:p>
            <a:pPr algn="ctr">
              <a:lnSpc>
                <a:spcPct val="150000"/>
              </a:lnSpc>
              <a:spcBef>
                <a:spcPct val="0"/>
              </a:spcBef>
            </a:pPr>
            <a:r>
              <a:rPr lang="en-US" sz="4800" dirty="0">
                <a:solidFill>
                  <a:srgbClr val="5C693B"/>
                </a:solidFill>
                <a:latin typeface="Gill Sans Display Ultra-Bold" panose="020B0604020202020204" charset="0"/>
                <a:ea typeface="Gill Sans Display Ultra-Bold"/>
                <a:cs typeface="Gill Sans Display Ultra-Bold"/>
                <a:sym typeface="Gill Sans Display Ultra-Bold"/>
              </a:rPr>
              <a:t>What Wales can learn from international models</a:t>
            </a:r>
          </a:p>
        </p:txBody>
      </p:sp>
      <p:sp>
        <p:nvSpPr>
          <p:cNvPr id="13" name="TextBox 13"/>
          <p:cNvSpPr txBox="1"/>
          <p:nvPr/>
        </p:nvSpPr>
        <p:spPr>
          <a:xfrm>
            <a:off x="1533733" y="3041807"/>
            <a:ext cx="15405704" cy="4399987"/>
          </a:xfrm>
          <a:prstGeom prst="rect">
            <a:avLst/>
          </a:prstGeom>
        </p:spPr>
        <p:txBody>
          <a:bodyPr wrap="square" lIns="0" tIns="0" rIns="0" bIns="0" rtlCol="0" anchor="t">
            <a:spAutoFit/>
          </a:bodyPr>
          <a:lstStyle/>
          <a:p>
            <a:pPr marL="630586" lvl="1" indent="-315293" algn="just">
              <a:lnSpc>
                <a:spcPct val="150000"/>
              </a:lnSpc>
              <a:spcBef>
                <a:spcPct val="0"/>
              </a:spcBef>
              <a:buFont typeface="Arial"/>
              <a:buChar char="•"/>
            </a:pPr>
            <a:r>
              <a:rPr lang="en-US" sz="2800" dirty="0">
                <a:solidFill>
                  <a:srgbClr val="5C693B"/>
                </a:solidFill>
                <a:latin typeface="Gill Sans MT" panose="020B0502020104020203" pitchFamily="34" charset="0"/>
                <a:ea typeface="Gill Sans Light"/>
                <a:cs typeface="Gill Sans Light"/>
                <a:sym typeface="Gill Sans Light"/>
              </a:rPr>
              <a:t>Make outdoor learning more concrete in national curriculum guidance (not just ethos).</a:t>
            </a:r>
          </a:p>
          <a:p>
            <a:pPr marL="630586" lvl="1" indent="-315293" algn="just">
              <a:lnSpc>
                <a:spcPct val="150000"/>
              </a:lnSpc>
              <a:spcBef>
                <a:spcPct val="0"/>
              </a:spcBef>
              <a:buFont typeface="Arial"/>
              <a:buChar char="•"/>
            </a:pPr>
            <a:r>
              <a:rPr lang="en-US" sz="2800" dirty="0">
                <a:solidFill>
                  <a:srgbClr val="5C693B"/>
                </a:solidFill>
                <a:latin typeface="Gill Sans MT" panose="020B0502020104020203" pitchFamily="34" charset="0"/>
                <a:ea typeface="Gill Sans Light"/>
                <a:cs typeface="Gill Sans Light"/>
                <a:sym typeface="Gill Sans Light"/>
              </a:rPr>
              <a:t>Provide clear curriculum mapping across AoLEs, similar to Australia’s curriculum connections (Passy, R. et al. 2019)</a:t>
            </a:r>
          </a:p>
          <a:p>
            <a:pPr marL="630586" lvl="1" indent="-315293" algn="just">
              <a:lnSpc>
                <a:spcPct val="150000"/>
              </a:lnSpc>
              <a:spcBef>
                <a:spcPct val="0"/>
              </a:spcBef>
              <a:buFont typeface="Arial"/>
              <a:buChar char="•"/>
            </a:pPr>
            <a:r>
              <a:rPr lang="en-US" sz="2800" dirty="0">
                <a:solidFill>
                  <a:srgbClr val="5C693B"/>
                </a:solidFill>
                <a:latin typeface="Gill Sans MT" panose="020B0502020104020203" pitchFamily="34" charset="0"/>
                <a:ea typeface="Gill Sans Light"/>
                <a:cs typeface="Gill Sans Light"/>
                <a:sym typeface="Gill Sans Light"/>
              </a:rPr>
              <a:t>Introduce a national entitlement for outdoor learning (e.g., annual experience), like Singapore’s NOAE model (Martin and  Ho, 2009)</a:t>
            </a:r>
          </a:p>
          <a:p>
            <a:pPr marL="630586" lvl="1" indent="-315293" algn="just">
              <a:lnSpc>
                <a:spcPct val="150000"/>
              </a:lnSpc>
              <a:spcBef>
                <a:spcPct val="0"/>
              </a:spcBef>
              <a:buFont typeface="Arial"/>
              <a:buChar char="•"/>
            </a:pPr>
            <a:r>
              <a:rPr lang="en-US" sz="2800" dirty="0">
                <a:solidFill>
                  <a:srgbClr val="5C693B"/>
                </a:solidFill>
                <a:latin typeface="Gill Sans MT" panose="020B0502020104020203" pitchFamily="34" charset="0"/>
                <a:ea typeface="Gill Sans Light"/>
                <a:cs typeface="Gill Sans Light"/>
                <a:sym typeface="Gill Sans Light"/>
              </a:rPr>
              <a:t>Build a consistent, national teacher development pathway to support implementation.</a:t>
            </a:r>
          </a:p>
          <a:p>
            <a:pPr algn="l">
              <a:lnSpc>
                <a:spcPts val="4509"/>
              </a:lnSpc>
              <a:spcBef>
                <a:spcPct val="0"/>
              </a:spcBef>
            </a:pPr>
            <a:endParaRPr lang="en-US" sz="2920" dirty="0">
              <a:solidFill>
                <a:srgbClr val="5C693B"/>
              </a:solidFill>
              <a:latin typeface="Gill Sans Light"/>
              <a:ea typeface="Gill Sans Light"/>
              <a:cs typeface="Gill Sans Light"/>
              <a:sym typeface="Gill Sans Ligh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endParaRPr lang="en-GB"/>
          </a:p>
        </p:txBody>
      </p:sp>
      <p:sp>
        <p:nvSpPr>
          <p:cNvPr id="3" name="Freeform 3"/>
          <p:cNvSpPr/>
          <p:nvPr/>
        </p:nvSpPr>
        <p:spPr>
          <a:xfrm>
            <a:off x="0" y="0"/>
            <a:ext cx="2390139" cy="2930438"/>
          </a:xfrm>
          <a:custGeom>
            <a:avLst/>
            <a:gdLst/>
            <a:ahLst/>
            <a:cxnLst/>
            <a:rect l="l" t="t" r="r" b="b"/>
            <a:pathLst>
              <a:path w="2390139" h="2930438">
                <a:moveTo>
                  <a:pt x="0" y="0"/>
                </a:moveTo>
                <a:lnTo>
                  <a:pt x="2390139" y="0"/>
                </a:lnTo>
                <a:lnTo>
                  <a:pt x="2390139" y="2930438"/>
                </a:lnTo>
                <a:lnTo>
                  <a:pt x="0" y="2930438"/>
                </a:lnTo>
                <a:lnTo>
                  <a:pt x="0" y="0"/>
                </a:lnTo>
                <a:close/>
              </a:path>
            </a:pathLst>
          </a:custGeom>
          <a:blipFill>
            <a:blip r:embed="rId3"/>
            <a:stretch>
              <a:fillRect/>
            </a:stretch>
          </a:blipFill>
        </p:spPr>
        <p:txBody>
          <a:bodyPr/>
          <a:lstStyle/>
          <a:p>
            <a:endParaRPr lang="en-GB"/>
          </a:p>
        </p:txBody>
      </p:sp>
      <p:grpSp>
        <p:nvGrpSpPr>
          <p:cNvPr id="4" name="Group 4"/>
          <p:cNvGrpSpPr/>
          <p:nvPr/>
        </p:nvGrpSpPr>
        <p:grpSpPr>
          <a:xfrm>
            <a:off x="3053829" y="2342838"/>
            <a:ext cx="12180341" cy="5181600"/>
            <a:chOff x="0" y="0"/>
            <a:chExt cx="3207991" cy="1863138"/>
          </a:xfrm>
        </p:grpSpPr>
        <p:sp>
          <p:nvSpPr>
            <p:cNvPr id="5" name="Freeform 5"/>
            <p:cNvSpPr/>
            <p:nvPr/>
          </p:nvSpPr>
          <p:spPr>
            <a:xfrm>
              <a:off x="0" y="0"/>
              <a:ext cx="3207991" cy="1863138"/>
            </a:xfrm>
            <a:custGeom>
              <a:avLst/>
              <a:gdLst/>
              <a:ahLst/>
              <a:cxnLst/>
              <a:rect l="l" t="t" r="r" b="b"/>
              <a:pathLst>
                <a:path w="3207991" h="1863138">
                  <a:moveTo>
                    <a:pt x="32416" y="0"/>
                  </a:moveTo>
                  <a:lnTo>
                    <a:pt x="3175575" y="0"/>
                  </a:lnTo>
                  <a:cubicBezTo>
                    <a:pt x="3184172" y="0"/>
                    <a:pt x="3192417" y="3415"/>
                    <a:pt x="3198497" y="9494"/>
                  </a:cubicBezTo>
                  <a:cubicBezTo>
                    <a:pt x="3204576" y="15574"/>
                    <a:pt x="3207991" y="23819"/>
                    <a:pt x="3207991" y="32416"/>
                  </a:cubicBezTo>
                  <a:lnTo>
                    <a:pt x="3207991" y="1830722"/>
                  </a:lnTo>
                  <a:cubicBezTo>
                    <a:pt x="3207991" y="1839319"/>
                    <a:pt x="3204576" y="1847564"/>
                    <a:pt x="3198497" y="1853644"/>
                  </a:cubicBezTo>
                  <a:cubicBezTo>
                    <a:pt x="3192417" y="1859723"/>
                    <a:pt x="3184172" y="1863138"/>
                    <a:pt x="3175575" y="1863138"/>
                  </a:cubicBezTo>
                  <a:lnTo>
                    <a:pt x="32416" y="1863138"/>
                  </a:lnTo>
                  <a:cubicBezTo>
                    <a:pt x="23819" y="1863138"/>
                    <a:pt x="15574" y="1859723"/>
                    <a:pt x="9494" y="1853644"/>
                  </a:cubicBezTo>
                  <a:cubicBezTo>
                    <a:pt x="3415" y="1847564"/>
                    <a:pt x="0" y="1839319"/>
                    <a:pt x="0" y="1830722"/>
                  </a:cubicBezTo>
                  <a:lnTo>
                    <a:pt x="0" y="32416"/>
                  </a:lnTo>
                  <a:cubicBezTo>
                    <a:pt x="0" y="23819"/>
                    <a:pt x="3415" y="15574"/>
                    <a:pt x="9494" y="9494"/>
                  </a:cubicBezTo>
                  <a:cubicBezTo>
                    <a:pt x="15574" y="3415"/>
                    <a:pt x="23819" y="0"/>
                    <a:pt x="32416" y="0"/>
                  </a:cubicBezTo>
                  <a:close/>
                </a:path>
              </a:pathLst>
            </a:custGeom>
            <a:solidFill>
              <a:srgbClr val="FFFAE7"/>
            </a:solidFill>
            <a:ln w="38100" cap="rnd">
              <a:solidFill>
                <a:srgbClr val="5C693B"/>
              </a:solidFill>
              <a:prstDash val="solid"/>
              <a:round/>
            </a:ln>
          </p:spPr>
          <p:txBody>
            <a:bodyPr/>
            <a:lstStyle/>
            <a:p>
              <a:endParaRPr lang="en-GB"/>
            </a:p>
          </p:txBody>
        </p:sp>
        <p:sp>
          <p:nvSpPr>
            <p:cNvPr id="6" name="TextBox 6"/>
            <p:cNvSpPr txBox="1"/>
            <p:nvPr/>
          </p:nvSpPr>
          <p:spPr>
            <a:xfrm>
              <a:off x="0" y="-38100"/>
              <a:ext cx="3207991" cy="1901238"/>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3075894" y="6313894"/>
            <a:ext cx="9991405" cy="5170552"/>
          </a:xfrm>
          <a:custGeom>
            <a:avLst/>
            <a:gdLst/>
            <a:ahLst/>
            <a:cxnLst/>
            <a:rect l="l" t="t" r="r" b="b"/>
            <a:pathLst>
              <a:path w="9991405" h="5170552">
                <a:moveTo>
                  <a:pt x="0" y="0"/>
                </a:moveTo>
                <a:lnTo>
                  <a:pt x="9991405" y="0"/>
                </a:lnTo>
                <a:lnTo>
                  <a:pt x="9991405" y="5170552"/>
                </a:lnTo>
                <a:lnTo>
                  <a:pt x="0" y="5170552"/>
                </a:lnTo>
                <a:lnTo>
                  <a:pt x="0" y="0"/>
                </a:lnTo>
                <a:close/>
              </a:path>
            </a:pathLst>
          </a:custGeom>
          <a:blipFill>
            <a:blip r:embed="rId4"/>
            <a:stretch>
              <a:fillRect/>
            </a:stretch>
          </a:blipFill>
        </p:spPr>
        <p:txBody>
          <a:bodyPr/>
          <a:lstStyle/>
          <a:p>
            <a:endParaRPr lang="en-GB"/>
          </a:p>
        </p:txBody>
      </p:sp>
      <p:sp>
        <p:nvSpPr>
          <p:cNvPr id="8" name="Freeform 8"/>
          <p:cNvSpPr/>
          <p:nvPr/>
        </p:nvSpPr>
        <p:spPr>
          <a:xfrm flipH="1">
            <a:off x="15897861" y="0"/>
            <a:ext cx="2390139" cy="2930438"/>
          </a:xfrm>
          <a:custGeom>
            <a:avLst/>
            <a:gdLst/>
            <a:ahLst/>
            <a:cxnLst/>
            <a:rect l="l" t="t" r="r" b="b"/>
            <a:pathLst>
              <a:path w="2390139" h="2930438">
                <a:moveTo>
                  <a:pt x="2390139" y="0"/>
                </a:moveTo>
                <a:lnTo>
                  <a:pt x="0" y="0"/>
                </a:lnTo>
                <a:lnTo>
                  <a:pt x="0" y="2930438"/>
                </a:lnTo>
                <a:lnTo>
                  <a:pt x="2390139" y="2930438"/>
                </a:lnTo>
                <a:lnTo>
                  <a:pt x="2390139" y="0"/>
                </a:lnTo>
                <a:close/>
              </a:path>
            </a:pathLst>
          </a:custGeom>
          <a:blipFill>
            <a:blip r:embed="rId3"/>
            <a:stretch>
              <a:fillRect/>
            </a:stretch>
          </a:blipFill>
        </p:spPr>
        <p:txBody>
          <a:bodyPr/>
          <a:lstStyle/>
          <a:p>
            <a:endParaRPr lang="en-GB"/>
          </a:p>
        </p:txBody>
      </p:sp>
      <p:sp>
        <p:nvSpPr>
          <p:cNvPr id="9" name="Freeform 9"/>
          <p:cNvSpPr/>
          <p:nvPr/>
        </p:nvSpPr>
        <p:spPr>
          <a:xfrm>
            <a:off x="-3035556" y="3639847"/>
            <a:ext cx="4955365" cy="8599331"/>
          </a:xfrm>
          <a:custGeom>
            <a:avLst/>
            <a:gdLst/>
            <a:ahLst/>
            <a:cxnLst/>
            <a:rect l="l" t="t" r="r" b="b"/>
            <a:pathLst>
              <a:path w="4955365" h="8599331">
                <a:moveTo>
                  <a:pt x="0" y="0"/>
                </a:moveTo>
                <a:lnTo>
                  <a:pt x="4955365" y="0"/>
                </a:lnTo>
                <a:lnTo>
                  <a:pt x="4955365" y="8599332"/>
                </a:lnTo>
                <a:lnTo>
                  <a:pt x="0" y="8599332"/>
                </a:lnTo>
                <a:lnTo>
                  <a:pt x="0" y="0"/>
                </a:lnTo>
                <a:close/>
              </a:path>
            </a:pathLst>
          </a:custGeom>
          <a:blipFill>
            <a:blip r:embed="rId5"/>
            <a:stretch>
              <a:fillRect/>
            </a:stretch>
          </a:blipFill>
        </p:spPr>
        <p:txBody>
          <a:bodyPr/>
          <a:lstStyle/>
          <a:p>
            <a:endParaRPr lang="en-GB"/>
          </a:p>
        </p:txBody>
      </p:sp>
      <p:sp>
        <p:nvSpPr>
          <p:cNvPr id="10" name="Freeform 10"/>
          <p:cNvSpPr/>
          <p:nvPr/>
        </p:nvSpPr>
        <p:spPr>
          <a:xfrm flipH="1">
            <a:off x="12344400" y="6209453"/>
            <a:ext cx="9991405" cy="5170552"/>
          </a:xfrm>
          <a:custGeom>
            <a:avLst/>
            <a:gdLst/>
            <a:ahLst/>
            <a:cxnLst/>
            <a:rect l="l" t="t" r="r" b="b"/>
            <a:pathLst>
              <a:path w="9991405" h="5170552">
                <a:moveTo>
                  <a:pt x="9991404" y="0"/>
                </a:moveTo>
                <a:lnTo>
                  <a:pt x="0" y="0"/>
                </a:lnTo>
                <a:lnTo>
                  <a:pt x="0" y="5170552"/>
                </a:lnTo>
                <a:lnTo>
                  <a:pt x="9991404" y="5170552"/>
                </a:lnTo>
                <a:lnTo>
                  <a:pt x="9991404" y="0"/>
                </a:lnTo>
                <a:close/>
              </a:path>
            </a:pathLst>
          </a:custGeom>
          <a:blipFill>
            <a:blip r:embed="rId4"/>
            <a:stretch>
              <a:fillRect/>
            </a:stretch>
          </a:blipFill>
        </p:spPr>
        <p:txBody>
          <a:bodyPr/>
          <a:lstStyle/>
          <a:p>
            <a:endParaRPr lang="en-GB"/>
          </a:p>
        </p:txBody>
      </p:sp>
      <p:sp>
        <p:nvSpPr>
          <p:cNvPr id="11" name="Freeform 11"/>
          <p:cNvSpPr/>
          <p:nvPr/>
        </p:nvSpPr>
        <p:spPr>
          <a:xfrm flipH="1">
            <a:off x="16280590" y="3639847"/>
            <a:ext cx="4955365" cy="8599331"/>
          </a:xfrm>
          <a:custGeom>
            <a:avLst/>
            <a:gdLst/>
            <a:ahLst/>
            <a:cxnLst/>
            <a:rect l="l" t="t" r="r" b="b"/>
            <a:pathLst>
              <a:path w="4955365" h="8599331">
                <a:moveTo>
                  <a:pt x="4955365" y="0"/>
                </a:moveTo>
                <a:lnTo>
                  <a:pt x="0" y="0"/>
                </a:lnTo>
                <a:lnTo>
                  <a:pt x="0" y="8599332"/>
                </a:lnTo>
                <a:lnTo>
                  <a:pt x="4955365" y="8599332"/>
                </a:lnTo>
                <a:lnTo>
                  <a:pt x="4955365" y="0"/>
                </a:lnTo>
                <a:close/>
              </a:path>
            </a:pathLst>
          </a:custGeom>
          <a:blipFill>
            <a:blip r:embed="rId5"/>
            <a:stretch>
              <a:fillRect/>
            </a:stretch>
          </a:blipFill>
        </p:spPr>
        <p:txBody>
          <a:bodyPr/>
          <a:lstStyle/>
          <a:p>
            <a:endParaRPr lang="en-GB"/>
          </a:p>
        </p:txBody>
      </p:sp>
      <p:sp>
        <p:nvSpPr>
          <p:cNvPr id="12" name="TextBox 12"/>
          <p:cNvSpPr txBox="1"/>
          <p:nvPr/>
        </p:nvSpPr>
        <p:spPr>
          <a:xfrm>
            <a:off x="3617799" y="3396704"/>
            <a:ext cx="11145013" cy="2509405"/>
          </a:xfrm>
          <a:prstGeom prst="rect">
            <a:avLst/>
          </a:prstGeom>
        </p:spPr>
        <p:txBody>
          <a:bodyPr wrap="square" lIns="0" tIns="0" rIns="0" bIns="0" rtlCol="0" anchor="t">
            <a:spAutoFit/>
          </a:bodyPr>
          <a:lstStyle/>
          <a:p>
            <a:pPr>
              <a:lnSpc>
                <a:spcPct val="150000"/>
              </a:lnSpc>
            </a:pPr>
            <a:r>
              <a:rPr lang="en-GB" sz="2800" dirty="0">
                <a:latin typeface="Gill Sans MT" panose="020B0502020104020203" pitchFamily="34" charset="0"/>
              </a:rPr>
              <a:t>Overall, Wales has strong values when it comes to outdoor learning; however, the structure is weak. By aligning national policy and concrete guidance with teacher competence,  Wales can build a sustainable, inclusive outdoor learning model which promotes learning for every learner. </a:t>
            </a:r>
          </a:p>
        </p:txBody>
      </p:sp>
      <p:sp>
        <p:nvSpPr>
          <p:cNvPr id="13" name="TextBox 13"/>
          <p:cNvSpPr txBox="1"/>
          <p:nvPr/>
        </p:nvSpPr>
        <p:spPr>
          <a:xfrm>
            <a:off x="4904898" y="573244"/>
            <a:ext cx="8045008" cy="891975"/>
          </a:xfrm>
          <a:prstGeom prst="rect">
            <a:avLst/>
          </a:prstGeom>
        </p:spPr>
        <p:txBody>
          <a:bodyPr lIns="0" tIns="0" rIns="0" bIns="0" rtlCol="0" anchor="t">
            <a:spAutoFit/>
          </a:bodyPr>
          <a:lstStyle/>
          <a:p>
            <a:pPr algn="ctr">
              <a:lnSpc>
                <a:spcPts val="7700"/>
              </a:lnSpc>
            </a:pPr>
            <a:r>
              <a:rPr lang="en-US" sz="4800" dirty="0">
                <a:solidFill>
                  <a:srgbClr val="384122"/>
                </a:solidFill>
                <a:latin typeface="Gill Sans Display Ultra-Bold"/>
                <a:ea typeface="Gill Sans Display Ultra-Bold"/>
                <a:cs typeface="Gill Sans Display Ultra-Bold"/>
                <a:sym typeface="Gill Sans Display Ultra-Bold"/>
              </a:rPr>
              <a:t>Conclusion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10"/>
          <p:cNvSpPr/>
          <p:nvPr/>
        </p:nvSpPr>
        <p:spPr>
          <a:xfrm flipH="1">
            <a:off x="12268200" y="6129673"/>
            <a:ext cx="9991405" cy="5170552"/>
          </a:xfrm>
          <a:custGeom>
            <a:avLst/>
            <a:gdLst/>
            <a:ahLst/>
            <a:cxnLst/>
            <a:rect l="l" t="t" r="r" b="b"/>
            <a:pathLst>
              <a:path w="9991405" h="5170552">
                <a:moveTo>
                  <a:pt x="9991404" y="0"/>
                </a:moveTo>
                <a:lnTo>
                  <a:pt x="0" y="0"/>
                </a:lnTo>
                <a:lnTo>
                  <a:pt x="0" y="5170552"/>
                </a:lnTo>
                <a:lnTo>
                  <a:pt x="9991404" y="5170552"/>
                </a:lnTo>
                <a:lnTo>
                  <a:pt x="9991404" y="0"/>
                </a:lnTo>
                <a:close/>
              </a:path>
            </a:pathLst>
          </a:custGeom>
          <a:blipFill>
            <a:blip r:embed="rId2"/>
            <a:stretch>
              <a:fillRect/>
            </a:stretch>
          </a:blipFill>
        </p:spPr>
        <p:txBody>
          <a:bodyPr/>
          <a:lstStyle/>
          <a:p>
            <a:endParaRPr lang="en-GB"/>
          </a:p>
        </p:txBody>
      </p:sp>
      <p:sp>
        <p:nvSpPr>
          <p:cNvPr id="11" name="Freeform 11"/>
          <p:cNvSpPr/>
          <p:nvPr/>
        </p:nvSpPr>
        <p:spPr>
          <a:xfrm flipH="1">
            <a:off x="16280590" y="3639847"/>
            <a:ext cx="4955365" cy="8599331"/>
          </a:xfrm>
          <a:custGeom>
            <a:avLst/>
            <a:gdLst/>
            <a:ahLst/>
            <a:cxnLst/>
            <a:rect l="l" t="t" r="r" b="b"/>
            <a:pathLst>
              <a:path w="4955365" h="8599331">
                <a:moveTo>
                  <a:pt x="4955365" y="0"/>
                </a:moveTo>
                <a:lnTo>
                  <a:pt x="0" y="0"/>
                </a:lnTo>
                <a:lnTo>
                  <a:pt x="0" y="8599332"/>
                </a:lnTo>
                <a:lnTo>
                  <a:pt x="4955365" y="8599332"/>
                </a:lnTo>
                <a:lnTo>
                  <a:pt x="4955365" y="0"/>
                </a:lnTo>
                <a:close/>
              </a:path>
            </a:pathLst>
          </a:custGeom>
          <a:blipFill>
            <a:blip r:embed="rId3"/>
            <a:stretch>
              <a:fillRect/>
            </a:stretch>
          </a:blipFill>
        </p:spPr>
        <p:txBody>
          <a:bodyPr/>
          <a:lstStyle/>
          <a:p>
            <a:endParaRPr lang="en-GB"/>
          </a:p>
        </p:txBody>
      </p:sp>
      <p:sp>
        <p:nvSpPr>
          <p:cNvPr id="9" name="Freeform 9"/>
          <p:cNvSpPr/>
          <p:nvPr/>
        </p:nvSpPr>
        <p:spPr>
          <a:xfrm>
            <a:off x="-2996529" y="3739434"/>
            <a:ext cx="4955365" cy="8599331"/>
          </a:xfrm>
          <a:custGeom>
            <a:avLst/>
            <a:gdLst/>
            <a:ahLst/>
            <a:cxnLst/>
            <a:rect l="l" t="t" r="r" b="b"/>
            <a:pathLst>
              <a:path w="4955365" h="8599331">
                <a:moveTo>
                  <a:pt x="0" y="0"/>
                </a:moveTo>
                <a:lnTo>
                  <a:pt x="4955365" y="0"/>
                </a:lnTo>
                <a:lnTo>
                  <a:pt x="4955365" y="8599332"/>
                </a:lnTo>
                <a:lnTo>
                  <a:pt x="0" y="8599332"/>
                </a:lnTo>
                <a:lnTo>
                  <a:pt x="0" y="0"/>
                </a:lnTo>
                <a:close/>
              </a:path>
            </a:pathLst>
          </a:custGeom>
          <a:blipFill>
            <a:blip r:embed="rId3"/>
            <a:stretch>
              <a:fillRect/>
            </a:stretch>
          </a:blipFill>
        </p:spPr>
        <p:txBody>
          <a:bodyPr/>
          <a:lstStyle/>
          <a:p>
            <a:endParaRPr lang="en-GB"/>
          </a:p>
        </p:txBody>
      </p:sp>
      <p:sp>
        <p:nvSpPr>
          <p:cNvPr id="7" name="Freeform 7"/>
          <p:cNvSpPr/>
          <p:nvPr/>
        </p:nvSpPr>
        <p:spPr>
          <a:xfrm>
            <a:off x="-2899702" y="6313894"/>
            <a:ext cx="9991405" cy="5170552"/>
          </a:xfrm>
          <a:custGeom>
            <a:avLst/>
            <a:gdLst/>
            <a:ahLst/>
            <a:cxnLst/>
            <a:rect l="l" t="t" r="r" b="b"/>
            <a:pathLst>
              <a:path w="9991405" h="5170552">
                <a:moveTo>
                  <a:pt x="0" y="0"/>
                </a:moveTo>
                <a:lnTo>
                  <a:pt x="9991405" y="0"/>
                </a:lnTo>
                <a:lnTo>
                  <a:pt x="9991405" y="5170552"/>
                </a:lnTo>
                <a:lnTo>
                  <a:pt x="0" y="5170552"/>
                </a:lnTo>
                <a:lnTo>
                  <a:pt x="0" y="0"/>
                </a:lnTo>
                <a:close/>
              </a:path>
            </a:pathLst>
          </a:custGeom>
          <a:blipFill>
            <a:blip r:embed="rId2"/>
            <a:stretch>
              <a:fillRect/>
            </a:stretch>
          </a:blipFill>
        </p:spPr>
        <p:txBody>
          <a:bodyPr/>
          <a:lstStyle/>
          <a:p>
            <a:endParaRPr lang="en-GB"/>
          </a:p>
        </p:txBody>
      </p:sp>
      <p:sp>
        <p:nvSpPr>
          <p:cNvPr id="2" name="Freeform 2"/>
          <p:cNvSpPr/>
          <p:nvPr/>
        </p:nvSpPr>
        <p:spPr>
          <a:xfrm>
            <a:off x="-38464" y="4722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t="-160798"/>
            </a:stretch>
          </a:blipFill>
        </p:spPr>
        <p:txBody>
          <a:bodyPr/>
          <a:lstStyle/>
          <a:p>
            <a:endParaRPr lang="en-GB"/>
          </a:p>
        </p:txBody>
      </p:sp>
      <p:sp>
        <p:nvSpPr>
          <p:cNvPr id="3" name="Freeform 3"/>
          <p:cNvSpPr/>
          <p:nvPr/>
        </p:nvSpPr>
        <p:spPr>
          <a:xfrm>
            <a:off x="0" y="0"/>
            <a:ext cx="2390139" cy="2930438"/>
          </a:xfrm>
          <a:custGeom>
            <a:avLst/>
            <a:gdLst/>
            <a:ahLst/>
            <a:cxnLst/>
            <a:rect l="l" t="t" r="r" b="b"/>
            <a:pathLst>
              <a:path w="2390139" h="2930438">
                <a:moveTo>
                  <a:pt x="0" y="0"/>
                </a:moveTo>
                <a:lnTo>
                  <a:pt x="2390139" y="0"/>
                </a:lnTo>
                <a:lnTo>
                  <a:pt x="2390139" y="2930438"/>
                </a:lnTo>
                <a:lnTo>
                  <a:pt x="0" y="2930438"/>
                </a:lnTo>
                <a:lnTo>
                  <a:pt x="0" y="0"/>
                </a:lnTo>
                <a:close/>
              </a:path>
            </a:pathLst>
          </a:custGeom>
          <a:blipFill>
            <a:blip r:embed="rId5"/>
            <a:stretch>
              <a:fillRect/>
            </a:stretch>
          </a:blipFill>
        </p:spPr>
        <p:txBody>
          <a:bodyPr/>
          <a:lstStyle/>
          <a:p>
            <a:endParaRPr lang="en-GB"/>
          </a:p>
        </p:txBody>
      </p:sp>
      <p:grpSp>
        <p:nvGrpSpPr>
          <p:cNvPr id="4" name="Group 4"/>
          <p:cNvGrpSpPr/>
          <p:nvPr/>
        </p:nvGrpSpPr>
        <p:grpSpPr>
          <a:xfrm>
            <a:off x="838200" y="2324100"/>
            <a:ext cx="16894168" cy="7371108"/>
            <a:chOff x="-53815" y="-38100"/>
            <a:chExt cx="3261806" cy="1901238"/>
          </a:xfrm>
        </p:grpSpPr>
        <p:sp>
          <p:nvSpPr>
            <p:cNvPr id="5" name="Freeform 5"/>
            <p:cNvSpPr/>
            <p:nvPr/>
          </p:nvSpPr>
          <p:spPr>
            <a:xfrm>
              <a:off x="-53815" y="-16989"/>
              <a:ext cx="3207991" cy="1863138"/>
            </a:xfrm>
            <a:custGeom>
              <a:avLst/>
              <a:gdLst/>
              <a:ahLst/>
              <a:cxnLst/>
              <a:rect l="l" t="t" r="r" b="b"/>
              <a:pathLst>
                <a:path w="3207991" h="1863138">
                  <a:moveTo>
                    <a:pt x="32416" y="0"/>
                  </a:moveTo>
                  <a:lnTo>
                    <a:pt x="3175575" y="0"/>
                  </a:lnTo>
                  <a:cubicBezTo>
                    <a:pt x="3184172" y="0"/>
                    <a:pt x="3192417" y="3415"/>
                    <a:pt x="3198497" y="9494"/>
                  </a:cubicBezTo>
                  <a:cubicBezTo>
                    <a:pt x="3204576" y="15574"/>
                    <a:pt x="3207991" y="23819"/>
                    <a:pt x="3207991" y="32416"/>
                  </a:cubicBezTo>
                  <a:lnTo>
                    <a:pt x="3207991" y="1830722"/>
                  </a:lnTo>
                  <a:cubicBezTo>
                    <a:pt x="3207991" y="1839319"/>
                    <a:pt x="3204576" y="1847564"/>
                    <a:pt x="3198497" y="1853644"/>
                  </a:cubicBezTo>
                  <a:cubicBezTo>
                    <a:pt x="3192417" y="1859723"/>
                    <a:pt x="3184172" y="1863138"/>
                    <a:pt x="3175575" y="1863138"/>
                  </a:cubicBezTo>
                  <a:lnTo>
                    <a:pt x="32416" y="1863138"/>
                  </a:lnTo>
                  <a:cubicBezTo>
                    <a:pt x="23819" y="1863138"/>
                    <a:pt x="15574" y="1859723"/>
                    <a:pt x="9494" y="1853644"/>
                  </a:cubicBezTo>
                  <a:cubicBezTo>
                    <a:pt x="3415" y="1847564"/>
                    <a:pt x="0" y="1839319"/>
                    <a:pt x="0" y="1830722"/>
                  </a:cubicBezTo>
                  <a:lnTo>
                    <a:pt x="0" y="32416"/>
                  </a:lnTo>
                  <a:cubicBezTo>
                    <a:pt x="0" y="23819"/>
                    <a:pt x="3415" y="15574"/>
                    <a:pt x="9494" y="9494"/>
                  </a:cubicBezTo>
                  <a:cubicBezTo>
                    <a:pt x="15574" y="3415"/>
                    <a:pt x="23819" y="0"/>
                    <a:pt x="32416" y="0"/>
                  </a:cubicBezTo>
                  <a:close/>
                </a:path>
              </a:pathLst>
            </a:custGeom>
            <a:solidFill>
              <a:srgbClr val="FFFAE7"/>
            </a:solidFill>
            <a:ln w="38100" cap="rnd">
              <a:solidFill>
                <a:srgbClr val="5C693B"/>
              </a:solidFill>
              <a:prstDash val="solid"/>
              <a:round/>
            </a:ln>
          </p:spPr>
          <p:txBody>
            <a:bodyPr/>
            <a:lstStyle/>
            <a:p>
              <a:endParaRPr lang="en-GB" sz="1000">
                <a:latin typeface="Gill Sans "/>
              </a:endParaRPr>
            </a:p>
          </p:txBody>
        </p:sp>
        <p:sp>
          <p:nvSpPr>
            <p:cNvPr id="6" name="TextBox 6"/>
            <p:cNvSpPr txBox="1"/>
            <p:nvPr/>
          </p:nvSpPr>
          <p:spPr>
            <a:xfrm>
              <a:off x="0" y="-38100"/>
              <a:ext cx="3207991" cy="1901238"/>
            </a:xfrm>
            <a:prstGeom prst="rect">
              <a:avLst/>
            </a:prstGeom>
          </p:spPr>
          <p:txBody>
            <a:bodyPr lIns="50800" tIns="50800" rIns="50800" bIns="50800" rtlCol="0" anchor="ctr"/>
            <a:lstStyle/>
            <a:p>
              <a:pPr algn="ctr">
                <a:lnSpc>
                  <a:spcPts val="2659"/>
                </a:lnSpc>
                <a:spcBef>
                  <a:spcPct val="0"/>
                </a:spcBef>
              </a:pPr>
              <a:endParaRPr sz="1000">
                <a:latin typeface="Gill Sans "/>
              </a:endParaRPr>
            </a:p>
          </p:txBody>
        </p:sp>
      </p:grpSp>
      <p:sp>
        <p:nvSpPr>
          <p:cNvPr id="8" name="Freeform 8"/>
          <p:cNvSpPr/>
          <p:nvPr/>
        </p:nvSpPr>
        <p:spPr>
          <a:xfrm flipH="1">
            <a:off x="15897861" y="0"/>
            <a:ext cx="2390139" cy="2930438"/>
          </a:xfrm>
          <a:custGeom>
            <a:avLst/>
            <a:gdLst/>
            <a:ahLst/>
            <a:cxnLst/>
            <a:rect l="l" t="t" r="r" b="b"/>
            <a:pathLst>
              <a:path w="2390139" h="2930438">
                <a:moveTo>
                  <a:pt x="2390139" y="0"/>
                </a:moveTo>
                <a:lnTo>
                  <a:pt x="0" y="0"/>
                </a:lnTo>
                <a:lnTo>
                  <a:pt x="0" y="2930438"/>
                </a:lnTo>
                <a:lnTo>
                  <a:pt x="2390139" y="2930438"/>
                </a:lnTo>
                <a:lnTo>
                  <a:pt x="2390139" y="0"/>
                </a:lnTo>
                <a:close/>
              </a:path>
            </a:pathLst>
          </a:custGeom>
          <a:blipFill>
            <a:blip r:embed="rId5"/>
            <a:stretch>
              <a:fillRect/>
            </a:stretch>
          </a:blipFill>
        </p:spPr>
        <p:txBody>
          <a:bodyPr/>
          <a:lstStyle/>
          <a:p>
            <a:endParaRPr lang="en-GB"/>
          </a:p>
        </p:txBody>
      </p:sp>
      <p:sp>
        <p:nvSpPr>
          <p:cNvPr id="13" name="TextBox 13"/>
          <p:cNvSpPr txBox="1"/>
          <p:nvPr/>
        </p:nvSpPr>
        <p:spPr>
          <a:xfrm>
            <a:off x="4648199" y="91716"/>
            <a:ext cx="9283049" cy="1636545"/>
          </a:xfrm>
          <a:prstGeom prst="rect">
            <a:avLst/>
          </a:prstGeom>
        </p:spPr>
        <p:txBody>
          <a:bodyPr wrap="square" lIns="0" tIns="0" rIns="0" bIns="0" rtlCol="0" anchor="t">
            <a:spAutoFit/>
          </a:bodyPr>
          <a:lstStyle/>
          <a:p>
            <a:pPr algn="ctr">
              <a:lnSpc>
                <a:spcPts val="15399"/>
              </a:lnSpc>
            </a:pPr>
            <a:r>
              <a:rPr lang="en-US" sz="4800" dirty="0">
                <a:solidFill>
                  <a:srgbClr val="384122"/>
                </a:solidFill>
                <a:latin typeface="Gill Sans Display Ultra-Bold"/>
                <a:ea typeface="Gill Sans Display Ultra-Bold"/>
                <a:cs typeface="Gill Sans Display Ultra-Bold"/>
                <a:sym typeface="Gill Sans Display Ultra-Bold"/>
              </a:rPr>
              <a:t>References</a:t>
            </a:r>
          </a:p>
        </p:txBody>
      </p:sp>
      <p:sp>
        <p:nvSpPr>
          <p:cNvPr id="15" name="TextBox 14">
            <a:extLst>
              <a:ext uri="{FF2B5EF4-FFF2-40B4-BE49-F238E27FC236}">
                <a16:creationId xmlns:a16="http://schemas.microsoft.com/office/drawing/2014/main" id="{A24CFDCD-E2DC-7F6B-CB75-80C949249D18}"/>
              </a:ext>
            </a:extLst>
          </p:cNvPr>
          <p:cNvSpPr txBox="1"/>
          <p:nvPr/>
        </p:nvSpPr>
        <p:spPr>
          <a:xfrm>
            <a:off x="1345692" y="2930438"/>
            <a:ext cx="16349462" cy="6276013"/>
          </a:xfrm>
          <a:prstGeom prst="rect">
            <a:avLst/>
          </a:prstGeom>
          <a:noFill/>
        </p:spPr>
        <p:txBody>
          <a:bodyPr wrap="square">
            <a:spAutoFit/>
          </a:bodyPr>
          <a:lstStyle/>
          <a:p>
            <a:pPr>
              <a:lnSpc>
                <a:spcPct val="150000"/>
              </a:lnSpc>
              <a:buNone/>
            </a:pPr>
            <a:r>
              <a:rPr lang="en-GB" dirty="0">
                <a:latin typeface="Gill Sans MT" panose="020B0502020104020203" pitchFamily="34" charset="0"/>
              </a:rPr>
              <a:t>Gilchrist, M. &amp; Emmerson, B. (2016) </a:t>
            </a:r>
            <a:r>
              <a:rPr lang="en-GB" i="1" dirty="0">
                <a:latin typeface="Gill Sans MT" panose="020B0502020104020203" pitchFamily="34" charset="0"/>
              </a:rPr>
              <a:t>Supporting outdoor learning in schools: Developing teacher confidence and creativity</a:t>
            </a:r>
            <a:r>
              <a:rPr lang="en-GB" dirty="0">
                <a:latin typeface="Gill Sans MT" panose="020B0502020104020203" pitchFamily="34" charset="0"/>
              </a:rPr>
              <a:t>. </a:t>
            </a:r>
            <a:r>
              <a:rPr lang="en-GB" i="1" dirty="0">
                <a:latin typeface="Gill Sans MT" panose="020B0502020104020203" pitchFamily="34" charset="0"/>
              </a:rPr>
              <a:t>Journal of Outdoor Education</a:t>
            </a:r>
            <a:r>
              <a:rPr lang="en-GB" dirty="0">
                <a:latin typeface="Gill Sans MT" panose="020B0502020104020203" pitchFamily="34" charset="0"/>
              </a:rPr>
              <a:t>, 20(2), pp. 45–56.</a:t>
            </a:r>
          </a:p>
          <a:p>
            <a:pPr>
              <a:lnSpc>
                <a:spcPct val="150000"/>
              </a:lnSpc>
              <a:buNone/>
            </a:pPr>
            <a:r>
              <a:rPr lang="en-GB" dirty="0">
                <a:latin typeface="Gill Sans MT" panose="020B0502020104020203" pitchFamily="34" charset="0"/>
              </a:rPr>
              <a:t>Learning through Landscapes (2023) </a:t>
            </a:r>
            <a:r>
              <a:rPr lang="en-GB" i="1" dirty="0">
                <a:latin typeface="Gill Sans MT" panose="020B0502020104020203" pitchFamily="34" charset="0"/>
              </a:rPr>
              <a:t>5 key benefits of outdoor learning</a:t>
            </a:r>
            <a:r>
              <a:rPr lang="en-GB" dirty="0">
                <a:latin typeface="Gill Sans MT" panose="020B0502020104020203" pitchFamily="34" charset="0"/>
              </a:rPr>
              <a:t>. Available at: </a:t>
            </a:r>
            <a:r>
              <a:rPr lang="en-GB" dirty="0">
                <a:latin typeface="Gill Sans MT" panose="020B0502020104020203" pitchFamily="34" charset="0"/>
                <a:hlinkClick r:id="rId6"/>
              </a:rPr>
              <a:t>https://ltl.org.uk/news/5-key-benefits-of-outdoor-learning/</a:t>
            </a:r>
            <a:r>
              <a:rPr lang="en-GB" dirty="0">
                <a:latin typeface="Gill Sans MT" panose="020B0502020104020203" pitchFamily="34" charset="0"/>
              </a:rPr>
              <a:t> (Accessed: 1 December 2025).</a:t>
            </a:r>
          </a:p>
          <a:p>
            <a:pPr>
              <a:lnSpc>
                <a:spcPct val="150000"/>
              </a:lnSpc>
              <a:buNone/>
            </a:pPr>
            <a:r>
              <a:rPr lang="en-GB" dirty="0">
                <a:latin typeface="Gill Sans MT" panose="020B0502020104020203" pitchFamily="34" charset="0"/>
              </a:rPr>
              <a:t>Mann, J. et al. (2021) ‘A systematic review protocol to identify the key benefits and efficacy of nature-based learning in outdoor educational settings’, </a:t>
            </a:r>
            <a:r>
              <a:rPr lang="en-GB" i="1" dirty="0">
                <a:latin typeface="Gill Sans MT" panose="020B0502020104020203" pitchFamily="34" charset="0"/>
              </a:rPr>
              <a:t>International Journal of Environmental Research and Public Health</a:t>
            </a:r>
            <a:r>
              <a:rPr lang="en-GB" dirty="0">
                <a:latin typeface="Gill Sans MT" panose="020B0502020104020203" pitchFamily="34" charset="0"/>
              </a:rPr>
              <a:t>, 18(3), p. 1199. Available at: https://doi.org/10.3390/ijerph18031199.</a:t>
            </a:r>
          </a:p>
          <a:p>
            <a:pPr>
              <a:lnSpc>
                <a:spcPct val="150000"/>
              </a:lnSpc>
              <a:buNone/>
            </a:pPr>
            <a:r>
              <a:rPr lang="en-GB" dirty="0">
                <a:latin typeface="Gill Sans MT" panose="020B0502020104020203" pitchFamily="34" charset="0"/>
              </a:rPr>
              <a:t>Maynard, T., Waters, J. &amp; Clement, J. (2011) ‘Child-initiated learning, the outdoor environment and the “underachieving” child’, </a:t>
            </a:r>
            <a:r>
              <a:rPr lang="en-GB" i="1" dirty="0">
                <a:latin typeface="Gill Sans MT" panose="020B0502020104020203" pitchFamily="34" charset="0"/>
              </a:rPr>
              <a:t>Early Years</a:t>
            </a:r>
            <a:r>
              <a:rPr lang="en-GB" dirty="0">
                <a:latin typeface="Gill Sans MT" panose="020B0502020104020203" pitchFamily="34" charset="0"/>
              </a:rPr>
              <a:t>, 31(2), pp. 121–133.</a:t>
            </a:r>
          </a:p>
          <a:p>
            <a:pPr>
              <a:lnSpc>
                <a:spcPct val="150000"/>
              </a:lnSpc>
              <a:buNone/>
            </a:pPr>
            <a:r>
              <a:rPr lang="en-GB" dirty="0">
                <a:latin typeface="Gill Sans MT" panose="020B0502020104020203" pitchFamily="34" charset="0"/>
              </a:rPr>
              <a:t>Natural Resources Wales (2022) </a:t>
            </a:r>
            <a:r>
              <a:rPr lang="en-GB" i="1" dirty="0">
                <a:latin typeface="Gill Sans MT" panose="020B0502020104020203" pitchFamily="34" charset="0"/>
              </a:rPr>
              <a:t>People across Wales connect with nature as Outdoor Learning Week returns</a:t>
            </a:r>
            <a:r>
              <a:rPr lang="en-GB" dirty="0">
                <a:latin typeface="Gill Sans MT" panose="020B0502020104020203" pitchFamily="34" charset="0"/>
              </a:rPr>
              <a:t>. Available at: </a:t>
            </a:r>
            <a:r>
              <a:rPr lang="en-GB" dirty="0">
                <a:latin typeface="Gill Sans MT" panose="020B0502020104020203" pitchFamily="34" charset="0"/>
                <a:hlinkClick r:id="rId7"/>
              </a:rPr>
              <a:t>https://naturalresources.wales/about-us/news-and-blogs/news/people-across-wales-connect-with-nature-as-outdoor-learning-week-returns/?lang=en</a:t>
            </a:r>
            <a:r>
              <a:rPr lang="en-GB" dirty="0">
                <a:latin typeface="Gill Sans MT" panose="020B0502020104020203" pitchFamily="34" charset="0"/>
              </a:rPr>
              <a:t> (Accessed: 1 December 2025).</a:t>
            </a:r>
          </a:p>
          <a:p>
            <a:pPr>
              <a:lnSpc>
                <a:spcPct val="150000"/>
              </a:lnSpc>
              <a:buNone/>
            </a:pPr>
            <a:r>
              <a:rPr lang="en-GB" dirty="0">
                <a:latin typeface="Gill Sans MT" panose="020B0502020104020203" pitchFamily="34" charset="0"/>
              </a:rPr>
              <a:t>Passy, R. et al. (2019) ‘Integrating outdoor learning into the curriculum: an exploration in four nations’, </a:t>
            </a:r>
            <a:r>
              <a:rPr lang="en-GB" i="1" dirty="0">
                <a:latin typeface="Gill Sans MT" panose="020B0502020104020203" pitchFamily="34" charset="0"/>
              </a:rPr>
              <a:t>Curriculum Perspectives</a:t>
            </a:r>
            <a:r>
              <a:rPr lang="en-GB" dirty="0">
                <a:latin typeface="Gill Sans MT" panose="020B0502020104020203" pitchFamily="34" charset="0"/>
              </a:rPr>
              <a:t>, 39(1), pp. 73–78. Available at: https://doi.org/10.1007/s41297-019-00070-8.</a:t>
            </a:r>
          </a:p>
          <a:p>
            <a:pPr>
              <a:lnSpc>
                <a:spcPct val="150000"/>
              </a:lnSpc>
              <a:buNone/>
            </a:pPr>
            <a:r>
              <a:rPr lang="en-GB" dirty="0">
                <a:latin typeface="Gill Sans MT" panose="020B0502020104020203" pitchFamily="34" charset="0"/>
              </a:rPr>
              <a:t>Singapore Outdoor Adventure Education (2025) </a:t>
            </a:r>
            <a:r>
              <a:rPr lang="en-GB" i="1" dirty="0">
                <a:latin typeface="Gill Sans MT" panose="020B0502020104020203" pitchFamily="34" charset="0"/>
              </a:rPr>
              <a:t>National OAE Masterplan</a:t>
            </a:r>
            <a:r>
              <a:rPr lang="en-GB" dirty="0">
                <a:latin typeface="Gill Sans MT" panose="020B0502020104020203" pitchFamily="34" charset="0"/>
              </a:rPr>
              <a:t>. Available at: </a:t>
            </a:r>
            <a:r>
              <a:rPr lang="en-GB" dirty="0">
                <a:latin typeface="Gill Sans MT" panose="020B0502020104020203" pitchFamily="34" charset="0"/>
                <a:hlinkClick r:id="rId8"/>
              </a:rPr>
              <a:t>https://www.singaporeoae.sg/about/noae/</a:t>
            </a:r>
            <a:r>
              <a:rPr lang="en-GB" dirty="0">
                <a:latin typeface="Gill Sans MT" panose="020B0502020104020203" pitchFamily="34" charset="0"/>
              </a:rPr>
              <a:t> (Accessed: 5 December 2025).</a:t>
            </a:r>
          </a:p>
          <a:p>
            <a:pPr>
              <a:lnSpc>
                <a:spcPct val="150000"/>
              </a:lnSpc>
              <a:buNone/>
            </a:pPr>
            <a:r>
              <a:rPr lang="en-GB" dirty="0">
                <a:latin typeface="Gill Sans MT" panose="020B0502020104020203" pitchFamily="34" charset="0"/>
              </a:rPr>
              <a:t>Welsh Assembly Government (2009) </a:t>
            </a:r>
            <a:r>
              <a:rPr lang="en-GB" i="1" dirty="0">
                <a:latin typeface="Gill Sans MT" panose="020B0502020104020203" pitchFamily="34" charset="0"/>
              </a:rPr>
              <a:t>Outdoor Learning: Foundation Phase—Learning and Teaching Guidance</a:t>
            </a:r>
            <a:r>
              <a:rPr lang="en-GB" dirty="0">
                <a:latin typeface="Gill Sans MT" panose="020B0502020104020203" pitchFamily="34" charset="0"/>
              </a:rPr>
              <a:t>. Cardiff: Welsh Assembly Government.</a:t>
            </a:r>
          </a:p>
          <a:p>
            <a:pPr>
              <a:lnSpc>
                <a:spcPct val="150000"/>
              </a:lnSpc>
              <a:buNone/>
            </a:pPr>
            <a:r>
              <a:rPr lang="en-GB" dirty="0">
                <a:latin typeface="Gill Sans MT" panose="020B0502020104020203" pitchFamily="34" charset="0"/>
              </a:rPr>
              <a:t>Welsh Government (2015) </a:t>
            </a:r>
            <a:r>
              <a:rPr lang="en-GB" i="1" dirty="0">
                <a:latin typeface="Gill Sans MT" panose="020B0502020104020203" pitchFamily="34" charset="0"/>
              </a:rPr>
              <a:t>Foundation Phase Framework</a:t>
            </a:r>
            <a:r>
              <a:rPr lang="en-GB" dirty="0">
                <a:latin typeface="Gill Sans MT" panose="020B0502020104020203" pitchFamily="34" charset="0"/>
              </a:rPr>
              <a:t>. Cardiff: Welsh Government.</a:t>
            </a:r>
          </a:p>
          <a:p>
            <a:pPr>
              <a:lnSpc>
                <a:spcPct val="150000"/>
              </a:lnSpc>
              <a:buNone/>
            </a:pPr>
            <a:r>
              <a:rPr lang="en-GB" dirty="0">
                <a:latin typeface="Gill Sans MT" panose="020B0502020104020203" pitchFamily="34" charset="0"/>
              </a:rPr>
              <a:t>Welsh Government (2019) </a:t>
            </a:r>
            <a:r>
              <a:rPr lang="en-GB" i="1" dirty="0">
                <a:latin typeface="Gill Sans MT" panose="020B0502020104020203" pitchFamily="34" charset="0"/>
              </a:rPr>
              <a:t>Teaching and learning in the outdoors: the current state of outdoor learning in schools in Wales</a:t>
            </a:r>
            <a:r>
              <a:rPr lang="en-GB" dirty="0">
                <a:latin typeface="Gill Sans MT" panose="020B0502020104020203" pitchFamily="34" charset="0"/>
              </a:rPr>
              <a:t>. Cardiff: Welsh Government.</a:t>
            </a:r>
          </a:p>
          <a:p>
            <a:pPr>
              <a:lnSpc>
                <a:spcPct val="150000"/>
              </a:lnSpc>
              <a:buNone/>
            </a:pPr>
            <a:r>
              <a:rPr lang="en-GB" dirty="0">
                <a:latin typeface="Gill Sans MT" panose="020B0502020104020203" pitchFamily="34" charset="0"/>
              </a:rPr>
              <a:t>Welsh Government (2021) </a:t>
            </a:r>
            <a:r>
              <a:rPr lang="en-GB" i="1" dirty="0">
                <a:latin typeface="Gill Sans MT" panose="020B0502020104020203" pitchFamily="34" charset="0"/>
              </a:rPr>
              <a:t>Curriculum for Wales: Guidance</a:t>
            </a:r>
            <a:r>
              <a:rPr lang="en-GB" dirty="0">
                <a:latin typeface="Gill Sans MT" panose="020B0502020104020203" pitchFamily="34" charset="0"/>
              </a:rPr>
              <a:t>. Cardiff: Welsh Government.</a:t>
            </a:r>
          </a:p>
          <a:p>
            <a:pPr>
              <a:lnSpc>
                <a:spcPct val="150000"/>
              </a:lnSpc>
              <a:buNone/>
            </a:pPr>
            <a:r>
              <a:rPr lang="en-GB" dirty="0">
                <a:latin typeface="Gill Sans MT" panose="020B0502020104020203" pitchFamily="34" charset="0"/>
              </a:rPr>
              <a:t>Welsh Government (2023) </a:t>
            </a:r>
            <a:r>
              <a:rPr lang="en-GB" i="1" dirty="0">
                <a:latin typeface="Gill Sans MT" panose="020B0502020104020203" pitchFamily="34" charset="0"/>
              </a:rPr>
              <a:t>Teaching and learning in the outdoors: the current state of outdoor learning in schools in Wales</a:t>
            </a:r>
            <a:r>
              <a:rPr lang="en-GB" dirty="0">
                <a:latin typeface="Gill Sans MT" panose="020B0502020104020203" pitchFamily="34" charset="0"/>
              </a:rPr>
              <a:t>. Cardiff: Welsh Government.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0798"/>
            </a:stretch>
          </a:blipFill>
        </p:spPr>
        <p:txBody>
          <a:bodyPr/>
          <a:lstStyle/>
          <a:p>
            <a:endParaRPr lang="en-GB"/>
          </a:p>
        </p:txBody>
      </p:sp>
      <p:sp>
        <p:nvSpPr>
          <p:cNvPr id="3" name="Freeform 3"/>
          <p:cNvSpPr/>
          <p:nvPr/>
        </p:nvSpPr>
        <p:spPr>
          <a:xfrm>
            <a:off x="0" y="0"/>
            <a:ext cx="4284336" cy="5252826"/>
          </a:xfrm>
          <a:custGeom>
            <a:avLst/>
            <a:gdLst/>
            <a:ahLst/>
            <a:cxnLst/>
            <a:rect l="l" t="t" r="r" b="b"/>
            <a:pathLst>
              <a:path w="4284336" h="5252826">
                <a:moveTo>
                  <a:pt x="0" y="0"/>
                </a:moveTo>
                <a:lnTo>
                  <a:pt x="4284336" y="0"/>
                </a:lnTo>
                <a:lnTo>
                  <a:pt x="4284336" y="5252826"/>
                </a:lnTo>
                <a:lnTo>
                  <a:pt x="0" y="5252826"/>
                </a:lnTo>
                <a:lnTo>
                  <a:pt x="0" y="0"/>
                </a:lnTo>
                <a:close/>
              </a:path>
            </a:pathLst>
          </a:custGeom>
          <a:blipFill>
            <a:blip r:embed="rId3"/>
            <a:stretch>
              <a:fillRect/>
            </a:stretch>
          </a:blipFill>
        </p:spPr>
        <p:txBody>
          <a:bodyPr/>
          <a:lstStyle/>
          <a:p>
            <a:endParaRPr lang="en-GB"/>
          </a:p>
        </p:txBody>
      </p:sp>
      <p:sp>
        <p:nvSpPr>
          <p:cNvPr id="4" name="Freeform 4"/>
          <p:cNvSpPr/>
          <p:nvPr/>
        </p:nvSpPr>
        <p:spPr>
          <a:xfrm>
            <a:off x="-4020822" y="6517658"/>
            <a:ext cx="11997571" cy="6208743"/>
          </a:xfrm>
          <a:custGeom>
            <a:avLst/>
            <a:gdLst/>
            <a:ahLst/>
            <a:cxnLst/>
            <a:rect l="l" t="t" r="r" b="b"/>
            <a:pathLst>
              <a:path w="11997571" h="6208743">
                <a:moveTo>
                  <a:pt x="0" y="0"/>
                </a:moveTo>
                <a:lnTo>
                  <a:pt x="11997571" y="0"/>
                </a:lnTo>
                <a:lnTo>
                  <a:pt x="11997571" y="6208743"/>
                </a:lnTo>
                <a:lnTo>
                  <a:pt x="0" y="6208743"/>
                </a:lnTo>
                <a:lnTo>
                  <a:pt x="0" y="0"/>
                </a:lnTo>
                <a:close/>
              </a:path>
            </a:pathLst>
          </a:custGeom>
          <a:blipFill>
            <a:blip r:embed="rId4"/>
            <a:stretch>
              <a:fillRect/>
            </a:stretch>
          </a:blipFill>
        </p:spPr>
        <p:txBody>
          <a:bodyPr/>
          <a:lstStyle/>
          <a:p>
            <a:endParaRPr lang="en-GB"/>
          </a:p>
        </p:txBody>
      </p:sp>
      <p:sp>
        <p:nvSpPr>
          <p:cNvPr id="5" name="Freeform 5"/>
          <p:cNvSpPr/>
          <p:nvPr/>
        </p:nvSpPr>
        <p:spPr>
          <a:xfrm flipH="1">
            <a:off x="10308612" y="6517658"/>
            <a:ext cx="11997571" cy="6208743"/>
          </a:xfrm>
          <a:custGeom>
            <a:avLst/>
            <a:gdLst/>
            <a:ahLst/>
            <a:cxnLst/>
            <a:rect l="l" t="t" r="r" b="b"/>
            <a:pathLst>
              <a:path w="11997571" h="6208743">
                <a:moveTo>
                  <a:pt x="11997571" y="0"/>
                </a:moveTo>
                <a:lnTo>
                  <a:pt x="0" y="0"/>
                </a:lnTo>
                <a:lnTo>
                  <a:pt x="0" y="6208743"/>
                </a:lnTo>
                <a:lnTo>
                  <a:pt x="11997571" y="6208743"/>
                </a:lnTo>
                <a:lnTo>
                  <a:pt x="11997571" y="0"/>
                </a:lnTo>
                <a:close/>
              </a:path>
            </a:pathLst>
          </a:custGeom>
          <a:blipFill>
            <a:blip r:embed="rId4"/>
            <a:stretch>
              <a:fillRect/>
            </a:stretch>
          </a:blipFill>
        </p:spPr>
        <p:txBody>
          <a:bodyPr/>
          <a:lstStyle/>
          <a:p>
            <a:endParaRPr lang="en-GB"/>
          </a:p>
        </p:txBody>
      </p:sp>
      <p:sp>
        <p:nvSpPr>
          <p:cNvPr id="6" name="Freeform 6"/>
          <p:cNvSpPr/>
          <p:nvPr/>
        </p:nvSpPr>
        <p:spPr>
          <a:xfrm flipH="1">
            <a:off x="14003664" y="0"/>
            <a:ext cx="4284336" cy="5252826"/>
          </a:xfrm>
          <a:custGeom>
            <a:avLst/>
            <a:gdLst/>
            <a:ahLst/>
            <a:cxnLst/>
            <a:rect l="l" t="t" r="r" b="b"/>
            <a:pathLst>
              <a:path w="4284336" h="5252826">
                <a:moveTo>
                  <a:pt x="4284336" y="0"/>
                </a:moveTo>
                <a:lnTo>
                  <a:pt x="0" y="0"/>
                </a:lnTo>
                <a:lnTo>
                  <a:pt x="0" y="5252826"/>
                </a:lnTo>
                <a:lnTo>
                  <a:pt x="4284336" y="5252826"/>
                </a:lnTo>
                <a:lnTo>
                  <a:pt x="4284336" y="0"/>
                </a:lnTo>
                <a:close/>
              </a:path>
            </a:pathLst>
          </a:custGeom>
          <a:blipFill>
            <a:blip r:embed="rId3"/>
            <a:stretch>
              <a:fillRect/>
            </a:stretch>
          </a:blipFill>
        </p:spPr>
        <p:txBody>
          <a:bodyPr/>
          <a:lstStyle/>
          <a:p>
            <a:endParaRPr lang="en-GB"/>
          </a:p>
        </p:txBody>
      </p:sp>
      <p:sp>
        <p:nvSpPr>
          <p:cNvPr id="7" name="Freeform 7"/>
          <p:cNvSpPr/>
          <p:nvPr/>
        </p:nvSpPr>
        <p:spPr>
          <a:xfrm>
            <a:off x="15782268" y="6334655"/>
            <a:ext cx="2954063" cy="5126357"/>
          </a:xfrm>
          <a:custGeom>
            <a:avLst/>
            <a:gdLst/>
            <a:ahLst/>
            <a:cxnLst/>
            <a:rect l="l" t="t" r="r" b="b"/>
            <a:pathLst>
              <a:path w="2954063" h="5126357">
                <a:moveTo>
                  <a:pt x="0" y="0"/>
                </a:moveTo>
                <a:lnTo>
                  <a:pt x="2954064" y="0"/>
                </a:lnTo>
                <a:lnTo>
                  <a:pt x="2954064" y="5126358"/>
                </a:lnTo>
                <a:lnTo>
                  <a:pt x="0" y="5126358"/>
                </a:lnTo>
                <a:lnTo>
                  <a:pt x="0" y="0"/>
                </a:lnTo>
                <a:close/>
              </a:path>
            </a:pathLst>
          </a:custGeom>
          <a:blipFill>
            <a:blip r:embed="rId5"/>
            <a:stretch>
              <a:fillRect/>
            </a:stretch>
          </a:blipFill>
        </p:spPr>
        <p:txBody>
          <a:bodyPr/>
          <a:lstStyle/>
          <a:p>
            <a:endParaRPr lang="en-GB"/>
          </a:p>
        </p:txBody>
      </p:sp>
      <p:sp>
        <p:nvSpPr>
          <p:cNvPr id="8" name="Freeform 8"/>
          <p:cNvSpPr/>
          <p:nvPr/>
        </p:nvSpPr>
        <p:spPr>
          <a:xfrm flipH="1">
            <a:off x="-448332" y="6334655"/>
            <a:ext cx="2954063" cy="5126357"/>
          </a:xfrm>
          <a:custGeom>
            <a:avLst/>
            <a:gdLst/>
            <a:ahLst/>
            <a:cxnLst/>
            <a:rect l="l" t="t" r="r" b="b"/>
            <a:pathLst>
              <a:path w="2954063" h="5126357">
                <a:moveTo>
                  <a:pt x="2954064" y="0"/>
                </a:moveTo>
                <a:lnTo>
                  <a:pt x="0" y="0"/>
                </a:lnTo>
                <a:lnTo>
                  <a:pt x="0" y="5126358"/>
                </a:lnTo>
                <a:lnTo>
                  <a:pt x="2954064" y="5126358"/>
                </a:lnTo>
                <a:lnTo>
                  <a:pt x="2954064" y="0"/>
                </a:lnTo>
                <a:close/>
              </a:path>
            </a:pathLst>
          </a:custGeom>
          <a:blipFill>
            <a:blip r:embed="rId5"/>
            <a:stretch>
              <a:fillRect/>
            </a:stretch>
          </a:blipFill>
        </p:spPr>
        <p:txBody>
          <a:bodyPr/>
          <a:lstStyle/>
          <a:p>
            <a:endParaRPr lang="en-GB"/>
          </a:p>
        </p:txBody>
      </p:sp>
      <p:sp>
        <p:nvSpPr>
          <p:cNvPr id="9" name="TextBox 9"/>
          <p:cNvSpPr txBox="1"/>
          <p:nvPr/>
        </p:nvSpPr>
        <p:spPr>
          <a:xfrm>
            <a:off x="2853101" y="2571070"/>
            <a:ext cx="12581797" cy="6703393"/>
          </a:xfrm>
          <a:prstGeom prst="rect">
            <a:avLst/>
          </a:prstGeom>
        </p:spPr>
        <p:txBody>
          <a:bodyPr lIns="0" tIns="0" rIns="0" bIns="0" rtlCol="0" anchor="t">
            <a:spAutoFit/>
          </a:bodyPr>
          <a:lstStyle/>
          <a:p>
            <a:pPr algn="ctr">
              <a:lnSpc>
                <a:spcPts val="25452"/>
              </a:lnSpc>
            </a:pPr>
            <a:r>
              <a:rPr lang="en-US" sz="18180" spc="945" dirty="0">
                <a:solidFill>
                  <a:srgbClr val="384122"/>
                </a:solidFill>
                <a:latin typeface="Gill Sans Display Ultra-Bold"/>
                <a:ea typeface="Gill Sans Display Ultra-Bold"/>
                <a:cs typeface="Gill Sans Display Ultra-Bold"/>
                <a:sym typeface="Gill Sans Display Ultra-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949</TotalTime>
  <Words>1095</Words>
  <Application>Microsoft Office PowerPoint</Application>
  <PresentationFormat>Custom</PresentationFormat>
  <Paragraphs>86</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Gill Sans </vt:lpstr>
      <vt:lpstr>Gill Sans Display Ultra-Bold</vt:lpstr>
      <vt:lpstr>Gill Sans Light</vt:lpstr>
      <vt:lpstr>Calibri</vt:lpstr>
      <vt:lpstr>Gill Sans Bold</vt:lpstr>
      <vt:lpstr>Arial</vt:lpstr>
      <vt:lpstr>Gill Sans MT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without Walls</dc:title>
  <dc:creator>sharon</dc:creator>
  <cp:lastModifiedBy>Y CHENG (Halfway Primary School)</cp:lastModifiedBy>
  <cp:revision>23</cp:revision>
  <dcterms:created xsi:type="dcterms:W3CDTF">2006-08-16T00:00:00Z</dcterms:created>
  <dcterms:modified xsi:type="dcterms:W3CDTF">2025-12-05T22:31:00Z</dcterms:modified>
  <dc:identifier>DAG6NCKMmVQ</dc:identifier>
</cp:coreProperties>
</file>