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Lst>
  <p:notesMasterIdLst>
    <p:notesMasterId r:id="rId6"/>
  </p:notesMasterIdLst>
  <p:sldIdLst>
    <p:sldId id="258" r:id="rId2"/>
    <p:sldId id="256" r:id="rId3"/>
    <p:sldId id="257" r:id="rId4"/>
    <p:sldId id="259" r:id="rId5"/>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userDrawn="1">
          <p15:clr>
            <a:srgbClr val="A4A3A4"/>
          </p15:clr>
        </p15:guide>
        <p15:guide id="2" pos="67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22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077F2-67F7-7641-8196-44906177CF55}" v="62" dt="2025-10-27T13:05:53.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73"/>
  </p:normalViewPr>
  <p:slideViewPr>
    <p:cSldViewPr snapToGrid="0">
      <p:cViewPr>
        <p:scale>
          <a:sx n="59" d="100"/>
          <a:sy n="59" d="100"/>
        </p:scale>
        <p:origin x="704" y="-4008"/>
      </p:cViewPr>
      <p:guideLst>
        <p:guide orient="horz" pos="9535"/>
        <p:guide pos="67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a  Aliu Sal (2127362)" userId="f3cbe49a-fc1a-4d7f-80b0-bf9feb1f0cd9" providerId="ADAL" clId="{4DD077F2-67F7-7641-8196-44906177CF55}"/>
    <pc:docChg chg="undo custSel addSld modSld sldOrd">
      <pc:chgData name="Mariama  Aliu Sal (2127362)" userId="f3cbe49a-fc1a-4d7f-80b0-bf9feb1f0cd9" providerId="ADAL" clId="{4DD077F2-67F7-7641-8196-44906177CF55}" dt="2025-10-27T13:06:25.026" v="482" actId="255"/>
      <pc:docMkLst>
        <pc:docMk/>
      </pc:docMkLst>
      <pc:sldChg chg="delSp modSp mod">
        <pc:chgData name="Mariama  Aliu Sal (2127362)" userId="f3cbe49a-fc1a-4d7f-80b0-bf9feb1f0cd9" providerId="ADAL" clId="{4DD077F2-67F7-7641-8196-44906177CF55}" dt="2025-10-27T12:56:27.656" v="474" actId="255"/>
        <pc:sldMkLst>
          <pc:docMk/>
          <pc:sldMk cId="2238675427" sldId="256"/>
        </pc:sldMkLst>
        <pc:spChg chg="del mod">
          <ac:chgData name="Mariama  Aliu Sal (2127362)" userId="f3cbe49a-fc1a-4d7f-80b0-bf9feb1f0cd9" providerId="ADAL" clId="{4DD077F2-67F7-7641-8196-44906177CF55}" dt="2025-10-27T12:02:42.435" v="274" actId="478"/>
          <ac:spMkLst>
            <pc:docMk/>
            <pc:sldMk cId="2238675427" sldId="256"/>
            <ac:spMk id="2" creationId="{F5F6A41E-891A-B19E-38AD-8C81F6555F83}"/>
          </ac:spMkLst>
        </pc:spChg>
        <pc:spChg chg="mod">
          <ac:chgData name="Mariama  Aliu Sal (2127362)" userId="f3cbe49a-fc1a-4d7f-80b0-bf9feb1f0cd9" providerId="ADAL" clId="{4DD077F2-67F7-7641-8196-44906177CF55}" dt="2025-10-27T12:20:53.903" v="331" actId="2710"/>
          <ac:spMkLst>
            <pc:docMk/>
            <pc:sldMk cId="2238675427" sldId="256"/>
            <ac:spMk id="4" creationId="{8D78B957-B705-AA95-76D0-C50BC72E96C8}"/>
          </ac:spMkLst>
        </pc:spChg>
        <pc:spChg chg="mod">
          <ac:chgData name="Mariama  Aliu Sal (2127362)" userId="f3cbe49a-fc1a-4d7f-80b0-bf9feb1f0cd9" providerId="ADAL" clId="{4DD077F2-67F7-7641-8196-44906177CF55}" dt="2025-10-27T12:56:27.656" v="474" actId="255"/>
          <ac:spMkLst>
            <pc:docMk/>
            <pc:sldMk cId="2238675427" sldId="256"/>
            <ac:spMk id="6" creationId="{9F974628-9D7D-C76C-1081-67A18D0A43DC}"/>
          </ac:spMkLst>
        </pc:spChg>
        <pc:spChg chg="mod">
          <ac:chgData name="Mariama  Aliu Sal (2127362)" userId="f3cbe49a-fc1a-4d7f-80b0-bf9feb1f0cd9" providerId="ADAL" clId="{4DD077F2-67F7-7641-8196-44906177CF55}" dt="2025-10-27T11:53:55.350" v="244" actId="14100"/>
          <ac:spMkLst>
            <pc:docMk/>
            <pc:sldMk cId="2238675427" sldId="256"/>
            <ac:spMk id="7" creationId="{73A355B5-F040-4F76-1902-A86264BB7784}"/>
          </ac:spMkLst>
        </pc:spChg>
        <pc:spChg chg="mod">
          <ac:chgData name="Mariama  Aliu Sal (2127362)" userId="f3cbe49a-fc1a-4d7f-80b0-bf9feb1f0cd9" providerId="ADAL" clId="{4DD077F2-67F7-7641-8196-44906177CF55}" dt="2025-10-27T11:56:01.510" v="256" actId="14100"/>
          <ac:spMkLst>
            <pc:docMk/>
            <pc:sldMk cId="2238675427" sldId="256"/>
            <ac:spMk id="8" creationId="{6394C5F3-FF01-E3AE-220F-7771D2DA1CD3}"/>
          </ac:spMkLst>
        </pc:spChg>
        <pc:spChg chg="mod">
          <ac:chgData name="Mariama  Aliu Sal (2127362)" userId="f3cbe49a-fc1a-4d7f-80b0-bf9feb1f0cd9" providerId="ADAL" clId="{4DD077F2-67F7-7641-8196-44906177CF55}" dt="2025-10-27T10:58:51.876" v="28" actId="1076"/>
          <ac:spMkLst>
            <pc:docMk/>
            <pc:sldMk cId="2238675427" sldId="256"/>
            <ac:spMk id="11" creationId="{FEBF8552-8A4F-5460-B969-CD9FC49821EF}"/>
          </ac:spMkLst>
        </pc:spChg>
        <pc:spChg chg="mod">
          <ac:chgData name="Mariama  Aliu Sal (2127362)" userId="f3cbe49a-fc1a-4d7f-80b0-bf9feb1f0cd9" providerId="ADAL" clId="{4DD077F2-67F7-7641-8196-44906177CF55}" dt="2025-10-27T11:53:08.161" v="242" actId="14100"/>
          <ac:spMkLst>
            <pc:docMk/>
            <pc:sldMk cId="2238675427" sldId="256"/>
            <ac:spMk id="15" creationId="{88BC692E-C8B5-19E9-43B8-D9E72463BC5B}"/>
          </ac:spMkLst>
        </pc:spChg>
        <pc:spChg chg="mod">
          <ac:chgData name="Mariama  Aliu Sal (2127362)" userId="f3cbe49a-fc1a-4d7f-80b0-bf9feb1f0cd9" providerId="ADAL" clId="{4DD077F2-67F7-7641-8196-44906177CF55}" dt="2025-10-27T11:53:16.494" v="243" actId="14100"/>
          <ac:spMkLst>
            <pc:docMk/>
            <pc:sldMk cId="2238675427" sldId="256"/>
            <ac:spMk id="16" creationId="{DFC01BAF-CDC1-A8FD-29B0-DB4C1E903BA8}"/>
          </ac:spMkLst>
        </pc:spChg>
        <pc:spChg chg="mod">
          <ac:chgData name="Mariama  Aliu Sal (2127362)" userId="f3cbe49a-fc1a-4d7f-80b0-bf9feb1f0cd9" providerId="ADAL" clId="{4DD077F2-67F7-7641-8196-44906177CF55}" dt="2025-10-27T11:08:16.414" v="53" actId="14100"/>
          <ac:spMkLst>
            <pc:docMk/>
            <pc:sldMk cId="2238675427" sldId="256"/>
            <ac:spMk id="17" creationId="{EC4E043A-5F33-81AA-5CAD-4EF4CB388A56}"/>
          </ac:spMkLst>
        </pc:spChg>
        <pc:spChg chg="mod">
          <ac:chgData name="Mariama  Aliu Sal (2127362)" userId="f3cbe49a-fc1a-4d7f-80b0-bf9feb1f0cd9" providerId="ADAL" clId="{4DD077F2-67F7-7641-8196-44906177CF55}" dt="2025-10-27T11:09:48.399" v="58" actId="14100"/>
          <ac:spMkLst>
            <pc:docMk/>
            <pc:sldMk cId="2238675427" sldId="256"/>
            <ac:spMk id="18" creationId="{F9CB6D30-C691-4349-112B-CB701348C257}"/>
          </ac:spMkLst>
        </pc:spChg>
        <pc:spChg chg="mod">
          <ac:chgData name="Mariama  Aliu Sal (2127362)" userId="f3cbe49a-fc1a-4d7f-80b0-bf9feb1f0cd9" providerId="ADAL" clId="{4DD077F2-67F7-7641-8196-44906177CF55}" dt="2025-10-27T11:18:30.178" v="81" actId="14100"/>
          <ac:spMkLst>
            <pc:docMk/>
            <pc:sldMk cId="2238675427" sldId="256"/>
            <ac:spMk id="22" creationId="{42DF16DD-4E28-9D46-476A-272880C42507}"/>
          </ac:spMkLst>
        </pc:spChg>
        <pc:spChg chg="mod">
          <ac:chgData name="Mariama  Aliu Sal (2127362)" userId="f3cbe49a-fc1a-4d7f-80b0-bf9feb1f0cd9" providerId="ADAL" clId="{4DD077F2-67F7-7641-8196-44906177CF55}" dt="2025-10-27T12:28:54.250" v="447" actId="14100"/>
          <ac:spMkLst>
            <pc:docMk/>
            <pc:sldMk cId="2238675427" sldId="256"/>
            <ac:spMk id="25" creationId="{13BB4790-7389-1B3F-0F33-D38DF731B4BB}"/>
          </ac:spMkLst>
        </pc:spChg>
        <pc:spChg chg="mod">
          <ac:chgData name="Mariama  Aliu Sal (2127362)" userId="f3cbe49a-fc1a-4d7f-80b0-bf9feb1f0cd9" providerId="ADAL" clId="{4DD077F2-67F7-7641-8196-44906177CF55}" dt="2025-10-27T12:28:46.318" v="446" actId="14100"/>
          <ac:spMkLst>
            <pc:docMk/>
            <pc:sldMk cId="2238675427" sldId="256"/>
            <ac:spMk id="26" creationId="{0C84492E-2113-0CF6-3D9D-9595A77B4401}"/>
          </ac:spMkLst>
        </pc:spChg>
        <pc:spChg chg="mod">
          <ac:chgData name="Mariama  Aliu Sal (2127362)" userId="f3cbe49a-fc1a-4d7f-80b0-bf9feb1f0cd9" providerId="ADAL" clId="{4DD077F2-67F7-7641-8196-44906177CF55}" dt="2025-10-27T11:02:42.458" v="45" actId="14100"/>
          <ac:spMkLst>
            <pc:docMk/>
            <pc:sldMk cId="2238675427" sldId="256"/>
            <ac:spMk id="27" creationId="{BBBBFC5D-6BFD-6551-B77B-6F711326E410}"/>
          </ac:spMkLst>
        </pc:spChg>
        <pc:spChg chg="mod">
          <ac:chgData name="Mariama  Aliu Sal (2127362)" userId="f3cbe49a-fc1a-4d7f-80b0-bf9feb1f0cd9" providerId="ADAL" clId="{4DD077F2-67F7-7641-8196-44906177CF55}" dt="2025-10-27T12:01:26.643" v="269" actId="1076"/>
          <ac:spMkLst>
            <pc:docMk/>
            <pc:sldMk cId="2238675427" sldId="256"/>
            <ac:spMk id="29" creationId="{82443B1E-5651-F4DD-4B48-8FAC94686DD7}"/>
          </ac:spMkLst>
        </pc:spChg>
        <pc:spChg chg="mod">
          <ac:chgData name="Mariama  Aliu Sal (2127362)" userId="f3cbe49a-fc1a-4d7f-80b0-bf9feb1f0cd9" providerId="ADAL" clId="{4DD077F2-67F7-7641-8196-44906177CF55}" dt="2025-10-27T11:54:25.294" v="249" actId="14100"/>
          <ac:spMkLst>
            <pc:docMk/>
            <pc:sldMk cId="2238675427" sldId="256"/>
            <ac:spMk id="34" creationId="{2E3CB510-9431-FCC6-8AFA-E6ECA9DF4353}"/>
          </ac:spMkLst>
        </pc:spChg>
        <pc:spChg chg="del mod">
          <ac:chgData name="Mariama  Aliu Sal (2127362)" userId="f3cbe49a-fc1a-4d7f-80b0-bf9feb1f0cd9" providerId="ADAL" clId="{4DD077F2-67F7-7641-8196-44906177CF55}" dt="2025-10-27T11:54:37.133" v="251" actId="478"/>
          <ac:spMkLst>
            <pc:docMk/>
            <pc:sldMk cId="2238675427" sldId="256"/>
            <ac:spMk id="53" creationId="{266CBC8F-3AA2-C894-6E38-212A057B4A47}"/>
          </ac:spMkLst>
        </pc:spChg>
        <pc:spChg chg="mod">
          <ac:chgData name="Mariama  Aliu Sal (2127362)" userId="f3cbe49a-fc1a-4d7f-80b0-bf9feb1f0cd9" providerId="ADAL" clId="{4DD077F2-67F7-7641-8196-44906177CF55}" dt="2025-10-27T11:58:57.792" v="259" actId="1076"/>
          <ac:spMkLst>
            <pc:docMk/>
            <pc:sldMk cId="2238675427" sldId="256"/>
            <ac:spMk id="55" creationId="{D67FB9CB-54CC-4CA3-4098-083CAE351ED0}"/>
          </ac:spMkLst>
        </pc:spChg>
        <pc:spChg chg="del mod">
          <ac:chgData name="Mariama  Aliu Sal (2127362)" userId="f3cbe49a-fc1a-4d7f-80b0-bf9feb1f0cd9" providerId="ADAL" clId="{4DD077F2-67F7-7641-8196-44906177CF55}" dt="2025-10-27T11:54:16.424" v="248" actId="478"/>
          <ac:spMkLst>
            <pc:docMk/>
            <pc:sldMk cId="2238675427" sldId="256"/>
            <ac:spMk id="56" creationId="{6A4CF12C-772D-A480-FE11-F0FE8C31F2E2}"/>
          </ac:spMkLst>
        </pc:spChg>
        <pc:spChg chg="mod">
          <ac:chgData name="Mariama  Aliu Sal (2127362)" userId="f3cbe49a-fc1a-4d7f-80b0-bf9feb1f0cd9" providerId="ADAL" clId="{4DD077F2-67F7-7641-8196-44906177CF55}" dt="2025-10-27T11:59:12.261" v="261" actId="1076"/>
          <ac:spMkLst>
            <pc:docMk/>
            <pc:sldMk cId="2238675427" sldId="256"/>
            <ac:spMk id="58" creationId="{4CE0C6C5-5AA9-5388-F94E-8D440666BC68}"/>
          </ac:spMkLst>
        </pc:spChg>
        <pc:spChg chg="mod">
          <ac:chgData name="Mariama  Aliu Sal (2127362)" userId="f3cbe49a-fc1a-4d7f-80b0-bf9feb1f0cd9" providerId="ADAL" clId="{4DD077F2-67F7-7641-8196-44906177CF55}" dt="2025-10-27T12:20:20.313" v="327" actId="2710"/>
          <ac:spMkLst>
            <pc:docMk/>
            <pc:sldMk cId="2238675427" sldId="256"/>
            <ac:spMk id="61" creationId="{93B8AC4C-CBDA-0EDE-BB4B-C84295A072D9}"/>
          </ac:spMkLst>
        </pc:spChg>
        <pc:picChg chg="mod">
          <ac:chgData name="Mariama  Aliu Sal (2127362)" userId="f3cbe49a-fc1a-4d7f-80b0-bf9feb1f0cd9" providerId="ADAL" clId="{4DD077F2-67F7-7641-8196-44906177CF55}" dt="2025-10-27T12:02:52.572" v="277" actId="14100"/>
          <ac:picMkLst>
            <pc:docMk/>
            <pc:sldMk cId="2238675427" sldId="256"/>
            <ac:picMk id="3" creationId="{C305A04C-AB10-7DDA-C148-42B568B5EE04}"/>
          </ac:picMkLst>
        </pc:picChg>
        <pc:picChg chg="del mod">
          <ac:chgData name="Mariama  Aliu Sal (2127362)" userId="f3cbe49a-fc1a-4d7f-80b0-bf9feb1f0cd9" providerId="ADAL" clId="{4DD077F2-67F7-7641-8196-44906177CF55}" dt="2025-10-27T11:01:37.925" v="38" actId="478"/>
          <ac:picMkLst>
            <pc:docMk/>
            <pc:sldMk cId="2238675427" sldId="256"/>
            <ac:picMk id="54" creationId="{5E58E41D-EF86-63E8-8DBF-2DA343C2676F}"/>
          </ac:picMkLst>
        </pc:picChg>
        <pc:picChg chg="mod">
          <ac:chgData name="Mariama  Aliu Sal (2127362)" userId="f3cbe49a-fc1a-4d7f-80b0-bf9feb1f0cd9" providerId="ADAL" clId="{4DD077F2-67F7-7641-8196-44906177CF55}" dt="2025-10-27T12:00:32.228" v="263" actId="14100"/>
          <ac:picMkLst>
            <pc:docMk/>
            <pc:sldMk cId="2238675427" sldId="256"/>
            <ac:picMk id="1035" creationId="{ACA06136-D821-2B10-775D-CCCA9C2C6657}"/>
          </ac:picMkLst>
        </pc:picChg>
        <pc:picChg chg="mod">
          <ac:chgData name="Mariama  Aliu Sal (2127362)" userId="f3cbe49a-fc1a-4d7f-80b0-bf9feb1f0cd9" providerId="ADAL" clId="{4DD077F2-67F7-7641-8196-44906177CF55}" dt="2025-10-27T11:59:05.509" v="260" actId="14100"/>
          <ac:picMkLst>
            <pc:docMk/>
            <pc:sldMk cId="2238675427" sldId="256"/>
            <ac:picMk id="1037" creationId="{8522DE86-E905-2141-FC34-FE49B0C7A67E}"/>
          </ac:picMkLst>
        </pc:picChg>
      </pc:sldChg>
      <pc:sldChg chg="addSp delSp modSp mod">
        <pc:chgData name="Mariama  Aliu Sal (2127362)" userId="f3cbe49a-fc1a-4d7f-80b0-bf9feb1f0cd9" providerId="ADAL" clId="{4DD077F2-67F7-7641-8196-44906177CF55}" dt="2025-10-27T12:34:50.932" v="470" actId="14100"/>
        <pc:sldMkLst>
          <pc:docMk/>
          <pc:sldMk cId="3163018388" sldId="257"/>
        </pc:sldMkLst>
        <pc:spChg chg="mod">
          <ac:chgData name="Mariama  Aliu Sal (2127362)" userId="f3cbe49a-fc1a-4d7f-80b0-bf9feb1f0cd9" providerId="ADAL" clId="{4DD077F2-67F7-7641-8196-44906177CF55}" dt="2025-10-27T12:32:29.811" v="455" actId="255"/>
          <ac:spMkLst>
            <pc:docMk/>
            <pc:sldMk cId="3163018388" sldId="257"/>
            <ac:spMk id="6" creationId="{9FB6188F-B8F1-D114-286D-81C7ED903281}"/>
          </ac:spMkLst>
        </pc:spChg>
        <pc:spChg chg="mod">
          <ac:chgData name="Mariama  Aliu Sal (2127362)" userId="f3cbe49a-fc1a-4d7f-80b0-bf9feb1f0cd9" providerId="ADAL" clId="{4DD077F2-67F7-7641-8196-44906177CF55}" dt="2025-10-27T11:58:17.598" v="257" actId="207"/>
          <ac:spMkLst>
            <pc:docMk/>
            <pc:sldMk cId="3163018388" sldId="257"/>
            <ac:spMk id="8" creationId="{72484A58-44B8-4DB8-A6B9-B6B1DE4D8A6C}"/>
          </ac:spMkLst>
        </pc:spChg>
        <pc:spChg chg="mod">
          <ac:chgData name="Mariama  Aliu Sal (2127362)" userId="f3cbe49a-fc1a-4d7f-80b0-bf9feb1f0cd9" providerId="ADAL" clId="{4DD077F2-67F7-7641-8196-44906177CF55}" dt="2025-10-27T12:34:44.996" v="469" actId="14100"/>
          <ac:spMkLst>
            <pc:docMk/>
            <pc:sldMk cId="3163018388" sldId="257"/>
            <ac:spMk id="9" creationId="{B52D9511-A060-CDC4-31FB-85D9A470515D}"/>
          </ac:spMkLst>
        </pc:spChg>
        <pc:spChg chg="mod">
          <ac:chgData name="Mariama  Aliu Sal (2127362)" userId="f3cbe49a-fc1a-4d7f-80b0-bf9feb1f0cd9" providerId="ADAL" clId="{4DD077F2-67F7-7641-8196-44906177CF55}" dt="2025-10-27T12:34:32.367" v="467" actId="14100"/>
          <ac:spMkLst>
            <pc:docMk/>
            <pc:sldMk cId="3163018388" sldId="257"/>
            <ac:spMk id="10" creationId="{1C1396E7-9A12-7395-2B36-93DBAA712912}"/>
          </ac:spMkLst>
        </pc:spChg>
        <pc:spChg chg="mod">
          <ac:chgData name="Mariama  Aliu Sal (2127362)" userId="f3cbe49a-fc1a-4d7f-80b0-bf9feb1f0cd9" providerId="ADAL" clId="{4DD077F2-67F7-7641-8196-44906177CF55}" dt="2025-10-24T18:58:07.757" v="11" actId="14100"/>
          <ac:spMkLst>
            <pc:docMk/>
            <pc:sldMk cId="3163018388" sldId="257"/>
            <ac:spMk id="11" creationId="{2882F802-8A37-FBFA-F945-4E8512513932}"/>
          </ac:spMkLst>
        </pc:spChg>
        <pc:spChg chg="mod">
          <ac:chgData name="Mariama  Aliu Sal (2127362)" userId="f3cbe49a-fc1a-4d7f-80b0-bf9feb1f0cd9" providerId="ADAL" clId="{4DD077F2-67F7-7641-8196-44906177CF55}" dt="2025-10-27T12:34:38.570" v="468" actId="14100"/>
          <ac:spMkLst>
            <pc:docMk/>
            <pc:sldMk cId="3163018388" sldId="257"/>
            <ac:spMk id="12" creationId="{EC1769C3-2E42-829C-BDF6-416CCE9DA555}"/>
          </ac:spMkLst>
        </pc:spChg>
        <pc:spChg chg="mod">
          <ac:chgData name="Mariama  Aliu Sal (2127362)" userId="f3cbe49a-fc1a-4d7f-80b0-bf9feb1f0cd9" providerId="ADAL" clId="{4DD077F2-67F7-7641-8196-44906177CF55}" dt="2025-10-24T18:58:02.266" v="10" actId="14100"/>
          <ac:spMkLst>
            <pc:docMk/>
            <pc:sldMk cId="3163018388" sldId="257"/>
            <ac:spMk id="15" creationId="{2472FF90-D3CF-0194-75B1-5AA666202D07}"/>
          </ac:spMkLst>
        </pc:spChg>
        <pc:spChg chg="mod">
          <ac:chgData name="Mariama  Aliu Sal (2127362)" userId="f3cbe49a-fc1a-4d7f-80b0-bf9feb1f0cd9" providerId="ADAL" clId="{4DD077F2-67F7-7641-8196-44906177CF55}" dt="2025-10-24T18:57:55.669" v="9" actId="14100"/>
          <ac:spMkLst>
            <pc:docMk/>
            <pc:sldMk cId="3163018388" sldId="257"/>
            <ac:spMk id="16" creationId="{22EB1CC1-38C5-0E31-D46A-6FE5F3F29D70}"/>
          </ac:spMkLst>
        </pc:spChg>
        <pc:spChg chg="del mod">
          <ac:chgData name="Mariama  Aliu Sal (2127362)" userId="f3cbe49a-fc1a-4d7f-80b0-bf9feb1f0cd9" providerId="ADAL" clId="{4DD077F2-67F7-7641-8196-44906177CF55}" dt="2025-10-27T12:14:12.887" v="279" actId="478"/>
          <ac:spMkLst>
            <pc:docMk/>
            <pc:sldMk cId="3163018388" sldId="257"/>
            <ac:spMk id="19" creationId="{6E1E5FF1-D534-D356-7901-94A9787EF274}"/>
          </ac:spMkLst>
        </pc:spChg>
        <pc:spChg chg="mod">
          <ac:chgData name="Mariama  Aliu Sal (2127362)" userId="f3cbe49a-fc1a-4d7f-80b0-bf9feb1f0cd9" providerId="ADAL" clId="{4DD077F2-67F7-7641-8196-44906177CF55}" dt="2025-10-24T18:57:23.946" v="5" actId="1076"/>
          <ac:spMkLst>
            <pc:docMk/>
            <pc:sldMk cId="3163018388" sldId="257"/>
            <ac:spMk id="20" creationId="{9E1663FD-0F86-651B-B7AD-2678B184448D}"/>
          </ac:spMkLst>
        </pc:spChg>
        <pc:spChg chg="mod">
          <ac:chgData name="Mariama  Aliu Sal (2127362)" userId="f3cbe49a-fc1a-4d7f-80b0-bf9feb1f0cd9" providerId="ADAL" clId="{4DD077F2-67F7-7641-8196-44906177CF55}" dt="2025-10-27T12:18:43.551" v="319" actId="14100"/>
          <ac:spMkLst>
            <pc:docMk/>
            <pc:sldMk cId="3163018388" sldId="257"/>
            <ac:spMk id="21" creationId="{AFF916B4-EFED-F22C-F6AD-08654479FF4E}"/>
          </ac:spMkLst>
        </pc:spChg>
        <pc:spChg chg="mod">
          <ac:chgData name="Mariama  Aliu Sal (2127362)" userId="f3cbe49a-fc1a-4d7f-80b0-bf9feb1f0cd9" providerId="ADAL" clId="{4DD077F2-67F7-7641-8196-44906177CF55}" dt="2025-10-27T12:32:14.342" v="454" actId="255"/>
          <ac:spMkLst>
            <pc:docMk/>
            <pc:sldMk cId="3163018388" sldId="257"/>
            <ac:spMk id="22" creationId="{BAD0AAE5-4562-666B-12E5-5FB27CEE709A}"/>
          </ac:spMkLst>
        </pc:spChg>
        <pc:spChg chg="mod">
          <ac:chgData name="Mariama  Aliu Sal (2127362)" userId="f3cbe49a-fc1a-4d7f-80b0-bf9feb1f0cd9" providerId="ADAL" clId="{4DD077F2-67F7-7641-8196-44906177CF55}" dt="2025-10-27T12:32:01.029" v="453" actId="255"/>
          <ac:spMkLst>
            <pc:docMk/>
            <pc:sldMk cId="3163018388" sldId="257"/>
            <ac:spMk id="24" creationId="{6ACBDF6B-AF07-7910-1708-2B0C4A132299}"/>
          </ac:spMkLst>
        </pc:spChg>
        <pc:spChg chg="mod">
          <ac:chgData name="Mariama  Aliu Sal (2127362)" userId="f3cbe49a-fc1a-4d7f-80b0-bf9feb1f0cd9" providerId="ADAL" clId="{4DD077F2-67F7-7641-8196-44906177CF55}" dt="2025-10-27T12:34:18.632" v="466" actId="14100"/>
          <ac:spMkLst>
            <pc:docMk/>
            <pc:sldMk cId="3163018388" sldId="257"/>
            <ac:spMk id="27" creationId="{CF695451-CC16-AD90-AA21-0328A8378F1F}"/>
          </ac:spMkLst>
        </pc:spChg>
        <pc:spChg chg="mod">
          <ac:chgData name="Mariama  Aliu Sal (2127362)" userId="f3cbe49a-fc1a-4d7f-80b0-bf9feb1f0cd9" providerId="ADAL" clId="{4DD077F2-67F7-7641-8196-44906177CF55}" dt="2025-10-27T12:16:45.594" v="304" actId="14100"/>
          <ac:spMkLst>
            <pc:docMk/>
            <pc:sldMk cId="3163018388" sldId="257"/>
            <ac:spMk id="28" creationId="{65D2D61B-201E-A2CD-55E5-E2E6A6F35065}"/>
          </ac:spMkLst>
        </pc:spChg>
        <pc:spChg chg="mod">
          <ac:chgData name="Mariama  Aliu Sal (2127362)" userId="f3cbe49a-fc1a-4d7f-80b0-bf9feb1f0cd9" providerId="ADAL" clId="{4DD077F2-67F7-7641-8196-44906177CF55}" dt="2025-10-27T12:34:50.932" v="470" actId="14100"/>
          <ac:spMkLst>
            <pc:docMk/>
            <pc:sldMk cId="3163018388" sldId="257"/>
            <ac:spMk id="29" creationId="{FE8DAC4B-FBCA-E7D2-D79D-5F698FE1F2F6}"/>
          </ac:spMkLst>
        </pc:spChg>
        <pc:spChg chg="del mod">
          <ac:chgData name="Mariama  Aliu Sal (2127362)" userId="f3cbe49a-fc1a-4d7f-80b0-bf9feb1f0cd9" providerId="ADAL" clId="{4DD077F2-67F7-7641-8196-44906177CF55}" dt="2025-10-27T12:14:25.559" v="285" actId="478"/>
          <ac:spMkLst>
            <pc:docMk/>
            <pc:sldMk cId="3163018388" sldId="257"/>
            <ac:spMk id="30" creationId="{C1114EC5-F6C8-B9BA-6681-DEAF8A69FC53}"/>
          </ac:spMkLst>
        </pc:spChg>
        <pc:spChg chg="mod">
          <ac:chgData name="Mariama  Aliu Sal (2127362)" userId="f3cbe49a-fc1a-4d7f-80b0-bf9feb1f0cd9" providerId="ADAL" clId="{4DD077F2-67F7-7641-8196-44906177CF55}" dt="2025-10-27T12:33:15.069" v="457" actId="255"/>
          <ac:spMkLst>
            <pc:docMk/>
            <pc:sldMk cId="3163018388" sldId="257"/>
            <ac:spMk id="31" creationId="{DE1D3B21-B794-E30F-703C-7B7D1B37F818}"/>
          </ac:spMkLst>
        </pc:spChg>
        <pc:spChg chg="mod">
          <ac:chgData name="Mariama  Aliu Sal (2127362)" userId="f3cbe49a-fc1a-4d7f-80b0-bf9feb1f0cd9" providerId="ADAL" clId="{4DD077F2-67F7-7641-8196-44906177CF55}" dt="2025-10-27T12:33:08.305" v="456" actId="255"/>
          <ac:spMkLst>
            <pc:docMk/>
            <pc:sldMk cId="3163018388" sldId="257"/>
            <ac:spMk id="32" creationId="{DEC01DFB-98E5-6BCA-0EB4-207C21B6270E}"/>
          </ac:spMkLst>
        </pc:spChg>
        <pc:spChg chg="mod">
          <ac:chgData name="Mariama  Aliu Sal (2127362)" userId="f3cbe49a-fc1a-4d7f-80b0-bf9feb1f0cd9" providerId="ADAL" clId="{4DD077F2-67F7-7641-8196-44906177CF55}" dt="2025-10-27T12:33:51.878" v="462" actId="255"/>
          <ac:spMkLst>
            <pc:docMk/>
            <pc:sldMk cId="3163018388" sldId="257"/>
            <ac:spMk id="33" creationId="{B95D929B-078F-B892-FC8E-68A4724AC689}"/>
          </ac:spMkLst>
        </pc:spChg>
        <pc:spChg chg="del mod">
          <ac:chgData name="Mariama  Aliu Sal (2127362)" userId="f3cbe49a-fc1a-4d7f-80b0-bf9feb1f0cd9" providerId="ADAL" clId="{4DD077F2-67F7-7641-8196-44906177CF55}" dt="2025-10-27T12:14:19.011" v="282" actId="478"/>
          <ac:spMkLst>
            <pc:docMk/>
            <pc:sldMk cId="3163018388" sldId="257"/>
            <ac:spMk id="34" creationId="{1332CA52-488A-90A0-C4B2-298F0A927B75}"/>
          </ac:spMkLst>
        </pc:spChg>
        <pc:picChg chg="mod">
          <ac:chgData name="Mariama  Aliu Sal (2127362)" userId="f3cbe49a-fc1a-4d7f-80b0-bf9feb1f0cd9" providerId="ADAL" clId="{4DD077F2-67F7-7641-8196-44906177CF55}" dt="2025-10-27T11:37:56.511" v="134" actId="14100"/>
          <ac:picMkLst>
            <pc:docMk/>
            <pc:sldMk cId="3163018388" sldId="257"/>
            <ac:picMk id="7" creationId="{22877DA9-3DAF-713B-8078-7B0B7D664CDC}"/>
          </ac:picMkLst>
        </pc:picChg>
      </pc:sldChg>
      <pc:sldChg chg="addSp delSp modSp new mod ord">
        <pc:chgData name="Mariama  Aliu Sal (2127362)" userId="f3cbe49a-fc1a-4d7f-80b0-bf9feb1f0cd9" providerId="ADAL" clId="{4DD077F2-67F7-7641-8196-44906177CF55}" dt="2025-10-27T12:28:21.281" v="445" actId="20577"/>
        <pc:sldMkLst>
          <pc:docMk/>
          <pc:sldMk cId="3261259002" sldId="258"/>
        </pc:sldMkLst>
        <pc:spChg chg="del mod">
          <ac:chgData name="Mariama  Aliu Sal (2127362)" userId="f3cbe49a-fc1a-4d7f-80b0-bf9feb1f0cd9" providerId="ADAL" clId="{4DD077F2-67F7-7641-8196-44906177CF55}" dt="2025-10-27T12:27:06.513" v="424" actId="478"/>
          <ac:spMkLst>
            <pc:docMk/>
            <pc:sldMk cId="3261259002" sldId="258"/>
            <ac:spMk id="2" creationId="{FEE0A4F1-AC2B-1DB1-AC89-1293B347689C}"/>
          </ac:spMkLst>
        </pc:spChg>
        <pc:spChg chg="mod">
          <ac:chgData name="Mariama  Aliu Sal (2127362)" userId="f3cbe49a-fc1a-4d7f-80b0-bf9feb1f0cd9" providerId="ADAL" clId="{4DD077F2-67F7-7641-8196-44906177CF55}" dt="2025-10-27T12:28:21.281" v="445" actId="20577"/>
          <ac:spMkLst>
            <pc:docMk/>
            <pc:sldMk cId="3261259002" sldId="258"/>
            <ac:spMk id="3" creationId="{1B573C09-149B-C5B3-EF09-D3CE446E4558}"/>
          </ac:spMkLst>
        </pc:spChg>
        <pc:picChg chg="add mod">
          <ac:chgData name="Mariama  Aliu Sal (2127362)" userId="f3cbe49a-fc1a-4d7f-80b0-bf9feb1f0cd9" providerId="ADAL" clId="{4DD077F2-67F7-7641-8196-44906177CF55}" dt="2025-10-27T12:27:39.234" v="428" actId="1076"/>
          <ac:picMkLst>
            <pc:docMk/>
            <pc:sldMk cId="3261259002" sldId="258"/>
            <ac:picMk id="4" creationId="{19D210DA-1FFF-A997-3CB6-70B62F7C8A1B}"/>
          </ac:picMkLst>
        </pc:picChg>
      </pc:sldChg>
      <pc:sldChg chg="addSp delSp modSp new mod">
        <pc:chgData name="Mariama  Aliu Sal (2127362)" userId="f3cbe49a-fc1a-4d7f-80b0-bf9feb1f0cd9" providerId="ADAL" clId="{4DD077F2-67F7-7641-8196-44906177CF55}" dt="2025-10-27T13:06:25.026" v="482" actId="255"/>
        <pc:sldMkLst>
          <pc:docMk/>
          <pc:sldMk cId="1046614176" sldId="259"/>
        </pc:sldMkLst>
        <pc:spChg chg="del mod">
          <ac:chgData name="Mariama  Aliu Sal (2127362)" userId="f3cbe49a-fc1a-4d7f-80b0-bf9feb1f0cd9" providerId="ADAL" clId="{4DD077F2-67F7-7641-8196-44906177CF55}" dt="2025-10-27T12:21:19.530" v="333" actId="478"/>
          <ac:spMkLst>
            <pc:docMk/>
            <pc:sldMk cId="1046614176" sldId="259"/>
            <ac:spMk id="2" creationId="{D8C58C81-9779-4EB4-2BA9-EC0C0C5E598C}"/>
          </ac:spMkLst>
        </pc:spChg>
        <pc:spChg chg="del mod">
          <ac:chgData name="Mariama  Aliu Sal (2127362)" userId="f3cbe49a-fc1a-4d7f-80b0-bf9feb1f0cd9" providerId="ADAL" clId="{4DD077F2-67F7-7641-8196-44906177CF55}" dt="2025-10-27T12:21:25.527" v="335" actId="478"/>
          <ac:spMkLst>
            <pc:docMk/>
            <pc:sldMk cId="1046614176" sldId="259"/>
            <ac:spMk id="3" creationId="{247A736C-4BC9-DAFE-E9DC-54F8B3B74CE3}"/>
          </ac:spMkLst>
        </pc:spChg>
        <pc:spChg chg="add del mod">
          <ac:chgData name="Mariama  Aliu Sal (2127362)" userId="f3cbe49a-fc1a-4d7f-80b0-bf9feb1f0cd9" providerId="ADAL" clId="{4DD077F2-67F7-7641-8196-44906177CF55}" dt="2025-10-27T12:29:17.148" v="449" actId="14100"/>
          <ac:spMkLst>
            <pc:docMk/>
            <pc:sldMk cId="1046614176" sldId="259"/>
            <ac:spMk id="4" creationId="{D6FD9512-186E-2C02-E0D1-62C611E77E5A}"/>
          </ac:spMkLst>
        </pc:spChg>
        <pc:spChg chg="add del mod">
          <ac:chgData name="Mariama  Aliu Sal (2127362)" userId="f3cbe49a-fc1a-4d7f-80b0-bf9feb1f0cd9" providerId="ADAL" clId="{4DD077F2-67F7-7641-8196-44906177CF55}" dt="2025-10-27T13:06:25.026" v="482" actId="255"/>
          <ac:spMkLst>
            <pc:docMk/>
            <pc:sldMk cId="1046614176" sldId="259"/>
            <ac:spMk id="5" creationId="{CDD729F9-5ADA-7317-2CF7-4D96FDEEFD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6AEDF-DAD2-AE4C-891F-ED60A693236B}" type="datetimeFigureOut">
              <a:rPr lang="en-US" smtClean="0"/>
              <a:t>10/27/25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74E109-AA7B-A549-AE36-590005F7EB9D}" type="slidenum">
              <a:rPr lang="en-US" smtClean="0"/>
              <a:t>‹#›</a:t>
            </a:fld>
            <a:endParaRPr lang="en-US"/>
          </a:p>
        </p:txBody>
      </p:sp>
    </p:spTree>
    <p:extLst>
      <p:ext uri="{BB962C8B-B14F-4D97-AF65-F5344CB8AC3E}">
        <p14:creationId xmlns:p14="http://schemas.microsoft.com/office/powerpoint/2010/main" val="3891935402"/>
      </p:ext>
    </p:extLst>
  </p:cSld>
  <p:clrMap bg1="lt1" tx1="dk1" bg2="lt2" tx2="dk2" accent1="accent1" accent2="accent2" accent3="accent3" accent4="accent4" accent5="accent5" accent6="accent6" hlink="hlink" folHlink="folHlink"/>
  <p:notesStyle>
    <a:lvl1pPr marL="0" algn="l" defTabSz="1611630" rtl="0" eaLnBrk="1" latinLnBrk="0" hangingPunct="1">
      <a:defRPr sz="2115" kern="1200">
        <a:solidFill>
          <a:schemeClr val="tx1"/>
        </a:solidFill>
        <a:latin typeface="+mn-lt"/>
        <a:ea typeface="+mn-ea"/>
        <a:cs typeface="+mn-cs"/>
      </a:defRPr>
    </a:lvl1pPr>
    <a:lvl2pPr marL="805815" algn="l" defTabSz="1611630" rtl="0" eaLnBrk="1" latinLnBrk="0" hangingPunct="1">
      <a:defRPr sz="2115" kern="1200">
        <a:solidFill>
          <a:schemeClr val="tx1"/>
        </a:solidFill>
        <a:latin typeface="+mn-lt"/>
        <a:ea typeface="+mn-ea"/>
        <a:cs typeface="+mn-cs"/>
      </a:defRPr>
    </a:lvl2pPr>
    <a:lvl3pPr marL="1611630" algn="l" defTabSz="1611630" rtl="0" eaLnBrk="1" latinLnBrk="0" hangingPunct="1">
      <a:defRPr sz="2115" kern="1200">
        <a:solidFill>
          <a:schemeClr val="tx1"/>
        </a:solidFill>
        <a:latin typeface="+mn-lt"/>
        <a:ea typeface="+mn-ea"/>
        <a:cs typeface="+mn-cs"/>
      </a:defRPr>
    </a:lvl3pPr>
    <a:lvl4pPr marL="2417445" algn="l" defTabSz="1611630" rtl="0" eaLnBrk="1" latinLnBrk="0" hangingPunct="1">
      <a:defRPr sz="2115" kern="1200">
        <a:solidFill>
          <a:schemeClr val="tx1"/>
        </a:solidFill>
        <a:latin typeface="+mn-lt"/>
        <a:ea typeface="+mn-ea"/>
        <a:cs typeface="+mn-cs"/>
      </a:defRPr>
    </a:lvl4pPr>
    <a:lvl5pPr marL="3223260" algn="l" defTabSz="1611630" rtl="0" eaLnBrk="1" latinLnBrk="0" hangingPunct="1">
      <a:defRPr sz="2115" kern="1200">
        <a:solidFill>
          <a:schemeClr val="tx1"/>
        </a:solidFill>
        <a:latin typeface="+mn-lt"/>
        <a:ea typeface="+mn-ea"/>
        <a:cs typeface="+mn-cs"/>
      </a:defRPr>
    </a:lvl5pPr>
    <a:lvl6pPr marL="4029075" algn="l" defTabSz="1611630" rtl="0" eaLnBrk="1" latinLnBrk="0" hangingPunct="1">
      <a:defRPr sz="2115" kern="1200">
        <a:solidFill>
          <a:schemeClr val="tx1"/>
        </a:solidFill>
        <a:latin typeface="+mn-lt"/>
        <a:ea typeface="+mn-ea"/>
        <a:cs typeface="+mn-cs"/>
      </a:defRPr>
    </a:lvl6pPr>
    <a:lvl7pPr marL="4834890" algn="l" defTabSz="1611630" rtl="0" eaLnBrk="1" latinLnBrk="0" hangingPunct="1">
      <a:defRPr sz="2115" kern="1200">
        <a:solidFill>
          <a:schemeClr val="tx1"/>
        </a:solidFill>
        <a:latin typeface="+mn-lt"/>
        <a:ea typeface="+mn-ea"/>
        <a:cs typeface="+mn-cs"/>
      </a:defRPr>
    </a:lvl7pPr>
    <a:lvl8pPr marL="5640705" algn="l" defTabSz="1611630" rtl="0" eaLnBrk="1" latinLnBrk="0" hangingPunct="1">
      <a:defRPr sz="2115" kern="1200">
        <a:solidFill>
          <a:schemeClr val="tx1"/>
        </a:solidFill>
        <a:latin typeface="+mn-lt"/>
        <a:ea typeface="+mn-ea"/>
        <a:cs typeface="+mn-cs"/>
      </a:defRPr>
    </a:lvl8pPr>
    <a:lvl9pPr marL="6446520" algn="l" defTabSz="1611630" rtl="0" eaLnBrk="1" latinLnBrk="0" hangingPunct="1">
      <a:defRPr sz="211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2</a:t>
            </a:fld>
            <a:endParaRPr lang="en-US"/>
          </a:p>
        </p:txBody>
      </p:sp>
    </p:spTree>
    <p:extLst>
      <p:ext uri="{BB962C8B-B14F-4D97-AF65-F5344CB8AC3E}">
        <p14:creationId xmlns:p14="http://schemas.microsoft.com/office/powerpoint/2010/main" val="2187522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3</a:t>
            </a:fld>
            <a:endParaRPr lang="en-US"/>
          </a:p>
        </p:txBody>
      </p:sp>
    </p:spTree>
    <p:extLst>
      <p:ext uri="{BB962C8B-B14F-4D97-AF65-F5344CB8AC3E}">
        <p14:creationId xmlns:p14="http://schemas.microsoft.com/office/powerpoint/2010/main" val="385998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4E109-AA7B-A549-AE36-590005F7EB9D}" type="slidenum">
              <a:rPr lang="en-US" smtClean="0"/>
              <a:t>4</a:t>
            </a:fld>
            <a:endParaRPr lang="en-US"/>
          </a:p>
        </p:txBody>
      </p:sp>
    </p:spTree>
    <p:extLst>
      <p:ext uri="{BB962C8B-B14F-4D97-AF65-F5344CB8AC3E}">
        <p14:creationId xmlns:p14="http://schemas.microsoft.com/office/powerpoint/2010/main" val="2660222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10/27/25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409519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10/27/25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848979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D1F84B-187B-7246-A33C-09A600B6ABB1}" type="datetimeFigureOut">
              <a:rPr lang="en-US" smtClean="0"/>
              <a:t>10/27/25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249360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D1F84B-187B-7246-A33C-09A600B6ABB1}" type="datetimeFigureOut">
              <a:rPr lang="en-US" smtClean="0"/>
              <a:t>10/27/25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4062311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D1F84B-187B-7246-A33C-09A600B6ABB1}" type="datetimeFigureOut">
              <a:rPr lang="en-US" smtClean="0"/>
              <a:t>10/27/25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616325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D1F84B-187B-7246-A33C-09A600B6ABB1}" type="datetimeFigureOut">
              <a:rPr lang="en-US" smtClean="0"/>
              <a:t>10/27/25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52701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D1F84B-187B-7246-A33C-09A600B6ABB1}" type="datetimeFigureOut">
              <a:rPr lang="en-US" smtClean="0"/>
              <a:t>10/27/25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2607797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27D1F84B-187B-7246-A33C-09A600B6ABB1}" type="datetimeFigureOut">
              <a:rPr lang="en-US" smtClean="0"/>
              <a:t>10/27/25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147694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27D1F84B-187B-7246-A33C-09A600B6ABB1}" type="datetimeFigureOut">
              <a:rPr lang="en-US" smtClean="0"/>
              <a:t>10/27/25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918429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10/27/25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3835115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D1F84B-187B-7246-A33C-09A600B6ABB1}" type="datetimeFigureOut">
              <a:rPr lang="en-US" smtClean="0"/>
              <a:t>10/27/25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8CD9-5FD9-EA45-BD82-0986BA0AE3A0}" type="slidenum">
              <a:rPr lang="en-US" smtClean="0"/>
              <a:t>‹#›</a:t>
            </a:fld>
            <a:endParaRPr lang="en-US"/>
          </a:p>
        </p:txBody>
      </p:sp>
    </p:spTree>
    <p:extLst>
      <p:ext uri="{BB962C8B-B14F-4D97-AF65-F5344CB8AC3E}">
        <p14:creationId xmlns:p14="http://schemas.microsoft.com/office/powerpoint/2010/main" val="57357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27D1F84B-187B-7246-A33C-09A600B6ABB1}" type="datetimeFigureOut">
              <a:rPr lang="en-US" smtClean="0"/>
              <a:t>10/27/25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F3F58CD9-5FD9-EA45-BD82-0986BA0AE3A0}" type="slidenum">
              <a:rPr lang="en-US" smtClean="0"/>
              <a:t>‹#›</a:t>
            </a:fld>
            <a:endParaRPr lang="en-US"/>
          </a:p>
        </p:txBody>
      </p:sp>
    </p:spTree>
    <p:extLst>
      <p:ext uri="{BB962C8B-B14F-4D97-AF65-F5344CB8AC3E}">
        <p14:creationId xmlns:p14="http://schemas.microsoft.com/office/powerpoint/2010/main" val="2907296372"/>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file:////Users/sal/Library/Group%20Containers/UBF8T346G9.ms/WebArchiveCopyPasteTempFiles/com.microsoft.Word/prostat-kanseri-6-en.jpg" TargetMode="External"/><Relationship Id="rId5" Type="http://schemas.openxmlformats.org/officeDocument/2006/relationships/image" Target="../media/image3.jpeg"/><Relationship Id="rId4" Type="http://schemas.openxmlformats.org/officeDocument/2006/relationships/image" Target="file:////Users/sal/Library/Group%20Containers/UBF8T346G9.ms/WebArchiveCopyPasteTempFiles/com.microsoft.Word/PP_ProstateCancerSymptoms_Illo-01.png%3ffm=webp&amp;fit=thumb&amp;q=65&amp;w=492&amp;h=32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https://gmcancer.org.uk/wp-content/uploads/2025/03/Prostate-Cancer-Awareness-Month-2025-social-media-07-scaled.jpg"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573C09-149B-C5B3-EF09-D3CE446E4558}"/>
              </a:ext>
            </a:extLst>
          </p:cNvPr>
          <p:cNvSpPr>
            <a:spLocks noGrp="1"/>
          </p:cNvSpPr>
          <p:nvPr>
            <p:ph idx="1"/>
          </p:nvPr>
        </p:nvSpPr>
        <p:spPr>
          <a:xfrm>
            <a:off x="1589314" y="4441372"/>
            <a:ext cx="18324187" cy="22827348"/>
          </a:xfrm>
        </p:spPr>
        <p:txBody>
          <a:bodyPr>
            <a:normAutofit/>
          </a:bodyPr>
          <a:lstStyle/>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b="1" dirty="0"/>
              <a:t>            Name: Mariama Aliu Sal</a:t>
            </a:r>
            <a:br>
              <a:rPr lang="en-US" dirty="0"/>
            </a:br>
            <a:r>
              <a:rPr lang="en-US" b="1" dirty="0"/>
              <a:t>            Student Number: 2127363</a:t>
            </a:r>
            <a:br>
              <a:rPr lang="en-US" dirty="0"/>
            </a:br>
            <a:r>
              <a:rPr lang="en-US" b="1" dirty="0"/>
              <a:t>            Module code: BMHP6020_BIRM</a:t>
            </a:r>
            <a:br>
              <a:rPr lang="en-US" dirty="0"/>
            </a:br>
            <a:r>
              <a:rPr lang="en-US" b="1" dirty="0"/>
              <a:t>            Module name: Independent Project</a:t>
            </a:r>
            <a:br>
              <a:rPr lang="en-US" dirty="0"/>
            </a:br>
            <a:r>
              <a:rPr lang="en-US" b="1" dirty="0"/>
              <a:t>            Term 3: Chapter 3 poster</a:t>
            </a:r>
            <a:br>
              <a:rPr lang="en-US" dirty="0"/>
            </a:br>
            <a:r>
              <a:rPr lang="en-US" b="1" dirty="0"/>
              <a:t>            Lecturer name: Joanne Davies</a:t>
            </a:r>
            <a:endParaRPr lang="en-GB" dirty="0"/>
          </a:p>
          <a:p>
            <a:pPr marL="0" indent="0">
              <a:buNone/>
            </a:pPr>
            <a:endParaRPr lang="en-US" sz="2400" dirty="0">
              <a:latin typeface="Arial" panose="020B0604020202020204" pitchFamily="34" charset="0"/>
              <a:cs typeface="Arial" panose="020B0604020202020204" pitchFamily="34" charset="0"/>
            </a:endParaRPr>
          </a:p>
        </p:txBody>
      </p:sp>
      <p:pic>
        <p:nvPicPr>
          <p:cNvPr id="4" name="Picture 3" descr="UWTSD Institute of Management and Health">
            <a:extLst>
              <a:ext uri="{FF2B5EF4-FFF2-40B4-BE49-F238E27FC236}">
                <a16:creationId xmlns:a16="http://schemas.microsoft.com/office/drawing/2014/main" id="{19D210DA-1FFF-A997-3CB6-70B62F7C8A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8113" y="240869"/>
            <a:ext cx="3310255" cy="3058160"/>
          </a:xfrm>
          <a:prstGeom prst="rect">
            <a:avLst/>
          </a:prstGeom>
          <a:noFill/>
          <a:ln>
            <a:noFill/>
          </a:ln>
        </p:spPr>
      </p:pic>
    </p:spTree>
    <p:extLst>
      <p:ext uri="{BB962C8B-B14F-4D97-AF65-F5344CB8AC3E}">
        <p14:creationId xmlns:p14="http://schemas.microsoft.com/office/powerpoint/2010/main" val="3261259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453A5D9-9978-7E76-4002-5A9AD2F881B9}"/>
              </a:ext>
            </a:extLst>
          </p:cNvPr>
          <p:cNvSpPr/>
          <p:nvPr/>
        </p:nvSpPr>
        <p:spPr>
          <a:xfrm>
            <a:off x="401443" y="228600"/>
            <a:ext cx="20780766" cy="2587654"/>
          </a:xfrm>
          <a:prstGeom prst="rect">
            <a:avLst/>
          </a:prstGeom>
          <a:gradFill flip="none" rotWithShape="1">
            <a:gsLst>
              <a:gs pos="0">
                <a:srgbClr val="5B22C6">
                  <a:tint val="66000"/>
                  <a:satMod val="160000"/>
                </a:srgbClr>
              </a:gs>
              <a:gs pos="50000">
                <a:srgbClr val="5B22C6">
                  <a:tint val="44500"/>
                  <a:satMod val="160000"/>
                </a:srgbClr>
              </a:gs>
              <a:gs pos="100000">
                <a:srgbClr val="5B22C6">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D44F81-526E-05D0-9C75-2DD452C18E3F}"/>
              </a:ext>
            </a:extLst>
          </p:cNvPr>
          <p:cNvSpPr/>
          <p:nvPr/>
        </p:nvSpPr>
        <p:spPr>
          <a:xfrm>
            <a:off x="401443" y="2899457"/>
            <a:ext cx="20780766" cy="27144417"/>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C79B59A-0D89-F4BC-5330-7F0A6D4404DC}"/>
              </a:ext>
              <a:ext uri="{C183D7F6-B498-43B3-948B-1728B52AA6E4}">
                <adec:decorative xmlns:adec="http://schemas.microsoft.com/office/drawing/2017/decorative" val="0"/>
              </a:ext>
            </a:extLst>
          </p:cNvPr>
          <p:cNvSpPr/>
          <p:nvPr/>
        </p:nvSpPr>
        <p:spPr>
          <a:xfrm>
            <a:off x="568169" y="574217"/>
            <a:ext cx="20414010" cy="1733348"/>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6" name="Rectangle 15">
            <a:extLst>
              <a:ext uri="{FF2B5EF4-FFF2-40B4-BE49-F238E27FC236}">
                <a16:creationId xmlns:a16="http://schemas.microsoft.com/office/drawing/2014/main" id="{DFC01BAF-CDC1-A8FD-29B0-DB4C1E903BA8}"/>
              </a:ext>
            </a:extLst>
          </p:cNvPr>
          <p:cNvSpPr>
            <a:spLocks/>
          </p:cNvSpPr>
          <p:nvPr/>
        </p:nvSpPr>
        <p:spPr>
          <a:xfrm>
            <a:off x="13475169" y="2983829"/>
            <a:ext cx="7387391" cy="7816976"/>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8BC692E-C8B5-19E9-43B8-D9E72463BC5B}"/>
              </a:ext>
            </a:extLst>
          </p:cNvPr>
          <p:cNvSpPr/>
          <p:nvPr/>
        </p:nvSpPr>
        <p:spPr>
          <a:xfrm>
            <a:off x="7908456" y="3060485"/>
            <a:ext cx="5379753" cy="7750953"/>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EBF8552-8A4F-5460-B969-CD9FC49821EF}"/>
              </a:ext>
            </a:extLst>
          </p:cNvPr>
          <p:cNvSpPr/>
          <p:nvPr/>
        </p:nvSpPr>
        <p:spPr>
          <a:xfrm>
            <a:off x="657061" y="3896438"/>
            <a:ext cx="6804030" cy="694664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5A40256-3DFA-32DB-5DE8-987AC5E44CF7}"/>
              </a:ext>
            </a:extLst>
          </p:cNvPr>
          <p:cNvSpPr txBox="1"/>
          <p:nvPr/>
        </p:nvSpPr>
        <p:spPr>
          <a:xfrm>
            <a:off x="4812632" y="4259179"/>
            <a:ext cx="184731" cy="369332"/>
          </a:xfrm>
          <a:prstGeom prst="rect">
            <a:avLst/>
          </a:prstGeom>
          <a:noFill/>
        </p:spPr>
        <p:txBody>
          <a:bodyPr wrap="square" rtlCol="0">
            <a:spAutoFit/>
          </a:bodyPr>
          <a:lstStyle/>
          <a:p>
            <a:endParaRPr lang="en-US" dirty="0"/>
          </a:p>
        </p:txBody>
      </p:sp>
      <p:sp>
        <p:nvSpPr>
          <p:cNvPr id="17" name="Rectangle 16">
            <a:extLst>
              <a:ext uri="{FF2B5EF4-FFF2-40B4-BE49-F238E27FC236}">
                <a16:creationId xmlns:a16="http://schemas.microsoft.com/office/drawing/2014/main" id="{EC4E043A-5F33-81AA-5CAD-4EF4CB388A56}"/>
              </a:ext>
            </a:extLst>
          </p:cNvPr>
          <p:cNvSpPr/>
          <p:nvPr/>
        </p:nvSpPr>
        <p:spPr>
          <a:xfrm>
            <a:off x="657061" y="2953649"/>
            <a:ext cx="6804030" cy="98915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solidFill>
                  <a:schemeClr val="bg1"/>
                </a:solidFill>
                <a:latin typeface="Arial" panose="020B0604020202020204" pitchFamily="34" charset="0"/>
                <a:cs typeface="Arial" panose="020B0604020202020204" pitchFamily="34" charset="0"/>
              </a:rPr>
              <a:t>Introduction </a:t>
            </a:r>
          </a:p>
        </p:txBody>
      </p:sp>
      <p:sp>
        <p:nvSpPr>
          <p:cNvPr id="18" name="Rectangle 17">
            <a:extLst>
              <a:ext uri="{FF2B5EF4-FFF2-40B4-BE49-F238E27FC236}">
                <a16:creationId xmlns:a16="http://schemas.microsoft.com/office/drawing/2014/main" id="{F9CB6D30-C691-4349-112B-CB701348C257}"/>
              </a:ext>
            </a:extLst>
          </p:cNvPr>
          <p:cNvSpPr/>
          <p:nvPr/>
        </p:nvSpPr>
        <p:spPr>
          <a:xfrm>
            <a:off x="7895386" y="3060486"/>
            <a:ext cx="5392823" cy="882317"/>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Aim</a:t>
            </a:r>
            <a:r>
              <a:rPr lang="en-US" b="1" dirty="0">
                <a:latin typeface="Arial" panose="020B0604020202020204" pitchFamily="34" charset="0"/>
                <a:cs typeface="Arial" panose="020B0604020202020204" pitchFamily="34" charset="0"/>
              </a:rPr>
              <a:t> </a:t>
            </a:r>
          </a:p>
        </p:txBody>
      </p:sp>
      <p:sp>
        <p:nvSpPr>
          <p:cNvPr id="21" name="Rectangle 20">
            <a:extLst>
              <a:ext uri="{FF2B5EF4-FFF2-40B4-BE49-F238E27FC236}">
                <a16:creationId xmlns:a16="http://schemas.microsoft.com/office/drawing/2014/main" id="{A9A4A64B-369A-5BB9-8BAE-CEFF776F6191}"/>
              </a:ext>
            </a:extLst>
          </p:cNvPr>
          <p:cNvSpPr/>
          <p:nvPr/>
        </p:nvSpPr>
        <p:spPr>
          <a:xfrm>
            <a:off x="13511263" y="3008666"/>
            <a:ext cx="7351494" cy="774300"/>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Search Strategy </a:t>
            </a:r>
          </a:p>
        </p:txBody>
      </p:sp>
      <p:sp>
        <p:nvSpPr>
          <p:cNvPr id="22" name="Rectangle 21">
            <a:extLst>
              <a:ext uri="{FF2B5EF4-FFF2-40B4-BE49-F238E27FC236}">
                <a16:creationId xmlns:a16="http://schemas.microsoft.com/office/drawing/2014/main" id="{42DF16DD-4E28-9D46-476A-272880C42507}"/>
              </a:ext>
            </a:extLst>
          </p:cNvPr>
          <p:cNvSpPr/>
          <p:nvPr/>
        </p:nvSpPr>
        <p:spPr>
          <a:xfrm>
            <a:off x="637539" y="11462084"/>
            <a:ext cx="6892921" cy="7741460"/>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1324F36-7D80-AF5D-78FE-630870393BBF}"/>
              </a:ext>
            </a:extLst>
          </p:cNvPr>
          <p:cNvSpPr/>
          <p:nvPr/>
        </p:nvSpPr>
        <p:spPr>
          <a:xfrm>
            <a:off x="8119476" y="11512530"/>
            <a:ext cx="6638759" cy="7691014"/>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3BB4790-7389-1B3F-0F33-D38DF731B4BB}"/>
              </a:ext>
            </a:extLst>
          </p:cNvPr>
          <p:cNvSpPr/>
          <p:nvPr/>
        </p:nvSpPr>
        <p:spPr>
          <a:xfrm>
            <a:off x="401444" y="19926921"/>
            <a:ext cx="9801461" cy="9774075"/>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C84492E-2113-0CF6-3D9D-9595A77B4401}"/>
              </a:ext>
            </a:extLst>
          </p:cNvPr>
          <p:cNvSpPr/>
          <p:nvPr/>
        </p:nvSpPr>
        <p:spPr>
          <a:xfrm>
            <a:off x="10526752" y="19863263"/>
            <a:ext cx="10341354" cy="983773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BBBFC5D-6BFD-6551-B77B-6F711326E410}"/>
              </a:ext>
            </a:extLst>
          </p:cNvPr>
          <p:cNvSpPr/>
          <p:nvPr/>
        </p:nvSpPr>
        <p:spPr>
          <a:xfrm>
            <a:off x="8119476" y="11558719"/>
            <a:ext cx="6638759" cy="770354"/>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Symptom  </a:t>
            </a:r>
          </a:p>
        </p:txBody>
      </p:sp>
      <p:sp>
        <p:nvSpPr>
          <p:cNvPr id="28" name="Rectangle 27">
            <a:extLst>
              <a:ext uri="{FF2B5EF4-FFF2-40B4-BE49-F238E27FC236}">
                <a16:creationId xmlns:a16="http://schemas.microsoft.com/office/drawing/2014/main" id="{0E1E72E1-C141-8534-6B2A-E1DEE85B34BF}"/>
              </a:ext>
            </a:extLst>
          </p:cNvPr>
          <p:cNvSpPr/>
          <p:nvPr/>
        </p:nvSpPr>
        <p:spPr>
          <a:xfrm>
            <a:off x="10521404" y="19904636"/>
            <a:ext cx="10341353" cy="1088354"/>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Graph </a:t>
            </a:r>
          </a:p>
        </p:txBody>
      </p:sp>
      <p:sp>
        <p:nvSpPr>
          <p:cNvPr id="29" name="Rectangle 28">
            <a:extLst>
              <a:ext uri="{FF2B5EF4-FFF2-40B4-BE49-F238E27FC236}">
                <a16:creationId xmlns:a16="http://schemas.microsoft.com/office/drawing/2014/main" id="{82443B1E-5651-F4DD-4B48-8FAC94686DD7}"/>
              </a:ext>
            </a:extLst>
          </p:cNvPr>
          <p:cNvSpPr/>
          <p:nvPr/>
        </p:nvSpPr>
        <p:spPr>
          <a:xfrm>
            <a:off x="429962" y="19978029"/>
            <a:ext cx="9744424" cy="934929"/>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Visual Aid </a:t>
            </a:r>
          </a:p>
        </p:txBody>
      </p:sp>
      <p:sp>
        <p:nvSpPr>
          <p:cNvPr id="33" name="Rectangle 32">
            <a:extLst>
              <a:ext uri="{FF2B5EF4-FFF2-40B4-BE49-F238E27FC236}">
                <a16:creationId xmlns:a16="http://schemas.microsoft.com/office/drawing/2014/main" id="{A8CB296C-67BF-9E89-E988-F9671A5D5406}"/>
              </a:ext>
            </a:extLst>
          </p:cNvPr>
          <p:cNvSpPr/>
          <p:nvPr/>
        </p:nvSpPr>
        <p:spPr>
          <a:xfrm>
            <a:off x="14958263" y="11462082"/>
            <a:ext cx="6023918" cy="7741453"/>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E3CB510-9431-FCC6-8AFA-E6ECA9DF4353}"/>
              </a:ext>
            </a:extLst>
          </p:cNvPr>
          <p:cNvSpPr/>
          <p:nvPr/>
        </p:nvSpPr>
        <p:spPr>
          <a:xfrm>
            <a:off x="15105309" y="11460533"/>
            <a:ext cx="5757251" cy="830736"/>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prostate cancer stages </a:t>
            </a:r>
          </a:p>
        </p:txBody>
      </p:sp>
      <p:sp>
        <p:nvSpPr>
          <p:cNvPr id="44" name="Rectangle 2">
            <a:extLst>
              <a:ext uri="{FF2B5EF4-FFF2-40B4-BE49-F238E27FC236}">
                <a16:creationId xmlns:a16="http://schemas.microsoft.com/office/drawing/2014/main" id="{A3B974A8-5386-0983-5975-8BFD75E73385}"/>
              </a:ext>
            </a:extLst>
          </p:cNvPr>
          <p:cNvSpPr>
            <a:spLocks noChangeArrowheads="1"/>
          </p:cNvSpPr>
          <p:nvPr/>
        </p:nvSpPr>
        <p:spPr bwMode="auto">
          <a:xfrm>
            <a:off x="0" y="0"/>
            <a:ext cx="213836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1" name="Rectangle 10">
            <a:extLst>
              <a:ext uri="{FF2B5EF4-FFF2-40B4-BE49-F238E27FC236}">
                <a16:creationId xmlns:a16="http://schemas.microsoft.com/office/drawing/2014/main" id="{741E786C-46A4-8BCA-5F51-14E07E3FB645}"/>
              </a:ext>
            </a:extLst>
          </p:cNvPr>
          <p:cNvSpPr>
            <a:spLocks noChangeArrowheads="1"/>
          </p:cNvSpPr>
          <p:nvPr/>
        </p:nvSpPr>
        <p:spPr bwMode="auto">
          <a:xfrm>
            <a:off x="-9485295" y="13939034"/>
            <a:ext cx="26497948" cy="2341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35" name="Picture 6" descr="Prostate cancer symptoms illustration">
            <a:extLst>
              <a:ext uri="{FF2B5EF4-FFF2-40B4-BE49-F238E27FC236}">
                <a16:creationId xmlns:a16="http://schemas.microsoft.com/office/drawing/2014/main" id="{ACA06136-D821-2B10-775D-CCCA9C2C6657}"/>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b="8495"/>
          <a:stretch>
            <a:fillRect/>
          </a:stretch>
        </p:blipFill>
        <p:spPr bwMode="auto">
          <a:xfrm>
            <a:off x="8425544" y="12448570"/>
            <a:ext cx="6008914" cy="5746039"/>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D67FB9CB-54CC-4CA3-4098-083CAE351ED0}"/>
              </a:ext>
            </a:extLst>
          </p:cNvPr>
          <p:cNvSpPr txBox="1"/>
          <p:nvPr/>
        </p:nvSpPr>
        <p:spPr>
          <a:xfrm>
            <a:off x="8183907" y="18202354"/>
            <a:ext cx="641467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1: A diagram of prostate cancer symptoms            ( Modglin and Martini, 2024)</a:t>
            </a:r>
          </a:p>
        </p:txBody>
      </p:sp>
      <p:pic>
        <p:nvPicPr>
          <p:cNvPr id="1037" name="Picture 11" descr="A diagram of prostate cancer&#10;&#10;AI-generated content may be incorrect.">
            <a:extLst>
              <a:ext uri="{FF2B5EF4-FFF2-40B4-BE49-F238E27FC236}">
                <a16:creationId xmlns:a16="http://schemas.microsoft.com/office/drawing/2014/main" id="{8522DE86-E905-2141-FC34-FE49B0C7A67E}"/>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15105309" y="12434708"/>
            <a:ext cx="5710146" cy="5734505"/>
          </a:xfrm>
          <a:prstGeom prst="rect">
            <a:avLst/>
          </a:prstGeom>
          <a:noFill/>
          <a:extLst>
            <a:ext uri="{909E8E84-426E-40DD-AFC4-6F175D3DCCD1}">
              <a14:hiddenFill xmlns:a14="http://schemas.microsoft.com/office/drawing/2010/main">
                <a:solidFill>
                  <a:srgbClr val="FFFFFF"/>
                </a:solidFill>
              </a14:hiddenFill>
            </a:ext>
          </a:extLst>
        </p:spPr>
      </p:pic>
      <p:sp>
        <p:nvSpPr>
          <p:cNvPr id="58" name="TextBox 57">
            <a:extLst>
              <a:ext uri="{FF2B5EF4-FFF2-40B4-BE49-F238E27FC236}">
                <a16:creationId xmlns:a16="http://schemas.microsoft.com/office/drawing/2014/main" id="{4CE0C6C5-5AA9-5388-F94E-8D440666BC68}"/>
              </a:ext>
            </a:extLst>
          </p:cNvPr>
          <p:cNvSpPr txBox="1"/>
          <p:nvPr/>
        </p:nvSpPr>
        <p:spPr>
          <a:xfrm>
            <a:off x="15105309" y="18336237"/>
            <a:ext cx="567096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2: A diagram of prostate cancer stages (Bakir, 2025)</a:t>
            </a:r>
          </a:p>
        </p:txBody>
      </p:sp>
      <p:pic>
        <p:nvPicPr>
          <p:cNvPr id="1040" name="Picture 16" descr="Fig. 3">
            <a:extLst>
              <a:ext uri="{FF2B5EF4-FFF2-40B4-BE49-F238E27FC236}">
                <a16:creationId xmlns:a16="http://schemas.microsoft.com/office/drawing/2014/main" id="{02745E7D-F766-407C-6D37-D73A8656EDD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691812" y="21269910"/>
            <a:ext cx="10034752" cy="7460207"/>
          </a:xfrm>
          <a:prstGeom prst="rect">
            <a:avLst/>
          </a:prstGeom>
          <a:noFill/>
          <a:extLst>
            <a:ext uri="{909E8E84-426E-40DD-AFC4-6F175D3DCCD1}">
              <a14:hiddenFill xmlns:a14="http://schemas.microsoft.com/office/drawing/2010/main">
                <a:solidFill>
                  <a:srgbClr val="FFFFFF"/>
                </a:solidFill>
              </a14:hiddenFill>
            </a:ext>
          </a:extLst>
        </p:spPr>
      </p:pic>
      <p:sp>
        <p:nvSpPr>
          <p:cNvPr id="59" name="TextBox 58">
            <a:extLst>
              <a:ext uri="{FF2B5EF4-FFF2-40B4-BE49-F238E27FC236}">
                <a16:creationId xmlns:a16="http://schemas.microsoft.com/office/drawing/2014/main" id="{13C7122C-E49D-D011-EC6C-95FBC50860B4}"/>
              </a:ext>
            </a:extLst>
          </p:cNvPr>
          <p:cNvSpPr txBox="1"/>
          <p:nvPr/>
        </p:nvSpPr>
        <p:spPr>
          <a:xfrm rot="10800000" flipH="1" flipV="1">
            <a:off x="10691813" y="28930473"/>
            <a:ext cx="100347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3: A diagram of prostate cancer chart (Down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a:t>
            </a:r>
          </a:p>
        </p:txBody>
      </p:sp>
      <p:sp>
        <p:nvSpPr>
          <p:cNvPr id="61" name="TextBox 60">
            <a:extLst>
              <a:ext uri="{FF2B5EF4-FFF2-40B4-BE49-F238E27FC236}">
                <a16:creationId xmlns:a16="http://schemas.microsoft.com/office/drawing/2014/main" id="{93B8AC4C-CBDA-0EDE-BB4B-C84295A072D9}"/>
              </a:ext>
            </a:extLst>
          </p:cNvPr>
          <p:cNvSpPr txBox="1"/>
          <p:nvPr/>
        </p:nvSpPr>
        <p:spPr>
          <a:xfrm>
            <a:off x="914400" y="4087746"/>
            <a:ext cx="6345936" cy="4536755"/>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The methods chapter offers a comprehensive overview of the research process, detailing each step of the study. It covers the research design, sampling techniques, and data collection methods (Tabuena, Hilario and Buenaflor, 2021). </a:t>
            </a:r>
          </a:p>
        </p:txBody>
      </p:sp>
      <p:pic>
        <p:nvPicPr>
          <p:cNvPr id="3" name="Picture 2" descr="A table with a list of information&#10;&#10;AI-generated content may be incorrect.">
            <a:extLst>
              <a:ext uri="{FF2B5EF4-FFF2-40B4-BE49-F238E27FC236}">
                <a16:creationId xmlns:a16="http://schemas.microsoft.com/office/drawing/2014/main" id="{C305A04C-AB10-7DDA-C148-42B568B5EE04}"/>
              </a:ext>
            </a:extLst>
          </p:cNvPr>
          <p:cNvPicPr>
            <a:picLocks noChangeAspect="1"/>
          </p:cNvPicPr>
          <p:nvPr/>
        </p:nvPicPr>
        <p:blipFill rotWithShape="1">
          <a:blip r:embed="rId8">
            <a:extLst>
              <a:ext uri="{28A0092B-C50C-407E-A947-70E740481C1C}">
                <a14:useLocalDpi xmlns:a14="http://schemas.microsoft.com/office/drawing/2010/main" val="0"/>
              </a:ext>
            </a:extLst>
          </a:blip>
          <a:srcRect l="1114" t="7282" b="-10"/>
          <a:stretch>
            <a:fillRect/>
          </a:stretch>
        </p:blipFill>
        <p:spPr bwMode="auto">
          <a:xfrm>
            <a:off x="657061" y="21630048"/>
            <a:ext cx="9200617" cy="7460915"/>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8D78B957-B705-AA95-76D0-C50BC72E96C8}"/>
              </a:ext>
            </a:extLst>
          </p:cNvPr>
          <p:cNvSpPr txBox="1"/>
          <p:nvPr/>
        </p:nvSpPr>
        <p:spPr>
          <a:xfrm>
            <a:off x="8119476" y="4019270"/>
            <a:ext cx="5036044" cy="4167423"/>
          </a:xfrm>
          <a:prstGeom prst="rect">
            <a:avLst/>
          </a:prstGeom>
          <a:noFill/>
        </p:spPr>
        <p:txBody>
          <a:bodyPr wrap="square" rtlCol="0">
            <a:spAutoFit/>
          </a:bodyPr>
          <a:lstStyle/>
          <a:p>
            <a:r>
              <a:rPr lang="en-GB" dirty="0"/>
              <a:t> </a:t>
            </a:r>
          </a:p>
          <a:p>
            <a:pPr algn="just">
              <a:lnSpc>
                <a:spcPct val="150000"/>
              </a:lnSpc>
            </a:pPr>
            <a:r>
              <a:rPr lang="en-GB" sz="2800" dirty="0">
                <a:latin typeface="Arial" panose="020B0604020202020204" pitchFamily="34" charset="0"/>
                <a:cs typeface="Arial" panose="020B0604020202020204" pitchFamily="34" charset="0"/>
              </a:rPr>
              <a:t>This research aims to determine and explain why black men are more affected by prostate cancer than any other demographic group in the United Kingdom </a:t>
            </a:r>
          </a:p>
        </p:txBody>
      </p:sp>
      <p:sp>
        <p:nvSpPr>
          <p:cNvPr id="6" name="TextBox 5">
            <a:extLst>
              <a:ext uri="{FF2B5EF4-FFF2-40B4-BE49-F238E27FC236}">
                <a16:creationId xmlns:a16="http://schemas.microsoft.com/office/drawing/2014/main" id="{9F974628-9D7D-C76C-1081-67A18D0A43DC}"/>
              </a:ext>
            </a:extLst>
          </p:cNvPr>
          <p:cNvSpPr txBox="1"/>
          <p:nvPr/>
        </p:nvSpPr>
        <p:spPr>
          <a:xfrm>
            <a:off x="13721778" y="3858502"/>
            <a:ext cx="6917727" cy="5878532"/>
          </a:xfrm>
          <a:prstGeom prst="rect">
            <a:avLst/>
          </a:prstGeom>
          <a:noFill/>
        </p:spPr>
        <p:txBody>
          <a:bodyPr wrap="square" rtlCol="0">
            <a:spAutoFit/>
          </a:bodyPr>
          <a:lstStyle/>
          <a:p>
            <a:pPr algn="just"/>
            <a:r>
              <a:rPr lang="en-GB" sz="2500" dirty="0">
                <a:latin typeface="Arial" panose="020B0604020202020204" pitchFamily="34" charset="0"/>
                <a:cs typeface="Arial" panose="020B0604020202020204" pitchFamily="34" charset="0"/>
              </a:rPr>
              <a:t>This comprehensive approach involved utilising multiple academic databases, including Google Scholar, the University of Wales Trinity Saint David (UWTS) library database, and PubMed(Halcomb and Hickman, 2015).</a:t>
            </a:r>
          </a:p>
          <a:p>
            <a:pPr algn="just"/>
            <a:endParaRPr lang="en-GB" sz="2500" dirty="0">
              <a:latin typeface="Arial" panose="020B0604020202020204" pitchFamily="34" charset="0"/>
              <a:cs typeface="Arial" panose="020B0604020202020204" pitchFamily="34" charset="0"/>
            </a:endParaRPr>
          </a:p>
          <a:p>
            <a:pPr algn="just"/>
            <a:r>
              <a:rPr lang="en-GB" sz="2500" dirty="0">
                <a:latin typeface="Arial" panose="020B0604020202020204" pitchFamily="34" charset="0"/>
                <a:cs typeface="Arial" panose="020B0604020202020204" pitchFamily="34" charset="0"/>
              </a:rPr>
              <a:t>Searches used keywords like “prostate cancer," "Black men," "UK," "health disparities,” and “United Kingdom " (Liadi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2023).</a:t>
            </a:r>
          </a:p>
          <a:p>
            <a:pPr algn="just"/>
            <a:endParaRPr lang="en-GB" sz="2500" dirty="0">
              <a:latin typeface="Arial" panose="020B0604020202020204" pitchFamily="34" charset="0"/>
              <a:cs typeface="Arial" panose="020B0604020202020204" pitchFamily="34" charset="0"/>
            </a:endParaRPr>
          </a:p>
          <a:p>
            <a:pPr algn="just"/>
            <a:r>
              <a:rPr lang="en-GB" sz="2500" dirty="0">
                <a:latin typeface="Arial" panose="020B0604020202020204" pitchFamily="34" charset="0"/>
                <a:cs typeface="Arial" panose="020B0604020202020204" pitchFamily="34" charset="0"/>
              </a:rPr>
              <a:t>To improve search quality and select high-calibre studies, Boolean operators (AND, OR, NOT) were used strategically, enabling precise filtering of relevant articles. (Lowe et al., 2020)</a:t>
            </a:r>
          </a:p>
          <a:p>
            <a:pPr algn="just"/>
            <a:endParaRPr lang="en-GB" sz="26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3A355B5-F040-4F76-1902-A86264BB7784}"/>
              </a:ext>
            </a:extLst>
          </p:cNvPr>
          <p:cNvSpPr/>
          <p:nvPr/>
        </p:nvSpPr>
        <p:spPr>
          <a:xfrm>
            <a:off x="657060" y="11434976"/>
            <a:ext cx="6873401" cy="8940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Searching for Information </a:t>
            </a:r>
          </a:p>
        </p:txBody>
      </p:sp>
      <p:sp>
        <p:nvSpPr>
          <p:cNvPr id="8" name="TextBox 7">
            <a:extLst>
              <a:ext uri="{FF2B5EF4-FFF2-40B4-BE49-F238E27FC236}">
                <a16:creationId xmlns:a16="http://schemas.microsoft.com/office/drawing/2014/main" id="{6394C5F3-FF01-E3AE-220F-7771D2DA1CD3}"/>
              </a:ext>
            </a:extLst>
          </p:cNvPr>
          <p:cNvSpPr txBox="1"/>
          <p:nvPr/>
        </p:nvSpPr>
        <p:spPr>
          <a:xfrm>
            <a:off x="914399" y="12819069"/>
            <a:ext cx="6345937" cy="3108543"/>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To guarantee the quality of the sources, only peer-reviewed journal articles and authoritative reports from reputable health organisations, such as the NHS and Cancer Research UK, were considered (Bergengren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2023).  </a:t>
            </a:r>
          </a:p>
        </p:txBody>
      </p:sp>
      <p:sp>
        <p:nvSpPr>
          <p:cNvPr id="9" name="TextBox 8">
            <a:extLst>
              <a:ext uri="{FF2B5EF4-FFF2-40B4-BE49-F238E27FC236}">
                <a16:creationId xmlns:a16="http://schemas.microsoft.com/office/drawing/2014/main" id="{2DCD6B52-1CB6-A822-4B23-AE41C0E71A1E}"/>
              </a:ext>
            </a:extLst>
          </p:cNvPr>
          <p:cNvSpPr txBox="1"/>
          <p:nvPr/>
        </p:nvSpPr>
        <p:spPr>
          <a:xfrm>
            <a:off x="1783345" y="1166109"/>
            <a:ext cx="18338800" cy="707886"/>
          </a:xfrm>
          <a:prstGeom prst="rect">
            <a:avLst/>
          </a:prstGeom>
          <a:noFill/>
        </p:spPr>
        <p:txBody>
          <a:bodyPr wrap="square" rtlCol="0">
            <a:spAutoFit/>
          </a:bodyPr>
          <a:lstStyle/>
          <a:p>
            <a:pPr algn="ctr"/>
            <a:r>
              <a:rPr lang="en-US" sz="4000" b="1" dirty="0">
                <a:solidFill>
                  <a:srgbClr val="C00000"/>
                </a:solidFill>
                <a:latin typeface="Arial" panose="020B0604020202020204" pitchFamily="34" charset="0"/>
                <a:cs typeface="Arial" panose="020B0604020202020204" pitchFamily="34" charset="0"/>
              </a:rPr>
              <a:t>What are the prostate cancer outcomes among black men in the UK?</a:t>
            </a:r>
          </a:p>
        </p:txBody>
      </p:sp>
    </p:spTree>
    <p:extLst>
      <p:ext uri="{BB962C8B-B14F-4D97-AF65-F5344CB8AC3E}">
        <p14:creationId xmlns:p14="http://schemas.microsoft.com/office/powerpoint/2010/main" val="223867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a:extLst>
            <a:ext uri="{FF2B5EF4-FFF2-40B4-BE49-F238E27FC236}">
              <a16:creationId xmlns:a16="http://schemas.microsoft.com/office/drawing/2014/main" id="{EDA7A7E0-DEB1-7A40-8A2F-D4DA656E3F0C}"/>
            </a:ext>
          </a:extLst>
        </p:cNvPr>
        <p:cNvGrpSpPr/>
        <p:nvPr/>
      </p:nvGrpSpPr>
      <p:grpSpPr>
        <a:xfrm>
          <a:off x="0" y="0"/>
          <a:ext cx="0" cy="0"/>
          <a:chOff x="0" y="0"/>
          <a:chExt cx="0" cy="0"/>
        </a:xfrm>
      </p:grpSpPr>
      <p:sp>
        <p:nvSpPr>
          <p:cNvPr id="36" name="Rectangle 35">
            <a:extLst>
              <a:ext uri="{FF2B5EF4-FFF2-40B4-BE49-F238E27FC236}">
                <a16:creationId xmlns:a16="http://schemas.microsoft.com/office/drawing/2014/main" id="{2533CB1C-68D8-D0D3-F963-0E8C3B1A00B5}"/>
              </a:ext>
            </a:extLst>
          </p:cNvPr>
          <p:cNvSpPr/>
          <p:nvPr/>
        </p:nvSpPr>
        <p:spPr>
          <a:xfrm>
            <a:off x="314403" y="136952"/>
            <a:ext cx="20754820" cy="11936715"/>
          </a:xfrm>
          <a:prstGeom prst="rect">
            <a:avLst/>
          </a:prstGeom>
          <a:gradFill flip="none" rotWithShape="1">
            <a:gsLst>
              <a:gs pos="0">
                <a:srgbClr val="FFC000">
                  <a:tint val="66000"/>
                  <a:satMod val="160000"/>
                </a:srgbClr>
              </a:gs>
              <a:gs pos="50000">
                <a:srgbClr val="FFC000">
                  <a:tint val="44500"/>
                  <a:satMod val="160000"/>
                </a:srgbClr>
              </a:gs>
              <a:gs pos="100000">
                <a:srgbClr val="FFC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2EB1CC1-38C5-0E31-D46A-6FE5F3F29D70}"/>
              </a:ext>
            </a:extLst>
          </p:cNvPr>
          <p:cNvSpPr>
            <a:spLocks/>
          </p:cNvSpPr>
          <p:nvPr/>
        </p:nvSpPr>
        <p:spPr>
          <a:xfrm>
            <a:off x="16827581" y="479913"/>
            <a:ext cx="4081144" cy="11383783"/>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472FF90-D3CF-0194-75B1-5AA666202D07}"/>
              </a:ext>
            </a:extLst>
          </p:cNvPr>
          <p:cNvSpPr/>
          <p:nvPr/>
        </p:nvSpPr>
        <p:spPr>
          <a:xfrm>
            <a:off x="11542105" y="479913"/>
            <a:ext cx="4974525" cy="11383783"/>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82F802-8A37-FBFA-F945-4E8512513932}"/>
              </a:ext>
            </a:extLst>
          </p:cNvPr>
          <p:cNvSpPr/>
          <p:nvPr/>
        </p:nvSpPr>
        <p:spPr>
          <a:xfrm>
            <a:off x="6124963" y="507999"/>
            <a:ext cx="5137367" cy="11355697"/>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67A34AF-DD1E-826F-F0A9-2213F2D5D083}"/>
              </a:ext>
            </a:extLst>
          </p:cNvPr>
          <p:cNvSpPr/>
          <p:nvPr/>
        </p:nvSpPr>
        <p:spPr>
          <a:xfrm>
            <a:off x="314403" y="12418508"/>
            <a:ext cx="20754820" cy="17045492"/>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13" name="TextBox 12">
            <a:extLst>
              <a:ext uri="{FF2B5EF4-FFF2-40B4-BE49-F238E27FC236}">
                <a16:creationId xmlns:a16="http://schemas.microsoft.com/office/drawing/2014/main" id="{E4E13926-5094-8142-4F88-8D0639EEDAC8}"/>
              </a:ext>
            </a:extLst>
          </p:cNvPr>
          <p:cNvSpPr txBox="1"/>
          <p:nvPr/>
        </p:nvSpPr>
        <p:spPr>
          <a:xfrm>
            <a:off x="4812632" y="4259179"/>
            <a:ext cx="184731" cy="369332"/>
          </a:xfrm>
          <a:prstGeom prst="rect">
            <a:avLst/>
          </a:prstGeom>
          <a:noFill/>
        </p:spPr>
        <p:txBody>
          <a:bodyPr wrap="square" rtlCol="0">
            <a:spAutoFit/>
          </a:bodyPr>
          <a:lstStyle/>
          <a:p>
            <a:endParaRPr lang="en-US" dirty="0"/>
          </a:p>
        </p:txBody>
      </p:sp>
      <p:sp>
        <p:nvSpPr>
          <p:cNvPr id="17" name="Rectangle 16">
            <a:extLst>
              <a:ext uri="{FF2B5EF4-FFF2-40B4-BE49-F238E27FC236}">
                <a16:creationId xmlns:a16="http://schemas.microsoft.com/office/drawing/2014/main" id="{76A1E37A-5BC5-0EC8-998C-AD07C345034D}"/>
              </a:ext>
            </a:extLst>
          </p:cNvPr>
          <p:cNvSpPr/>
          <p:nvPr/>
        </p:nvSpPr>
        <p:spPr>
          <a:xfrm>
            <a:off x="6124962" y="455847"/>
            <a:ext cx="5137368" cy="1198633"/>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Research Validation and Analysis </a:t>
            </a:r>
          </a:p>
        </p:txBody>
      </p:sp>
      <p:sp>
        <p:nvSpPr>
          <p:cNvPr id="18" name="Rectangle 17">
            <a:extLst>
              <a:ext uri="{FF2B5EF4-FFF2-40B4-BE49-F238E27FC236}">
                <a16:creationId xmlns:a16="http://schemas.microsoft.com/office/drawing/2014/main" id="{601052E6-2CA8-08AB-848C-B113969B555B}"/>
              </a:ext>
            </a:extLst>
          </p:cNvPr>
          <p:cNvSpPr/>
          <p:nvPr/>
        </p:nvSpPr>
        <p:spPr>
          <a:xfrm>
            <a:off x="11542106" y="509071"/>
            <a:ext cx="4974524" cy="1145409"/>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Inclusion Criteria </a:t>
            </a:r>
          </a:p>
        </p:txBody>
      </p:sp>
      <p:sp>
        <p:nvSpPr>
          <p:cNvPr id="21" name="Rectangle 20">
            <a:extLst>
              <a:ext uri="{FF2B5EF4-FFF2-40B4-BE49-F238E27FC236}">
                <a16:creationId xmlns:a16="http://schemas.microsoft.com/office/drawing/2014/main" id="{AFF916B4-EFED-F22C-F6AD-08654479FF4E}"/>
              </a:ext>
            </a:extLst>
          </p:cNvPr>
          <p:cNvSpPr/>
          <p:nvPr/>
        </p:nvSpPr>
        <p:spPr>
          <a:xfrm>
            <a:off x="16796406" y="507999"/>
            <a:ext cx="4138540"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Exclusion Criteria </a:t>
            </a:r>
          </a:p>
        </p:txBody>
      </p:sp>
      <p:sp>
        <p:nvSpPr>
          <p:cNvPr id="3" name="Rectangle 2">
            <a:extLst>
              <a:ext uri="{FF2B5EF4-FFF2-40B4-BE49-F238E27FC236}">
                <a16:creationId xmlns:a16="http://schemas.microsoft.com/office/drawing/2014/main" id="{07CF204A-FFB1-4839-9ED4-3F9113039449}"/>
              </a:ext>
            </a:extLst>
          </p:cNvPr>
          <p:cNvSpPr/>
          <p:nvPr/>
        </p:nvSpPr>
        <p:spPr>
          <a:xfrm>
            <a:off x="314403" y="12416628"/>
            <a:ext cx="20692733"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600" b="1" dirty="0">
                <a:latin typeface="Arial" panose="020B0604020202020204" pitchFamily="34" charset="0"/>
                <a:cs typeface="Arial" panose="020B0604020202020204" pitchFamily="34" charset="0"/>
              </a:rPr>
              <a:t>Ethical Considerations</a:t>
            </a:r>
          </a:p>
        </p:txBody>
      </p:sp>
      <p:sp>
        <p:nvSpPr>
          <p:cNvPr id="9" name="Rectangle 8">
            <a:extLst>
              <a:ext uri="{FF2B5EF4-FFF2-40B4-BE49-F238E27FC236}">
                <a16:creationId xmlns:a16="http://schemas.microsoft.com/office/drawing/2014/main" id="{B52D9511-A060-CDC4-31FB-85D9A470515D}"/>
              </a:ext>
            </a:extLst>
          </p:cNvPr>
          <p:cNvSpPr/>
          <p:nvPr/>
        </p:nvSpPr>
        <p:spPr>
          <a:xfrm>
            <a:off x="15392400" y="13906070"/>
            <a:ext cx="5181599" cy="10975234"/>
          </a:xfrm>
          <a:prstGeom prst="rect">
            <a:avLst/>
          </a:prstGeom>
          <a:gradFill flip="none" rotWithShape="1">
            <a:gsLst>
              <a:gs pos="0">
                <a:schemeClr val="accent6">
                  <a:lumMod val="75000"/>
                  <a:tint val="66000"/>
                  <a:satMod val="160000"/>
                </a:schemeClr>
              </a:gs>
              <a:gs pos="50000">
                <a:schemeClr val="accent6">
                  <a:lumMod val="75000"/>
                  <a:tint val="44500"/>
                  <a:satMod val="160000"/>
                </a:schemeClr>
              </a:gs>
              <a:gs pos="100000">
                <a:schemeClr val="accent6">
                  <a:lumMod val="75000"/>
                  <a:tint val="23500"/>
                  <a:satMod val="160000"/>
                </a:schemeClr>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1C1396E7-9A12-7395-2B36-93DBAA712912}"/>
              </a:ext>
            </a:extLst>
          </p:cNvPr>
          <p:cNvSpPr/>
          <p:nvPr/>
        </p:nvSpPr>
        <p:spPr>
          <a:xfrm>
            <a:off x="8597042" y="13906071"/>
            <a:ext cx="5445528" cy="10975234"/>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EC1769C3-2E42-829C-BDF6-416CCE9DA555}"/>
              </a:ext>
            </a:extLst>
          </p:cNvPr>
          <p:cNvSpPr/>
          <p:nvPr/>
        </p:nvSpPr>
        <p:spPr>
          <a:xfrm>
            <a:off x="1262742" y="13906070"/>
            <a:ext cx="5747657" cy="10975234"/>
          </a:xfrm>
          <a:prstGeom prst="rect">
            <a:avLst/>
          </a:prstGeom>
          <a:gradFill flip="none" rotWithShape="1">
            <a:gsLst>
              <a:gs pos="0">
                <a:schemeClr val="accent5">
                  <a:lumMod val="50000"/>
                  <a:tint val="66000"/>
                  <a:satMod val="160000"/>
                </a:schemeClr>
              </a:gs>
              <a:gs pos="50000">
                <a:schemeClr val="accent5">
                  <a:lumMod val="50000"/>
                  <a:tint val="44500"/>
                  <a:satMod val="160000"/>
                </a:schemeClr>
              </a:gs>
              <a:gs pos="100000">
                <a:schemeClr val="accent5">
                  <a:lumMod val="50000"/>
                  <a:tint val="23500"/>
                  <a:satMod val="160000"/>
                </a:schemeClr>
              </a:gs>
            </a:gsLst>
            <a:lin ang="135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C69754A-BC5B-2832-D5C6-8903A4C4D6F6}"/>
              </a:ext>
            </a:extLst>
          </p:cNvPr>
          <p:cNvSpPr/>
          <p:nvPr/>
        </p:nvSpPr>
        <p:spPr>
          <a:xfrm>
            <a:off x="448680" y="25555561"/>
            <a:ext cx="20486266" cy="3065171"/>
          </a:xfrm>
          <a:prstGeom prst="rect">
            <a:avLst/>
          </a:prstGeom>
          <a:solidFill>
            <a:srgbClr val="C00000">
              <a:tint val="66000"/>
              <a:satMod val="16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US"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FB6188F-B8F1-D114-286D-81C7ED903281}"/>
              </a:ext>
            </a:extLst>
          </p:cNvPr>
          <p:cNvSpPr txBox="1"/>
          <p:nvPr/>
        </p:nvSpPr>
        <p:spPr>
          <a:xfrm>
            <a:off x="6199063" y="1854200"/>
            <a:ext cx="4954787" cy="6475747"/>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To ensure the accuracy and dependability of secondary research findings, the CRAAP test was used as a structured method to assess data source quality. This method includes five key  Currency, Relevance, Authority, Accuracy, and Purpose (Fielding, 2019). </a:t>
            </a:r>
          </a:p>
        </p:txBody>
      </p:sp>
      <p:pic>
        <p:nvPicPr>
          <p:cNvPr id="7" name="Picture 8" descr="An NHS poster promoting awareness of prostate cancer, stating ">
            <a:extLst>
              <a:ext uri="{FF2B5EF4-FFF2-40B4-BE49-F238E27FC236}">
                <a16:creationId xmlns:a16="http://schemas.microsoft.com/office/drawing/2014/main" id="{22877DA9-3DAF-713B-8078-7B0B7D664CDC}"/>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74900" y="1484034"/>
            <a:ext cx="5413212" cy="1025833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2484A58-44B8-4DB8-A6B9-B6B1DE4D8A6C}"/>
              </a:ext>
            </a:extLst>
          </p:cNvPr>
          <p:cNvSpPr txBox="1"/>
          <p:nvPr/>
        </p:nvSpPr>
        <p:spPr>
          <a:xfrm>
            <a:off x="448679" y="10990979"/>
            <a:ext cx="5365333" cy="584775"/>
          </a:xfrm>
          <a:prstGeom prst="rect">
            <a:avLst/>
          </a:prstGeom>
          <a:noFill/>
        </p:spPr>
        <p:txBody>
          <a:bodyPr wrap="square" rtlCol="0">
            <a:spAutoFit/>
          </a:bodyPr>
          <a:lstStyle/>
          <a:p>
            <a:r>
              <a:rPr lang="en-GB" sz="1600" dirty="0">
                <a:solidFill>
                  <a:srgbClr val="FF0000"/>
                </a:solidFill>
                <a:latin typeface="Arial" panose="020B0604020202020204" pitchFamily="34" charset="0"/>
                <a:cs typeface="Arial" panose="020B0604020202020204" pitchFamily="34" charset="0"/>
              </a:rPr>
              <a:t>Figure 4: Prostate cancer awareness campaign (Greater Manchester Cancer Alliance NHS Foundation Trust, 2</a:t>
            </a:r>
            <a:r>
              <a:rPr lang="en-GB" sz="1400" dirty="0">
                <a:solidFill>
                  <a:srgbClr val="FF0000"/>
                </a:solidFill>
                <a:latin typeface="Arial" panose="020B0604020202020204" pitchFamily="34" charset="0"/>
                <a:cs typeface="Arial" panose="020B0604020202020204" pitchFamily="34" charset="0"/>
              </a:rPr>
              <a:t>025)</a:t>
            </a:r>
          </a:p>
        </p:txBody>
      </p:sp>
      <p:sp>
        <p:nvSpPr>
          <p:cNvPr id="20" name="Rectangle 19">
            <a:extLst>
              <a:ext uri="{FF2B5EF4-FFF2-40B4-BE49-F238E27FC236}">
                <a16:creationId xmlns:a16="http://schemas.microsoft.com/office/drawing/2014/main" id="{9E1663FD-0F86-651B-B7AD-2678B184448D}"/>
              </a:ext>
            </a:extLst>
          </p:cNvPr>
          <p:cNvSpPr/>
          <p:nvPr/>
        </p:nvSpPr>
        <p:spPr>
          <a:xfrm>
            <a:off x="586198" y="482534"/>
            <a:ext cx="5449864" cy="1146482"/>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latin typeface="Arial" panose="020B0604020202020204" pitchFamily="34" charset="0"/>
                <a:cs typeface="Arial" panose="020B0604020202020204" pitchFamily="34" charset="0"/>
              </a:rPr>
              <a:t> </a:t>
            </a:r>
            <a:r>
              <a:rPr lang="en-US" sz="3600" b="1" dirty="0">
                <a:latin typeface="Arial" panose="020B0604020202020204" pitchFamily="34" charset="0"/>
                <a:cs typeface="Arial" panose="020B0604020202020204" pitchFamily="34" charset="0"/>
              </a:rPr>
              <a:t>Campaign </a:t>
            </a:r>
          </a:p>
        </p:txBody>
      </p:sp>
      <p:sp>
        <p:nvSpPr>
          <p:cNvPr id="22" name="TextBox 21">
            <a:extLst>
              <a:ext uri="{FF2B5EF4-FFF2-40B4-BE49-F238E27FC236}">
                <a16:creationId xmlns:a16="http://schemas.microsoft.com/office/drawing/2014/main" id="{BAD0AAE5-4562-666B-12E5-5FB27CEE709A}"/>
              </a:ext>
            </a:extLst>
          </p:cNvPr>
          <p:cNvSpPr txBox="1"/>
          <p:nvPr/>
        </p:nvSpPr>
        <p:spPr>
          <a:xfrm>
            <a:off x="11711644" y="1614736"/>
            <a:ext cx="4635446" cy="5183150"/>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This research investigates disparities in prostate cancer outcomes among Black men in the UK, analysing factors like socioeconomic status and healthcare access (Murphy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2024).</a:t>
            </a:r>
          </a:p>
        </p:txBody>
      </p:sp>
      <p:sp>
        <p:nvSpPr>
          <p:cNvPr id="24" name="TextBox 23">
            <a:extLst>
              <a:ext uri="{FF2B5EF4-FFF2-40B4-BE49-F238E27FC236}">
                <a16:creationId xmlns:a16="http://schemas.microsoft.com/office/drawing/2014/main" id="{6ACBDF6B-AF07-7910-1708-2B0C4A132299}"/>
              </a:ext>
            </a:extLst>
          </p:cNvPr>
          <p:cNvSpPr txBox="1"/>
          <p:nvPr/>
        </p:nvSpPr>
        <p:spPr>
          <a:xfrm>
            <a:off x="17072890" y="1854200"/>
            <a:ext cx="3501109" cy="8414739"/>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This research will focus specifically on Black men residing in the United Kingdom, intentionally excluding other ethnicities and genders to maintain a clear and defined target population (Atakere and Baker, 2016. </a:t>
            </a:r>
          </a:p>
        </p:txBody>
      </p:sp>
      <p:sp>
        <p:nvSpPr>
          <p:cNvPr id="27" name="Rectangle 26">
            <a:extLst>
              <a:ext uri="{FF2B5EF4-FFF2-40B4-BE49-F238E27FC236}">
                <a16:creationId xmlns:a16="http://schemas.microsoft.com/office/drawing/2014/main" id="{CF695451-CC16-AD90-AA21-0328A8378F1F}"/>
              </a:ext>
            </a:extLst>
          </p:cNvPr>
          <p:cNvSpPr/>
          <p:nvPr/>
        </p:nvSpPr>
        <p:spPr>
          <a:xfrm>
            <a:off x="1262742" y="13805097"/>
            <a:ext cx="5747657" cy="11712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800" b="1" dirty="0">
                <a:solidFill>
                  <a:schemeClr val="tx1"/>
                </a:solidFill>
                <a:latin typeface="Arial" panose="020B0604020202020204" pitchFamily="34" charset="0"/>
                <a:cs typeface="Arial" panose="020B0604020202020204" pitchFamily="34" charset="0"/>
              </a:rPr>
              <a:t>Respect for Intellectual Property</a:t>
            </a:r>
          </a:p>
        </p:txBody>
      </p:sp>
      <p:sp>
        <p:nvSpPr>
          <p:cNvPr id="28" name="Rectangle 27">
            <a:extLst>
              <a:ext uri="{FF2B5EF4-FFF2-40B4-BE49-F238E27FC236}">
                <a16:creationId xmlns:a16="http://schemas.microsoft.com/office/drawing/2014/main" id="{65D2D61B-201E-A2CD-55E5-E2E6A6F35065}"/>
              </a:ext>
            </a:extLst>
          </p:cNvPr>
          <p:cNvSpPr/>
          <p:nvPr/>
        </p:nvSpPr>
        <p:spPr>
          <a:xfrm>
            <a:off x="8597042" y="13812777"/>
            <a:ext cx="5432326" cy="9665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Arial" panose="020B0604020202020204" pitchFamily="34" charset="0"/>
                <a:cs typeface="Arial" panose="020B0604020202020204" pitchFamily="34" charset="0"/>
              </a:rPr>
              <a:t>Privacy and Confidentiality</a:t>
            </a:r>
            <a:endParaRPr lang="en-US" sz="2800" dirty="0"/>
          </a:p>
        </p:txBody>
      </p:sp>
      <p:sp>
        <p:nvSpPr>
          <p:cNvPr id="29" name="Rectangle 28">
            <a:extLst>
              <a:ext uri="{FF2B5EF4-FFF2-40B4-BE49-F238E27FC236}">
                <a16:creationId xmlns:a16="http://schemas.microsoft.com/office/drawing/2014/main" id="{FE8DAC4B-FBCA-E7D2-D79D-5F698FE1F2F6}"/>
              </a:ext>
            </a:extLst>
          </p:cNvPr>
          <p:cNvSpPr/>
          <p:nvPr/>
        </p:nvSpPr>
        <p:spPr>
          <a:xfrm>
            <a:off x="15392400" y="13906070"/>
            <a:ext cx="5181599" cy="8145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800" b="1" dirty="0">
                <a:solidFill>
                  <a:schemeClr val="tx1"/>
                </a:solidFill>
                <a:latin typeface="Arial" panose="020B0604020202020204" pitchFamily="34" charset="0"/>
                <a:cs typeface="Arial" panose="020B0604020202020204" pitchFamily="34" charset="0"/>
              </a:rPr>
              <a:t>Compliance with Laws and Regulations</a:t>
            </a:r>
            <a:endParaRPr lang="en-GB" sz="2800" dirty="0">
              <a:solidFill>
                <a:schemeClr val="tx1"/>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DE1D3B21-B794-E30F-703C-7B7D1B37F818}"/>
              </a:ext>
            </a:extLst>
          </p:cNvPr>
          <p:cNvSpPr txBox="1"/>
          <p:nvPr/>
        </p:nvSpPr>
        <p:spPr>
          <a:xfrm>
            <a:off x="1570389" y="14976365"/>
            <a:ext cx="5156982" cy="5183086"/>
          </a:xfrm>
          <a:prstGeom prst="rect">
            <a:avLst/>
          </a:prstGeom>
          <a:noFill/>
        </p:spPr>
        <p:txBody>
          <a:bodyPr wrap="square" rtlCol="0">
            <a:spAutoFit/>
          </a:bodyPr>
          <a:lstStyle/>
          <a:p>
            <a:pPr algn="just">
              <a:lnSpc>
                <a:spcPct val="150000"/>
              </a:lnSpc>
            </a:pPr>
            <a:r>
              <a:rPr lang="en-US" sz="2800" dirty="0">
                <a:latin typeface="Arial" panose="020B0604020202020204" pitchFamily="34" charset="0"/>
                <a:cs typeface="Arial" panose="020B0604020202020204" pitchFamily="34" charset="0"/>
              </a:rPr>
              <a:t>This research will adhere to the University of Wales Trinity Saint David (UWTSD) Integrity and Ethics policies by correctly referencing all sources in Harvard style, avoiding plagiarism </a:t>
            </a:r>
            <a:r>
              <a:rPr lang="en-GB" sz="2800" dirty="0">
                <a:latin typeface="Arial" panose="020B0604020202020204" pitchFamily="34" charset="0"/>
                <a:cs typeface="Arial" panose="020B0604020202020204" pitchFamily="34" charset="0"/>
              </a:rPr>
              <a:t>(University of Wales Trinity Saint David, 2024</a:t>
            </a:r>
            <a:r>
              <a:rPr lang="en-US" sz="2800" dirty="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DEC01DFB-98E5-6BCA-0EB4-207C21B6270E}"/>
              </a:ext>
            </a:extLst>
          </p:cNvPr>
          <p:cNvSpPr txBox="1"/>
          <p:nvPr/>
        </p:nvSpPr>
        <p:spPr>
          <a:xfrm>
            <a:off x="8904515" y="15233351"/>
            <a:ext cx="4876800" cy="5829481"/>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While conducting research, prioritising privacy and confidentiality is of utmost importance. All data collected will be handled with care, stored securely, and only accessible to authorised personnel, such as the lecturer. (Nurmi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2018).</a:t>
            </a:r>
          </a:p>
        </p:txBody>
      </p:sp>
      <p:sp>
        <p:nvSpPr>
          <p:cNvPr id="33" name="TextBox 32">
            <a:extLst>
              <a:ext uri="{FF2B5EF4-FFF2-40B4-BE49-F238E27FC236}">
                <a16:creationId xmlns:a16="http://schemas.microsoft.com/office/drawing/2014/main" id="{B95D929B-078F-B892-FC8E-68A4724AC689}"/>
              </a:ext>
            </a:extLst>
          </p:cNvPr>
          <p:cNvSpPr txBox="1"/>
          <p:nvPr/>
        </p:nvSpPr>
        <p:spPr>
          <a:xfrm>
            <a:off x="15629213" y="15137606"/>
            <a:ext cx="4617944" cy="5183086"/>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This study emphasises the importance of trustworthy, accurate data sources for research. Verifying the credibility of sources like academic journals, government reports (Noble and Smith, 2015).</a:t>
            </a:r>
          </a:p>
        </p:txBody>
      </p:sp>
      <p:sp>
        <p:nvSpPr>
          <p:cNvPr id="35" name="TextBox 34">
            <a:extLst>
              <a:ext uri="{FF2B5EF4-FFF2-40B4-BE49-F238E27FC236}">
                <a16:creationId xmlns:a16="http://schemas.microsoft.com/office/drawing/2014/main" id="{17755AC0-A7DE-AF62-4876-B8E12506DE5C}"/>
              </a:ext>
            </a:extLst>
          </p:cNvPr>
          <p:cNvSpPr txBox="1"/>
          <p:nvPr/>
        </p:nvSpPr>
        <p:spPr>
          <a:xfrm>
            <a:off x="1778000" y="26009599"/>
            <a:ext cx="18338800" cy="1846659"/>
          </a:xfrm>
          <a:prstGeom prst="rect">
            <a:avLst/>
          </a:prstGeom>
          <a:noFill/>
        </p:spPr>
        <p:txBody>
          <a:bodyPr wrap="square" rtlCol="0">
            <a:spAutoFit/>
          </a:bodyPr>
          <a:lstStyle/>
          <a:p>
            <a:r>
              <a:rPr lang="en-GB" dirty="0"/>
              <a:t> </a:t>
            </a:r>
          </a:p>
          <a:p>
            <a:pPr algn="just"/>
            <a:r>
              <a:rPr lang="en-GB" sz="2400" dirty="0">
                <a:latin typeface="Arial" panose="020B0604020202020204" pitchFamily="34" charset="0"/>
                <a:cs typeface="Arial" panose="020B0604020202020204" pitchFamily="34" charset="0"/>
              </a:rPr>
              <a:t>Secondary research ethics involve guiding principles for responsible data use, emphasising source integrity, transparency, and respecting intellectual property rights (Herington, Li and Pisani, 2024). Researchers should critically assess data reliability and validity to prevent misrepresentation and bias. Furthermore, ethical standards include proper citation of original sources and following institutional guidelines (Beck, 2019).</a:t>
            </a:r>
          </a:p>
        </p:txBody>
      </p:sp>
    </p:spTree>
    <p:extLst>
      <p:ext uri="{BB962C8B-B14F-4D97-AF65-F5344CB8AC3E}">
        <p14:creationId xmlns:p14="http://schemas.microsoft.com/office/powerpoint/2010/main" val="3163018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FD9512-186E-2C02-E0D1-62C611E77E5A}"/>
              </a:ext>
            </a:extLst>
          </p:cNvPr>
          <p:cNvSpPr txBox="1"/>
          <p:nvPr/>
        </p:nvSpPr>
        <p:spPr>
          <a:xfrm>
            <a:off x="457200" y="870857"/>
            <a:ext cx="20334514" cy="984885"/>
          </a:xfrm>
          <a:prstGeom prst="rect">
            <a:avLst/>
          </a:prstGeom>
          <a:noFill/>
        </p:spPr>
        <p:txBody>
          <a:bodyPr wrap="square" rtlCol="0">
            <a:spAutoFit/>
          </a:bodyPr>
          <a:lstStyle/>
          <a:p>
            <a:pPr algn="ctr"/>
            <a:endParaRPr lang="en-US" dirty="0"/>
          </a:p>
          <a:p>
            <a:pPr algn="ctr"/>
            <a:r>
              <a:rPr lang="en-US" sz="4000" b="1"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CDD729F9-5ADA-7317-2CF7-4D96FDEEFDF0}"/>
              </a:ext>
            </a:extLst>
          </p:cNvPr>
          <p:cNvSpPr txBox="1"/>
          <p:nvPr/>
        </p:nvSpPr>
        <p:spPr>
          <a:xfrm>
            <a:off x="1197429" y="2351314"/>
            <a:ext cx="19594285" cy="16250603"/>
          </a:xfrm>
          <a:prstGeom prst="rect">
            <a:avLst/>
          </a:prstGeom>
          <a:noFill/>
        </p:spPr>
        <p:txBody>
          <a:bodyPr wrap="square" rtlCol="0">
            <a:spAutoFit/>
          </a:bodyPr>
          <a:lstStyle/>
          <a:p>
            <a:r>
              <a:rPr lang="en-US" sz="2400" dirty="0" err="1">
                <a:latin typeface="Arial" panose="020B0604020202020204" pitchFamily="34" charset="0"/>
                <a:cs typeface="Arial" panose="020B0604020202020204" pitchFamily="34" charset="0"/>
              </a:rPr>
              <a:t>Atakere</a:t>
            </a:r>
            <a:r>
              <a:rPr lang="en-US" sz="2400" dirty="0">
                <a:latin typeface="Arial" panose="020B0604020202020204" pitchFamily="34" charset="0"/>
                <a:cs typeface="Arial" panose="020B0604020202020204" pitchFamily="34" charset="0"/>
              </a:rPr>
              <a:t>, D.K. and Baker, T.A. (2016) '</a:t>
            </a:r>
            <a:r>
              <a:rPr lang="en-US" sz="2400" dirty="0" err="1">
                <a:latin typeface="Arial" panose="020B0604020202020204" pitchFamily="34" charset="0"/>
                <a:cs typeface="Arial" panose="020B0604020202020204" pitchFamily="34" charset="0"/>
              </a:rPr>
              <a:t>Immuned</a:t>
            </a:r>
            <a:r>
              <a:rPr lang="en-US" sz="2400" dirty="0">
                <a:latin typeface="Arial" panose="020B0604020202020204" pitchFamily="34" charset="0"/>
                <a:cs typeface="Arial" panose="020B0604020202020204" pitchFamily="34" charset="0"/>
              </a:rPr>
              <a:t> by Race: Ethnic Identity, Masculinity, and Attachment as Predictors of Cancer Screening among Black Men,' </a:t>
            </a:r>
            <a:r>
              <a:rPr lang="en-US" sz="2400" i="1" dirty="0">
                <a:latin typeface="Arial" panose="020B0604020202020204" pitchFamily="34" charset="0"/>
                <a:cs typeface="Arial" panose="020B0604020202020204" pitchFamily="34" charset="0"/>
              </a:rPr>
              <a:t>Psychology</a:t>
            </a:r>
            <a:r>
              <a:rPr lang="en-US" sz="2400" dirty="0">
                <a:latin typeface="Arial" panose="020B0604020202020204" pitchFamily="34" charset="0"/>
                <a:cs typeface="Arial" panose="020B0604020202020204" pitchFamily="34" charset="0"/>
              </a:rPr>
              <a:t>, 07(07), pp. 1023–1033.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Beck, C.T. (2019) </a:t>
            </a:r>
            <a:r>
              <a:rPr lang="en-US" sz="2400" i="1" dirty="0">
                <a:latin typeface="Arial" panose="020B0604020202020204" pitchFamily="34" charset="0"/>
                <a:cs typeface="Arial" panose="020B0604020202020204" pitchFamily="34" charset="0"/>
              </a:rPr>
              <a:t>Secondary qualitative data analysis in the health and social sciences</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Routledge eBooks</a:t>
            </a:r>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Bergengren, O.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(2023) '2022 Update on Prostate Cancer Epidemiology and Risk Factors—A Systematic Review,' </a:t>
            </a:r>
            <a:r>
              <a:rPr lang="en-US" sz="2400" i="1" dirty="0">
                <a:latin typeface="Arial" panose="020B0604020202020204" pitchFamily="34" charset="0"/>
                <a:cs typeface="Arial" panose="020B0604020202020204" pitchFamily="34" charset="0"/>
              </a:rPr>
              <a:t>European Urology</a:t>
            </a:r>
            <a:r>
              <a:rPr lang="en-US" sz="2400" dirty="0">
                <a:latin typeface="Arial" panose="020B0604020202020204" pitchFamily="34" charset="0"/>
                <a:cs typeface="Arial" panose="020B0604020202020204" pitchFamily="34" charset="0"/>
              </a:rPr>
              <a:t>, 84(2), pp. 191–206.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Down, L.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(2024) 'Association between patient ethnicity and prostate cancer diagnosis following a prostate-specific antigen test: a cohort study of 730,000 men in primary care in the UK,' </a:t>
            </a:r>
            <a:r>
              <a:rPr lang="en-US" sz="2400" i="1" dirty="0">
                <a:latin typeface="Arial" panose="020B0604020202020204" pitchFamily="34" charset="0"/>
                <a:cs typeface="Arial" panose="020B0604020202020204" pitchFamily="34" charset="0"/>
              </a:rPr>
              <a:t>BMC Medicine</a:t>
            </a:r>
            <a:r>
              <a:rPr lang="en-US" sz="2400" dirty="0">
                <a:latin typeface="Arial" panose="020B0604020202020204" pitchFamily="34" charset="0"/>
                <a:cs typeface="Arial" panose="020B0604020202020204" pitchFamily="34" charset="0"/>
              </a:rPr>
              <a:t>, 22(1).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Fielding, J.A. (2019) 'Rethinking CRAAP: Getting students thinking like fact-checkers in evaluating web sources,' </a:t>
            </a:r>
            <a:r>
              <a:rPr lang="en-US" sz="2400" i="1" dirty="0">
                <a:latin typeface="Arial" panose="020B0604020202020204" pitchFamily="34" charset="0"/>
                <a:cs typeface="Arial" panose="020B0604020202020204" pitchFamily="34" charset="0"/>
              </a:rPr>
              <a:t>College &amp; Research Libraries News</a:t>
            </a:r>
            <a:r>
              <a:rPr lang="en-US" sz="2400" dirty="0">
                <a:latin typeface="Arial" panose="020B0604020202020204" pitchFamily="34" charset="0"/>
                <a:cs typeface="Arial" panose="020B0604020202020204" pitchFamily="34" charset="0"/>
              </a:rPr>
              <a:t>, 80(11), p. 620.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Greater Manchester Cancer Alliance NHS Foundation Trust, (2025). </a:t>
            </a:r>
            <a:r>
              <a:rPr lang="en-US" sz="2400" i="1" dirty="0">
                <a:latin typeface="Arial" panose="020B0604020202020204" pitchFamily="34" charset="0"/>
                <a:cs typeface="Arial" panose="020B0604020202020204" pitchFamily="34" charset="0"/>
              </a:rPr>
              <a:t>Campaign resources - urological cancers</a:t>
            </a:r>
            <a:r>
              <a:rPr lang="en-US" sz="2400" dirty="0">
                <a:latin typeface="Arial" panose="020B0604020202020204" pitchFamily="34" charset="0"/>
                <a:cs typeface="Arial" panose="020B0604020202020204" pitchFamily="34" charset="0"/>
              </a:rPr>
              <a:t>. [Online] Available at: https://</a:t>
            </a:r>
            <a:r>
              <a:rPr lang="en-US" sz="2400" dirty="0" err="1">
                <a:latin typeface="Arial" panose="020B0604020202020204" pitchFamily="34" charset="0"/>
                <a:cs typeface="Arial" panose="020B0604020202020204" pitchFamily="34" charset="0"/>
              </a:rPr>
              <a:t>gmcancer.org.uk</a:t>
            </a:r>
            <a:r>
              <a:rPr lang="en-US" sz="2400" dirty="0">
                <a:latin typeface="Arial" panose="020B0604020202020204" pitchFamily="34" charset="0"/>
                <a:cs typeface="Arial" panose="020B0604020202020204" pitchFamily="34" charset="0"/>
              </a:rPr>
              <a:t>/cancer-type/prostate-cancer/ (Accessed: 21 October 2025).</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Herington, J., Li, K. and Pisani, A.R. (2024) 'Expanding the role of justice in secondary research using digital psychological data.,' </a:t>
            </a:r>
            <a:r>
              <a:rPr lang="en-US" sz="2400" i="1" dirty="0">
                <a:latin typeface="Arial" panose="020B0604020202020204" pitchFamily="34" charset="0"/>
                <a:cs typeface="Arial" panose="020B0604020202020204" pitchFamily="34" charset="0"/>
              </a:rPr>
              <a:t>American Psychologist</a:t>
            </a:r>
            <a:r>
              <a:rPr lang="en-US" sz="2400" dirty="0">
                <a:latin typeface="Arial" panose="020B0604020202020204" pitchFamily="34" charset="0"/>
                <a:cs typeface="Arial" panose="020B0604020202020204" pitchFamily="34" charset="0"/>
              </a:rPr>
              <a:t>, 79(1), pp. 123–136.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Halcomb, E. and Hickman, L. (2015) 'Mixed methods research,' </a:t>
            </a:r>
            <a:r>
              <a:rPr lang="en-GB" sz="2400" i="1" dirty="0">
                <a:latin typeface="Arial" panose="020B0604020202020204" pitchFamily="34" charset="0"/>
                <a:cs typeface="Arial" panose="020B0604020202020204" pitchFamily="34" charset="0"/>
              </a:rPr>
              <a:t>Nursing Standard</a:t>
            </a:r>
            <a:r>
              <a:rPr lang="en-GB" sz="2400" dirty="0">
                <a:latin typeface="Arial" panose="020B0604020202020204" pitchFamily="34" charset="0"/>
                <a:cs typeface="Arial" panose="020B0604020202020204" pitchFamily="34" charset="0"/>
              </a:rPr>
              <a:t>, 29(32), pp. 41-47. </a:t>
            </a:r>
          </a:p>
          <a:p>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Lowe, M.S.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(2020) 'Boolean redux: Performance of advanced versus simple </a:t>
            </a:r>
            <a:r>
              <a:rPr lang="en-US" sz="2400" dirty="0" err="1">
                <a:latin typeface="Arial" panose="020B0604020202020204" pitchFamily="34" charset="0"/>
                <a:cs typeface="Arial" panose="020B0604020202020204" pitchFamily="34" charset="0"/>
              </a:rPr>
              <a:t>boolean</a:t>
            </a:r>
            <a:r>
              <a:rPr lang="en-US" sz="2400" dirty="0">
                <a:latin typeface="Arial" panose="020B0604020202020204" pitchFamily="34" charset="0"/>
                <a:cs typeface="Arial" panose="020B0604020202020204" pitchFamily="34" charset="0"/>
              </a:rPr>
              <a:t> searches and implications for upper-level instruction,' </a:t>
            </a:r>
            <a:r>
              <a:rPr lang="en-US" sz="2400" i="1" dirty="0">
                <a:latin typeface="Arial" panose="020B0604020202020204" pitchFamily="34" charset="0"/>
                <a:cs typeface="Arial" panose="020B0604020202020204" pitchFamily="34" charset="0"/>
              </a:rPr>
              <a:t>The Journal of Academic Librarianship</a:t>
            </a:r>
            <a:r>
              <a:rPr lang="en-US" sz="2400" dirty="0">
                <a:latin typeface="Arial" panose="020B0604020202020204" pitchFamily="34" charset="0"/>
                <a:cs typeface="Arial" panose="020B0604020202020204" pitchFamily="34" charset="0"/>
              </a:rPr>
              <a:t>, 46(6), p.102234.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Modglin, L. &amp; Martini, A., (2024). </a:t>
            </a:r>
            <a:r>
              <a:rPr lang="en-US" sz="2400" i="1" dirty="0">
                <a:latin typeface="Arial" panose="020B0604020202020204" pitchFamily="34" charset="0"/>
                <a:cs typeface="Arial" panose="020B0604020202020204" pitchFamily="34" charset="0"/>
              </a:rPr>
              <a:t>Prostate Cancer Symptoms: Signs to Watch For</a:t>
            </a:r>
            <a:r>
              <a:rPr lang="en-US" sz="2400" dirty="0">
                <a:latin typeface="Arial" panose="020B0604020202020204" pitchFamily="34" charset="0"/>
                <a:cs typeface="Arial" panose="020B0604020202020204" pitchFamily="34" charset="0"/>
              </a:rPr>
              <a:t>. [Online]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Available at: https://</a:t>
            </a:r>
            <a:r>
              <a:rPr lang="en-US" sz="2400" dirty="0" err="1">
                <a:latin typeface="Arial" panose="020B0604020202020204" pitchFamily="34" charset="0"/>
                <a:cs typeface="Arial" panose="020B0604020202020204" pitchFamily="34" charset="0"/>
              </a:rPr>
              <a:t>www.patientpower.info</a:t>
            </a:r>
            <a:r>
              <a:rPr lang="en-US" sz="2400" dirty="0">
                <a:latin typeface="Arial" panose="020B0604020202020204" pitchFamily="34" charset="0"/>
                <a:cs typeface="Arial" panose="020B0604020202020204" pitchFamily="34" charset="0"/>
              </a:rPr>
              <a:t>/prostate-cancer/symptoms (Accessed: 21 October 2025).</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Murphy, A.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(2024) 'Understanding and addressing prostate cancer disparities in diagnosis, treatment, and outcomes among Black men,' </a:t>
            </a:r>
            <a:r>
              <a:rPr lang="en-US" sz="2400" i="1" dirty="0">
                <a:latin typeface="Arial" panose="020B0604020202020204" pitchFamily="34" charset="0"/>
                <a:cs typeface="Arial" panose="020B0604020202020204" pitchFamily="34" charset="0"/>
              </a:rPr>
              <a:t>Cancer Control</a:t>
            </a:r>
            <a:r>
              <a:rPr lang="en-US" sz="2400" dirty="0">
                <a:latin typeface="Arial" panose="020B0604020202020204" pitchFamily="34" charset="0"/>
                <a:cs typeface="Arial" panose="020B0604020202020204" pitchFamily="34" charset="0"/>
              </a:rPr>
              <a:t>, 31.</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Noble, H. and Smith, J. (2015) 'Issues of validity and reliability in qualitative research,' </a:t>
            </a:r>
            <a:r>
              <a:rPr lang="en-US" sz="2400" i="1" dirty="0">
                <a:latin typeface="Arial" panose="020B0604020202020204" pitchFamily="34" charset="0"/>
                <a:cs typeface="Arial" panose="020B0604020202020204" pitchFamily="34" charset="0"/>
              </a:rPr>
              <a:t>Evidence-Based Nursing</a:t>
            </a:r>
            <a:r>
              <a:rPr lang="en-US" sz="2400" dirty="0">
                <a:latin typeface="Arial" panose="020B0604020202020204" pitchFamily="34" charset="0"/>
                <a:cs typeface="Arial" panose="020B0604020202020204" pitchFamily="34" charset="0"/>
              </a:rPr>
              <a:t>, 18(2), pp. 34–35.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Nurmi, S.-M.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(2018) 'Privacy of Clinical Research Subjects: An Integrative Literature review,' </a:t>
            </a:r>
            <a:r>
              <a:rPr lang="en-US" sz="2400" i="1" dirty="0">
                <a:latin typeface="Arial" panose="020B0604020202020204" pitchFamily="34" charset="0"/>
                <a:cs typeface="Arial" panose="020B0604020202020204" pitchFamily="34" charset="0"/>
              </a:rPr>
              <a:t>Journal of Empirical Research on Human Research Ethics</a:t>
            </a:r>
            <a:r>
              <a:rPr lang="en-US" sz="2400" dirty="0">
                <a:latin typeface="Arial" panose="020B0604020202020204" pitchFamily="34" charset="0"/>
                <a:cs typeface="Arial" panose="020B0604020202020204" pitchFamily="34" charset="0"/>
              </a:rPr>
              <a:t>, 14(1), pp. 33–48.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Tabuena, A.C., Hilario, Y.M.C. and Buenaflor, M.P. (2021) 'Overview and exemplar components of the research methodology on the research writing process for senior high school students,' </a:t>
            </a:r>
            <a:r>
              <a:rPr lang="en-US" sz="2400" i="1" dirty="0">
                <a:latin typeface="Arial" panose="020B0604020202020204" pitchFamily="34" charset="0"/>
                <a:cs typeface="Arial" panose="020B0604020202020204" pitchFamily="34" charset="0"/>
              </a:rPr>
              <a:t>SSRN Electronic Journal</a:t>
            </a:r>
            <a:r>
              <a:rPr lang="en-US" sz="2400" dirty="0">
                <a:latin typeface="Arial" panose="020B0604020202020204" pitchFamily="34" charset="0"/>
                <a:cs typeface="Arial" panose="020B0604020202020204" pitchFamily="34" charset="0"/>
              </a:rPr>
              <a:t> [Preprint].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University of Wales Trinity Saint David, (2022). </a:t>
            </a:r>
            <a:r>
              <a:rPr lang="en-US" sz="2400" i="1" dirty="0">
                <a:latin typeface="Arial" panose="020B0604020202020204" pitchFamily="34" charset="0"/>
                <a:cs typeface="Arial" panose="020B0604020202020204" pitchFamily="34" charset="0"/>
              </a:rPr>
              <a:t>Research Integrity and Ethics</a:t>
            </a:r>
            <a:r>
              <a:rPr lang="en-US" sz="2400" dirty="0">
                <a:latin typeface="Arial" panose="020B0604020202020204" pitchFamily="34" charset="0"/>
                <a:cs typeface="Arial" panose="020B0604020202020204" pitchFamily="34" charset="0"/>
              </a:rPr>
              <a:t>. [Online] Available at: https://</a:t>
            </a:r>
            <a:r>
              <a:rPr lang="en-US" sz="2400" dirty="0" err="1">
                <a:latin typeface="Arial" panose="020B0604020202020204" pitchFamily="34" charset="0"/>
                <a:cs typeface="Arial" panose="020B0604020202020204" pitchFamily="34" charset="0"/>
              </a:rPr>
              <a:t>www.uwtsd.ac.uk</a:t>
            </a:r>
            <a:r>
              <a:rPr lang="en-US" sz="2400" dirty="0">
                <a:latin typeface="Arial" panose="020B0604020202020204" pitchFamily="34" charset="0"/>
                <a:cs typeface="Arial" panose="020B0604020202020204" pitchFamily="34" charset="0"/>
              </a:rPr>
              <a:t>/research/research-integrity-and-ethics (Accessed: 21 October 2025).</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US" dirty="0"/>
              <a:t> </a:t>
            </a:r>
            <a:endParaRPr lang="en-GB" dirty="0"/>
          </a:p>
        </p:txBody>
      </p:sp>
    </p:spTree>
    <p:extLst>
      <p:ext uri="{BB962C8B-B14F-4D97-AF65-F5344CB8AC3E}">
        <p14:creationId xmlns:p14="http://schemas.microsoft.com/office/powerpoint/2010/main" val="104661417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ormalEmail" id="{44027292-69A9-FD43-B704-CCF643FD12FF}" vid="{A7EEE989-FEB4-1343-92CE-F41ABC3472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2659</TotalTime>
  <Words>1235</Words>
  <Application>Microsoft Macintosh PowerPoint</Application>
  <PresentationFormat>Custom</PresentationFormat>
  <Paragraphs>158</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Calibri</vt:lpstr>
      <vt:lpstr>Calibri Light</vt:lpstr>
      <vt:lpstr>Office 2013 - 2022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Mariama  Aliu Sal (2127362)</dc:creator>
  <cp:lastModifiedBy>Mariama  Aliu Sal (2127362)</cp:lastModifiedBy>
  <cp:revision>2</cp:revision>
  <cp:lastPrinted>2025-10-23T23:02:35Z</cp:lastPrinted>
  <dcterms:created xsi:type="dcterms:W3CDTF">2025-10-21T13:37:14Z</dcterms:created>
  <dcterms:modified xsi:type="dcterms:W3CDTF">2025-10-27T13:06:29Z</dcterms:modified>
</cp:coreProperties>
</file>