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9" r:id="rId3"/>
    <p:sldId id="270" r:id="rId4"/>
    <p:sldId id="272" r:id="rId5"/>
    <p:sldId id="260" r:id="rId6"/>
    <p:sldId id="280" r:id="rId7"/>
    <p:sldId id="294" r:id="rId8"/>
    <p:sldId id="264" r:id="rId9"/>
    <p:sldId id="267" r:id="rId10"/>
    <p:sldId id="268" r:id="rId11"/>
    <p:sldId id="295" r:id="rId12"/>
    <p:sldId id="292" r:id="rId13"/>
    <p:sldId id="29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AF0CBFC-5404-52EE-C759-94A24AD92B2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9D416752-A56F-9CAF-5ABD-4CECA2DF76E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5AC3FB2-36F1-499A-83D1-0ED9CA6ABDD7}" type="datetime1">
              <a:rPr lang="en-GB"/>
              <a:pPr lvl="0"/>
              <a:t>17/10/2022</a:t>
            </a:fld>
            <a:endParaRPr lang="en-GB"/>
          </a:p>
        </p:txBody>
      </p:sp>
      <p:sp>
        <p:nvSpPr>
          <p:cNvPr id="4" name="Slide Image Placeholder 3">
            <a:extLst>
              <a:ext uri="{FF2B5EF4-FFF2-40B4-BE49-F238E27FC236}">
                <a16:creationId xmlns:a16="http://schemas.microsoft.com/office/drawing/2014/main" id="{01FEDE5C-A7F3-A4D4-6F4E-B4D90645097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403099B-958F-4CF0-530D-BB0D424968D9}"/>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1114FF9-EA75-0132-0759-01CA013B647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2F73FBF-AAB4-049F-A2D5-8B1C84B49BB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DCDFCA9-2337-4469-96AE-7EABAB866CD9}" type="slidenum">
              <a:t>‹#›</a:t>
            </a:fld>
            <a:endParaRPr lang="en-GB"/>
          </a:p>
        </p:txBody>
      </p:sp>
    </p:spTree>
    <p:extLst>
      <p:ext uri="{BB962C8B-B14F-4D97-AF65-F5344CB8AC3E}">
        <p14:creationId xmlns:p14="http://schemas.microsoft.com/office/powerpoint/2010/main" val="197013190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D8E449-3A98-C763-0D87-BC85E2128C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059466-3B29-1289-4F32-C81CD56FD18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48E1A4-F2D4-C395-1501-A35CE8EB3FC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75CA5D8-FAA2-4C87-8D0C-8A272B9582A8}"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6AFC7C-63DD-7D48-2919-15C9A24F93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06F31A-4631-29A8-716E-398D440B10A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5060ACA-2CB3-2E4E-3757-C278FF1E2DC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87AC841-8FC2-43EF-B1B9-C27AEED878B5}"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53341E-77A5-5788-45BC-2A0E207F9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3A696D-BD01-8BF3-D008-D9A41A6D2AA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70AA4FC-E409-EEC5-0DF4-89E79D6B57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92F2909-67C1-4213-BDB0-50466A87AF1A}"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D405D0-95F5-7DFB-C757-753DC655E1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60C11A-4BC4-5F5F-DE51-87F57C1D02D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75BE86B-686D-0EC9-D7E3-26304DEC3DC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7353AB-5330-47D7-80E3-AB24E7E6B6CA}"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DF5E49-9E79-8871-3163-56BEBAB5EF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0783D0-9282-F06C-78BE-D77DE71260A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DBBA1C6-A305-929A-99B1-11B12F4667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697AEDB-B279-4830-A1FE-25EC0A2B99D9}"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5F540E-9349-E5C9-BE7C-D72BE10108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BB7631-3B5F-77F0-76C4-7C077BB7994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4EBB3F2-AE4D-8BD1-7EA7-DCAD05925B8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5A42D5-7939-48E2-9158-833573A7E579}"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F018EE-9684-3683-9DFF-70D7C27F342F}"/>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59BFD635-DC60-B5C2-FCA0-C38286EB84D4}"/>
              </a:ext>
            </a:extLst>
          </p:cNvPr>
          <p:cNvSpPr txBox="1">
            <a:spLocks noGrp="1"/>
          </p:cNvSpPr>
          <p:nvPr>
            <p:ph type="body" sz="quarter" idx="1"/>
          </p:nvPr>
        </p:nvSpPr>
        <p:spPr/>
        <p:txBody>
          <a:bodyPr/>
          <a:lstStyle/>
          <a:p>
            <a:pPr lvl="0"/>
            <a:r>
              <a:rPr lang="en-GB" b="1"/>
              <a:t>Price </a:t>
            </a:r>
            <a:r>
              <a:rPr lang="en-GB"/>
              <a:t>is the amount the consumer must exchange to receive the offering . Solomon et al (2009).</a:t>
            </a:r>
          </a:p>
          <a:p>
            <a:pPr lvl="0"/>
            <a:r>
              <a:rPr lang="en-GB" i="1"/>
              <a:t>The company’s goal in terms of price is really to reduce costs through improving manufacturing and efficiency, and most importantly the marketer needs to increase the perceived value of the benefits of its products and services to the buyer or consumer</a:t>
            </a:r>
          </a:p>
          <a:p>
            <a:pPr lvl="0"/>
            <a:endParaRPr lang="en-GB" i="1"/>
          </a:p>
          <a:p>
            <a:pPr lvl="0"/>
            <a:r>
              <a:rPr lang="en-GB" b="1"/>
              <a:t>Place </a:t>
            </a:r>
            <a:r>
              <a:rPr lang="en-GB"/>
              <a:t>includes company activities that make the product available to target consumers. Kotler and Armstrong (2010).</a:t>
            </a:r>
          </a:p>
          <a:p>
            <a:pPr lvl="0"/>
            <a:r>
              <a:rPr lang="en-GB" i="1"/>
              <a:t>Place is also known as channel, distribution, or intermediary. It is the mechanism through which goods and/or services are moved from the manufacturer/ service provider to the user or consumer</a:t>
            </a:r>
          </a:p>
          <a:p>
            <a:pPr lvl="0"/>
            <a:endParaRPr lang="en-GB" i="1"/>
          </a:p>
          <a:p>
            <a:pPr lvl="0"/>
            <a:r>
              <a:rPr lang="en-GB" b="1"/>
              <a:t>Product </a:t>
            </a:r>
            <a:r>
              <a:rPr lang="en-GB"/>
              <a:t>means the goods-and-services combination the company offers to the target market. Kotler and Armstrong (2010).</a:t>
            </a:r>
          </a:p>
          <a:p>
            <a:pPr lvl="0"/>
            <a:r>
              <a:rPr lang="en-GB" i="1"/>
              <a:t>For many a product is simply the tangible, physical item that we buy or sell. You can also think of the product as intangible i.e. a service.</a:t>
            </a:r>
          </a:p>
          <a:p>
            <a:pPr lvl="0"/>
            <a:endParaRPr lang="en-GB" i="1"/>
          </a:p>
          <a:p>
            <a:pPr lvl="0"/>
            <a:r>
              <a:rPr lang="en-GB" b="1"/>
              <a:t>Promotion </a:t>
            </a:r>
            <a:r>
              <a:rPr lang="en-GB"/>
              <a:t>includes all of the activities marketers undertake to inform consumers about their products and to encourage potential customers to buy these products. Solomon et al (2009).</a:t>
            </a:r>
          </a:p>
          <a:p>
            <a:pPr lvl="0"/>
            <a:r>
              <a:rPr lang="en-GB" i="1"/>
              <a:t>Promotion includes all of the tools available to the marketer for marketing communication. </a:t>
            </a:r>
          </a:p>
          <a:p>
            <a:pPr lvl="0"/>
            <a:endParaRPr lang="en-GB" i="1"/>
          </a:p>
          <a:p>
            <a:pPr lvl="0"/>
            <a:r>
              <a:rPr lang="en-GB" b="1"/>
              <a:t>Process </a:t>
            </a:r>
            <a:r>
              <a:rPr lang="en-GB"/>
              <a:t>is) . . . The actual procedures, mechanisms, and flow of activities by which the service is delivered – this service delivery and operating systems. </a:t>
            </a:r>
          </a:p>
          <a:p>
            <a:pPr lvl="0"/>
            <a:r>
              <a:rPr lang="en-GB"/>
              <a:t>Zeithaml et al (2008).</a:t>
            </a:r>
          </a:p>
          <a:p>
            <a:pPr lvl="0"/>
            <a:r>
              <a:rPr lang="en-GB" i="1"/>
              <a:t>However in reality it is more about the customer interface between the business and consumer and how they deal with each other in a series of steps in stages, i.e. throughout the process</a:t>
            </a:r>
          </a:p>
          <a:p>
            <a:pPr lvl="0"/>
            <a:endParaRPr lang="en-GB" i="1"/>
          </a:p>
          <a:p>
            <a:pPr lvl="0"/>
            <a:r>
              <a:rPr lang="en-GB" b="1"/>
              <a:t>Physical evidence </a:t>
            </a:r>
            <a:r>
              <a:rPr lang="en-GB"/>
              <a:t>is) . . . The environment in which the service is delivered, and where the firm and customer interact, and any tangible components that facilitate performance or communication of the service.  Zeithaml et al (2008 )</a:t>
            </a:r>
          </a:p>
          <a:p>
            <a:pPr lvl="0"/>
            <a:r>
              <a:rPr lang="en-GB" i="1"/>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lvl="0"/>
            <a:endParaRPr lang="en-GB" i="1"/>
          </a:p>
          <a:p>
            <a:pPr lvl="0"/>
            <a:r>
              <a:rPr lang="en-GB" b="1"/>
              <a:t>(People </a:t>
            </a:r>
            <a:r>
              <a:rPr lang="en-GB"/>
              <a:t>are) . . . All human actors who play a part in service delivery and thus influence the buyers' perceptions; namely, the firm's personnel, the customer, and other customers in the service environment. Zeithaml et al (2008).</a:t>
            </a:r>
          </a:p>
          <a:p>
            <a:pPr lvl="0"/>
            <a:r>
              <a:rPr lang="en-GB" i="1"/>
              <a:t>People are the most important element of any service or experience. Services tend to be produced and consumed at the same moment, and aspects of the customer experience are altered to meet the individual needs of the person consuming it.</a:t>
            </a:r>
          </a:p>
          <a:p>
            <a:pPr lvl="0"/>
            <a:endParaRPr lang="en-GB"/>
          </a:p>
        </p:txBody>
      </p:sp>
      <p:sp>
        <p:nvSpPr>
          <p:cNvPr id="4" name="Slide Number Placeholder 3">
            <a:extLst>
              <a:ext uri="{FF2B5EF4-FFF2-40B4-BE49-F238E27FC236}">
                <a16:creationId xmlns:a16="http://schemas.microsoft.com/office/drawing/2014/main" id="{D3115357-FCAF-F720-4D8E-C061AD4FB35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B5AF75F-180E-446C-8FE8-1CE1F6CC5D45}" type="slidenum">
              <a:t>12</a:t>
            </a:fld>
            <a:endParaRPr lang="en-GB" sz="1200" b="0" i="0" u="none" strike="noStrike" kern="1200" cap="none" spc="0" baseline="0">
              <a:solidFill>
                <a:srgbClr val="000000"/>
              </a:solidFill>
              <a:uFillTx/>
              <a:latin typeface="Calibri" pitchFamily="34"/>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78BC0-3CFA-A05A-76A4-16DF90C5B4A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EC4CFA39-E9BC-EC95-E76C-D97E46820A5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90E3EA1C-10A1-055D-DFB6-383D1254F88E}"/>
              </a:ext>
            </a:extLst>
          </p:cNvPr>
          <p:cNvSpPr txBox="1">
            <a:spLocks noGrp="1"/>
          </p:cNvSpPr>
          <p:nvPr>
            <p:ph type="dt" sz="half" idx="7"/>
          </p:nvPr>
        </p:nvSpPr>
        <p:spPr/>
        <p:txBody>
          <a:bodyPr/>
          <a:lstStyle>
            <a:lvl1pPr>
              <a:defRPr/>
            </a:lvl1pPr>
          </a:lstStyle>
          <a:p>
            <a:pPr lvl="0"/>
            <a:fld id="{DEC02396-801B-47FD-8538-D64920288151}" type="datetime1">
              <a:rPr lang="en-GB"/>
              <a:pPr lvl="0"/>
              <a:t>17/10/2022</a:t>
            </a:fld>
            <a:endParaRPr lang="en-GB"/>
          </a:p>
        </p:txBody>
      </p:sp>
      <p:sp>
        <p:nvSpPr>
          <p:cNvPr id="5" name="Footer Placeholder 4">
            <a:extLst>
              <a:ext uri="{FF2B5EF4-FFF2-40B4-BE49-F238E27FC236}">
                <a16:creationId xmlns:a16="http://schemas.microsoft.com/office/drawing/2014/main" id="{A594D610-DDE6-BBEE-98B5-947C1DEEA4A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677DDEC-BA51-69A2-EA62-5A7CCD989B77}"/>
              </a:ext>
            </a:extLst>
          </p:cNvPr>
          <p:cNvSpPr txBox="1">
            <a:spLocks noGrp="1"/>
          </p:cNvSpPr>
          <p:nvPr>
            <p:ph type="sldNum" sz="quarter" idx="8"/>
          </p:nvPr>
        </p:nvSpPr>
        <p:spPr/>
        <p:txBody>
          <a:bodyPr/>
          <a:lstStyle>
            <a:lvl1pPr>
              <a:defRPr/>
            </a:lvl1pPr>
          </a:lstStyle>
          <a:p>
            <a:pPr lvl="0"/>
            <a:fld id="{0A0A1774-31D3-4BFC-859E-BD2722B77E23}" type="slidenum">
              <a:t>‹#›</a:t>
            </a:fld>
            <a:endParaRPr lang="en-GB"/>
          </a:p>
        </p:txBody>
      </p:sp>
    </p:spTree>
    <p:extLst>
      <p:ext uri="{BB962C8B-B14F-4D97-AF65-F5344CB8AC3E}">
        <p14:creationId xmlns:p14="http://schemas.microsoft.com/office/powerpoint/2010/main" val="155683169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FC00-2C06-F3AA-74FA-1048FA9606E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7D5DAEB-D059-C26B-6E1B-649364ED133F}"/>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F2A05-837F-2DFE-D6B8-4F393E94A42E}"/>
              </a:ext>
            </a:extLst>
          </p:cNvPr>
          <p:cNvSpPr txBox="1">
            <a:spLocks noGrp="1"/>
          </p:cNvSpPr>
          <p:nvPr>
            <p:ph type="dt" sz="half" idx="7"/>
          </p:nvPr>
        </p:nvSpPr>
        <p:spPr/>
        <p:txBody>
          <a:bodyPr/>
          <a:lstStyle>
            <a:lvl1pPr>
              <a:defRPr/>
            </a:lvl1pPr>
          </a:lstStyle>
          <a:p>
            <a:pPr lvl="0"/>
            <a:fld id="{967F24BE-43B4-4C70-8981-7A688781EDD6}" type="datetime1">
              <a:rPr lang="en-GB"/>
              <a:pPr lvl="0"/>
              <a:t>17/10/2022</a:t>
            </a:fld>
            <a:endParaRPr lang="en-GB"/>
          </a:p>
        </p:txBody>
      </p:sp>
      <p:sp>
        <p:nvSpPr>
          <p:cNvPr id="5" name="Footer Placeholder 4">
            <a:extLst>
              <a:ext uri="{FF2B5EF4-FFF2-40B4-BE49-F238E27FC236}">
                <a16:creationId xmlns:a16="http://schemas.microsoft.com/office/drawing/2014/main" id="{2FF87281-5F4E-F7D5-DF97-1B7054E26F9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0CD94EC-5E3A-01DD-2962-E6C523B63587}"/>
              </a:ext>
            </a:extLst>
          </p:cNvPr>
          <p:cNvSpPr txBox="1">
            <a:spLocks noGrp="1"/>
          </p:cNvSpPr>
          <p:nvPr>
            <p:ph type="sldNum" sz="quarter" idx="8"/>
          </p:nvPr>
        </p:nvSpPr>
        <p:spPr/>
        <p:txBody>
          <a:bodyPr/>
          <a:lstStyle>
            <a:lvl1pPr>
              <a:defRPr/>
            </a:lvl1pPr>
          </a:lstStyle>
          <a:p>
            <a:pPr lvl="0"/>
            <a:fld id="{09D5AB03-5B0B-4C75-9580-9A70F79802B0}" type="slidenum">
              <a:t>‹#›</a:t>
            </a:fld>
            <a:endParaRPr lang="en-GB"/>
          </a:p>
        </p:txBody>
      </p:sp>
    </p:spTree>
    <p:extLst>
      <p:ext uri="{BB962C8B-B14F-4D97-AF65-F5344CB8AC3E}">
        <p14:creationId xmlns:p14="http://schemas.microsoft.com/office/powerpoint/2010/main" val="266706959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82C79-46AD-4462-630C-97EB72B0364D}"/>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8A470A0-0B2A-92DA-0116-57549BB91DF1}"/>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1543DAC1-2014-5340-BFF1-F0CA697A0663}"/>
              </a:ext>
            </a:extLst>
          </p:cNvPr>
          <p:cNvSpPr txBox="1">
            <a:spLocks noGrp="1"/>
          </p:cNvSpPr>
          <p:nvPr>
            <p:ph type="dt" sz="half" idx="7"/>
          </p:nvPr>
        </p:nvSpPr>
        <p:spPr/>
        <p:txBody>
          <a:bodyPr/>
          <a:lstStyle>
            <a:lvl1pPr>
              <a:defRPr/>
            </a:lvl1pPr>
          </a:lstStyle>
          <a:p>
            <a:pPr lvl="0"/>
            <a:fld id="{A2D6249E-E876-4C13-8941-4D310206BACB}" type="datetime1">
              <a:rPr lang="en-GB"/>
              <a:pPr lvl="0"/>
              <a:t>17/10/2022</a:t>
            </a:fld>
            <a:endParaRPr lang="en-GB"/>
          </a:p>
        </p:txBody>
      </p:sp>
      <p:sp>
        <p:nvSpPr>
          <p:cNvPr id="5" name="Footer Placeholder 4">
            <a:extLst>
              <a:ext uri="{FF2B5EF4-FFF2-40B4-BE49-F238E27FC236}">
                <a16:creationId xmlns:a16="http://schemas.microsoft.com/office/drawing/2014/main" id="{4E24ED5A-C590-3D44-378A-C0BB5A5E6D6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651644E-C383-CE42-0695-B10E4372291B}"/>
              </a:ext>
            </a:extLst>
          </p:cNvPr>
          <p:cNvSpPr txBox="1">
            <a:spLocks noGrp="1"/>
          </p:cNvSpPr>
          <p:nvPr>
            <p:ph type="sldNum" sz="quarter" idx="8"/>
          </p:nvPr>
        </p:nvSpPr>
        <p:spPr/>
        <p:txBody>
          <a:bodyPr/>
          <a:lstStyle>
            <a:lvl1pPr>
              <a:defRPr/>
            </a:lvl1pPr>
          </a:lstStyle>
          <a:p>
            <a:pPr lvl="0"/>
            <a:fld id="{78B184CD-87DE-40F9-92E2-7D586E50D451}" type="slidenum">
              <a:t>‹#›</a:t>
            </a:fld>
            <a:endParaRPr lang="en-GB"/>
          </a:p>
        </p:txBody>
      </p:sp>
    </p:spTree>
    <p:extLst>
      <p:ext uri="{BB962C8B-B14F-4D97-AF65-F5344CB8AC3E}">
        <p14:creationId xmlns:p14="http://schemas.microsoft.com/office/powerpoint/2010/main" val="261679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0FDE-C605-1FAE-5596-B08A5148078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538C86D-993D-0777-F511-5A70C3ED7FF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B9F5D3-FF60-CAC7-C239-B167E7B4A0CC}"/>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77E75B-4CBD-8C2F-5186-37F77CD1A1D5}"/>
              </a:ext>
            </a:extLst>
          </p:cNvPr>
          <p:cNvSpPr txBox="1">
            <a:spLocks noGrp="1"/>
          </p:cNvSpPr>
          <p:nvPr>
            <p:ph type="dt" sz="half" idx="7"/>
          </p:nvPr>
        </p:nvSpPr>
        <p:spPr/>
        <p:txBody>
          <a:bodyPr/>
          <a:lstStyle>
            <a:lvl1pPr>
              <a:defRPr/>
            </a:lvl1pPr>
          </a:lstStyle>
          <a:p>
            <a:pPr lvl="0"/>
            <a:fld id="{88D6781E-EDBF-473A-BF50-3B4B6B8F7893}" type="datetime1">
              <a:rPr lang="en-GB"/>
              <a:pPr lvl="0"/>
              <a:t>17/10/2022</a:t>
            </a:fld>
            <a:endParaRPr lang="en-GB"/>
          </a:p>
        </p:txBody>
      </p:sp>
      <p:sp>
        <p:nvSpPr>
          <p:cNvPr id="6" name="Footer Placeholder 5">
            <a:extLst>
              <a:ext uri="{FF2B5EF4-FFF2-40B4-BE49-F238E27FC236}">
                <a16:creationId xmlns:a16="http://schemas.microsoft.com/office/drawing/2014/main" id="{CA2DFC4B-BAF7-BDCE-BA20-C650BA6AEA2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385429E-9901-FDC1-4E25-18E09EE25870}"/>
              </a:ext>
            </a:extLst>
          </p:cNvPr>
          <p:cNvSpPr txBox="1">
            <a:spLocks noGrp="1"/>
          </p:cNvSpPr>
          <p:nvPr>
            <p:ph type="sldNum" sz="quarter" idx="8"/>
          </p:nvPr>
        </p:nvSpPr>
        <p:spPr/>
        <p:txBody>
          <a:bodyPr/>
          <a:lstStyle>
            <a:lvl1pPr>
              <a:defRPr/>
            </a:lvl1pPr>
          </a:lstStyle>
          <a:p>
            <a:pPr lvl="0"/>
            <a:fld id="{87809183-4E9A-4ACB-B4A4-92A7FE148445}" type="slidenum">
              <a:t>‹#›</a:t>
            </a:fld>
            <a:endParaRPr lang="en-GB"/>
          </a:p>
        </p:txBody>
      </p:sp>
    </p:spTree>
    <p:extLst>
      <p:ext uri="{BB962C8B-B14F-4D97-AF65-F5344CB8AC3E}">
        <p14:creationId xmlns:p14="http://schemas.microsoft.com/office/powerpoint/2010/main" val="3078212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5869-B932-9F78-A959-651F67651EBF}"/>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F42CCC3-EAB3-BDB9-B8F2-30A9482CC057}"/>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85A5869-C6AC-5295-FA5C-9E63611F183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BC6F93-1A7C-2216-5C05-E78E218F2FDF}"/>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464AFBC-CEA6-34F3-5004-FA4FC99A8930}"/>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0A897D-5688-1ACD-9412-F8FECEBD87D3}"/>
              </a:ext>
            </a:extLst>
          </p:cNvPr>
          <p:cNvSpPr txBox="1">
            <a:spLocks noGrp="1"/>
          </p:cNvSpPr>
          <p:nvPr>
            <p:ph type="dt" sz="half" idx="7"/>
          </p:nvPr>
        </p:nvSpPr>
        <p:spPr/>
        <p:txBody>
          <a:bodyPr/>
          <a:lstStyle>
            <a:lvl1pPr>
              <a:defRPr/>
            </a:lvl1pPr>
          </a:lstStyle>
          <a:p>
            <a:pPr lvl="0"/>
            <a:fld id="{C7FAAE83-18CC-43DD-8DCC-9BEA966C833D}" type="datetime1">
              <a:rPr lang="en-GB"/>
              <a:pPr lvl="0"/>
              <a:t>17/10/2022</a:t>
            </a:fld>
            <a:endParaRPr lang="en-GB"/>
          </a:p>
        </p:txBody>
      </p:sp>
      <p:sp>
        <p:nvSpPr>
          <p:cNvPr id="8" name="Footer Placeholder 7">
            <a:extLst>
              <a:ext uri="{FF2B5EF4-FFF2-40B4-BE49-F238E27FC236}">
                <a16:creationId xmlns:a16="http://schemas.microsoft.com/office/drawing/2014/main" id="{C5095044-1F4F-1BAA-B7BB-6270AF74788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86039C3-C5C7-8EF8-B0FF-5A2794B43449}"/>
              </a:ext>
            </a:extLst>
          </p:cNvPr>
          <p:cNvSpPr txBox="1">
            <a:spLocks noGrp="1"/>
          </p:cNvSpPr>
          <p:nvPr>
            <p:ph type="sldNum" sz="quarter" idx="8"/>
          </p:nvPr>
        </p:nvSpPr>
        <p:spPr/>
        <p:txBody>
          <a:bodyPr/>
          <a:lstStyle>
            <a:lvl1pPr>
              <a:defRPr/>
            </a:lvl1pPr>
          </a:lstStyle>
          <a:p>
            <a:pPr lvl="0"/>
            <a:fld id="{98D5E12A-3525-4BDE-8745-76AF1145A53E}" type="slidenum">
              <a:t>‹#›</a:t>
            </a:fld>
            <a:endParaRPr lang="en-GB"/>
          </a:p>
        </p:txBody>
      </p:sp>
    </p:spTree>
    <p:extLst>
      <p:ext uri="{BB962C8B-B14F-4D97-AF65-F5344CB8AC3E}">
        <p14:creationId xmlns:p14="http://schemas.microsoft.com/office/powerpoint/2010/main" val="3905451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41EF5-856A-71F3-B257-0D1613C9A53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372A989-959E-3C05-C324-487FDBA6D394}"/>
              </a:ext>
            </a:extLst>
          </p:cNvPr>
          <p:cNvSpPr txBox="1">
            <a:spLocks noGrp="1"/>
          </p:cNvSpPr>
          <p:nvPr>
            <p:ph type="dt" sz="half" idx="7"/>
          </p:nvPr>
        </p:nvSpPr>
        <p:spPr/>
        <p:txBody>
          <a:bodyPr/>
          <a:lstStyle>
            <a:lvl1pPr>
              <a:defRPr/>
            </a:lvl1pPr>
          </a:lstStyle>
          <a:p>
            <a:pPr lvl="0"/>
            <a:fld id="{8AB31186-D798-43C7-B337-E0AD14B300E6}" type="datetime1">
              <a:rPr lang="en-GB"/>
              <a:pPr lvl="0"/>
              <a:t>17/10/2022</a:t>
            </a:fld>
            <a:endParaRPr lang="en-GB"/>
          </a:p>
        </p:txBody>
      </p:sp>
      <p:sp>
        <p:nvSpPr>
          <p:cNvPr id="4" name="Footer Placeholder 3">
            <a:extLst>
              <a:ext uri="{FF2B5EF4-FFF2-40B4-BE49-F238E27FC236}">
                <a16:creationId xmlns:a16="http://schemas.microsoft.com/office/drawing/2014/main" id="{E78BF8EC-398E-B6C8-3757-6784147C6D46}"/>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846DE46-E966-E5FB-ABF6-7758CA874786}"/>
              </a:ext>
            </a:extLst>
          </p:cNvPr>
          <p:cNvSpPr txBox="1">
            <a:spLocks noGrp="1"/>
          </p:cNvSpPr>
          <p:nvPr>
            <p:ph type="sldNum" sz="quarter" idx="8"/>
          </p:nvPr>
        </p:nvSpPr>
        <p:spPr/>
        <p:txBody>
          <a:bodyPr/>
          <a:lstStyle>
            <a:lvl1pPr>
              <a:defRPr/>
            </a:lvl1pPr>
          </a:lstStyle>
          <a:p>
            <a:pPr lvl="0"/>
            <a:fld id="{F3362BE2-208E-4ECC-B55D-1E131004042F}" type="slidenum">
              <a:t>‹#›</a:t>
            </a:fld>
            <a:endParaRPr lang="en-GB"/>
          </a:p>
        </p:txBody>
      </p:sp>
    </p:spTree>
    <p:extLst>
      <p:ext uri="{BB962C8B-B14F-4D97-AF65-F5344CB8AC3E}">
        <p14:creationId xmlns:p14="http://schemas.microsoft.com/office/powerpoint/2010/main" val="78880206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881E7F-9B4A-02F9-3275-FC01E5096740}"/>
              </a:ext>
            </a:extLst>
          </p:cNvPr>
          <p:cNvSpPr txBox="1">
            <a:spLocks noGrp="1"/>
          </p:cNvSpPr>
          <p:nvPr>
            <p:ph type="dt" sz="half" idx="7"/>
          </p:nvPr>
        </p:nvSpPr>
        <p:spPr/>
        <p:txBody>
          <a:bodyPr/>
          <a:lstStyle>
            <a:lvl1pPr>
              <a:defRPr/>
            </a:lvl1pPr>
          </a:lstStyle>
          <a:p>
            <a:pPr lvl="0"/>
            <a:fld id="{2BB73361-A1C8-4095-8144-068F981A48BB}" type="datetime1">
              <a:rPr lang="en-GB"/>
              <a:pPr lvl="0"/>
              <a:t>17/10/2022</a:t>
            </a:fld>
            <a:endParaRPr lang="en-GB"/>
          </a:p>
        </p:txBody>
      </p:sp>
      <p:sp>
        <p:nvSpPr>
          <p:cNvPr id="3" name="Footer Placeholder 2">
            <a:extLst>
              <a:ext uri="{FF2B5EF4-FFF2-40B4-BE49-F238E27FC236}">
                <a16:creationId xmlns:a16="http://schemas.microsoft.com/office/drawing/2014/main" id="{B64752CF-70DD-2CA5-07B8-3C148C08898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DAF288F1-D27E-FDDD-1CF5-AF8A776CD30F}"/>
              </a:ext>
            </a:extLst>
          </p:cNvPr>
          <p:cNvSpPr txBox="1">
            <a:spLocks noGrp="1"/>
          </p:cNvSpPr>
          <p:nvPr>
            <p:ph type="sldNum" sz="quarter" idx="8"/>
          </p:nvPr>
        </p:nvSpPr>
        <p:spPr/>
        <p:txBody>
          <a:bodyPr/>
          <a:lstStyle>
            <a:lvl1pPr>
              <a:defRPr/>
            </a:lvl1pPr>
          </a:lstStyle>
          <a:p>
            <a:pPr lvl="0"/>
            <a:fld id="{FE444D81-9FC2-4874-907D-C376A307A4B1}" type="slidenum">
              <a:t>‹#›</a:t>
            </a:fld>
            <a:endParaRPr lang="en-GB"/>
          </a:p>
        </p:txBody>
      </p:sp>
    </p:spTree>
    <p:extLst>
      <p:ext uri="{BB962C8B-B14F-4D97-AF65-F5344CB8AC3E}">
        <p14:creationId xmlns:p14="http://schemas.microsoft.com/office/powerpoint/2010/main" val="405472248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CC49E-FA2C-86B9-06B9-DC4C91B2F01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176491D-7F86-09FD-2482-BF220D079F4B}"/>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EC4D18-C313-99CE-8B0F-1552C4B8CFB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DB9B51B-288F-5FF2-C72D-4516BBF076B4}"/>
              </a:ext>
            </a:extLst>
          </p:cNvPr>
          <p:cNvSpPr txBox="1">
            <a:spLocks noGrp="1"/>
          </p:cNvSpPr>
          <p:nvPr>
            <p:ph type="dt" sz="half" idx="7"/>
          </p:nvPr>
        </p:nvSpPr>
        <p:spPr/>
        <p:txBody>
          <a:bodyPr/>
          <a:lstStyle>
            <a:lvl1pPr>
              <a:defRPr/>
            </a:lvl1pPr>
          </a:lstStyle>
          <a:p>
            <a:pPr lvl="0"/>
            <a:fld id="{DA47DF12-E1F8-4EA5-B593-90B3CD6925B4}" type="datetime1">
              <a:rPr lang="en-GB"/>
              <a:pPr lvl="0"/>
              <a:t>17/10/2022</a:t>
            </a:fld>
            <a:endParaRPr lang="en-GB"/>
          </a:p>
        </p:txBody>
      </p:sp>
      <p:sp>
        <p:nvSpPr>
          <p:cNvPr id="6" name="Footer Placeholder 5">
            <a:extLst>
              <a:ext uri="{FF2B5EF4-FFF2-40B4-BE49-F238E27FC236}">
                <a16:creationId xmlns:a16="http://schemas.microsoft.com/office/drawing/2014/main" id="{9F201437-028D-CD31-9146-2EFD28D6A42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F33158E-FD62-B601-745B-AFE825F891B7}"/>
              </a:ext>
            </a:extLst>
          </p:cNvPr>
          <p:cNvSpPr txBox="1">
            <a:spLocks noGrp="1"/>
          </p:cNvSpPr>
          <p:nvPr>
            <p:ph type="sldNum" sz="quarter" idx="8"/>
          </p:nvPr>
        </p:nvSpPr>
        <p:spPr/>
        <p:txBody>
          <a:bodyPr/>
          <a:lstStyle>
            <a:lvl1pPr>
              <a:defRPr/>
            </a:lvl1pPr>
          </a:lstStyle>
          <a:p>
            <a:pPr lvl="0"/>
            <a:fld id="{7A168A47-39B6-4A32-AA9E-D99CBA737F43}" type="slidenum">
              <a:t>‹#›</a:t>
            </a:fld>
            <a:endParaRPr lang="en-GB"/>
          </a:p>
        </p:txBody>
      </p:sp>
    </p:spTree>
    <p:extLst>
      <p:ext uri="{BB962C8B-B14F-4D97-AF65-F5344CB8AC3E}">
        <p14:creationId xmlns:p14="http://schemas.microsoft.com/office/powerpoint/2010/main" val="563954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777F5-9A1D-80DA-4772-A4A8FB6653B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B9EF04E1-97AB-D964-C010-90C4EE075AE7}"/>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98F10634-528C-A455-0FA7-F44F0EE4756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E51F093-1F63-F658-D942-AE9FD5E7EFF2}"/>
              </a:ext>
            </a:extLst>
          </p:cNvPr>
          <p:cNvSpPr txBox="1">
            <a:spLocks noGrp="1"/>
          </p:cNvSpPr>
          <p:nvPr>
            <p:ph type="dt" sz="half" idx="7"/>
          </p:nvPr>
        </p:nvSpPr>
        <p:spPr/>
        <p:txBody>
          <a:bodyPr/>
          <a:lstStyle>
            <a:lvl1pPr>
              <a:defRPr/>
            </a:lvl1pPr>
          </a:lstStyle>
          <a:p>
            <a:pPr lvl="0"/>
            <a:fld id="{F52BA39A-5219-4FC5-90C8-5F26B7E27AE7}" type="datetime1">
              <a:rPr lang="en-GB"/>
              <a:pPr lvl="0"/>
              <a:t>17/10/2022</a:t>
            </a:fld>
            <a:endParaRPr lang="en-GB"/>
          </a:p>
        </p:txBody>
      </p:sp>
      <p:sp>
        <p:nvSpPr>
          <p:cNvPr id="6" name="Footer Placeholder 5">
            <a:extLst>
              <a:ext uri="{FF2B5EF4-FFF2-40B4-BE49-F238E27FC236}">
                <a16:creationId xmlns:a16="http://schemas.microsoft.com/office/drawing/2014/main" id="{BAEE5FA1-5081-D9DB-2CA3-3ADA4EB3EFB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903C9D0-DD30-7CF2-388B-27A694AD3AD0}"/>
              </a:ext>
            </a:extLst>
          </p:cNvPr>
          <p:cNvSpPr txBox="1">
            <a:spLocks noGrp="1"/>
          </p:cNvSpPr>
          <p:nvPr>
            <p:ph type="sldNum" sz="quarter" idx="8"/>
          </p:nvPr>
        </p:nvSpPr>
        <p:spPr/>
        <p:txBody>
          <a:bodyPr/>
          <a:lstStyle>
            <a:lvl1pPr>
              <a:defRPr/>
            </a:lvl1pPr>
          </a:lstStyle>
          <a:p>
            <a:pPr lvl="0"/>
            <a:fld id="{1E7F90D9-8FBA-43CB-8FB0-B89B316F1547}" type="slidenum">
              <a:t>‹#›</a:t>
            </a:fld>
            <a:endParaRPr lang="en-GB"/>
          </a:p>
        </p:txBody>
      </p:sp>
    </p:spTree>
    <p:extLst>
      <p:ext uri="{BB962C8B-B14F-4D97-AF65-F5344CB8AC3E}">
        <p14:creationId xmlns:p14="http://schemas.microsoft.com/office/powerpoint/2010/main" val="1179951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D2D9-85C4-2314-5435-2B4403E416C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E2ECBF9E-8B3C-2496-9ED9-2E508FF444D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BB0AB5-DE30-51B9-84EB-EC35EFA7D2AE}"/>
              </a:ext>
            </a:extLst>
          </p:cNvPr>
          <p:cNvSpPr txBox="1">
            <a:spLocks noGrp="1"/>
          </p:cNvSpPr>
          <p:nvPr>
            <p:ph type="dt" sz="half" idx="7"/>
          </p:nvPr>
        </p:nvSpPr>
        <p:spPr/>
        <p:txBody>
          <a:bodyPr/>
          <a:lstStyle>
            <a:lvl1pPr>
              <a:defRPr/>
            </a:lvl1pPr>
          </a:lstStyle>
          <a:p>
            <a:pPr lvl="0"/>
            <a:fld id="{C544060F-68A4-4950-9A65-6121E9F71926}" type="datetime1">
              <a:rPr lang="en-GB"/>
              <a:pPr lvl="0"/>
              <a:t>17/10/2022</a:t>
            </a:fld>
            <a:endParaRPr lang="en-GB"/>
          </a:p>
        </p:txBody>
      </p:sp>
      <p:sp>
        <p:nvSpPr>
          <p:cNvPr id="5" name="Footer Placeholder 4">
            <a:extLst>
              <a:ext uri="{FF2B5EF4-FFF2-40B4-BE49-F238E27FC236}">
                <a16:creationId xmlns:a16="http://schemas.microsoft.com/office/drawing/2014/main" id="{F3A21D62-BE62-868E-E4E2-4B7087F7365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43C8071-06B6-B0DB-5706-EBCB4145B245}"/>
              </a:ext>
            </a:extLst>
          </p:cNvPr>
          <p:cNvSpPr txBox="1">
            <a:spLocks noGrp="1"/>
          </p:cNvSpPr>
          <p:nvPr>
            <p:ph type="sldNum" sz="quarter" idx="8"/>
          </p:nvPr>
        </p:nvSpPr>
        <p:spPr/>
        <p:txBody>
          <a:bodyPr/>
          <a:lstStyle>
            <a:lvl1pPr>
              <a:defRPr/>
            </a:lvl1pPr>
          </a:lstStyle>
          <a:p>
            <a:pPr lvl="0"/>
            <a:fld id="{39B53E18-7733-422F-B159-341C8E612163}" type="slidenum">
              <a:t>‹#›</a:t>
            </a:fld>
            <a:endParaRPr lang="en-GB"/>
          </a:p>
        </p:txBody>
      </p:sp>
    </p:spTree>
    <p:extLst>
      <p:ext uri="{BB962C8B-B14F-4D97-AF65-F5344CB8AC3E}">
        <p14:creationId xmlns:p14="http://schemas.microsoft.com/office/powerpoint/2010/main" val="3662258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7FDC4D-0195-2D20-FD2B-09AC5F7FFD1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D55B9522-D38D-81BA-F4B2-A0239357E46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A695E4-B343-C0F1-5B62-B36C6FD51E98}"/>
              </a:ext>
            </a:extLst>
          </p:cNvPr>
          <p:cNvSpPr txBox="1">
            <a:spLocks noGrp="1"/>
          </p:cNvSpPr>
          <p:nvPr>
            <p:ph type="dt" sz="half" idx="7"/>
          </p:nvPr>
        </p:nvSpPr>
        <p:spPr/>
        <p:txBody>
          <a:bodyPr/>
          <a:lstStyle>
            <a:lvl1pPr>
              <a:defRPr/>
            </a:lvl1pPr>
          </a:lstStyle>
          <a:p>
            <a:pPr lvl="0"/>
            <a:fld id="{1E017D00-A4F9-48E6-AD23-1ECD4FFF7E7E}" type="datetime1">
              <a:rPr lang="en-GB"/>
              <a:pPr lvl="0"/>
              <a:t>17/10/2022</a:t>
            </a:fld>
            <a:endParaRPr lang="en-GB"/>
          </a:p>
        </p:txBody>
      </p:sp>
      <p:sp>
        <p:nvSpPr>
          <p:cNvPr id="5" name="Footer Placeholder 4">
            <a:extLst>
              <a:ext uri="{FF2B5EF4-FFF2-40B4-BE49-F238E27FC236}">
                <a16:creationId xmlns:a16="http://schemas.microsoft.com/office/drawing/2014/main" id="{9D56877B-0EF8-671E-E07E-33B72CFAEE0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39EEB97-E7B6-1EA4-5DA3-5A654482F35D}"/>
              </a:ext>
            </a:extLst>
          </p:cNvPr>
          <p:cNvSpPr txBox="1">
            <a:spLocks noGrp="1"/>
          </p:cNvSpPr>
          <p:nvPr>
            <p:ph type="sldNum" sz="quarter" idx="8"/>
          </p:nvPr>
        </p:nvSpPr>
        <p:spPr/>
        <p:txBody>
          <a:bodyPr/>
          <a:lstStyle>
            <a:lvl1pPr>
              <a:defRPr/>
            </a:lvl1pPr>
          </a:lstStyle>
          <a:p>
            <a:pPr lvl="0"/>
            <a:fld id="{A805B2B1-768E-46B8-B3C6-AEA6E66E4725}" type="slidenum">
              <a:t>‹#›</a:t>
            </a:fld>
            <a:endParaRPr lang="en-GB"/>
          </a:p>
        </p:txBody>
      </p:sp>
    </p:spTree>
    <p:extLst>
      <p:ext uri="{BB962C8B-B14F-4D97-AF65-F5344CB8AC3E}">
        <p14:creationId xmlns:p14="http://schemas.microsoft.com/office/powerpoint/2010/main" val="375895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A72E68-71FD-43DB-FBD5-D7416AE1814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7491514-4281-BB46-DA55-16A7D1D65BA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F4BE36-3199-9FD0-F6D8-5F46529094B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40EF700C-5A93-4456-AC92-B26354A15F16}" type="datetime1">
              <a:rPr lang="en-GB"/>
              <a:pPr lvl="0"/>
              <a:t>17/10/2022</a:t>
            </a:fld>
            <a:endParaRPr lang="en-GB"/>
          </a:p>
        </p:txBody>
      </p:sp>
      <p:sp>
        <p:nvSpPr>
          <p:cNvPr id="5" name="Footer Placeholder 4">
            <a:extLst>
              <a:ext uri="{FF2B5EF4-FFF2-40B4-BE49-F238E27FC236}">
                <a16:creationId xmlns:a16="http://schemas.microsoft.com/office/drawing/2014/main" id="{9161C022-6CC9-BBC9-A4CA-9CFEDD19CE7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283A0615-8622-E142-B07B-B545067E138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A815D99-EB86-4862-BE00-51F5BF9150C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684C8-5305-BB21-7E26-6EEF8854BB53}"/>
              </a:ext>
            </a:extLst>
          </p:cNvPr>
          <p:cNvSpPr txBox="1">
            <a:spLocks noGrp="1"/>
          </p:cNvSpPr>
          <p:nvPr>
            <p:ph type="ctrTitle"/>
          </p:nvPr>
        </p:nvSpPr>
        <p:spPr/>
        <p:txBody>
          <a:bodyPr/>
          <a:lstStyle/>
          <a:p>
            <a:pPr lvl="0"/>
            <a:r>
              <a:rPr lang="en-GB"/>
              <a:t>Lecture 4</a:t>
            </a:r>
          </a:p>
        </p:txBody>
      </p:sp>
      <p:sp>
        <p:nvSpPr>
          <p:cNvPr id="3" name="Subtitle 2">
            <a:extLst>
              <a:ext uri="{FF2B5EF4-FFF2-40B4-BE49-F238E27FC236}">
                <a16:creationId xmlns:a16="http://schemas.microsoft.com/office/drawing/2014/main" id="{5CB436E7-7D18-5662-EC1F-485F4F0B9BCD}"/>
              </a:ext>
            </a:extLst>
          </p:cNvPr>
          <p:cNvSpPr txBox="1">
            <a:spLocks noGrp="1"/>
          </p:cNvSpPr>
          <p:nvPr>
            <p:ph type="subTitle" idx="1"/>
          </p:nvPr>
        </p:nvSpPr>
        <p:spPr/>
        <p:txBody>
          <a:bodyPr/>
          <a:lstStyle/>
          <a:p>
            <a:pPr lvl="0"/>
            <a:r>
              <a:rPr lang="en-GB"/>
              <a:t>Differentiation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729F7-7E1C-2B2A-727F-DA105EB11DC3}"/>
              </a:ext>
            </a:extLst>
          </p:cNvPr>
          <p:cNvSpPr txBox="1">
            <a:spLocks noGrp="1"/>
          </p:cNvSpPr>
          <p:nvPr>
            <p:ph type="title"/>
          </p:nvPr>
        </p:nvSpPr>
        <p:spPr>
          <a:xfrm>
            <a:off x="609603" y="274640"/>
            <a:ext cx="10972800" cy="921111"/>
          </a:xfrm>
        </p:spPr>
        <p:txBody>
          <a:bodyPr/>
          <a:lstStyle/>
          <a:p>
            <a:pPr lvl="0"/>
            <a:r>
              <a:rPr lang="en-GB" sz="3600" b="1"/>
              <a:t>Market Positioning</a:t>
            </a:r>
          </a:p>
        </p:txBody>
      </p:sp>
      <p:sp>
        <p:nvSpPr>
          <p:cNvPr id="3" name="Rectangle 3">
            <a:extLst>
              <a:ext uri="{FF2B5EF4-FFF2-40B4-BE49-F238E27FC236}">
                <a16:creationId xmlns:a16="http://schemas.microsoft.com/office/drawing/2014/main" id="{DF99FD9F-ECCA-EC7E-F336-E9C039F59F5B}"/>
              </a:ext>
            </a:extLst>
          </p:cNvPr>
          <p:cNvSpPr/>
          <p:nvPr/>
        </p:nvSpPr>
        <p:spPr>
          <a:xfrm>
            <a:off x="609603" y="1476993"/>
            <a:ext cx="11347941" cy="304699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In marketing and business strategy, market position refers to the consumer’s perception of a brand or product in relation to competing brands or products.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Market positioning refers to the process of establishing the image or identity of a brand or product so that consumers perceive it in a certain way.</a:t>
            </a:r>
            <a:endParaRPr lang="en-GB" sz="32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A17EB-95AB-0DA3-93F3-C09B7AD7C9EE}"/>
              </a:ext>
            </a:extLst>
          </p:cNvPr>
          <p:cNvSpPr txBox="1">
            <a:spLocks noGrp="1"/>
          </p:cNvSpPr>
          <p:nvPr>
            <p:ph type="title"/>
          </p:nvPr>
        </p:nvSpPr>
        <p:spPr/>
        <p:txBody>
          <a:bodyPr/>
          <a:lstStyle/>
          <a:p>
            <a:pPr lvl="0"/>
            <a:r>
              <a:rPr lang="en-GB" sz="3600" b="1"/>
              <a:t>Market Positioning</a:t>
            </a:r>
          </a:p>
        </p:txBody>
      </p:sp>
      <p:sp>
        <p:nvSpPr>
          <p:cNvPr id="3" name="Rectangle 3">
            <a:extLst>
              <a:ext uri="{FF2B5EF4-FFF2-40B4-BE49-F238E27FC236}">
                <a16:creationId xmlns:a16="http://schemas.microsoft.com/office/drawing/2014/main" id="{773BB30E-AEA0-50A4-D903-3227C44DAD5D}"/>
              </a:ext>
            </a:extLst>
          </p:cNvPr>
          <p:cNvSpPr/>
          <p:nvPr/>
        </p:nvSpPr>
        <p:spPr>
          <a:xfrm>
            <a:off x="465987" y="1417640"/>
            <a:ext cx="11561883" cy="403187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There are two broad categories of market position: cost leadership and differentiation.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Cost leadership and differentiation market positioning strategies are applicable to any business and any industry.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A business can choose to position itself using a cost leader strategy or a differentiation business strategy.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09A3C-AA1E-DB7C-C1EF-CD9C0870593C}"/>
              </a:ext>
            </a:extLst>
          </p:cNvPr>
          <p:cNvSpPr txBox="1">
            <a:spLocks noGrp="1"/>
          </p:cNvSpPr>
          <p:nvPr>
            <p:ph type="title"/>
          </p:nvPr>
        </p:nvSpPr>
        <p:spPr/>
        <p:txBody>
          <a:bodyPr/>
          <a:lstStyle/>
          <a:p>
            <a:pPr lvl="0"/>
            <a:r>
              <a:rPr lang="en-GB" sz="3600" b="1"/>
              <a:t>Differentiation Business Strategy</a:t>
            </a:r>
          </a:p>
        </p:txBody>
      </p:sp>
      <p:sp>
        <p:nvSpPr>
          <p:cNvPr id="3" name="Rectangle 3">
            <a:extLst>
              <a:ext uri="{FF2B5EF4-FFF2-40B4-BE49-F238E27FC236}">
                <a16:creationId xmlns:a16="http://schemas.microsoft.com/office/drawing/2014/main" id="{C98A0BB5-7B21-7189-188C-C796D3734032}"/>
              </a:ext>
            </a:extLst>
          </p:cNvPr>
          <p:cNvSpPr/>
          <p:nvPr/>
        </p:nvSpPr>
        <p:spPr>
          <a:xfrm>
            <a:off x="545119" y="1305424"/>
            <a:ext cx="11447583" cy="4031873"/>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Calibri"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Calibri" pitchFamily="34"/>
              </a:rPr>
              <a:t>Consumers expect more from a differentiated product and therefore are willing to pay a premium for a differentiated product.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11CBF475-F52B-4858-7568-2C59649BE330}"/>
              </a:ext>
            </a:extLst>
          </p:cNvPr>
          <p:cNvSpPr txBox="1"/>
          <p:nvPr/>
        </p:nvSpPr>
        <p:spPr>
          <a:xfrm>
            <a:off x="3124203" y="6248396"/>
            <a:ext cx="2895603" cy="457200"/>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effectLst>
                  <a:outerShdw dist="38096" dir="2700000">
                    <a:srgbClr val="C0C0C0"/>
                  </a:outerShdw>
                </a:effectLst>
                <a:uFillTx/>
                <a:latin typeface="Verdana" pitchFamily="34"/>
              </a:rPr>
              <a:t>Strategy Department</a:t>
            </a:r>
          </a:p>
        </p:txBody>
      </p:sp>
      <p:sp>
        <p:nvSpPr>
          <p:cNvPr id="3" name="Slide Number Placeholder 3">
            <a:extLst>
              <a:ext uri="{FF2B5EF4-FFF2-40B4-BE49-F238E27FC236}">
                <a16:creationId xmlns:a16="http://schemas.microsoft.com/office/drawing/2014/main" id="{289ED148-D407-2FE4-C047-85538F059ED4}"/>
              </a:ext>
            </a:extLst>
          </p:cNvPr>
          <p:cNvSpPr txBox="1"/>
          <p:nvPr/>
        </p:nvSpPr>
        <p:spPr>
          <a:xfrm>
            <a:off x="6553203" y="6243642"/>
            <a:ext cx="2133596" cy="457200"/>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DFC19C-E8F6-41AD-B1A2-E0D5A01B5F14}" type="slidenum">
              <a:t>5</a:t>
            </a:fld>
            <a:endParaRPr lang="en-GB" sz="1000" b="0" i="0" u="none" strike="noStrike" kern="1200" cap="none" spc="0" baseline="0">
              <a:solidFill>
                <a:srgbClr val="000000"/>
              </a:solidFill>
              <a:effectLst>
                <a:outerShdw dist="38096" dir="2700000">
                  <a:srgbClr val="C0C0C0"/>
                </a:outerShdw>
              </a:effectLst>
              <a:uFillTx/>
              <a:latin typeface="Verdana" pitchFamily="34"/>
            </a:endParaRPr>
          </a:p>
        </p:txBody>
      </p:sp>
      <p:sp>
        <p:nvSpPr>
          <p:cNvPr id="4" name="Rectangle 2">
            <a:extLst>
              <a:ext uri="{FF2B5EF4-FFF2-40B4-BE49-F238E27FC236}">
                <a16:creationId xmlns:a16="http://schemas.microsoft.com/office/drawing/2014/main" id="{2FA7B605-9693-956C-1A6A-C3661DAFC155}"/>
              </a:ext>
            </a:extLst>
          </p:cNvPr>
          <p:cNvSpPr/>
          <p:nvPr/>
        </p:nvSpPr>
        <p:spPr>
          <a:xfrm>
            <a:off x="1743075" y="115891"/>
            <a:ext cx="8924928" cy="792163"/>
          </a:xfrm>
          <a:prstGeom prst="rect">
            <a:avLst/>
          </a:prstGeom>
          <a:noFill/>
          <a:ln cap="flat">
            <a:noFill/>
            <a:prstDash val="solid"/>
          </a:ln>
        </p:spPr>
        <p:txBody>
          <a:bodyPr vert="horz" wrap="square" lIns="90489" tIns="44448" rIns="90489" bIns="44448"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336699"/>
                </a:solidFill>
                <a:effectLst>
                  <a:outerShdw dist="38096" dir="2700000">
                    <a:srgbClr val="C0C0C0"/>
                  </a:outerShdw>
                </a:effectLst>
                <a:uFillTx/>
                <a:latin typeface="Arial"/>
              </a:rPr>
              <a:t>Competitive Advantage</a:t>
            </a:r>
            <a:br>
              <a:rPr lang="en-GB" sz="3600" b="0" i="0" u="none" strike="noStrike" kern="1200" cap="none" spc="0" baseline="0">
                <a:solidFill>
                  <a:srgbClr val="336699"/>
                </a:solidFill>
                <a:effectLst>
                  <a:outerShdw dist="38096" dir="2700000">
                    <a:srgbClr val="C0C0C0"/>
                  </a:outerShdw>
                </a:effectLst>
                <a:uFillTx/>
                <a:latin typeface="Arial"/>
              </a:rPr>
            </a:br>
            <a:r>
              <a:rPr lang="en-GB" sz="3600" b="0" i="0" u="none" strike="noStrike" kern="1200" cap="none" spc="0" baseline="0">
                <a:solidFill>
                  <a:srgbClr val="336699"/>
                </a:solidFill>
                <a:effectLst>
                  <a:outerShdw dist="38096" dir="2700000">
                    <a:srgbClr val="C0C0C0"/>
                  </a:outerShdw>
                </a:effectLst>
                <a:uFillTx/>
                <a:latin typeface="Arial"/>
              </a:rPr>
              <a:t>(How do Organisations Compete?)</a:t>
            </a:r>
            <a:endParaRPr lang="en-GB" sz="4400" b="0" i="0" u="none" strike="noStrike" kern="1200" cap="none" spc="0" baseline="0">
              <a:solidFill>
                <a:srgbClr val="336699"/>
              </a:solidFill>
              <a:effectLst>
                <a:outerShdw dist="38096" dir="2700000">
                  <a:srgbClr val="C0C0C0"/>
                </a:outerShdw>
              </a:effectLst>
              <a:uFillTx/>
              <a:latin typeface="Arial"/>
            </a:endParaRPr>
          </a:p>
        </p:txBody>
      </p:sp>
      <p:sp>
        <p:nvSpPr>
          <p:cNvPr id="5" name="Rectangle 3">
            <a:extLst>
              <a:ext uri="{FF2B5EF4-FFF2-40B4-BE49-F238E27FC236}">
                <a16:creationId xmlns:a16="http://schemas.microsoft.com/office/drawing/2014/main" id="{59B86786-CEBD-302A-35EF-72A86B04371D}"/>
              </a:ext>
            </a:extLst>
          </p:cNvPr>
          <p:cNvSpPr/>
          <p:nvPr/>
        </p:nvSpPr>
        <p:spPr>
          <a:xfrm>
            <a:off x="6172200" y="2562221"/>
            <a:ext cx="25402" cy="457200"/>
          </a:xfrm>
          <a:prstGeom prst="rect">
            <a:avLst/>
          </a:prstGeom>
          <a:noFill/>
          <a:ln cap="flat">
            <a:noFill/>
            <a:prstDash val="soli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Rectangle 4">
            <a:extLst>
              <a:ext uri="{FF2B5EF4-FFF2-40B4-BE49-F238E27FC236}">
                <a16:creationId xmlns:a16="http://schemas.microsoft.com/office/drawing/2014/main" id="{AE23316C-3B56-CFD6-C29E-594256B1E4A4}"/>
              </a:ext>
            </a:extLst>
          </p:cNvPr>
          <p:cNvSpPr/>
          <p:nvPr/>
        </p:nvSpPr>
        <p:spPr>
          <a:xfrm>
            <a:off x="5346697" y="1412876"/>
            <a:ext cx="4616448" cy="398440"/>
          </a:xfrm>
          <a:prstGeom prst="rect">
            <a:avLst/>
          </a:prstGeom>
          <a:noFill/>
          <a:ln cap="flat">
            <a:noFill/>
            <a:prstDash val="solid"/>
          </a:ln>
        </p:spPr>
        <p:txBody>
          <a:bodyPr vert="horz" wrap="square" lIns="63495" tIns="25402" rIns="63495" bIns="25402" anchor="t" anchorCtr="0" compatLnSpc="1">
            <a:spAutoFit/>
          </a:bodyPr>
          <a:lstStyle/>
          <a:p>
            <a:pPr marL="342900" marR="0" lvl="0" indent="-342900" algn="l" defTabSz="914400" rtl="0" fontAlgn="auto" hangingPunct="0">
              <a:lnSpc>
                <a:spcPct val="94000"/>
              </a:lnSpc>
              <a:spcBef>
                <a:spcPts val="140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C0128"/>
                </a:solidFill>
                <a:uFillTx/>
                <a:latin typeface="Times New Roman"/>
              </a:rPr>
              <a:t>Competitive Advantage</a:t>
            </a:r>
          </a:p>
        </p:txBody>
      </p:sp>
      <p:sp>
        <p:nvSpPr>
          <p:cNvPr id="7" name="Rectangle 5">
            <a:extLst>
              <a:ext uri="{FF2B5EF4-FFF2-40B4-BE49-F238E27FC236}">
                <a16:creationId xmlns:a16="http://schemas.microsoft.com/office/drawing/2014/main" id="{06811FDF-C659-4827-D05F-FEDEF97D5AEC}"/>
              </a:ext>
            </a:extLst>
          </p:cNvPr>
          <p:cNvSpPr/>
          <p:nvPr/>
        </p:nvSpPr>
        <p:spPr>
          <a:xfrm>
            <a:off x="9513883" y="5853110"/>
            <a:ext cx="1165384" cy="182102"/>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Times New Roman"/>
              </a:rPr>
              <a:t>(Porter M E, 1985)</a:t>
            </a:r>
          </a:p>
        </p:txBody>
      </p:sp>
      <p:sp>
        <p:nvSpPr>
          <p:cNvPr id="8" name="Rectangle 6">
            <a:extLst>
              <a:ext uri="{FF2B5EF4-FFF2-40B4-BE49-F238E27FC236}">
                <a16:creationId xmlns:a16="http://schemas.microsoft.com/office/drawing/2014/main" id="{E00FD01C-26F9-EF34-E0E2-44F3D0819CF3}"/>
              </a:ext>
            </a:extLst>
          </p:cNvPr>
          <p:cNvSpPr/>
          <p:nvPr/>
        </p:nvSpPr>
        <p:spPr>
          <a:xfrm>
            <a:off x="4997452" y="2441576"/>
            <a:ext cx="4178295" cy="3492495"/>
          </a:xfrm>
          <a:prstGeom prst="rect">
            <a:avLst/>
          </a:prstGeom>
          <a:noFill/>
          <a:ln w="12701" cap="flat">
            <a:solidFill>
              <a:srgbClr val="000000"/>
            </a:solidFill>
            <a:prstDash val="solid"/>
            <a:miter/>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9" name="Line 7">
            <a:extLst>
              <a:ext uri="{FF2B5EF4-FFF2-40B4-BE49-F238E27FC236}">
                <a16:creationId xmlns:a16="http://schemas.microsoft.com/office/drawing/2014/main" id="{DB6B23F7-8F07-2D89-6784-B217247DA803}"/>
              </a:ext>
            </a:extLst>
          </p:cNvPr>
          <p:cNvSpPr/>
          <p:nvPr/>
        </p:nvSpPr>
        <p:spPr>
          <a:xfrm>
            <a:off x="7086600" y="2441576"/>
            <a:ext cx="0" cy="3492495"/>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000000"/>
            </a:solidFill>
            <a:prstDash val="solid"/>
            <a:roun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Rectangle 8">
            <a:extLst>
              <a:ext uri="{FF2B5EF4-FFF2-40B4-BE49-F238E27FC236}">
                <a16:creationId xmlns:a16="http://schemas.microsoft.com/office/drawing/2014/main" id="{CDE3A1AC-6A24-5EB6-6E80-FE2221B2B9F8}"/>
              </a:ext>
            </a:extLst>
          </p:cNvPr>
          <p:cNvSpPr/>
          <p:nvPr/>
        </p:nvSpPr>
        <p:spPr>
          <a:xfrm>
            <a:off x="5194304" y="3133721"/>
            <a:ext cx="1750481" cy="295076"/>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Cost Leadership</a:t>
            </a:r>
          </a:p>
        </p:txBody>
      </p:sp>
      <p:sp>
        <p:nvSpPr>
          <p:cNvPr id="11" name="Rectangle 9">
            <a:extLst>
              <a:ext uri="{FF2B5EF4-FFF2-40B4-BE49-F238E27FC236}">
                <a16:creationId xmlns:a16="http://schemas.microsoft.com/office/drawing/2014/main" id="{76BD8AC2-67E1-BF61-4935-2DBFEC00818B}"/>
              </a:ext>
            </a:extLst>
          </p:cNvPr>
          <p:cNvSpPr/>
          <p:nvPr/>
        </p:nvSpPr>
        <p:spPr>
          <a:xfrm>
            <a:off x="5499101" y="4810128"/>
            <a:ext cx="1211872" cy="295076"/>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Cost Focus</a:t>
            </a:r>
          </a:p>
        </p:txBody>
      </p:sp>
      <p:sp>
        <p:nvSpPr>
          <p:cNvPr id="12" name="Rectangle 10">
            <a:extLst>
              <a:ext uri="{FF2B5EF4-FFF2-40B4-BE49-F238E27FC236}">
                <a16:creationId xmlns:a16="http://schemas.microsoft.com/office/drawing/2014/main" id="{099ACB44-AF24-06BE-9B1B-AA4F3B910107}"/>
              </a:ext>
            </a:extLst>
          </p:cNvPr>
          <p:cNvSpPr/>
          <p:nvPr/>
        </p:nvSpPr>
        <p:spPr>
          <a:xfrm>
            <a:off x="7480304" y="3133721"/>
            <a:ext cx="1586008" cy="295076"/>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Differentiation</a:t>
            </a:r>
          </a:p>
        </p:txBody>
      </p:sp>
      <p:sp>
        <p:nvSpPr>
          <p:cNvPr id="13" name="Rectangle 11">
            <a:extLst>
              <a:ext uri="{FF2B5EF4-FFF2-40B4-BE49-F238E27FC236}">
                <a16:creationId xmlns:a16="http://schemas.microsoft.com/office/drawing/2014/main" id="{398A4BD5-209C-AC1C-B30F-EAE368848CC1}"/>
              </a:ext>
            </a:extLst>
          </p:cNvPr>
          <p:cNvSpPr/>
          <p:nvPr/>
        </p:nvSpPr>
        <p:spPr>
          <a:xfrm>
            <a:off x="7404097" y="4810128"/>
            <a:ext cx="1586008" cy="538865"/>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Differentiation</a:t>
            </a:r>
          </a:p>
          <a:p>
            <a:pPr marL="0" marR="0" lvl="0" indent="0" algn="l" defTabSz="914400" rtl="0" fontAlgn="auto" hangingPunct="0">
              <a:lnSpc>
                <a:spcPct val="88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Times New Roman"/>
              </a:rPr>
              <a:t>      Focus</a:t>
            </a:r>
          </a:p>
        </p:txBody>
      </p:sp>
      <p:sp>
        <p:nvSpPr>
          <p:cNvPr id="14" name="Rectangle 12">
            <a:extLst>
              <a:ext uri="{FF2B5EF4-FFF2-40B4-BE49-F238E27FC236}">
                <a16:creationId xmlns:a16="http://schemas.microsoft.com/office/drawing/2014/main" id="{0F6573AF-1ACA-5CF8-D80A-5292D1912E3A}"/>
              </a:ext>
            </a:extLst>
          </p:cNvPr>
          <p:cNvSpPr/>
          <p:nvPr/>
        </p:nvSpPr>
        <p:spPr>
          <a:xfrm>
            <a:off x="1993904" y="3660772"/>
            <a:ext cx="1793879" cy="673098"/>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C0128"/>
                </a:solidFill>
                <a:uFillTx/>
                <a:latin typeface="Times New Roman"/>
              </a:rPr>
              <a:t>Competitive </a:t>
            </a:r>
          </a:p>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C0128"/>
                </a:solidFill>
                <a:uFillTx/>
                <a:latin typeface="Times New Roman"/>
              </a:rPr>
              <a:t>    Scope</a:t>
            </a:r>
          </a:p>
        </p:txBody>
      </p:sp>
      <p:sp>
        <p:nvSpPr>
          <p:cNvPr id="15" name="Rectangle 13">
            <a:extLst>
              <a:ext uri="{FF2B5EF4-FFF2-40B4-BE49-F238E27FC236}">
                <a16:creationId xmlns:a16="http://schemas.microsoft.com/office/drawing/2014/main" id="{639A13AB-996B-610C-7A22-8AFA8D3241C5}"/>
              </a:ext>
            </a:extLst>
          </p:cNvPr>
          <p:cNvSpPr/>
          <p:nvPr/>
        </p:nvSpPr>
        <p:spPr>
          <a:xfrm>
            <a:off x="2908304" y="2982909"/>
            <a:ext cx="1521762"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Broad Target</a:t>
            </a:r>
          </a:p>
        </p:txBody>
      </p:sp>
      <p:sp>
        <p:nvSpPr>
          <p:cNvPr id="16" name="Rectangle 14">
            <a:extLst>
              <a:ext uri="{FF2B5EF4-FFF2-40B4-BE49-F238E27FC236}">
                <a16:creationId xmlns:a16="http://schemas.microsoft.com/office/drawing/2014/main" id="{6D7AA466-95D3-4FB4-A4FD-0C890B645C0C}"/>
              </a:ext>
            </a:extLst>
          </p:cNvPr>
          <p:cNvSpPr/>
          <p:nvPr/>
        </p:nvSpPr>
        <p:spPr>
          <a:xfrm>
            <a:off x="2660647" y="5135563"/>
            <a:ext cx="1678856"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Narrow Target</a:t>
            </a:r>
          </a:p>
        </p:txBody>
      </p:sp>
      <p:sp>
        <p:nvSpPr>
          <p:cNvPr id="17" name="Line 15">
            <a:extLst>
              <a:ext uri="{FF2B5EF4-FFF2-40B4-BE49-F238E27FC236}">
                <a16:creationId xmlns:a16="http://schemas.microsoft.com/office/drawing/2014/main" id="{F4C7B65A-1AFA-5B38-27DB-20C129149BC3}"/>
              </a:ext>
            </a:extLst>
          </p:cNvPr>
          <p:cNvSpPr/>
          <p:nvPr/>
        </p:nvSpPr>
        <p:spPr>
          <a:xfrm>
            <a:off x="4997452" y="4149720"/>
            <a:ext cx="4178295"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 f7 f0 1"/>
              <a:gd name="f13" fmla="*/ f8 f0 1"/>
              <a:gd name="f14" fmla="?: f9 f3 1"/>
              <a:gd name="f15" fmla="?: f10 f4 1"/>
              <a:gd name="f16" fmla="?: f11 f5 1"/>
              <a:gd name="f17" fmla="*/ f12 1 f2"/>
              <a:gd name="f18" fmla="*/ f13 1 f2"/>
              <a:gd name="f19" fmla="*/ f14 1 21600"/>
              <a:gd name="f20" fmla="*/ f15 1 21600"/>
              <a:gd name="f21" fmla="*/ 21600 f14 1"/>
              <a:gd name="f22" fmla="*/ 21600 f15 1"/>
              <a:gd name="f23" fmla="+- f17 0 f1"/>
              <a:gd name="f24" fmla="+- f18 0 f1"/>
              <a:gd name="f25" fmla="min f20 f19"/>
              <a:gd name="f26" fmla="*/ f21 1 f16"/>
              <a:gd name="f27" fmla="*/ f22 1 f16"/>
              <a:gd name="f28" fmla="val f26"/>
              <a:gd name="f29" fmla="val f27"/>
              <a:gd name="f30" fmla="*/ f6 f25 1"/>
              <a:gd name="f31" fmla="*/ f28 f25 1"/>
              <a:gd name="f32" fmla="*/ f29 f25 1"/>
            </a:gdLst>
            <a:ahLst/>
            <a:cxnLst>
              <a:cxn ang="3cd4">
                <a:pos x="hc" y="t"/>
              </a:cxn>
              <a:cxn ang="0">
                <a:pos x="r" y="vc"/>
              </a:cxn>
              <a:cxn ang="cd4">
                <a:pos x="hc" y="b"/>
              </a:cxn>
              <a:cxn ang="cd2">
                <a:pos x="l" y="vc"/>
              </a:cxn>
              <a:cxn ang="f23">
                <a:pos x="f30" y="f30"/>
              </a:cxn>
              <a:cxn ang="f24">
                <a:pos x="f31" y="f32"/>
              </a:cxn>
            </a:cxnLst>
            <a:rect l="f30" t="f30" r="f31" b="f32"/>
            <a:pathLst>
              <a:path>
                <a:moveTo>
                  <a:pt x="f30" y="f30"/>
                </a:moveTo>
                <a:lnTo>
                  <a:pt x="f31" y="f32"/>
                </a:lnTo>
              </a:path>
            </a:pathLst>
          </a:custGeom>
          <a:noFill/>
          <a:ln w="12701" cap="flat">
            <a:solidFill>
              <a:srgbClr val="000000"/>
            </a:solidFill>
            <a:prstDash val="solid"/>
            <a:roun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8" name="Rectangle 16">
            <a:extLst>
              <a:ext uri="{FF2B5EF4-FFF2-40B4-BE49-F238E27FC236}">
                <a16:creationId xmlns:a16="http://schemas.microsoft.com/office/drawing/2014/main" id="{31802E88-E989-FB60-5E3C-98082E3DCEA5}"/>
              </a:ext>
            </a:extLst>
          </p:cNvPr>
          <p:cNvSpPr/>
          <p:nvPr/>
        </p:nvSpPr>
        <p:spPr>
          <a:xfrm>
            <a:off x="5245098" y="1992313"/>
            <a:ext cx="1332097"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Lower Cost</a:t>
            </a:r>
          </a:p>
        </p:txBody>
      </p:sp>
      <p:sp>
        <p:nvSpPr>
          <p:cNvPr id="19" name="Rectangle 17">
            <a:extLst>
              <a:ext uri="{FF2B5EF4-FFF2-40B4-BE49-F238E27FC236}">
                <a16:creationId xmlns:a16="http://schemas.microsoft.com/office/drawing/2014/main" id="{B839133A-B155-FAAB-EB72-C9C0852D5DB7}"/>
              </a:ext>
            </a:extLst>
          </p:cNvPr>
          <p:cNvSpPr/>
          <p:nvPr/>
        </p:nvSpPr>
        <p:spPr>
          <a:xfrm>
            <a:off x="7124703" y="1966910"/>
            <a:ext cx="1700976" cy="312907"/>
          </a:xfrm>
          <a:prstGeom prst="rect">
            <a:avLst/>
          </a:prstGeom>
          <a:noFill/>
          <a:ln cap="flat">
            <a:noFill/>
            <a:prstDash val="solid"/>
          </a:ln>
        </p:spPr>
        <p:txBody>
          <a:bodyPr vert="horz" wrap="none" lIns="63495" tIns="25402" rIns="63495" bIns="25402" anchor="t" anchorCtr="0" compatLnSpc="1">
            <a:spAutoFit/>
          </a:bodyPr>
          <a:lstStyle/>
          <a:p>
            <a:pPr marL="0" marR="0" lvl="0" indent="0" algn="l" defTabSz="914400" rtl="0" fontAlgn="auto" hangingPunct="0">
              <a:lnSpc>
                <a:spcPct val="85000"/>
              </a:lnSpc>
              <a:spcBef>
                <a:spcPts val="0"/>
              </a:spcBef>
              <a:spcAft>
                <a:spcPts val="0"/>
              </a:spcAft>
              <a:buNone/>
              <a:tabLst/>
              <a:defRPr sz="1800" b="0" i="0" u="none" strike="noStrike" kern="0" cap="none" spc="0" baseline="0">
                <a:solidFill>
                  <a:srgbClr val="000000"/>
                </a:solidFill>
                <a:uFillTx/>
              </a:defRPr>
            </a:pPr>
            <a:r>
              <a:rPr lang="en-GB" sz="2000" b="1" i="1" u="none" strike="noStrike" kern="1200" cap="none" spc="0" baseline="0">
                <a:solidFill>
                  <a:srgbClr val="000000"/>
                </a:solidFill>
                <a:uFillTx/>
                <a:latin typeface="Times New Roman"/>
              </a:rPr>
              <a:t>Differentiation</a:t>
            </a:r>
          </a:p>
        </p:txBody>
      </p:sp>
      <p:sp>
        <p:nvSpPr>
          <p:cNvPr id="20" name="Text Box 18">
            <a:extLst>
              <a:ext uri="{FF2B5EF4-FFF2-40B4-BE49-F238E27FC236}">
                <a16:creationId xmlns:a16="http://schemas.microsoft.com/office/drawing/2014/main" id="{04B4ED10-D073-4F43-2AB6-1617F68FEB29}"/>
              </a:ext>
            </a:extLst>
          </p:cNvPr>
          <p:cNvSpPr txBox="1"/>
          <p:nvPr/>
        </p:nvSpPr>
        <p:spPr>
          <a:xfrm>
            <a:off x="1919289" y="1484308"/>
            <a:ext cx="288131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110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Porter’s generic Strategies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75828-1A90-A8CA-89C8-067450909D05}"/>
              </a:ext>
            </a:extLst>
          </p:cNvPr>
          <p:cNvSpPr txBox="1">
            <a:spLocks noGrp="1"/>
          </p:cNvSpPr>
          <p:nvPr>
            <p:ph type="title"/>
          </p:nvPr>
        </p:nvSpPr>
        <p:spPr/>
        <p:txBody>
          <a:bodyPr/>
          <a:lstStyle/>
          <a:p>
            <a:pPr lvl="0"/>
            <a:r>
              <a:rPr lang="en-GB"/>
              <a:t>What is their Marketing Strategy?</a:t>
            </a:r>
          </a:p>
        </p:txBody>
      </p:sp>
      <p:pic>
        <p:nvPicPr>
          <p:cNvPr id="3" name="Content Placeholder 4">
            <a:extLst>
              <a:ext uri="{FF2B5EF4-FFF2-40B4-BE49-F238E27FC236}">
                <a16:creationId xmlns:a16="http://schemas.microsoft.com/office/drawing/2014/main" id="{ABCACB9E-B812-2891-FFD2-C6B5FDDB5B63}"/>
              </a:ext>
            </a:extLst>
          </p:cNvPr>
          <p:cNvPicPr>
            <a:picLocks noGrp="1" noChangeAspect="1"/>
          </p:cNvPicPr>
          <p:nvPr>
            <p:ph idx="1"/>
          </p:nvPr>
        </p:nvPicPr>
        <p:blipFill>
          <a:blip r:embed="rId3"/>
          <a:stretch>
            <a:fillRect/>
          </a:stretch>
        </p:blipFill>
        <p:spPr>
          <a:xfrm>
            <a:off x="515419" y="1417640"/>
            <a:ext cx="3229267" cy="2220684"/>
          </a:xfrm>
        </p:spPr>
      </p:pic>
      <p:pic>
        <p:nvPicPr>
          <p:cNvPr id="4" name="Picture 6" descr="A sign above a store&#10;&#10;Description generated with very high confidence">
            <a:extLst>
              <a:ext uri="{FF2B5EF4-FFF2-40B4-BE49-F238E27FC236}">
                <a16:creationId xmlns:a16="http://schemas.microsoft.com/office/drawing/2014/main" id="{80ECD512-D514-7C16-DD0C-E32A5B86E032}"/>
              </a:ext>
            </a:extLst>
          </p:cNvPr>
          <p:cNvPicPr>
            <a:picLocks noChangeAspect="1"/>
          </p:cNvPicPr>
          <p:nvPr/>
        </p:nvPicPr>
        <p:blipFill>
          <a:blip r:embed="rId4"/>
          <a:stretch>
            <a:fillRect/>
          </a:stretch>
        </p:blipFill>
        <p:spPr>
          <a:xfrm>
            <a:off x="9140223" y="3785835"/>
            <a:ext cx="2536353" cy="1724722"/>
          </a:xfrm>
          <a:prstGeom prst="rect">
            <a:avLst/>
          </a:prstGeom>
          <a:noFill/>
          <a:ln cap="flat">
            <a:noFill/>
          </a:ln>
        </p:spPr>
      </p:pic>
      <p:pic>
        <p:nvPicPr>
          <p:cNvPr id="5" name="Picture 8" descr="A close up of a logo&#10;&#10;Description generated with very high confidence">
            <a:extLst>
              <a:ext uri="{FF2B5EF4-FFF2-40B4-BE49-F238E27FC236}">
                <a16:creationId xmlns:a16="http://schemas.microsoft.com/office/drawing/2014/main" id="{780F9DB0-0585-913D-2740-D4518B814294}"/>
              </a:ext>
            </a:extLst>
          </p:cNvPr>
          <p:cNvPicPr>
            <a:picLocks noChangeAspect="1"/>
          </p:cNvPicPr>
          <p:nvPr/>
        </p:nvPicPr>
        <p:blipFill>
          <a:blip r:embed="rId5"/>
          <a:stretch>
            <a:fillRect/>
          </a:stretch>
        </p:blipFill>
        <p:spPr>
          <a:xfrm>
            <a:off x="4512371" y="3211281"/>
            <a:ext cx="2873831" cy="2873831"/>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99EFD-3A34-C572-9330-5DEDF03DBD87}"/>
              </a:ext>
            </a:extLst>
          </p:cNvPr>
          <p:cNvSpPr txBox="1">
            <a:spLocks noGrp="1"/>
          </p:cNvSpPr>
          <p:nvPr>
            <p:ph type="title"/>
          </p:nvPr>
        </p:nvSpPr>
        <p:spPr/>
        <p:txBody>
          <a:bodyPr/>
          <a:lstStyle/>
          <a:p>
            <a:pPr lvl="0"/>
            <a:r>
              <a:rPr lang="en-GB"/>
              <a:t>Activity 1- Why do Retailers/Brands operate differentiation strategies? </a:t>
            </a:r>
          </a:p>
        </p:txBody>
      </p:sp>
      <p:sp>
        <p:nvSpPr>
          <p:cNvPr id="3" name="Content Placeholder 2">
            <a:extLst>
              <a:ext uri="{FF2B5EF4-FFF2-40B4-BE49-F238E27FC236}">
                <a16:creationId xmlns:a16="http://schemas.microsoft.com/office/drawing/2014/main" id="{03617A0B-5905-D9EE-BCB9-5A7C143FC56F}"/>
              </a:ext>
            </a:extLst>
          </p:cNvPr>
          <p:cNvSpPr txBox="1">
            <a:spLocks noGrp="1"/>
          </p:cNvSpPr>
          <p:nvPr>
            <p:ph idx="1"/>
          </p:nvPr>
        </p:nvSpPr>
        <p:spPr/>
        <p:txBody>
          <a:bodyPr/>
          <a:lstStyle/>
          <a:p>
            <a:pPr lvl="0"/>
            <a:r>
              <a:rPr lang="en-GB"/>
              <a:t>In your allocated team examine the organisation you have been assigned.   Analyse and discuss the following:</a:t>
            </a:r>
          </a:p>
          <a:p>
            <a:pPr lvl="0"/>
            <a:r>
              <a:rPr lang="en-GB"/>
              <a:t>What strategy is the organisation currently operating (use the generic model for this)?</a:t>
            </a:r>
          </a:p>
          <a:p>
            <a:pPr lvl="0"/>
            <a:r>
              <a:rPr lang="en-GB"/>
              <a:t> Has this strategy  changed over time- Why do you think this has happened.</a:t>
            </a:r>
          </a:p>
          <a:p>
            <a:pPr lvl="0"/>
            <a:r>
              <a:rPr lang="en-GB"/>
              <a:t>Identify and describe why this strategy has worked or not.</a:t>
            </a:r>
          </a:p>
          <a:p>
            <a:pPr lvl="0"/>
            <a:endParaRPr lang="en-GB"/>
          </a:p>
          <a:p>
            <a:pPr lvl="0"/>
            <a:endParaRPr lang="en-GB"/>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DCC2F0EE-8B0F-C103-9AF4-4686A996F025}"/>
              </a:ext>
            </a:extLst>
          </p:cNvPr>
          <p:cNvSpPr txBox="1"/>
          <p:nvPr/>
        </p:nvSpPr>
        <p:spPr>
          <a:xfrm>
            <a:off x="3124203" y="6248396"/>
            <a:ext cx="2895603" cy="457200"/>
          </a:xfrm>
          <a:prstGeom prst="rect">
            <a:avLst/>
          </a:prstGeom>
          <a:noFill/>
          <a:ln cap="flat">
            <a:noFill/>
          </a:ln>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effectLst>
                  <a:outerShdw dist="38096" dir="2700000">
                    <a:srgbClr val="C0C0C0"/>
                  </a:outerShdw>
                </a:effectLst>
                <a:uFillTx/>
                <a:latin typeface="Verdana" pitchFamily="34"/>
              </a:rPr>
              <a:t>Strategy Department</a:t>
            </a:r>
          </a:p>
        </p:txBody>
      </p:sp>
      <p:sp>
        <p:nvSpPr>
          <p:cNvPr id="3" name="Slide Number Placeholder 3">
            <a:extLst>
              <a:ext uri="{FF2B5EF4-FFF2-40B4-BE49-F238E27FC236}">
                <a16:creationId xmlns:a16="http://schemas.microsoft.com/office/drawing/2014/main" id="{69FD9769-F85E-4D41-6A71-5AB5100BDC24}"/>
              </a:ext>
            </a:extLst>
          </p:cNvPr>
          <p:cNvSpPr txBox="1"/>
          <p:nvPr/>
        </p:nvSpPr>
        <p:spPr>
          <a:xfrm>
            <a:off x="6553203" y="6243642"/>
            <a:ext cx="2133596" cy="457200"/>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887DDE-A2CD-4C9B-B92B-2C33650287B7}" type="slidenum">
              <a:t>8</a:t>
            </a:fld>
            <a:endParaRPr lang="en-GB" sz="1000" b="0" i="0" u="none" strike="noStrike" kern="1200" cap="none" spc="0" baseline="0">
              <a:solidFill>
                <a:srgbClr val="000000"/>
              </a:solidFill>
              <a:effectLst>
                <a:outerShdw dist="38096" dir="2700000">
                  <a:srgbClr val="C0C0C0"/>
                </a:outerShdw>
              </a:effectLst>
              <a:uFillTx/>
              <a:latin typeface="Verdana" pitchFamily="34"/>
            </a:endParaRPr>
          </a:p>
        </p:txBody>
      </p:sp>
      <p:sp>
        <p:nvSpPr>
          <p:cNvPr id="4" name="Rectangle 2">
            <a:extLst>
              <a:ext uri="{FF2B5EF4-FFF2-40B4-BE49-F238E27FC236}">
                <a16:creationId xmlns:a16="http://schemas.microsoft.com/office/drawing/2014/main" id="{CB78BF08-D2F9-B56F-1CEA-D550D4D93921}"/>
              </a:ext>
            </a:extLst>
          </p:cNvPr>
          <p:cNvSpPr/>
          <p:nvPr/>
        </p:nvSpPr>
        <p:spPr>
          <a:xfrm>
            <a:off x="2127251" y="483040"/>
            <a:ext cx="7924803" cy="5846765"/>
          </a:xfrm>
          <a:prstGeom prst="rect">
            <a:avLst/>
          </a:prstGeom>
          <a:noFill/>
          <a:ln cap="flat">
            <a:noFill/>
            <a:prstDash val="solid"/>
          </a:ln>
        </p:spPr>
        <p:txBody>
          <a:bodyPr vert="horz" wrap="non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Rectangle 3">
            <a:extLst>
              <a:ext uri="{FF2B5EF4-FFF2-40B4-BE49-F238E27FC236}">
                <a16:creationId xmlns:a16="http://schemas.microsoft.com/office/drawing/2014/main" id="{5020D55A-2814-8914-4885-E104E9F85CF1}"/>
              </a:ext>
            </a:extLst>
          </p:cNvPr>
          <p:cNvSpPr/>
          <p:nvPr/>
        </p:nvSpPr>
        <p:spPr>
          <a:xfrm>
            <a:off x="2135188" y="188915"/>
            <a:ext cx="7772400" cy="1143000"/>
          </a:xfrm>
          <a:prstGeom prst="rect">
            <a:avLst/>
          </a:prstGeom>
          <a:noFill/>
          <a:ln cap="flat">
            <a:noFill/>
            <a:prstDash val="solid"/>
          </a:ln>
        </p:spPr>
        <p:txBody>
          <a:bodyPr vert="horz" wrap="square" lIns="90489" tIns="44448" rIns="90489" bIns="44448"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336699"/>
                </a:solidFill>
                <a:effectLst>
                  <a:outerShdw dist="38096" dir="2700000">
                    <a:srgbClr val="C0C0C0"/>
                  </a:outerShdw>
                </a:effectLst>
                <a:uFillTx/>
                <a:latin typeface="Arial"/>
              </a:rPr>
              <a:t>The success of Differentiation Strategies depends upon…….</a:t>
            </a:r>
            <a:endParaRPr lang="en-GB" sz="4400" b="0" i="0" u="none" strike="noStrike" kern="1200" cap="none" spc="0" baseline="0">
              <a:solidFill>
                <a:srgbClr val="44546A"/>
              </a:solidFill>
              <a:effectLst>
                <a:outerShdw dist="38096" dir="2700000">
                  <a:srgbClr val="C0C0C0"/>
                </a:outerShdw>
              </a:effectLst>
              <a:uFillTx/>
              <a:latin typeface="Arial"/>
            </a:endParaRPr>
          </a:p>
        </p:txBody>
      </p:sp>
      <p:sp>
        <p:nvSpPr>
          <p:cNvPr id="6" name="Rectangle 4">
            <a:extLst>
              <a:ext uri="{FF2B5EF4-FFF2-40B4-BE49-F238E27FC236}">
                <a16:creationId xmlns:a16="http://schemas.microsoft.com/office/drawing/2014/main" id="{B9E97AB2-00EA-FFD1-2DD3-10F5AE752B23}"/>
              </a:ext>
            </a:extLst>
          </p:cNvPr>
          <p:cNvSpPr/>
          <p:nvPr/>
        </p:nvSpPr>
        <p:spPr>
          <a:xfrm>
            <a:off x="2135188" y="1268409"/>
            <a:ext cx="7761290" cy="5445123"/>
          </a:xfrm>
          <a:prstGeom prst="rect">
            <a:avLst/>
          </a:prstGeom>
          <a:noFill/>
          <a:ln cap="flat">
            <a:noFill/>
            <a:prstDash val="solid"/>
          </a:ln>
        </p:spPr>
        <p:txBody>
          <a:bodyPr vert="horz" wrap="square" lIns="90489" tIns="44448" rIns="90489" bIns="44448" anchor="t" anchorCtr="0" compatLnSpc="1">
            <a:noAutofit/>
          </a:bodyPr>
          <a:lstStyle/>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Clear identification of </a:t>
            </a:r>
            <a:r>
              <a:rPr lang="en-GB" sz="2000" b="0" i="1" u="none" strike="noStrike" kern="1200" cap="none" spc="0" baseline="0">
                <a:solidFill>
                  <a:srgbClr val="000000"/>
                </a:solidFill>
                <a:effectLst>
                  <a:outerShdw dist="38096" dir="2700000">
                    <a:srgbClr val="C0C0C0"/>
                  </a:outerShdw>
                </a:effectLst>
                <a:uFillTx/>
                <a:latin typeface="Calibri"/>
              </a:rPr>
              <a:t>who is the customer</a:t>
            </a:r>
            <a:endParaRPr lang="en-GB" sz="2000" b="0" i="0" u="none" strike="noStrike" kern="1200" cap="none" spc="0" baseline="0">
              <a:solidFill>
                <a:srgbClr val="000000"/>
              </a:solidFill>
              <a:effectLst>
                <a:outerShdw dist="38096" dir="2700000">
                  <a:srgbClr val="C0C0C0"/>
                </a:outerShdw>
              </a:effectLst>
              <a:uFillTx/>
              <a:latin typeface="Calibri"/>
            </a:endParaRP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Understanding </a:t>
            </a:r>
            <a:r>
              <a:rPr lang="en-GB" sz="2000" b="0" i="1" u="none" strike="noStrike" kern="1200" cap="none" spc="0" baseline="0">
                <a:solidFill>
                  <a:srgbClr val="000000"/>
                </a:solidFill>
                <a:effectLst>
                  <a:outerShdw dist="38096" dir="2700000">
                    <a:srgbClr val="C0C0C0"/>
                  </a:outerShdw>
                </a:effectLst>
                <a:uFillTx/>
                <a:latin typeface="Calibri"/>
              </a:rPr>
              <a:t>what is valued by the customer- </a:t>
            </a: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Clear identification of </a:t>
            </a:r>
            <a:r>
              <a:rPr lang="en-GB" sz="2000" b="0" i="1" u="none" strike="noStrike" kern="1200" cap="none" spc="0" baseline="0">
                <a:solidFill>
                  <a:srgbClr val="000000"/>
                </a:solidFill>
                <a:effectLst>
                  <a:outerShdw dist="38096" dir="2700000">
                    <a:srgbClr val="C0C0C0"/>
                  </a:outerShdw>
                </a:effectLst>
                <a:uFillTx/>
                <a:latin typeface="Calibri"/>
              </a:rPr>
              <a:t>who the competitors </a:t>
            </a:r>
            <a:r>
              <a:rPr lang="en-GB" sz="2000" b="0" i="0" u="none" strike="noStrike" kern="1200" cap="none" spc="0" baseline="0">
                <a:solidFill>
                  <a:srgbClr val="000000"/>
                </a:solidFill>
                <a:effectLst>
                  <a:outerShdw dist="38096" dir="2700000">
                    <a:srgbClr val="C0C0C0"/>
                  </a:outerShdw>
                </a:effectLst>
                <a:uFillTx/>
                <a:latin typeface="Calibri"/>
              </a:rPr>
              <a:t>are and the </a:t>
            </a:r>
            <a:r>
              <a:rPr lang="en-GB" sz="2000" b="0" i="1" u="none" strike="noStrike" kern="1200" cap="none" spc="0" baseline="0">
                <a:solidFill>
                  <a:srgbClr val="000000"/>
                </a:solidFill>
                <a:effectLst>
                  <a:outerShdw dist="38096" dir="2700000">
                    <a:srgbClr val="C0C0C0"/>
                  </a:outerShdw>
                </a:effectLst>
                <a:uFillTx/>
                <a:latin typeface="Calibri"/>
              </a:rPr>
              <a:t>value</a:t>
            </a:r>
            <a:r>
              <a:rPr lang="en-GB" sz="2000" b="0" i="0" u="none" strike="noStrike" kern="1200" cap="none" spc="0" baseline="0">
                <a:solidFill>
                  <a:srgbClr val="000000"/>
                </a:solidFill>
                <a:effectLst>
                  <a:outerShdw dist="38096" dir="2700000">
                    <a:srgbClr val="C0C0C0"/>
                  </a:outerShdw>
                </a:effectLst>
                <a:uFillTx/>
                <a:latin typeface="Calibri"/>
              </a:rPr>
              <a:t> </a:t>
            </a:r>
            <a:r>
              <a:rPr lang="en-GB" sz="2000" b="0" i="1" u="none" strike="noStrike" kern="1200" cap="none" spc="0" baseline="0">
                <a:solidFill>
                  <a:srgbClr val="000000"/>
                </a:solidFill>
                <a:effectLst>
                  <a:outerShdw dist="38096" dir="2700000">
                    <a:srgbClr val="C0C0C0"/>
                  </a:outerShdw>
                </a:effectLst>
                <a:uFillTx/>
                <a:latin typeface="Calibri"/>
              </a:rPr>
              <a:t>they offering. </a:t>
            </a: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C0C0C0"/>
                  </a:outerShdw>
                </a:effectLst>
                <a:uFillTx/>
                <a:latin typeface="Calibri"/>
              </a:rPr>
              <a:t>Bases of differentiation which are </a:t>
            </a:r>
            <a:r>
              <a:rPr lang="en-GB" sz="2000" b="0" i="1" u="none" strike="noStrike" kern="1200" cap="none" spc="0" baseline="0">
                <a:solidFill>
                  <a:srgbClr val="000000"/>
                </a:solidFill>
                <a:effectLst>
                  <a:outerShdw dist="38096" dir="2700000">
                    <a:srgbClr val="C0C0C0"/>
                  </a:outerShdw>
                </a:effectLst>
                <a:uFillTx/>
                <a:latin typeface="Calibri"/>
              </a:rPr>
              <a:t>difficult to imitate- </a:t>
            </a:r>
          </a:p>
          <a:p>
            <a:pPr marL="342900" marR="0" lvl="0" indent="-342900" algn="l" defTabSz="914400" rtl="0" fontAlgn="auto" hangingPunct="1">
              <a:lnSpc>
                <a:spcPct val="100000"/>
              </a:lnSpc>
              <a:spcBef>
                <a:spcPts val="500"/>
              </a:spcBef>
              <a:spcAft>
                <a:spcPts val="0"/>
              </a:spcAft>
              <a:buSzPts val="1998"/>
              <a:buBlip>
                <a:blip r:embed="rId2"/>
              </a:buBlip>
              <a:tabLst/>
              <a:defRPr sz="1800" b="0" i="0" u="none" strike="noStrike" kern="0" cap="none" spc="0" baseline="0">
                <a:solidFill>
                  <a:srgbClr val="000000"/>
                </a:solidFill>
                <a:uFillTx/>
              </a:defRPr>
            </a:pPr>
            <a:r>
              <a:rPr lang="en-GB" sz="2000" b="0" i="1" u="none" strike="noStrike" kern="1200" cap="none" spc="0" baseline="0">
                <a:solidFill>
                  <a:srgbClr val="000000"/>
                </a:solidFill>
                <a:effectLst>
                  <a:outerShdw dist="38096" dir="2700000">
                    <a:srgbClr val="C0C0C0"/>
                  </a:outerShdw>
                </a:effectLst>
                <a:uFillTx/>
                <a:latin typeface="Calibri"/>
              </a:rPr>
              <a:t>Pursuing this type of strategy sees the organisation having to change. </a:t>
            </a:r>
            <a:endParaRPr lang="en-GB" sz="2000" b="0" i="0" u="none" strike="noStrike" kern="1200" cap="none" spc="0" baseline="0">
              <a:solidFill>
                <a:srgbClr val="000000"/>
              </a:solidFill>
              <a:effectLst>
                <a:outerShdw dist="38096" dir="2700000">
                  <a:srgbClr val="C0C0C0"/>
                </a:outerShdw>
              </a:effectLst>
              <a:uFillTx/>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C4DEF-E8E7-FD78-09CA-FF1A5B3A2946}"/>
              </a:ext>
            </a:extLst>
          </p:cNvPr>
          <p:cNvSpPr txBox="1">
            <a:spLocks noGrp="1"/>
          </p:cNvSpPr>
          <p:nvPr>
            <p:ph type="title"/>
          </p:nvPr>
        </p:nvSpPr>
        <p:spPr/>
        <p:txBody>
          <a:bodyPr/>
          <a:lstStyle/>
          <a:p>
            <a:pPr lvl="0"/>
            <a:r>
              <a:rPr lang="en-GB" sz="3600" b="1"/>
              <a:t>Target Market</a:t>
            </a:r>
          </a:p>
        </p:txBody>
      </p:sp>
      <p:sp>
        <p:nvSpPr>
          <p:cNvPr id="3" name="Rectangle 3">
            <a:extLst>
              <a:ext uri="{FF2B5EF4-FFF2-40B4-BE49-F238E27FC236}">
                <a16:creationId xmlns:a16="http://schemas.microsoft.com/office/drawing/2014/main" id="{A7A6691B-DC5E-C33C-8029-041C310D1662}"/>
              </a:ext>
            </a:extLst>
          </p:cNvPr>
          <p:cNvSpPr/>
          <p:nvPr/>
        </p:nvSpPr>
        <p:spPr>
          <a:xfrm>
            <a:off x="609603" y="1417640"/>
            <a:ext cx="11330357"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222222"/>
                </a:solidFill>
                <a:uFillTx/>
                <a:latin typeface="arial" pitchFamily="34"/>
              </a:rPr>
              <a:t>A target market is the market a company wants to sell its products and services to, and it includes a targeted set of customers for whom it directs its marketing efforts.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222222"/>
                </a:solidFill>
                <a:uFillTx/>
                <a:latin typeface="arial" pitchFamily="34"/>
              </a:rPr>
              <a:t>Identifying the target market is an essential step in the development of a marketing plan.</a:t>
            </a:r>
            <a:endParaRPr lang="en-GB" sz="3600" b="0" i="0" u="none" strike="noStrike" kern="120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85F75-A175-D0CF-BB8F-9C7D4FB09D8D}"/>
              </a:ext>
            </a:extLst>
          </p:cNvPr>
          <p:cNvSpPr txBox="1">
            <a:spLocks noGrp="1"/>
          </p:cNvSpPr>
          <p:nvPr>
            <p:ph type="title"/>
          </p:nvPr>
        </p:nvSpPr>
        <p:spPr>
          <a:xfrm>
            <a:off x="609603" y="274640"/>
            <a:ext cx="10972800" cy="938695"/>
          </a:xfrm>
        </p:spPr>
        <p:txBody>
          <a:bodyPr/>
          <a:lstStyle/>
          <a:p>
            <a:pPr lvl="0"/>
            <a:r>
              <a:rPr lang="en-GB" sz="3600" b="1"/>
              <a:t>Target Market</a:t>
            </a:r>
          </a:p>
        </p:txBody>
      </p:sp>
      <p:pic>
        <p:nvPicPr>
          <p:cNvPr id="3" name="Picture 3">
            <a:extLst>
              <a:ext uri="{FF2B5EF4-FFF2-40B4-BE49-F238E27FC236}">
                <a16:creationId xmlns:a16="http://schemas.microsoft.com/office/drawing/2014/main" id="{33C4B5FC-5744-D072-E96E-76D3B9867E02}"/>
              </a:ext>
            </a:extLst>
          </p:cNvPr>
          <p:cNvPicPr>
            <a:picLocks noChangeAspect="1"/>
          </p:cNvPicPr>
          <p:nvPr/>
        </p:nvPicPr>
        <p:blipFill>
          <a:blip r:embed="rId3"/>
          <a:srcRect l="5839" t="7518" r="3789" b="7006"/>
          <a:stretch>
            <a:fillRect/>
          </a:stretch>
        </p:blipFill>
        <p:spPr>
          <a:xfrm>
            <a:off x="1266087" y="1072664"/>
            <a:ext cx="9164519" cy="4607167"/>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EAD9-53C9-1591-DBFF-71519FBC85DC}"/>
              </a:ext>
            </a:extLst>
          </p:cNvPr>
          <p:cNvSpPr txBox="1">
            <a:spLocks noGrp="1"/>
          </p:cNvSpPr>
          <p:nvPr>
            <p:ph type="title"/>
          </p:nvPr>
        </p:nvSpPr>
        <p:spPr/>
        <p:txBody>
          <a:bodyPr/>
          <a:lstStyle/>
          <a:p>
            <a:pPr lvl="0"/>
            <a:r>
              <a:rPr lang="en-GB"/>
              <a:t>Target Market</a:t>
            </a:r>
          </a:p>
        </p:txBody>
      </p:sp>
      <p:sp>
        <p:nvSpPr>
          <p:cNvPr id="3" name="Content Placeholder 2">
            <a:extLst>
              <a:ext uri="{FF2B5EF4-FFF2-40B4-BE49-F238E27FC236}">
                <a16:creationId xmlns:a16="http://schemas.microsoft.com/office/drawing/2014/main" id="{2FEA79B5-BBFA-C033-F9A0-03C65E037640}"/>
              </a:ext>
            </a:extLst>
          </p:cNvPr>
          <p:cNvSpPr txBox="1">
            <a:spLocks noGrp="1"/>
          </p:cNvSpPr>
          <p:nvPr>
            <p:ph idx="1"/>
          </p:nvPr>
        </p:nvSpPr>
        <p:spPr/>
        <p:txBody>
          <a:bodyPr/>
          <a:lstStyle/>
          <a:p>
            <a:pPr lvl="0"/>
            <a:r>
              <a:rPr lang="en-GB"/>
              <a:t>Organisations need to assess the following before deciding on their target market:</a:t>
            </a:r>
          </a:p>
          <a:p>
            <a:pPr lvl="0"/>
            <a:r>
              <a:rPr lang="en-GB"/>
              <a:t>What are the wants and needs of the customers within that market?</a:t>
            </a:r>
          </a:p>
          <a:p>
            <a:pPr lvl="0"/>
            <a:r>
              <a:rPr lang="en-GB"/>
              <a:t>How can they best meet those needs- Cost Leadership/Differentiation, Offer a quality product , excellent customer service, ensure availability of product/service, entice with promotions etc.</a:t>
            </a:r>
          </a:p>
          <a:p>
            <a:pPr lvl="0"/>
            <a:r>
              <a:rPr lang="en-GB"/>
              <a:t>Research and information on the organisations ‘Marketing Mix’ must ensure they know who their target market is.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0A66-63AA-4FA6-185B-F493A31E67E7}"/>
              </a:ext>
            </a:extLst>
          </p:cNvPr>
          <p:cNvSpPr txBox="1">
            <a:spLocks noGrp="1"/>
          </p:cNvSpPr>
          <p:nvPr>
            <p:ph type="title"/>
          </p:nvPr>
        </p:nvSpPr>
        <p:spPr>
          <a:xfrm>
            <a:off x="609603" y="274640"/>
            <a:ext cx="10972800" cy="885943"/>
          </a:xfrm>
        </p:spPr>
        <p:txBody>
          <a:bodyPr/>
          <a:lstStyle/>
          <a:p>
            <a:pPr lvl="0"/>
            <a:r>
              <a:rPr lang="en-GB" sz="3600" b="1"/>
              <a:t>7 Ps Marketing Mix</a:t>
            </a:r>
          </a:p>
        </p:txBody>
      </p:sp>
      <p:pic>
        <p:nvPicPr>
          <p:cNvPr id="3" name="Content Placeholder 5">
            <a:extLst>
              <a:ext uri="{FF2B5EF4-FFF2-40B4-BE49-F238E27FC236}">
                <a16:creationId xmlns:a16="http://schemas.microsoft.com/office/drawing/2014/main" id="{793DFC2C-FB15-B646-3AC8-4CAADF38B9CB}"/>
              </a:ext>
            </a:extLst>
          </p:cNvPr>
          <p:cNvPicPr>
            <a:picLocks noGrp="1" noChangeAspect="1"/>
          </p:cNvPicPr>
          <p:nvPr>
            <p:ph idx="1"/>
          </p:nvPr>
        </p:nvPicPr>
        <p:blipFill>
          <a:blip r:embed="rId3"/>
          <a:stretch>
            <a:fillRect/>
          </a:stretch>
        </p:blipFill>
        <p:spPr>
          <a:xfrm>
            <a:off x="917106" y="1160583"/>
            <a:ext cx="9888641" cy="4413735"/>
          </a:xfrm>
        </p:spPr>
      </p:pic>
      <p:pic>
        <p:nvPicPr>
          <p:cNvPr id="4" name="Picture 1" descr="TSD_logo2010">
            <a:extLst>
              <a:ext uri="{FF2B5EF4-FFF2-40B4-BE49-F238E27FC236}">
                <a16:creationId xmlns:a16="http://schemas.microsoft.com/office/drawing/2014/main" id="{D6A0FE23-9126-7877-F075-7D2646F3A102}"/>
              </a:ext>
            </a:extLst>
          </p:cNvPr>
          <p:cNvPicPr>
            <a:picLocks noChangeAspect="1"/>
          </p:cNvPicPr>
          <p:nvPr/>
        </p:nvPicPr>
        <p:blipFill>
          <a:blip r:embed="rId4"/>
          <a:srcRect/>
          <a:stretch>
            <a:fillRect/>
          </a:stretch>
        </p:blipFill>
        <p:spPr>
          <a:xfrm>
            <a:off x="8762996" y="85725"/>
            <a:ext cx="1700217" cy="636586"/>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F53B8-DC94-00F4-0780-B5F88C52E248}"/>
              </a:ext>
            </a:extLst>
          </p:cNvPr>
          <p:cNvSpPr txBox="1">
            <a:spLocks noGrp="1"/>
          </p:cNvSpPr>
          <p:nvPr>
            <p:ph type="title"/>
          </p:nvPr>
        </p:nvSpPr>
        <p:spPr/>
        <p:txBody>
          <a:bodyPr/>
          <a:lstStyle/>
          <a:p>
            <a:pPr lvl="0"/>
            <a:r>
              <a:rPr lang="en-GB"/>
              <a:t>Activity 2- CRM and Arsenal</a:t>
            </a:r>
          </a:p>
        </p:txBody>
      </p:sp>
      <p:sp>
        <p:nvSpPr>
          <p:cNvPr id="3" name="Content Placeholder 2">
            <a:extLst>
              <a:ext uri="{FF2B5EF4-FFF2-40B4-BE49-F238E27FC236}">
                <a16:creationId xmlns:a16="http://schemas.microsoft.com/office/drawing/2014/main" id="{DD5E654E-A159-5520-5F83-3A5968E23513}"/>
              </a:ext>
            </a:extLst>
          </p:cNvPr>
          <p:cNvSpPr txBox="1">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Differentiation%20L3%20Marketing%20Oct%20</Template>
  <TotalTime>77</TotalTime>
  <Words>990</Words>
  <Application>Microsoft Office PowerPoint</Application>
  <PresentationFormat>Widescreen</PresentationFormat>
  <Paragraphs>86</Paragraphs>
  <Slides>13</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vt:lpstr>
      <vt:lpstr>Calibri</vt:lpstr>
      <vt:lpstr>Calibri Light</vt:lpstr>
      <vt:lpstr>Times New Roman</vt:lpstr>
      <vt:lpstr>Verdana</vt:lpstr>
      <vt:lpstr>Office Theme</vt:lpstr>
      <vt:lpstr>Lecture 4</vt:lpstr>
      <vt:lpstr>Market Positioning</vt:lpstr>
      <vt:lpstr>Market Positioning</vt:lpstr>
      <vt:lpstr>Differentiation Business Strategy</vt:lpstr>
      <vt:lpstr>PowerPoint Presentation</vt:lpstr>
      <vt:lpstr>What is their Marketing Strategy?</vt:lpstr>
      <vt:lpstr>Activity 1- Why do Retailers/Brands operate differentiation strategies? </vt:lpstr>
      <vt:lpstr>PowerPoint Presentation</vt:lpstr>
      <vt:lpstr>Target Market</vt:lpstr>
      <vt:lpstr>Target Market</vt:lpstr>
      <vt:lpstr>Target Market</vt:lpstr>
      <vt:lpstr>7 Ps Marketing Mix</vt:lpstr>
      <vt:lpstr>Activity 2- CRM and Arsenal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4</dc:title>
  <dc:creator>Maria Heffernan</dc:creator>
  <cp:lastModifiedBy>Maria Heffernan</cp:lastModifiedBy>
  <cp:revision>1</cp:revision>
  <dcterms:created xsi:type="dcterms:W3CDTF">2022-10-16T11:27:16Z</dcterms:created>
  <dcterms:modified xsi:type="dcterms:W3CDTF">2022-10-17T09:28:08Z</dcterms:modified>
</cp:coreProperties>
</file>