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p:scale>
          <a:sx n="68" d="100"/>
          <a:sy n="68" d="100"/>
        </p:scale>
        <p:origin x="-1976" y="-18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printerSettings" Target="printerSettings/printerSettings1.bin"/><Relationship Id="rId21" Type="http://schemas.openxmlformats.org/officeDocument/2006/relationships/presProps" Target="presProps.xml"/><Relationship Id="rId22" Type="http://schemas.openxmlformats.org/officeDocument/2006/relationships/viewProps" Target="viewProps.xml"/><Relationship Id="rId23" Type="http://schemas.openxmlformats.org/officeDocument/2006/relationships/theme" Target="theme/theme1.xml"/><Relationship Id="rId24"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609618FB-1357-AB49-B05F-2E53C11D1DD1}" type="datetimeFigureOut">
              <a:rPr lang="en-US" smtClean="0"/>
              <a:pPr/>
              <a:t>18/10/2014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BB64694-5679-E548-92E3-6282F59C3BF0}"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609618FB-1357-AB49-B05F-2E53C11D1DD1}" type="datetimeFigureOut">
              <a:rPr lang="en-US" smtClean="0"/>
              <a:pPr/>
              <a:t>18/10/2014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BB64694-5679-E548-92E3-6282F59C3BF0}"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smtClean="0"/>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609618FB-1357-AB49-B05F-2E53C11D1DD1}" type="datetimeFigureOut">
              <a:rPr lang="en-US" smtClean="0"/>
              <a:pPr/>
              <a:t>18/10/2014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BB64694-5679-E548-92E3-6282F59C3BF0}"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609618FB-1357-AB49-B05F-2E53C11D1DD1}" type="datetimeFigureOut">
              <a:rPr lang="en-US" smtClean="0"/>
              <a:pPr/>
              <a:t>18/10/2014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BB64694-5679-E548-92E3-6282F59C3BF0}"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smtClean="0"/>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609618FB-1357-AB49-B05F-2E53C11D1DD1}" type="datetimeFigureOut">
              <a:rPr lang="en-US" smtClean="0"/>
              <a:pPr/>
              <a:t>18/10/2014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BB64694-5679-E548-92E3-6282F59C3BF0}"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609618FB-1357-AB49-B05F-2E53C11D1DD1}" type="datetimeFigureOut">
              <a:rPr lang="en-US" smtClean="0"/>
              <a:pPr/>
              <a:t>18/10/2014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BB64694-5679-E548-92E3-6282F59C3BF0}"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609618FB-1357-AB49-B05F-2E53C11D1DD1}" type="datetimeFigureOut">
              <a:rPr lang="en-US" smtClean="0"/>
              <a:pPr/>
              <a:t>18/10/2014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BB64694-5679-E548-92E3-6282F59C3BF0}"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09618FB-1357-AB49-B05F-2E53C11D1DD1}" type="datetimeFigureOut">
              <a:rPr lang="en-US" smtClean="0"/>
              <a:pPr/>
              <a:t>18/10/2014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BB64694-5679-E548-92E3-6282F59C3BF0}"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609618FB-1357-AB49-B05F-2E53C11D1DD1}" type="datetimeFigureOut">
              <a:rPr lang="en-US" smtClean="0"/>
              <a:pPr/>
              <a:t>18/10/2014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BB64694-5679-E548-92E3-6282F59C3BF0}"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smtClean="0"/>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609618FB-1357-AB49-B05F-2E53C11D1DD1}" type="datetimeFigureOut">
              <a:rPr lang="en-US" smtClean="0"/>
              <a:pPr/>
              <a:t>18/10/2014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BB64694-5679-E548-92E3-6282F59C3BF0}"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609618FB-1357-AB49-B05F-2E53C11D1DD1}" type="datetimeFigureOut">
              <a:rPr lang="en-US" smtClean="0"/>
              <a:pPr/>
              <a:t>18/10/2014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BB64694-5679-E548-92E3-6282F59C3BF0}"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609618FB-1357-AB49-B05F-2E53C11D1DD1}" type="datetimeFigureOut">
              <a:rPr lang="en-US" smtClean="0"/>
              <a:pPr/>
              <a:t>18/10/2014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BB64694-5679-E548-92E3-6282F59C3BF0}"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609618FB-1357-AB49-B05F-2E53C11D1DD1}" type="datetimeFigureOut">
              <a:rPr lang="en-US" smtClean="0"/>
              <a:pPr/>
              <a:t>18/10/2014</a:t>
            </a:fld>
            <a:endParaRPr lang="en-US"/>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FBB64694-5679-E548-92E3-6282F59C3BF0}"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2.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3.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4.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5.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6.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7.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8.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err="1" smtClean="0"/>
              <a:t>Iddewiaeth</a:t>
            </a:r>
            <a:r>
              <a:rPr lang="en-US" dirty="0" smtClean="0"/>
              <a:t> a </a:t>
            </a:r>
            <a:r>
              <a:rPr lang="en-US" dirty="0" err="1" smtClean="0"/>
              <a:t>Christnogaeth</a:t>
            </a:r>
            <a:endParaRPr lang="en-US" dirty="0"/>
          </a:p>
        </p:txBody>
      </p:sp>
      <p:sp>
        <p:nvSpPr>
          <p:cNvPr id="3" name="Subtitle 2"/>
          <p:cNvSpPr>
            <a:spLocks noGrp="1"/>
          </p:cNvSpPr>
          <p:nvPr>
            <p:ph type="subTitle" idx="1"/>
          </p:nvPr>
        </p:nvSpPr>
        <p:spPr/>
        <p:txBody>
          <a:bodyPr/>
          <a:lstStyle/>
          <a:p>
            <a:r>
              <a:rPr lang="en-US" dirty="0" err="1" smtClean="0"/>
              <a:t>Diwinyddiaeth</a:t>
            </a:r>
            <a:r>
              <a:rPr lang="en-US" dirty="0" smtClean="0"/>
              <a:t> </a:t>
            </a:r>
            <a:r>
              <a:rPr lang="en-US" dirty="0" err="1" smtClean="0"/>
              <a:t>Ffeministaidd</a:t>
            </a:r>
            <a:endParaRPr lang="en-US" dirty="0"/>
          </a:p>
        </p:txBody>
      </p:sp>
    </p:spTree>
    <p:extLst>
      <p:ext uri="{BB962C8B-B14F-4D97-AF65-F5344CB8AC3E}">
        <p14:creationId xmlns:p14="http://schemas.microsoft.com/office/powerpoint/2010/main" val="1186742389"/>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err="1" smtClean="0"/>
              <a:t>Cefnogi’r</a:t>
            </a:r>
            <a:r>
              <a:rPr lang="en-US" dirty="0" smtClean="0"/>
              <a:t> </a:t>
            </a:r>
            <a:r>
              <a:rPr lang="en-US" dirty="0" err="1"/>
              <a:t>y</a:t>
            </a:r>
            <a:r>
              <a:rPr lang="en-US" dirty="0" err="1" smtClean="0"/>
              <a:t>mgyrch</a:t>
            </a:r>
            <a:r>
              <a:rPr lang="en-US" dirty="0" smtClean="0"/>
              <a:t> </a:t>
            </a:r>
            <a:r>
              <a:rPr lang="en-US" dirty="0" err="1" smtClean="0"/>
              <a:t>yn</a:t>
            </a:r>
            <a:r>
              <a:rPr lang="en-US" dirty="0" smtClean="0"/>
              <a:t> </a:t>
            </a:r>
            <a:r>
              <a:rPr lang="en-US" dirty="0" err="1" smtClean="0"/>
              <a:t>erbyn</a:t>
            </a:r>
            <a:r>
              <a:rPr lang="en-US" dirty="0" smtClean="0"/>
              <a:t> </a:t>
            </a:r>
            <a:r>
              <a:rPr lang="en-US" dirty="0" err="1" smtClean="0"/>
              <a:t>Caethwasiaeth</a:t>
            </a:r>
            <a:endParaRPr lang="en-US" dirty="0" smtClean="0"/>
          </a:p>
          <a:p>
            <a:r>
              <a:rPr lang="en-US" dirty="0" err="1" smtClean="0"/>
              <a:t>Cefnogi’r</a:t>
            </a:r>
            <a:r>
              <a:rPr lang="en-US" dirty="0" smtClean="0"/>
              <a:t> </a:t>
            </a:r>
            <a:r>
              <a:rPr lang="en-US" dirty="0" err="1" smtClean="0"/>
              <a:t>ymdrech</a:t>
            </a:r>
            <a:r>
              <a:rPr lang="en-US" dirty="0" smtClean="0"/>
              <a:t> </a:t>
            </a:r>
            <a:r>
              <a:rPr lang="en-US" dirty="0" err="1" smtClean="0"/>
              <a:t>i</a:t>
            </a:r>
            <a:r>
              <a:rPr lang="en-US" dirty="0" smtClean="0"/>
              <a:t> </a:t>
            </a:r>
            <a:r>
              <a:rPr lang="en-US" dirty="0" err="1" smtClean="0"/>
              <a:t>leddfu</a:t>
            </a:r>
            <a:r>
              <a:rPr lang="en-US" dirty="0" smtClean="0"/>
              <a:t> </a:t>
            </a:r>
            <a:r>
              <a:rPr lang="en-US" dirty="0" err="1" smtClean="0"/>
              <a:t>amodau</a:t>
            </a:r>
            <a:r>
              <a:rPr lang="en-US" dirty="0" smtClean="0"/>
              <a:t> </a:t>
            </a:r>
            <a:r>
              <a:rPr lang="en-US" dirty="0" err="1" smtClean="0"/>
              <a:t>byw’r</a:t>
            </a:r>
            <a:r>
              <a:rPr lang="en-US" dirty="0" smtClean="0"/>
              <a:t> </a:t>
            </a:r>
            <a:r>
              <a:rPr lang="en-US" dirty="0" err="1" smtClean="0"/>
              <a:t>dosbarth</a:t>
            </a:r>
            <a:r>
              <a:rPr lang="en-US" dirty="0" smtClean="0"/>
              <a:t> </a:t>
            </a:r>
            <a:r>
              <a:rPr lang="en-US" dirty="0" err="1" smtClean="0"/>
              <a:t>gweithiol</a:t>
            </a:r>
            <a:endParaRPr lang="en-US" dirty="0" smtClean="0"/>
          </a:p>
          <a:p>
            <a:r>
              <a:rPr lang="en-US" dirty="0" smtClean="0"/>
              <a:t>Beth am </a:t>
            </a:r>
            <a:r>
              <a:rPr lang="en-US" dirty="0" err="1" smtClean="0"/>
              <a:t>ryddhad</a:t>
            </a:r>
            <a:r>
              <a:rPr lang="en-US" dirty="0" smtClean="0"/>
              <a:t> </a:t>
            </a:r>
            <a:r>
              <a:rPr lang="en-US" dirty="0" err="1" smtClean="0"/>
              <a:t>i</a:t>
            </a:r>
            <a:r>
              <a:rPr lang="en-US" dirty="0" smtClean="0"/>
              <a:t> </a:t>
            </a:r>
            <a:r>
              <a:rPr lang="en-US" dirty="0" err="1" smtClean="0"/>
              <a:t>fercherd</a:t>
            </a:r>
            <a:r>
              <a:rPr lang="en-US" dirty="0" smtClean="0"/>
              <a:t>?</a:t>
            </a:r>
            <a:endParaRPr lang="en-US" dirty="0"/>
          </a:p>
        </p:txBody>
      </p:sp>
    </p:spTree>
    <p:extLst>
      <p:ext uri="{BB962C8B-B14F-4D97-AF65-F5344CB8AC3E}">
        <p14:creationId xmlns:p14="http://schemas.microsoft.com/office/powerpoint/2010/main" val="854490297"/>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p:txBody>
          <a:bodyPr>
            <a:normAutofit fontScale="90000"/>
          </a:bodyPr>
          <a:lstStyle/>
          <a:p>
            <a:r>
              <a:rPr lang="en-US" dirty="0" smtClean="0"/>
              <a:t>Elizabeth Cady Stanton (1815-1902)</a:t>
            </a:r>
            <a:endParaRPr lang="en-US" dirty="0"/>
          </a:p>
        </p:txBody>
      </p:sp>
      <p:sp>
        <p:nvSpPr>
          <p:cNvPr id="10" name="Content Placeholder 9"/>
          <p:cNvSpPr>
            <a:spLocks noGrp="1"/>
          </p:cNvSpPr>
          <p:nvPr>
            <p:ph sz="half" idx="1"/>
          </p:nvPr>
        </p:nvSpPr>
        <p:spPr/>
        <p:txBody>
          <a:bodyPr>
            <a:normAutofit/>
          </a:bodyPr>
          <a:lstStyle/>
          <a:p>
            <a:endParaRPr lang="en-US"/>
          </a:p>
        </p:txBody>
      </p:sp>
      <p:sp>
        <p:nvSpPr>
          <p:cNvPr id="11" name="Content Placeholder 10"/>
          <p:cNvSpPr>
            <a:spLocks noGrp="1"/>
          </p:cNvSpPr>
          <p:nvPr>
            <p:ph sz="half" idx="2"/>
          </p:nvPr>
        </p:nvSpPr>
        <p:spPr/>
        <p:txBody>
          <a:bodyPr>
            <a:normAutofit/>
          </a:bodyPr>
          <a:lstStyle/>
          <a:p>
            <a:r>
              <a:rPr lang="en-US" dirty="0" err="1" smtClean="0"/>
              <a:t>Ganwyd</a:t>
            </a:r>
            <a:r>
              <a:rPr lang="en-US" dirty="0" smtClean="0"/>
              <a:t> </a:t>
            </a:r>
            <a:r>
              <a:rPr lang="en-US" dirty="0" err="1" smtClean="0"/>
              <a:t>yn</a:t>
            </a:r>
            <a:r>
              <a:rPr lang="en-US" dirty="0" smtClean="0"/>
              <a:t> </a:t>
            </a:r>
            <a:r>
              <a:rPr lang="en-US" dirty="0" err="1" smtClean="0"/>
              <a:t>Efrog</a:t>
            </a:r>
            <a:r>
              <a:rPr lang="en-US" dirty="0" smtClean="0"/>
              <a:t> </a:t>
            </a:r>
            <a:r>
              <a:rPr lang="en-US" dirty="0" err="1" smtClean="0"/>
              <a:t>Newydd</a:t>
            </a:r>
            <a:r>
              <a:rPr lang="en-US" dirty="0" smtClean="0"/>
              <a:t> (mam </a:t>
            </a:r>
            <a:r>
              <a:rPr lang="en-US" dirty="0" err="1" smtClean="0"/>
              <a:t>i</a:t>
            </a:r>
            <a:r>
              <a:rPr lang="en-US" dirty="0" smtClean="0"/>
              <a:t> </a:t>
            </a:r>
            <a:r>
              <a:rPr lang="en-US" dirty="0" smtClean="0"/>
              <a:t>11 o </a:t>
            </a:r>
            <a:r>
              <a:rPr lang="en-US" dirty="0" err="1" smtClean="0"/>
              <a:t>blant</a:t>
            </a:r>
            <a:r>
              <a:rPr lang="en-US" dirty="0" smtClean="0"/>
              <a:t>)</a:t>
            </a:r>
            <a:endParaRPr lang="en-US" dirty="0" smtClean="0"/>
          </a:p>
          <a:p>
            <a:r>
              <a:rPr lang="en-US" dirty="0" err="1" smtClean="0"/>
              <a:t>Diddymwraig</a:t>
            </a:r>
            <a:r>
              <a:rPr lang="en-US" dirty="0" smtClean="0"/>
              <a:t>, </a:t>
            </a:r>
            <a:r>
              <a:rPr lang="en-US" dirty="0" err="1" smtClean="0"/>
              <a:t>dirwestwraig</a:t>
            </a:r>
            <a:endParaRPr lang="en-US" dirty="0" smtClean="0"/>
          </a:p>
          <a:p>
            <a:r>
              <a:rPr lang="en-US" dirty="0" err="1" smtClean="0"/>
              <a:t>Hawliau</a:t>
            </a:r>
            <a:r>
              <a:rPr lang="en-US" dirty="0" smtClean="0"/>
              <a:t> </a:t>
            </a:r>
            <a:r>
              <a:rPr lang="en-US" dirty="0" err="1" smtClean="0"/>
              <a:t>i</a:t>
            </a:r>
            <a:r>
              <a:rPr lang="en-US" dirty="0" smtClean="0"/>
              <a:t> </a:t>
            </a:r>
            <a:r>
              <a:rPr lang="en-US" dirty="0" err="1" smtClean="0"/>
              <a:t>bledleisio</a:t>
            </a:r>
            <a:r>
              <a:rPr lang="en-US" dirty="0" smtClean="0"/>
              <a:t>; </a:t>
            </a:r>
            <a:r>
              <a:rPr lang="en-US" dirty="0" err="1" smtClean="0"/>
              <a:t>hawliau</a:t>
            </a:r>
            <a:r>
              <a:rPr lang="en-US" dirty="0" smtClean="0"/>
              <a:t> </a:t>
            </a:r>
            <a:r>
              <a:rPr lang="en-US" dirty="0" err="1" smtClean="0"/>
              <a:t>gwarchodaeth</a:t>
            </a:r>
            <a:r>
              <a:rPr lang="en-US" dirty="0" smtClean="0"/>
              <a:t> plant; </a:t>
            </a:r>
            <a:r>
              <a:rPr lang="en-US" dirty="0" err="1" smtClean="0"/>
              <a:t>hawliau</a:t>
            </a:r>
            <a:r>
              <a:rPr lang="en-US" dirty="0" smtClean="0"/>
              <a:t> </a:t>
            </a:r>
            <a:r>
              <a:rPr lang="en-US" dirty="0" err="1" smtClean="0"/>
              <a:t>eiddo</a:t>
            </a:r>
            <a:r>
              <a:rPr lang="en-US" dirty="0" smtClean="0"/>
              <a:t>, </a:t>
            </a:r>
            <a:r>
              <a:rPr lang="en-US" dirty="0" err="1" smtClean="0"/>
              <a:t>gwaith</a:t>
            </a:r>
            <a:r>
              <a:rPr lang="en-US" dirty="0" smtClean="0"/>
              <a:t> ac </a:t>
            </a:r>
            <a:r>
              <a:rPr lang="en-US" dirty="0" err="1" smtClean="0"/>
              <a:t>incwm</a:t>
            </a:r>
            <a:r>
              <a:rPr lang="en-US" dirty="0" smtClean="0"/>
              <a:t>; </a:t>
            </a:r>
            <a:r>
              <a:rPr lang="en-US" dirty="0" err="1" smtClean="0"/>
              <a:t>ysgaru</a:t>
            </a:r>
            <a:r>
              <a:rPr lang="en-US" dirty="0" smtClean="0"/>
              <a:t>, </a:t>
            </a:r>
            <a:r>
              <a:rPr lang="en-US" dirty="0" err="1" smtClean="0"/>
              <a:t>atal</a:t>
            </a:r>
            <a:r>
              <a:rPr lang="en-US" dirty="0" smtClean="0"/>
              <a:t> </a:t>
            </a:r>
            <a:r>
              <a:rPr lang="en-US" dirty="0" err="1" smtClean="0"/>
              <a:t>cenhedlu</a:t>
            </a:r>
            <a:endParaRPr lang="en-US" dirty="0" smtClean="0"/>
          </a:p>
        </p:txBody>
      </p:sp>
      <p:pic>
        <p:nvPicPr>
          <p:cNvPr id="12" name="Picture 11"/>
          <p:cNvPicPr>
            <a:picLocks noChangeAspect="1"/>
          </p:cNvPicPr>
          <p:nvPr/>
        </p:nvPicPr>
        <p:blipFill>
          <a:blip r:embed="rId2"/>
          <a:stretch>
            <a:fillRect/>
          </a:stretch>
        </p:blipFill>
        <p:spPr>
          <a:xfrm>
            <a:off x="457200" y="1600200"/>
            <a:ext cx="4114800" cy="4525963"/>
          </a:xfrm>
          <a:prstGeom prst="rect">
            <a:avLst/>
          </a:prstGeom>
        </p:spPr>
      </p:pic>
    </p:spTree>
    <p:extLst>
      <p:ext uri="{BB962C8B-B14F-4D97-AF65-F5344CB8AC3E}">
        <p14:creationId xmlns:p14="http://schemas.microsoft.com/office/powerpoint/2010/main" val="424517503"/>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sz="half" idx="1"/>
          </p:nvPr>
        </p:nvSpPr>
        <p:spPr/>
        <p:txBody>
          <a:bodyPr/>
          <a:lstStyle/>
          <a:p>
            <a:endParaRPr lang="en-US"/>
          </a:p>
        </p:txBody>
      </p:sp>
      <p:sp>
        <p:nvSpPr>
          <p:cNvPr id="4" name="Content Placeholder 3"/>
          <p:cNvSpPr>
            <a:spLocks noGrp="1"/>
          </p:cNvSpPr>
          <p:nvPr>
            <p:ph sz="half" idx="2"/>
          </p:nvPr>
        </p:nvSpPr>
        <p:spPr/>
        <p:txBody>
          <a:bodyPr/>
          <a:lstStyle/>
          <a:p>
            <a:r>
              <a:rPr lang="en-US" dirty="0" err="1" smtClean="0"/>
              <a:t>Pwysleisio</a:t>
            </a:r>
            <a:r>
              <a:rPr lang="en-US" dirty="0" smtClean="0"/>
              <a:t> </a:t>
            </a:r>
            <a:r>
              <a:rPr lang="en-US" dirty="0" err="1" smtClean="0"/>
              <a:t>darnau’r</a:t>
            </a:r>
            <a:r>
              <a:rPr lang="en-US" dirty="0" smtClean="0"/>
              <a:t> </a:t>
            </a:r>
            <a:r>
              <a:rPr lang="en-US" dirty="0" err="1" smtClean="0"/>
              <a:t>Beibl</a:t>
            </a:r>
            <a:r>
              <a:rPr lang="en-US" dirty="0" smtClean="0"/>
              <a:t> a </a:t>
            </a:r>
            <a:r>
              <a:rPr lang="en-US" dirty="0" err="1" smtClean="0"/>
              <a:t>ddefnyddir</a:t>
            </a:r>
            <a:r>
              <a:rPr lang="en-US" dirty="0" smtClean="0"/>
              <a:t> </a:t>
            </a:r>
            <a:r>
              <a:rPr lang="en-US" dirty="0" err="1" smtClean="0"/>
              <a:t>gan</a:t>
            </a:r>
            <a:r>
              <a:rPr lang="en-US" dirty="0" smtClean="0"/>
              <a:t> </a:t>
            </a:r>
            <a:r>
              <a:rPr lang="en-US" dirty="0" err="1" smtClean="0"/>
              <a:t>ddynion</a:t>
            </a:r>
            <a:r>
              <a:rPr lang="en-US" dirty="0"/>
              <a:t> </a:t>
            </a:r>
            <a:r>
              <a:rPr lang="en-US" dirty="0" err="1" smtClean="0"/>
              <a:t>i</a:t>
            </a:r>
            <a:r>
              <a:rPr lang="en-US" dirty="0" smtClean="0"/>
              <a:t> </a:t>
            </a:r>
            <a:r>
              <a:rPr lang="en-US" dirty="0" err="1" smtClean="0"/>
              <a:t>drechu</a:t>
            </a:r>
            <a:r>
              <a:rPr lang="en-US" dirty="0" smtClean="0"/>
              <a:t> </a:t>
            </a:r>
            <a:r>
              <a:rPr lang="en-US" dirty="0" err="1" smtClean="0"/>
              <a:t>ar</a:t>
            </a:r>
            <a:r>
              <a:rPr lang="en-US" dirty="0" smtClean="0"/>
              <a:t> </a:t>
            </a:r>
            <a:r>
              <a:rPr lang="en-US" dirty="0" err="1" smtClean="0"/>
              <a:t>ferched</a:t>
            </a:r>
            <a:endParaRPr lang="en-US" dirty="0" smtClean="0"/>
          </a:p>
          <a:p>
            <a:r>
              <a:rPr lang="en-US" dirty="0" err="1" smtClean="0"/>
              <a:t>Cynnig</a:t>
            </a:r>
            <a:r>
              <a:rPr lang="en-US" dirty="0" smtClean="0"/>
              <a:t> </a:t>
            </a:r>
            <a:r>
              <a:rPr lang="en-US" dirty="0" err="1" smtClean="0"/>
              <a:t>beirniadaeth</a:t>
            </a:r>
            <a:endParaRPr lang="en-US" dirty="0"/>
          </a:p>
        </p:txBody>
      </p:sp>
      <p:pic>
        <p:nvPicPr>
          <p:cNvPr id="5" name="Picture 4"/>
          <p:cNvPicPr>
            <a:picLocks noChangeAspect="1"/>
          </p:cNvPicPr>
          <p:nvPr/>
        </p:nvPicPr>
        <p:blipFill>
          <a:blip r:embed="rId2"/>
          <a:stretch>
            <a:fillRect/>
          </a:stretch>
        </p:blipFill>
        <p:spPr>
          <a:xfrm>
            <a:off x="692312" y="1600200"/>
            <a:ext cx="3352150" cy="4708525"/>
          </a:xfrm>
          <a:prstGeom prst="rect">
            <a:avLst/>
          </a:prstGeom>
        </p:spPr>
      </p:pic>
    </p:spTree>
    <p:extLst>
      <p:ext uri="{BB962C8B-B14F-4D97-AF65-F5344CB8AC3E}">
        <p14:creationId xmlns:p14="http://schemas.microsoft.com/office/powerpoint/2010/main" val="3040839758"/>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err="1" smtClean="0"/>
              <a:t>Ffeministiaeth</a:t>
            </a:r>
            <a:endParaRPr lang="en-US" dirty="0"/>
          </a:p>
        </p:txBody>
      </p:sp>
      <p:sp>
        <p:nvSpPr>
          <p:cNvPr id="6" name="Content Placeholder 5"/>
          <p:cNvSpPr>
            <a:spLocks noGrp="1"/>
          </p:cNvSpPr>
          <p:nvPr>
            <p:ph idx="1"/>
          </p:nvPr>
        </p:nvSpPr>
        <p:spPr/>
        <p:txBody>
          <a:bodyPr/>
          <a:lstStyle/>
          <a:p>
            <a:r>
              <a:rPr lang="en-US" dirty="0" err="1" smtClean="0"/>
              <a:t>Mudiad</a:t>
            </a:r>
            <a:r>
              <a:rPr lang="en-US" dirty="0" smtClean="0"/>
              <a:t> </a:t>
            </a:r>
            <a:r>
              <a:rPr lang="en-US" dirty="0" err="1" smtClean="0"/>
              <a:t>egalitaraidd</a:t>
            </a:r>
            <a:r>
              <a:rPr lang="en-US" dirty="0" smtClean="0"/>
              <a:t> – </a:t>
            </a:r>
            <a:r>
              <a:rPr lang="en-US" dirty="0" err="1" smtClean="0"/>
              <a:t>sicrhau</a:t>
            </a:r>
            <a:r>
              <a:rPr lang="en-US" dirty="0" smtClean="0"/>
              <a:t> bod </a:t>
            </a:r>
            <a:r>
              <a:rPr lang="en-US" dirty="0" err="1" smtClean="0"/>
              <a:t>merched</a:t>
            </a:r>
            <a:r>
              <a:rPr lang="en-US" dirty="0" smtClean="0"/>
              <a:t> a </a:t>
            </a:r>
            <a:r>
              <a:rPr lang="en-US" dirty="0" err="1" smtClean="0"/>
              <a:t>dynion</a:t>
            </a:r>
            <a:r>
              <a:rPr lang="en-US" dirty="0" smtClean="0"/>
              <a:t> </a:t>
            </a:r>
            <a:r>
              <a:rPr lang="en-US" dirty="0" err="1" smtClean="0"/>
              <a:t>yn</a:t>
            </a:r>
            <a:r>
              <a:rPr lang="en-US" dirty="0" smtClean="0"/>
              <a:t> </a:t>
            </a:r>
            <a:r>
              <a:rPr lang="en-US" dirty="0" err="1" smtClean="0"/>
              <a:t>derbyn</a:t>
            </a:r>
            <a:r>
              <a:rPr lang="en-US" dirty="0" smtClean="0"/>
              <a:t> </a:t>
            </a:r>
            <a:r>
              <a:rPr lang="en-US" dirty="0" err="1" smtClean="0"/>
              <a:t>triniaeth</a:t>
            </a:r>
            <a:r>
              <a:rPr lang="en-US" dirty="0" smtClean="0"/>
              <a:t> </a:t>
            </a:r>
            <a:r>
              <a:rPr lang="en-US" dirty="0" err="1" smtClean="0"/>
              <a:t>deg</a:t>
            </a:r>
            <a:r>
              <a:rPr lang="en-US" dirty="0" smtClean="0"/>
              <a:t>, </a:t>
            </a:r>
            <a:r>
              <a:rPr lang="en-US" dirty="0" err="1" smtClean="0"/>
              <a:t>gyfiawn</a:t>
            </a:r>
            <a:r>
              <a:rPr lang="en-US" dirty="0" smtClean="0"/>
              <a:t> a </a:t>
            </a:r>
            <a:r>
              <a:rPr lang="en-US" dirty="0" err="1" smtClean="0"/>
              <a:t>chyfartal</a:t>
            </a:r>
            <a:endParaRPr lang="en-US" dirty="0" smtClean="0"/>
          </a:p>
          <a:p>
            <a:r>
              <a:rPr lang="en-US" dirty="0" err="1" smtClean="0"/>
              <a:t>Rhywiaeth</a:t>
            </a:r>
            <a:r>
              <a:rPr lang="en-US" dirty="0" smtClean="0"/>
              <a:t> </a:t>
            </a:r>
            <a:r>
              <a:rPr lang="en-US" dirty="0" err="1" smtClean="0"/>
              <a:t>yn</a:t>
            </a:r>
            <a:r>
              <a:rPr lang="en-US" dirty="0" smtClean="0"/>
              <a:t> </a:t>
            </a:r>
            <a:r>
              <a:rPr lang="en-US" dirty="0" err="1" smtClean="0"/>
              <a:t>camliwio</a:t>
            </a:r>
            <a:r>
              <a:rPr lang="en-US" dirty="0" err="1" smtClean="0"/>
              <a:t>’r</a:t>
            </a:r>
            <a:r>
              <a:rPr lang="en-US" dirty="0" smtClean="0"/>
              <a:t> </a:t>
            </a:r>
            <a:r>
              <a:rPr lang="en-US" dirty="0" err="1" smtClean="0"/>
              <a:t>ddynoliaeth</a:t>
            </a:r>
            <a:r>
              <a:rPr lang="en-US" dirty="0" smtClean="0"/>
              <a:t> </a:t>
            </a:r>
            <a:r>
              <a:rPr lang="en-US" dirty="0" err="1" smtClean="0"/>
              <a:t>gyfan</a:t>
            </a:r>
            <a:r>
              <a:rPr lang="en-US" dirty="0" smtClean="0"/>
              <a:t>, </a:t>
            </a:r>
            <a:r>
              <a:rPr lang="en-US" dirty="0" err="1" smtClean="0"/>
              <a:t>yn</a:t>
            </a:r>
            <a:r>
              <a:rPr lang="en-US" dirty="0" smtClean="0"/>
              <a:t> </a:t>
            </a:r>
            <a:r>
              <a:rPr lang="en-US" dirty="0" err="1" smtClean="0"/>
              <a:t>wrywaidd</a:t>
            </a:r>
            <a:r>
              <a:rPr lang="en-US" dirty="0" smtClean="0"/>
              <a:t> ac </a:t>
            </a:r>
            <a:r>
              <a:rPr lang="en-US" dirty="0" err="1" smtClean="0"/>
              <a:t>yn</a:t>
            </a:r>
            <a:r>
              <a:rPr lang="en-US" dirty="0" smtClean="0"/>
              <a:t> </a:t>
            </a:r>
            <a:r>
              <a:rPr lang="en-US" dirty="0" err="1"/>
              <a:t>f</a:t>
            </a:r>
            <a:r>
              <a:rPr lang="en-US" dirty="0" err="1" smtClean="0"/>
              <a:t>enywaidd</a:t>
            </a:r>
            <a:endParaRPr lang="en-US" dirty="0" smtClean="0"/>
          </a:p>
          <a:p>
            <a:r>
              <a:rPr lang="en-US" dirty="0" err="1" smtClean="0"/>
              <a:t>Rhagdybio</a:t>
            </a:r>
            <a:r>
              <a:rPr lang="en-US" dirty="0" smtClean="0"/>
              <a:t> </a:t>
            </a:r>
            <a:r>
              <a:rPr lang="en-US" dirty="0" err="1" smtClean="0"/>
              <a:t>patriarchiaeth</a:t>
            </a:r>
            <a:r>
              <a:rPr lang="en-US" dirty="0" smtClean="0"/>
              <a:t> </a:t>
            </a:r>
            <a:r>
              <a:rPr lang="en-US" dirty="0" smtClean="0"/>
              <a:t>– </a:t>
            </a:r>
            <a:r>
              <a:rPr lang="en-US" dirty="0" err="1" smtClean="0"/>
              <a:t>erlid</a:t>
            </a:r>
            <a:r>
              <a:rPr lang="en-US" dirty="0" smtClean="0"/>
              <a:t> </a:t>
            </a:r>
            <a:r>
              <a:rPr lang="en-US" dirty="0" err="1" smtClean="0"/>
              <a:t>ar</a:t>
            </a:r>
            <a:r>
              <a:rPr lang="en-US" dirty="0" smtClean="0"/>
              <a:t> </a:t>
            </a:r>
            <a:r>
              <a:rPr lang="en-US" dirty="0" err="1" smtClean="0"/>
              <a:t>ferched</a:t>
            </a:r>
            <a:r>
              <a:rPr lang="en-US" dirty="0" smtClean="0"/>
              <a:t>; </a:t>
            </a:r>
            <a:r>
              <a:rPr lang="en-US" dirty="0" err="1" smtClean="0"/>
              <a:t>clefyd</a:t>
            </a:r>
            <a:r>
              <a:rPr lang="en-US" dirty="0" smtClean="0"/>
              <a:t> </a:t>
            </a:r>
            <a:r>
              <a:rPr lang="en-US" dirty="0" err="1" smtClean="0"/>
              <a:t>endemig</a:t>
            </a:r>
            <a:r>
              <a:rPr lang="en-US" dirty="0" smtClean="0"/>
              <a:t> </a:t>
            </a:r>
            <a:r>
              <a:rPr lang="en-US" dirty="0" err="1" smtClean="0"/>
              <a:t>mewn</a:t>
            </a:r>
            <a:r>
              <a:rPr lang="en-US" dirty="0" smtClean="0"/>
              <a:t> </a:t>
            </a:r>
            <a:r>
              <a:rPr lang="en-US" dirty="0" err="1" smtClean="0"/>
              <a:t>dynion</a:t>
            </a:r>
            <a:endParaRPr lang="en-US" dirty="0" smtClean="0"/>
          </a:p>
          <a:p>
            <a:r>
              <a:rPr lang="en-US" dirty="0" err="1" smtClean="0"/>
              <a:t>Dynion</a:t>
            </a:r>
            <a:r>
              <a:rPr lang="en-US" dirty="0" smtClean="0"/>
              <a:t> </a:t>
            </a:r>
            <a:r>
              <a:rPr lang="en-US" dirty="0" err="1" smtClean="0"/>
              <a:t>i</a:t>
            </a:r>
            <a:r>
              <a:rPr lang="en-US" dirty="0" smtClean="0"/>
              <a:t> </a:t>
            </a:r>
            <a:r>
              <a:rPr lang="en-US" dirty="0" err="1" smtClean="0"/>
              <a:t>roi</a:t>
            </a:r>
            <a:r>
              <a:rPr lang="en-US" dirty="0" smtClean="0"/>
              <a:t> </a:t>
            </a:r>
            <a:r>
              <a:rPr lang="en-US" dirty="0" err="1" smtClean="0"/>
              <a:t>gorau</a:t>
            </a:r>
            <a:r>
              <a:rPr lang="en-US" dirty="0" smtClean="0"/>
              <a:t> </a:t>
            </a:r>
            <a:r>
              <a:rPr lang="en-US" dirty="0" err="1" smtClean="0"/>
              <a:t>i</a:t>
            </a:r>
            <a:r>
              <a:rPr lang="en-US" dirty="0" smtClean="0"/>
              <a:t> </a:t>
            </a:r>
            <a:r>
              <a:rPr lang="en-US" dirty="0" err="1" smtClean="0"/>
              <a:t>bethau</a:t>
            </a:r>
            <a:r>
              <a:rPr lang="en-US" dirty="0" smtClean="0"/>
              <a:t>; </a:t>
            </a:r>
            <a:r>
              <a:rPr lang="en-US" dirty="0" err="1" smtClean="0"/>
              <a:t>merched</a:t>
            </a:r>
            <a:r>
              <a:rPr lang="en-US" dirty="0" smtClean="0"/>
              <a:t> </a:t>
            </a:r>
            <a:r>
              <a:rPr lang="en-US" dirty="0" err="1" smtClean="0"/>
              <a:t>i</a:t>
            </a:r>
            <a:r>
              <a:rPr lang="en-US" dirty="0" smtClean="0"/>
              <a:t> </a:t>
            </a:r>
            <a:r>
              <a:rPr lang="en-US" dirty="0" err="1" smtClean="0"/>
              <a:t>dderbyn</a:t>
            </a:r>
            <a:r>
              <a:rPr lang="en-US" dirty="0" smtClean="0"/>
              <a:t> </a:t>
            </a:r>
            <a:r>
              <a:rPr lang="en-US" dirty="0" err="1" smtClean="0"/>
              <a:t>triniaeth</a:t>
            </a:r>
            <a:r>
              <a:rPr lang="en-US" dirty="0" smtClean="0"/>
              <a:t> </a:t>
            </a:r>
            <a:r>
              <a:rPr lang="en-US" dirty="0" err="1" smtClean="0"/>
              <a:t>ffafriol</a:t>
            </a:r>
            <a:endParaRPr lang="en-US" dirty="0"/>
          </a:p>
        </p:txBody>
      </p:sp>
    </p:spTree>
    <p:extLst>
      <p:ext uri="{BB962C8B-B14F-4D97-AF65-F5344CB8AC3E}">
        <p14:creationId xmlns:p14="http://schemas.microsoft.com/office/powerpoint/2010/main" val="3066324004"/>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Pechod</a:t>
            </a:r>
            <a:endParaRPr lang="en-US" dirty="0"/>
          </a:p>
        </p:txBody>
      </p:sp>
      <p:sp>
        <p:nvSpPr>
          <p:cNvPr id="3" name="Content Placeholder 2"/>
          <p:cNvSpPr>
            <a:spLocks noGrp="1"/>
          </p:cNvSpPr>
          <p:nvPr>
            <p:ph idx="1"/>
          </p:nvPr>
        </p:nvSpPr>
        <p:spPr/>
        <p:txBody>
          <a:bodyPr/>
          <a:lstStyle/>
          <a:p>
            <a:r>
              <a:rPr lang="en-US" dirty="0" err="1" smtClean="0"/>
              <a:t>Dynion</a:t>
            </a:r>
            <a:r>
              <a:rPr lang="en-US" dirty="0" smtClean="0"/>
              <a:t> </a:t>
            </a:r>
            <a:r>
              <a:rPr lang="en-US" dirty="0" smtClean="0"/>
              <a:t>– </a:t>
            </a:r>
            <a:r>
              <a:rPr lang="en-US" dirty="0" err="1" smtClean="0"/>
              <a:t>haerllugrwydd</a:t>
            </a:r>
            <a:r>
              <a:rPr lang="en-US" dirty="0" smtClean="0"/>
              <a:t>, </a:t>
            </a:r>
            <a:r>
              <a:rPr lang="en-US" dirty="0" err="1" smtClean="0"/>
              <a:t>balchder</a:t>
            </a:r>
            <a:r>
              <a:rPr lang="en-US" dirty="0" smtClean="0"/>
              <a:t>, </a:t>
            </a:r>
            <a:r>
              <a:rPr lang="en-US" dirty="0" err="1" smtClean="0"/>
              <a:t>arglwyddiaethu</a:t>
            </a:r>
            <a:endParaRPr lang="en-US" dirty="0" smtClean="0"/>
          </a:p>
          <a:p>
            <a:r>
              <a:rPr lang="en-US" dirty="0" err="1" smtClean="0"/>
              <a:t>Rhaid</a:t>
            </a:r>
            <a:r>
              <a:rPr lang="en-US" dirty="0" smtClean="0"/>
              <a:t> </a:t>
            </a:r>
            <a:r>
              <a:rPr lang="en-US" dirty="0" err="1" smtClean="0"/>
              <a:t>dysgu</a:t>
            </a:r>
            <a:r>
              <a:rPr lang="en-US" dirty="0" smtClean="0"/>
              <a:t> </a:t>
            </a:r>
            <a:r>
              <a:rPr lang="en-US" dirty="0" err="1" smtClean="0"/>
              <a:t>gostyngeiddrwydd</a:t>
            </a:r>
            <a:r>
              <a:rPr lang="en-US" dirty="0" smtClean="0"/>
              <a:t> a </a:t>
            </a:r>
            <a:r>
              <a:rPr lang="en-US" dirty="0" err="1" smtClean="0"/>
              <a:t>chydymddibyniaeth</a:t>
            </a:r>
            <a:endParaRPr lang="en-US" dirty="0" smtClean="0"/>
          </a:p>
          <a:p>
            <a:r>
              <a:rPr lang="en-US" dirty="0" err="1" smtClean="0"/>
              <a:t>Merched</a:t>
            </a:r>
            <a:r>
              <a:rPr lang="en-US" dirty="0" smtClean="0"/>
              <a:t> </a:t>
            </a:r>
            <a:r>
              <a:rPr lang="en-US" dirty="0" smtClean="0"/>
              <a:t>– </a:t>
            </a:r>
            <a:r>
              <a:rPr lang="en-US" dirty="0" err="1" smtClean="0"/>
              <a:t>diffyg</a:t>
            </a:r>
            <a:r>
              <a:rPr lang="en-US" dirty="0" smtClean="0"/>
              <a:t> </a:t>
            </a:r>
            <a:r>
              <a:rPr lang="en-US" dirty="0" err="1" smtClean="0"/>
              <a:t>hunan-werth</a:t>
            </a:r>
            <a:r>
              <a:rPr lang="en-US" dirty="0" smtClean="0"/>
              <a:t> a </a:t>
            </a:r>
            <a:r>
              <a:rPr lang="en-US" dirty="0" err="1" smtClean="0"/>
              <a:t>hunan-foddhad</a:t>
            </a:r>
            <a:r>
              <a:rPr lang="en-US" dirty="0" smtClean="0"/>
              <a:t>; </a:t>
            </a:r>
            <a:r>
              <a:rPr lang="en-US" dirty="0" err="1" smtClean="0"/>
              <a:t>rhy</a:t>
            </a:r>
            <a:r>
              <a:rPr lang="en-US" dirty="0" smtClean="0"/>
              <a:t> </a:t>
            </a:r>
            <a:r>
              <a:rPr lang="en-US" dirty="0" err="1" smtClean="0"/>
              <a:t>ymostyngar</a:t>
            </a:r>
            <a:endParaRPr lang="en-US" dirty="0" smtClean="0"/>
          </a:p>
          <a:p>
            <a:r>
              <a:rPr lang="en-US" dirty="0" err="1" smtClean="0"/>
              <a:t>Rhaid</a:t>
            </a:r>
            <a:r>
              <a:rPr lang="en-US" dirty="0" smtClean="0"/>
              <a:t> </a:t>
            </a:r>
            <a:r>
              <a:rPr lang="en-US" dirty="0" err="1" smtClean="0"/>
              <a:t>dysgu</a:t>
            </a:r>
            <a:r>
              <a:rPr lang="en-US" dirty="0" smtClean="0"/>
              <a:t> </a:t>
            </a:r>
            <a:r>
              <a:rPr lang="en-US" dirty="0" err="1" smtClean="0"/>
              <a:t>i</a:t>
            </a:r>
            <a:r>
              <a:rPr lang="en-US" dirty="0" smtClean="0"/>
              <a:t> </a:t>
            </a:r>
            <a:r>
              <a:rPr lang="en-US" dirty="0" err="1" smtClean="0"/>
              <a:t>gyfrannu’n</a:t>
            </a:r>
            <a:r>
              <a:rPr lang="en-US" dirty="0" smtClean="0"/>
              <a:t> </a:t>
            </a:r>
            <a:r>
              <a:rPr lang="en-US" dirty="0" err="1" smtClean="0"/>
              <a:t>fwy</a:t>
            </a:r>
            <a:endParaRPr lang="en-US" dirty="0" smtClean="0"/>
          </a:p>
          <a:p>
            <a:r>
              <a:rPr lang="en-US" dirty="0" err="1" smtClean="0"/>
              <a:t>Cyfundrefnoedd</a:t>
            </a:r>
            <a:r>
              <a:rPr lang="en-US" dirty="0" smtClean="0"/>
              <a:t> </a:t>
            </a:r>
            <a:r>
              <a:rPr lang="en-US" dirty="0" err="1" smtClean="0"/>
              <a:t>cymdeithas</a:t>
            </a:r>
            <a:r>
              <a:rPr lang="en-US" dirty="0" smtClean="0"/>
              <a:t> </a:t>
            </a:r>
            <a:r>
              <a:rPr lang="en-US" dirty="0" err="1" smtClean="0"/>
              <a:t>yn</a:t>
            </a:r>
            <a:r>
              <a:rPr lang="en-US" dirty="0" smtClean="0"/>
              <a:t> </a:t>
            </a:r>
            <a:r>
              <a:rPr lang="en-US" dirty="0" err="1" smtClean="0"/>
              <a:t>atal</a:t>
            </a:r>
            <a:r>
              <a:rPr lang="en-US" dirty="0" smtClean="0"/>
              <a:t> </a:t>
            </a:r>
            <a:r>
              <a:rPr lang="en-US" dirty="0" err="1" smtClean="0"/>
              <a:t>hyn</a:t>
            </a:r>
            <a:endParaRPr lang="en-US" dirty="0" smtClean="0"/>
          </a:p>
        </p:txBody>
      </p:sp>
    </p:spTree>
    <p:extLst>
      <p:ext uri="{BB962C8B-B14F-4D97-AF65-F5344CB8AC3E}">
        <p14:creationId xmlns:p14="http://schemas.microsoft.com/office/powerpoint/2010/main" val="1280199425"/>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Diwinyddiaeth</a:t>
            </a:r>
            <a:r>
              <a:rPr lang="en-US" dirty="0" smtClean="0"/>
              <a:t> </a:t>
            </a:r>
            <a:r>
              <a:rPr lang="en-US" dirty="0" err="1" smtClean="0"/>
              <a:t>Ffeministaidd</a:t>
            </a:r>
            <a:endParaRPr lang="en-US" dirty="0"/>
          </a:p>
        </p:txBody>
      </p:sp>
      <p:sp>
        <p:nvSpPr>
          <p:cNvPr id="3" name="Content Placeholder 2"/>
          <p:cNvSpPr>
            <a:spLocks noGrp="1"/>
          </p:cNvSpPr>
          <p:nvPr>
            <p:ph idx="1"/>
          </p:nvPr>
        </p:nvSpPr>
        <p:spPr/>
        <p:txBody>
          <a:bodyPr>
            <a:normAutofit fontScale="92500" lnSpcReduction="20000"/>
          </a:bodyPr>
          <a:lstStyle/>
          <a:p>
            <a:r>
              <a:rPr lang="en-US" dirty="0" err="1" smtClean="0"/>
              <a:t>Cefnogi</a:t>
            </a:r>
            <a:r>
              <a:rPr lang="en-US" dirty="0" err="1" smtClean="0"/>
              <a:t>’r</a:t>
            </a:r>
            <a:r>
              <a:rPr lang="en-US" dirty="0" smtClean="0"/>
              <a:t> agenda </a:t>
            </a:r>
            <a:r>
              <a:rPr lang="en-US" dirty="0" err="1" smtClean="0"/>
              <a:t>ffeministaidd</a:t>
            </a:r>
            <a:endParaRPr lang="en-US" dirty="0" smtClean="0"/>
          </a:p>
          <a:p>
            <a:r>
              <a:rPr lang="en-US" dirty="0" err="1" smtClean="0"/>
              <a:t>Edrych</a:t>
            </a:r>
            <a:r>
              <a:rPr lang="en-US" dirty="0" smtClean="0"/>
              <a:t> </a:t>
            </a:r>
            <a:r>
              <a:rPr lang="en-US" dirty="0" err="1" smtClean="0"/>
              <a:t>ar</a:t>
            </a:r>
            <a:r>
              <a:rPr lang="en-US" dirty="0" smtClean="0"/>
              <a:t> </a:t>
            </a:r>
            <a:r>
              <a:rPr lang="en-US" dirty="0" err="1" smtClean="0"/>
              <a:t>yr</a:t>
            </a:r>
            <a:r>
              <a:rPr lang="en-US" dirty="0" smtClean="0"/>
              <a:t> </a:t>
            </a:r>
            <a:r>
              <a:rPr lang="en-US" dirty="0" err="1" smtClean="0"/>
              <a:t>ysbrydol</a:t>
            </a:r>
            <a:r>
              <a:rPr lang="en-US" dirty="0" smtClean="0"/>
              <a:t>, y </a:t>
            </a:r>
            <a:r>
              <a:rPr lang="en-US" dirty="0" err="1" smtClean="0"/>
              <a:t>dwyfol</a:t>
            </a:r>
            <a:r>
              <a:rPr lang="en-US" dirty="0" smtClean="0"/>
              <a:t>, y </a:t>
            </a:r>
            <a:r>
              <a:rPr lang="en-US" dirty="0" err="1" smtClean="0"/>
              <a:t>metaffisegol</a:t>
            </a:r>
            <a:r>
              <a:rPr lang="en-US" dirty="0" smtClean="0"/>
              <a:t> o </a:t>
            </a:r>
            <a:r>
              <a:rPr lang="en-US" dirty="0" err="1" smtClean="0"/>
              <a:t>safbwynt</a:t>
            </a:r>
            <a:r>
              <a:rPr lang="en-US" dirty="0" smtClean="0"/>
              <a:t> </a:t>
            </a:r>
            <a:r>
              <a:rPr lang="en-US" dirty="0" err="1" smtClean="0"/>
              <a:t>merched</a:t>
            </a:r>
            <a:endParaRPr lang="en-US" dirty="0" smtClean="0"/>
          </a:p>
          <a:p>
            <a:r>
              <a:rPr lang="en-US" dirty="0" err="1" smtClean="0"/>
              <a:t>Profiad</a:t>
            </a:r>
            <a:r>
              <a:rPr lang="en-US" dirty="0" smtClean="0"/>
              <a:t> </a:t>
            </a:r>
            <a:r>
              <a:rPr lang="en-US" dirty="0" err="1" smtClean="0"/>
              <a:t>crefyddol</a:t>
            </a:r>
            <a:endParaRPr lang="en-US" dirty="0" smtClean="0"/>
          </a:p>
          <a:p>
            <a:r>
              <a:rPr lang="en-US" dirty="0" err="1" smtClean="0"/>
              <a:t>Profiad</a:t>
            </a:r>
            <a:r>
              <a:rPr lang="en-US" dirty="0" smtClean="0"/>
              <a:t> </a:t>
            </a:r>
            <a:r>
              <a:rPr lang="en-US" dirty="0" err="1" smtClean="0"/>
              <a:t>merched</a:t>
            </a:r>
            <a:endParaRPr lang="en-US" dirty="0" smtClean="0"/>
          </a:p>
          <a:p>
            <a:r>
              <a:rPr lang="en-US" dirty="0" err="1" smtClean="0"/>
              <a:t>Gwahaniaethau</a:t>
            </a:r>
            <a:r>
              <a:rPr lang="en-US" dirty="0" smtClean="0"/>
              <a:t> </a:t>
            </a:r>
            <a:r>
              <a:rPr lang="en-US" dirty="0" err="1" smtClean="0"/>
              <a:t>mewn</a:t>
            </a:r>
            <a:r>
              <a:rPr lang="en-US" dirty="0" smtClean="0"/>
              <a:t> </a:t>
            </a:r>
            <a:r>
              <a:rPr lang="en-US" dirty="0" err="1" smtClean="0"/>
              <a:t>profiadau</a:t>
            </a:r>
            <a:r>
              <a:rPr lang="en-US" dirty="0" smtClean="0"/>
              <a:t> </a:t>
            </a:r>
            <a:r>
              <a:rPr lang="en-US" dirty="0" err="1" smtClean="0"/>
              <a:t>gwahanol</a:t>
            </a:r>
            <a:r>
              <a:rPr lang="en-US" dirty="0" smtClean="0"/>
              <a:t> </a:t>
            </a:r>
            <a:r>
              <a:rPr lang="en-US" dirty="0" err="1" smtClean="0"/>
              <a:t>merched</a:t>
            </a:r>
            <a:endParaRPr lang="en-US" dirty="0" smtClean="0"/>
          </a:p>
          <a:p>
            <a:r>
              <a:rPr lang="en-US" dirty="0" err="1" smtClean="0"/>
              <a:t>Merched</a:t>
            </a:r>
            <a:r>
              <a:rPr lang="en-US" dirty="0" smtClean="0"/>
              <a:t> </a:t>
            </a:r>
            <a:r>
              <a:rPr lang="en-US" dirty="0" err="1" smtClean="0"/>
              <a:t>Affro-</a:t>
            </a:r>
            <a:r>
              <a:rPr lang="en-US" dirty="0" err="1" smtClean="0"/>
              <a:t>A</a:t>
            </a:r>
            <a:r>
              <a:rPr lang="en-US" dirty="0" err="1" smtClean="0"/>
              <a:t>mericanaidd</a:t>
            </a:r>
            <a:r>
              <a:rPr lang="en-US" dirty="0" smtClean="0"/>
              <a:t> – </a:t>
            </a:r>
            <a:r>
              <a:rPr lang="en-US" dirty="0" err="1" smtClean="0"/>
              <a:t>hiliaeth</a:t>
            </a:r>
            <a:r>
              <a:rPr lang="en-US" dirty="0" smtClean="0"/>
              <a:t> a </a:t>
            </a:r>
            <a:r>
              <a:rPr lang="en-US" dirty="0" err="1" smtClean="0"/>
              <a:t>tholdi</a:t>
            </a:r>
            <a:endParaRPr lang="en-US" dirty="0" smtClean="0"/>
          </a:p>
          <a:p>
            <a:r>
              <a:rPr lang="en-US" dirty="0" err="1" smtClean="0"/>
              <a:t>Merched</a:t>
            </a:r>
            <a:r>
              <a:rPr lang="en-US" dirty="0" smtClean="0"/>
              <a:t> </a:t>
            </a:r>
            <a:r>
              <a:rPr lang="en-US" dirty="0" err="1" smtClean="0"/>
              <a:t>deuryw</a:t>
            </a:r>
            <a:r>
              <a:rPr lang="en-US" dirty="0" smtClean="0"/>
              <a:t> a </a:t>
            </a:r>
            <a:r>
              <a:rPr lang="en-US" dirty="0" err="1" smtClean="0"/>
              <a:t>lesbiaidd</a:t>
            </a:r>
            <a:endParaRPr lang="en-US" dirty="0" smtClean="0"/>
          </a:p>
          <a:p>
            <a:r>
              <a:rPr lang="en-US" dirty="0" err="1" smtClean="0"/>
              <a:t>Diwinyddiaeth</a:t>
            </a:r>
            <a:r>
              <a:rPr lang="en-US" dirty="0" smtClean="0"/>
              <a:t> </a:t>
            </a:r>
            <a:r>
              <a:rPr lang="en-US" dirty="0" err="1" smtClean="0"/>
              <a:t>Wreicyddol</a:t>
            </a:r>
            <a:r>
              <a:rPr lang="en-US" dirty="0" smtClean="0"/>
              <a:t> (Womanist)</a:t>
            </a:r>
            <a:endParaRPr lang="en-US" dirty="0"/>
          </a:p>
        </p:txBody>
      </p:sp>
    </p:spTree>
    <p:extLst>
      <p:ext uri="{BB962C8B-B14F-4D97-AF65-F5344CB8AC3E}">
        <p14:creationId xmlns:p14="http://schemas.microsoft.com/office/powerpoint/2010/main" val="1038763324"/>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Tair</a:t>
            </a:r>
            <a:r>
              <a:rPr lang="en-US" dirty="0"/>
              <a:t> </a:t>
            </a:r>
            <a:r>
              <a:rPr lang="en-US" dirty="0" err="1" smtClean="0"/>
              <a:t>prif</a:t>
            </a:r>
            <a:r>
              <a:rPr lang="en-US" dirty="0" smtClean="0"/>
              <a:t> </a:t>
            </a:r>
            <a:r>
              <a:rPr lang="en-US" dirty="0" err="1" smtClean="0"/>
              <a:t>thema</a:t>
            </a:r>
            <a:endParaRPr lang="en-US" dirty="0"/>
          </a:p>
        </p:txBody>
      </p:sp>
      <p:sp>
        <p:nvSpPr>
          <p:cNvPr id="3" name="Content Placeholder 2"/>
          <p:cNvSpPr>
            <a:spLocks noGrp="1"/>
          </p:cNvSpPr>
          <p:nvPr>
            <p:ph idx="1"/>
          </p:nvPr>
        </p:nvSpPr>
        <p:spPr/>
        <p:txBody>
          <a:bodyPr/>
          <a:lstStyle/>
          <a:p>
            <a:r>
              <a:rPr lang="en-US" b="1" dirty="0" err="1" smtClean="0"/>
              <a:t>Rhyddhad</a:t>
            </a:r>
            <a:r>
              <a:rPr lang="en-US" b="1" dirty="0" smtClean="0"/>
              <a:t> </a:t>
            </a:r>
            <a:r>
              <a:rPr lang="en-US" dirty="0" smtClean="0"/>
              <a:t>– ‘y </a:t>
            </a:r>
            <a:r>
              <a:rPr lang="en-US" dirty="0" err="1" smtClean="0"/>
              <a:t>tlawd</a:t>
            </a:r>
            <a:r>
              <a:rPr lang="en-US" dirty="0" smtClean="0"/>
              <a:t>’ </a:t>
            </a:r>
            <a:r>
              <a:rPr lang="en-US" dirty="0" smtClean="0"/>
              <a:t>– </a:t>
            </a:r>
            <a:r>
              <a:rPr lang="en-US" dirty="0" smtClean="0"/>
              <a:t>y </a:t>
            </a:r>
            <a:r>
              <a:rPr lang="en-US" dirty="0" err="1" smtClean="0"/>
              <a:t>sawl</a:t>
            </a:r>
            <a:r>
              <a:rPr lang="en-US" dirty="0" smtClean="0"/>
              <a:t> </a:t>
            </a:r>
            <a:r>
              <a:rPr lang="en-US" dirty="0" err="1" smtClean="0"/>
              <a:t>sydd</a:t>
            </a:r>
            <a:r>
              <a:rPr lang="en-US" dirty="0" smtClean="0"/>
              <a:t> </a:t>
            </a:r>
            <a:r>
              <a:rPr lang="en-US" dirty="0" err="1" smtClean="0"/>
              <a:t>yn</a:t>
            </a:r>
            <a:r>
              <a:rPr lang="en-US" dirty="0" smtClean="0"/>
              <a:t> </a:t>
            </a:r>
            <a:r>
              <a:rPr lang="en-US" dirty="0" err="1" smtClean="0"/>
              <a:t>cael</a:t>
            </a:r>
            <a:r>
              <a:rPr lang="en-US" dirty="0" smtClean="0"/>
              <a:t> </a:t>
            </a:r>
            <a:r>
              <a:rPr lang="en-US" dirty="0" err="1" smtClean="0"/>
              <a:t>eu</a:t>
            </a:r>
            <a:r>
              <a:rPr lang="en-US" dirty="0" smtClean="0"/>
              <a:t> </a:t>
            </a:r>
            <a:r>
              <a:rPr lang="en-US" dirty="0" err="1" smtClean="0"/>
              <a:t>heithrio</a:t>
            </a:r>
            <a:r>
              <a:rPr lang="en-US" dirty="0" smtClean="0"/>
              <a:t> </a:t>
            </a:r>
            <a:r>
              <a:rPr lang="en-US" dirty="0" err="1" smtClean="0"/>
              <a:t>gan</a:t>
            </a:r>
            <a:r>
              <a:rPr lang="en-US" dirty="0" smtClean="0"/>
              <a:t> </a:t>
            </a:r>
            <a:r>
              <a:rPr lang="en-US" dirty="0" err="1" smtClean="0"/>
              <a:t>gyfundrefnoedd</a:t>
            </a:r>
            <a:r>
              <a:rPr lang="en-US" dirty="0" smtClean="0"/>
              <a:t> </a:t>
            </a:r>
            <a:r>
              <a:rPr lang="en-US" dirty="0" err="1" smtClean="0"/>
              <a:t>cymdeithas</a:t>
            </a:r>
            <a:endParaRPr lang="en-US" dirty="0" smtClean="0"/>
          </a:p>
          <a:p>
            <a:r>
              <a:rPr lang="en-US" dirty="0" err="1" smtClean="0"/>
              <a:t>Duw</a:t>
            </a:r>
            <a:r>
              <a:rPr lang="en-US" dirty="0" smtClean="0"/>
              <a:t> </a:t>
            </a:r>
            <a:r>
              <a:rPr lang="en-US" dirty="0" err="1" smtClean="0"/>
              <a:t>yn</a:t>
            </a:r>
            <a:r>
              <a:rPr lang="en-US" dirty="0" smtClean="0"/>
              <a:t> </a:t>
            </a:r>
            <a:r>
              <a:rPr lang="en-US" dirty="0" err="1" smtClean="0"/>
              <a:t>sefyll</a:t>
            </a:r>
            <a:r>
              <a:rPr lang="en-US" dirty="0" smtClean="0"/>
              <a:t> </a:t>
            </a:r>
            <a:r>
              <a:rPr lang="en-US" dirty="0" err="1" smtClean="0"/>
              <a:t>gyda’r</a:t>
            </a:r>
            <a:r>
              <a:rPr lang="en-US" dirty="0" smtClean="0"/>
              <a:t> </a:t>
            </a:r>
            <a:r>
              <a:rPr lang="en-US" dirty="0" err="1" smtClean="0"/>
              <a:t>sawl</a:t>
            </a:r>
            <a:r>
              <a:rPr lang="en-US" dirty="0" smtClean="0"/>
              <a:t> </a:t>
            </a:r>
            <a:r>
              <a:rPr lang="en-US" dirty="0" err="1" smtClean="0"/>
              <a:t>sydd</a:t>
            </a:r>
            <a:r>
              <a:rPr lang="en-US" dirty="0" smtClean="0"/>
              <a:t> </a:t>
            </a:r>
            <a:r>
              <a:rPr lang="en-US" dirty="0" err="1" smtClean="0"/>
              <a:t>yn</a:t>
            </a:r>
            <a:r>
              <a:rPr lang="en-US" dirty="0" smtClean="0"/>
              <a:t> </a:t>
            </a:r>
            <a:r>
              <a:rPr lang="en-US" dirty="0" err="1" smtClean="0"/>
              <a:t>cael</a:t>
            </a:r>
            <a:r>
              <a:rPr lang="en-US" dirty="0" smtClean="0"/>
              <a:t> </a:t>
            </a:r>
            <a:r>
              <a:rPr lang="en-US" dirty="0" err="1" smtClean="0"/>
              <a:t>eu</a:t>
            </a:r>
            <a:r>
              <a:rPr lang="en-US" dirty="0" smtClean="0"/>
              <a:t> </a:t>
            </a:r>
            <a:r>
              <a:rPr lang="en-US" dirty="0" err="1" smtClean="0"/>
              <a:t>herlid</a:t>
            </a:r>
            <a:r>
              <a:rPr lang="en-US" dirty="0" smtClean="0"/>
              <a:t> </a:t>
            </a:r>
            <a:r>
              <a:rPr lang="en-US" dirty="0" err="1" smtClean="0"/>
              <a:t>neu</a:t>
            </a:r>
            <a:r>
              <a:rPr lang="en-US" dirty="0" smtClean="0"/>
              <a:t> </a:t>
            </a:r>
            <a:r>
              <a:rPr lang="en-US" dirty="0" err="1" smtClean="0"/>
              <a:t>eu</a:t>
            </a:r>
            <a:r>
              <a:rPr lang="en-US" dirty="0" smtClean="0"/>
              <a:t> </a:t>
            </a:r>
            <a:r>
              <a:rPr lang="en-US" dirty="0" err="1" smtClean="0"/>
              <a:t>gwthio</a:t>
            </a:r>
            <a:r>
              <a:rPr lang="en-US" dirty="0" smtClean="0"/>
              <a:t> </a:t>
            </a:r>
            <a:r>
              <a:rPr lang="en-US" dirty="0" err="1" smtClean="0"/>
              <a:t>i</a:t>
            </a:r>
            <a:r>
              <a:rPr lang="en-US" dirty="0" smtClean="0"/>
              <a:t> </a:t>
            </a:r>
            <a:r>
              <a:rPr lang="en-US" dirty="0" err="1" smtClean="0"/>
              <a:t>gyrrion</a:t>
            </a:r>
            <a:r>
              <a:rPr lang="en-US" dirty="0" smtClean="0"/>
              <a:t> </a:t>
            </a:r>
            <a:r>
              <a:rPr lang="en-US" dirty="0" err="1" smtClean="0"/>
              <a:t>cymdeithas</a:t>
            </a:r>
            <a:endParaRPr lang="en-US" dirty="0" smtClean="0"/>
          </a:p>
          <a:p>
            <a:r>
              <a:rPr lang="en-US" b="1" dirty="0" err="1" smtClean="0"/>
              <a:t>Cynhwysoliaeth</a:t>
            </a:r>
            <a:r>
              <a:rPr lang="en-US" dirty="0" smtClean="0"/>
              <a:t> </a:t>
            </a:r>
            <a:r>
              <a:rPr lang="en-US" dirty="0" smtClean="0"/>
              <a:t>– </a:t>
            </a:r>
            <a:r>
              <a:rPr lang="en-US" dirty="0" err="1" smtClean="0"/>
              <a:t>Duw</a:t>
            </a:r>
            <a:r>
              <a:rPr lang="en-US" dirty="0" smtClean="0"/>
              <a:t> </a:t>
            </a:r>
            <a:r>
              <a:rPr lang="en-US" dirty="0" err="1" smtClean="0"/>
              <a:t>i’w</a:t>
            </a:r>
            <a:r>
              <a:rPr lang="en-US" dirty="0" smtClean="0"/>
              <a:t> weld </a:t>
            </a:r>
            <a:r>
              <a:rPr lang="en-US" dirty="0" err="1" smtClean="0"/>
              <a:t>ym</a:t>
            </a:r>
            <a:r>
              <a:rPr lang="en-US" dirty="0" smtClean="0"/>
              <a:t> </a:t>
            </a:r>
            <a:r>
              <a:rPr lang="en-US" dirty="0" err="1" smtClean="0"/>
              <a:t>mhob</a:t>
            </a:r>
            <a:r>
              <a:rPr lang="en-US" dirty="0" smtClean="0"/>
              <a:t> man, </a:t>
            </a:r>
            <a:r>
              <a:rPr lang="en-US" dirty="0" err="1" smtClean="0"/>
              <a:t>ar</a:t>
            </a:r>
            <a:r>
              <a:rPr lang="en-US" dirty="0" smtClean="0"/>
              <a:t> bob </a:t>
            </a:r>
            <a:r>
              <a:rPr lang="en-US" dirty="0" err="1" smtClean="0"/>
              <a:t>amser</a:t>
            </a:r>
            <a:r>
              <a:rPr lang="en-US" dirty="0" smtClean="0"/>
              <a:t> a </a:t>
            </a:r>
            <a:r>
              <a:rPr lang="en-US" dirty="0" err="1" smtClean="0"/>
              <a:t>chan</a:t>
            </a:r>
            <a:r>
              <a:rPr lang="en-US" dirty="0" smtClean="0"/>
              <a:t> bob un</a:t>
            </a:r>
            <a:endParaRPr lang="en-US" dirty="0"/>
          </a:p>
        </p:txBody>
      </p:sp>
    </p:spTree>
    <p:extLst>
      <p:ext uri="{BB962C8B-B14F-4D97-AF65-F5344CB8AC3E}">
        <p14:creationId xmlns:p14="http://schemas.microsoft.com/office/powerpoint/2010/main" val="3893691938"/>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smtClean="0"/>
              <a:t>Rosemary Radford </a:t>
            </a:r>
            <a:r>
              <a:rPr lang="en-US" dirty="0" err="1" smtClean="0"/>
              <a:t>Ruether</a:t>
            </a:r>
            <a:endParaRPr lang="en-US" dirty="0"/>
          </a:p>
        </p:txBody>
      </p:sp>
      <p:sp>
        <p:nvSpPr>
          <p:cNvPr id="5" name="Content Placeholder 4"/>
          <p:cNvSpPr>
            <a:spLocks noGrp="1"/>
          </p:cNvSpPr>
          <p:nvPr>
            <p:ph sz="half" idx="1"/>
          </p:nvPr>
        </p:nvSpPr>
        <p:spPr/>
        <p:txBody>
          <a:bodyPr>
            <a:normAutofit/>
          </a:bodyPr>
          <a:lstStyle/>
          <a:p>
            <a:endParaRPr lang="en-US"/>
          </a:p>
        </p:txBody>
      </p:sp>
      <p:sp>
        <p:nvSpPr>
          <p:cNvPr id="6" name="Content Placeholder 5"/>
          <p:cNvSpPr>
            <a:spLocks noGrp="1"/>
          </p:cNvSpPr>
          <p:nvPr>
            <p:ph sz="half" idx="2"/>
          </p:nvPr>
        </p:nvSpPr>
        <p:spPr/>
        <p:txBody>
          <a:bodyPr>
            <a:normAutofit/>
          </a:bodyPr>
          <a:lstStyle/>
          <a:p>
            <a:r>
              <a:rPr lang="en-US" dirty="0" smtClean="0"/>
              <a:t>Ni </a:t>
            </a:r>
            <a:r>
              <a:rPr lang="en-US" dirty="0" err="1" smtClean="0"/>
              <a:t>lefarodd</a:t>
            </a:r>
            <a:r>
              <a:rPr lang="en-US" dirty="0" smtClean="0"/>
              <a:t> </a:t>
            </a:r>
            <a:r>
              <a:rPr lang="en-US" dirty="0" err="1" smtClean="0"/>
              <a:t>Duw</a:t>
            </a:r>
            <a:r>
              <a:rPr lang="en-US" dirty="0" smtClean="0"/>
              <a:t> ‘</a:t>
            </a:r>
            <a:r>
              <a:rPr lang="en-US" dirty="0" err="1" smtClean="0"/>
              <a:t>unwaith</a:t>
            </a:r>
            <a:r>
              <a:rPr lang="en-US" dirty="0" smtClean="0"/>
              <a:t> ac am </a:t>
            </a:r>
            <a:r>
              <a:rPr lang="en-US" dirty="0" err="1" smtClean="0"/>
              <a:t>byth</a:t>
            </a:r>
            <a:r>
              <a:rPr lang="en-US" dirty="0" smtClean="0"/>
              <a:t>’ </a:t>
            </a:r>
            <a:r>
              <a:rPr lang="en-US" dirty="0" err="1" smtClean="0"/>
              <a:t>drwy</a:t>
            </a:r>
            <a:r>
              <a:rPr lang="en-US" dirty="0" smtClean="0"/>
              <a:t> </a:t>
            </a:r>
            <a:r>
              <a:rPr lang="en-US" dirty="0" err="1" smtClean="0"/>
              <a:t>genedl</a:t>
            </a:r>
            <a:r>
              <a:rPr lang="en-US" dirty="0" smtClean="0"/>
              <a:t> </a:t>
            </a:r>
            <a:r>
              <a:rPr lang="en-US" dirty="0" err="1" smtClean="0"/>
              <a:t>benodol</a:t>
            </a:r>
            <a:r>
              <a:rPr lang="en-US" dirty="0" smtClean="0"/>
              <a:t> (</a:t>
            </a:r>
            <a:r>
              <a:rPr lang="en-US" dirty="0" err="1" smtClean="0"/>
              <a:t>yr</a:t>
            </a:r>
            <a:r>
              <a:rPr lang="en-US" dirty="0" smtClean="0"/>
              <a:t> </a:t>
            </a:r>
            <a:r>
              <a:rPr lang="en-US" dirty="0" err="1" smtClean="0"/>
              <a:t>Hebreaid</a:t>
            </a:r>
            <a:r>
              <a:rPr lang="en-US" dirty="0" smtClean="0"/>
              <a:t>) ac </a:t>
            </a:r>
            <a:r>
              <a:rPr lang="en-US" dirty="0" err="1" smtClean="0"/>
              <a:t>ar</a:t>
            </a:r>
            <a:r>
              <a:rPr lang="en-US" dirty="0" smtClean="0"/>
              <a:t> </a:t>
            </a:r>
            <a:r>
              <a:rPr lang="en-US" dirty="0" err="1" smtClean="0"/>
              <a:t>gyfnod</a:t>
            </a:r>
            <a:r>
              <a:rPr lang="en-US" dirty="0" smtClean="0"/>
              <a:t> </a:t>
            </a:r>
            <a:r>
              <a:rPr lang="en-US" dirty="0" err="1" smtClean="0"/>
              <a:t>penodol</a:t>
            </a:r>
            <a:r>
              <a:rPr lang="en-US" dirty="0" smtClean="0"/>
              <a:t> (</a:t>
            </a:r>
            <a:r>
              <a:rPr lang="en-US" dirty="0" err="1" smtClean="0"/>
              <a:t>sef</a:t>
            </a:r>
            <a:r>
              <a:rPr lang="en-US" dirty="0" smtClean="0"/>
              <a:t> </a:t>
            </a:r>
            <a:r>
              <a:rPr lang="en-US" dirty="0" err="1" smtClean="0"/>
              <a:t>Palesteina’r</a:t>
            </a:r>
            <a:r>
              <a:rPr lang="en-US" dirty="0" smtClean="0"/>
              <a:t> </a:t>
            </a:r>
            <a:r>
              <a:rPr lang="en-US" dirty="0" err="1" smtClean="0"/>
              <a:t>ganrif</a:t>
            </a:r>
            <a:r>
              <a:rPr lang="en-US" dirty="0" smtClean="0"/>
              <a:t> </a:t>
            </a:r>
            <a:r>
              <a:rPr lang="en-US" dirty="0" err="1" smtClean="0"/>
              <a:t>gyntaf</a:t>
            </a:r>
            <a:r>
              <a:rPr lang="en-US" dirty="0" smtClean="0"/>
              <a:t>)</a:t>
            </a:r>
            <a:r>
              <a:rPr lang="en-US" dirty="0"/>
              <a:t>.  </a:t>
            </a:r>
            <a:endParaRPr lang="en-US" dirty="0" smtClean="0"/>
          </a:p>
          <a:p>
            <a:r>
              <a:rPr lang="en-US" dirty="0" err="1" smtClean="0"/>
              <a:t>Nid</a:t>
            </a:r>
            <a:r>
              <a:rPr lang="en-US" dirty="0" smtClean="0"/>
              <a:t> </a:t>
            </a:r>
            <a:r>
              <a:rPr lang="en-US" dirty="0" err="1" smtClean="0"/>
              <a:t>yw</a:t>
            </a:r>
            <a:r>
              <a:rPr lang="en-US" dirty="0" smtClean="0"/>
              <a:t> </a:t>
            </a:r>
            <a:r>
              <a:rPr lang="en-US" dirty="0" err="1" smtClean="0"/>
              <a:t>Duw</a:t>
            </a:r>
            <a:r>
              <a:rPr lang="en-US" dirty="0" smtClean="0"/>
              <a:t> </a:t>
            </a:r>
            <a:r>
              <a:rPr lang="en-US" dirty="0" err="1" smtClean="0"/>
              <a:t>yn</a:t>
            </a:r>
            <a:r>
              <a:rPr lang="en-US" dirty="0" smtClean="0"/>
              <a:t> </a:t>
            </a:r>
            <a:r>
              <a:rPr lang="en-US" dirty="0" err="1" smtClean="0"/>
              <a:t>llefaru’n</a:t>
            </a:r>
            <a:r>
              <a:rPr lang="en-US" dirty="0" smtClean="0"/>
              <a:t> </a:t>
            </a:r>
            <a:r>
              <a:rPr lang="en-US" dirty="0" err="1" smtClean="0"/>
              <a:t>unig</a:t>
            </a:r>
            <a:r>
              <a:rPr lang="en-US" dirty="0" smtClean="0"/>
              <a:t> </a:t>
            </a:r>
            <a:r>
              <a:rPr lang="en-US" dirty="0" err="1" smtClean="0"/>
              <a:t>i</a:t>
            </a:r>
            <a:r>
              <a:rPr lang="en-US" dirty="0" smtClean="0"/>
              <a:t> </a:t>
            </a:r>
            <a:r>
              <a:rPr lang="en-US" dirty="0" err="1" smtClean="0"/>
              <a:t>ddynion</a:t>
            </a:r>
            <a:r>
              <a:rPr lang="en-US" dirty="0" smtClean="0"/>
              <a:t> </a:t>
            </a:r>
            <a:r>
              <a:rPr lang="en-US" dirty="0" err="1" smtClean="0"/>
              <a:t>neu</a:t>
            </a:r>
            <a:r>
              <a:rPr lang="en-US" dirty="0" smtClean="0"/>
              <a:t> </a:t>
            </a:r>
            <a:r>
              <a:rPr lang="en-US" dirty="0" err="1" smtClean="0"/>
              <a:t>drwy’r</a:t>
            </a:r>
            <a:r>
              <a:rPr lang="en-US" dirty="0" smtClean="0"/>
              <a:t> </a:t>
            </a:r>
            <a:r>
              <a:rPr lang="en-US" dirty="0" err="1" smtClean="0"/>
              <a:t>athrawiaethau</a:t>
            </a:r>
            <a:r>
              <a:rPr lang="en-US" dirty="0" smtClean="0"/>
              <a:t> a </a:t>
            </a:r>
            <a:r>
              <a:rPr lang="en-US" dirty="0" err="1" smtClean="0"/>
              <a:t>luniwyd</a:t>
            </a:r>
            <a:r>
              <a:rPr lang="en-US" dirty="0" smtClean="0"/>
              <a:t> </a:t>
            </a:r>
            <a:r>
              <a:rPr lang="en-US" dirty="0" err="1" smtClean="0"/>
              <a:t>gan</a:t>
            </a:r>
            <a:r>
              <a:rPr lang="en-US" dirty="0" smtClean="0"/>
              <a:t> </a:t>
            </a:r>
            <a:r>
              <a:rPr lang="en-US" dirty="0" err="1" smtClean="0"/>
              <a:t>ddynion</a:t>
            </a:r>
            <a:r>
              <a:rPr lang="en-US" dirty="0" smtClean="0"/>
              <a:t> o </a:t>
            </a:r>
            <a:r>
              <a:rPr lang="en-US" dirty="0" err="1" smtClean="0"/>
              <a:t>ganlyniad</a:t>
            </a:r>
            <a:r>
              <a:rPr lang="en-US" dirty="0" smtClean="0"/>
              <a:t> </a:t>
            </a:r>
            <a:r>
              <a:rPr lang="en-US" dirty="0" err="1" smtClean="0"/>
              <a:t>i</a:t>
            </a:r>
            <a:r>
              <a:rPr lang="en-US" dirty="0" smtClean="0"/>
              <a:t> </a:t>
            </a:r>
            <a:r>
              <a:rPr lang="en-US" dirty="0" err="1" smtClean="0"/>
              <a:t>brofiad</a:t>
            </a:r>
            <a:r>
              <a:rPr lang="en-US" dirty="0" smtClean="0"/>
              <a:t> </a:t>
            </a:r>
            <a:r>
              <a:rPr lang="en-US" dirty="0" err="1" smtClean="0"/>
              <a:t>dynol</a:t>
            </a:r>
            <a:r>
              <a:rPr lang="en-US" dirty="0" smtClean="0"/>
              <a:t>.</a:t>
            </a:r>
            <a:endParaRPr lang="en-US" dirty="0"/>
          </a:p>
        </p:txBody>
      </p:sp>
      <p:pic>
        <p:nvPicPr>
          <p:cNvPr id="7" name="Picture 6"/>
          <p:cNvPicPr>
            <a:picLocks noChangeAspect="1"/>
          </p:cNvPicPr>
          <p:nvPr/>
        </p:nvPicPr>
        <p:blipFill>
          <a:blip r:embed="rId2"/>
          <a:stretch>
            <a:fillRect/>
          </a:stretch>
        </p:blipFill>
        <p:spPr>
          <a:xfrm>
            <a:off x="596900" y="1801444"/>
            <a:ext cx="3898900" cy="3786556"/>
          </a:xfrm>
          <a:prstGeom prst="rect">
            <a:avLst/>
          </a:prstGeom>
        </p:spPr>
      </p:pic>
    </p:spTree>
    <p:extLst>
      <p:ext uri="{BB962C8B-B14F-4D97-AF65-F5344CB8AC3E}">
        <p14:creationId xmlns:p14="http://schemas.microsoft.com/office/powerpoint/2010/main" val="4122335810"/>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US"/>
          </a:p>
        </p:txBody>
      </p:sp>
      <p:sp>
        <p:nvSpPr>
          <p:cNvPr id="6" name="Content Placeholder 5"/>
          <p:cNvSpPr>
            <a:spLocks noGrp="1"/>
          </p:cNvSpPr>
          <p:nvPr>
            <p:ph idx="1"/>
          </p:nvPr>
        </p:nvSpPr>
        <p:spPr/>
        <p:txBody>
          <a:bodyPr/>
          <a:lstStyle/>
          <a:p>
            <a:r>
              <a:rPr lang="en-US" dirty="0" smtClean="0"/>
              <a:t>Mae </a:t>
            </a:r>
            <a:r>
              <a:rPr lang="en-US" dirty="0" err="1" smtClean="0"/>
              <a:t>pawb</a:t>
            </a:r>
            <a:r>
              <a:rPr lang="en-US" dirty="0" smtClean="0"/>
              <a:t> </a:t>
            </a:r>
            <a:r>
              <a:rPr lang="en-US" dirty="0" err="1" smtClean="0"/>
              <a:t>yn</a:t>
            </a:r>
            <a:r>
              <a:rPr lang="en-US" dirty="0" smtClean="0"/>
              <a:t> </a:t>
            </a:r>
            <a:r>
              <a:rPr lang="en-US" dirty="0" err="1" smtClean="0"/>
              <a:t>cael</a:t>
            </a:r>
            <a:r>
              <a:rPr lang="en-US" dirty="0" smtClean="0"/>
              <a:t> </a:t>
            </a:r>
            <a:r>
              <a:rPr lang="en-US" dirty="0" err="1" smtClean="0"/>
              <a:t>eu</a:t>
            </a:r>
            <a:r>
              <a:rPr lang="en-US" dirty="0" smtClean="0"/>
              <a:t> </a:t>
            </a:r>
            <a:r>
              <a:rPr lang="en-US" dirty="0" err="1" smtClean="0"/>
              <a:t>darostwng</a:t>
            </a:r>
            <a:r>
              <a:rPr lang="en-US" dirty="0" smtClean="0"/>
              <a:t> pan </a:t>
            </a:r>
            <a:r>
              <a:rPr lang="en-US" dirty="0" err="1" smtClean="0"/>
              <a:t>fo</a:t>
            </a:r>
            <a:r>
              <a:rPr lang="en-US" dirty="0" smtClean="0"/>
              <a:t> un </a:t>
            </a:r>
            <a:r>
              <a:rPr lang="en-US" dirty="0" err="1" smtClean="0"/>
              <a:t>grŵp</a:t>
            </a:r>
            <a:r>
              <a:rPr lang="en-US" dirty="0" smtClean="0"/>
              <a:t> </a:t>
            </a:r>
            <a:r>
              <a:rPr lang="en-US" dirty="0" err="1" smtClean="0"/>
              <a:t>yn</a:t>
            </a:r>
            <a:r>
              <a:rPr lang="en-US" dirty="0" smtClean="0"/>
              <a:t> </a:t>
            </a:r>
            <a:r>
              <a:rPr lang="en-US" dirty="0" err="1" smtClean="0"/>
              <a:t>cael</a:t>
            </a:r>
            <a:r>
              <a:rPr lang="en-US" dirty="0" smtClean="0"/>
              <a:t> </a:t>
            </a:r>
            <a:r>
              <a:rPr lang="en-US" dirty="0" err="1" smtClean="0"/>
              <a:t>eu</a:t>
            </a:r>
            <a:r>
              <a:rPr lang="en-US" dirty="0" smtClean="0"/>
              <a:t> </a:t>
            </a:r>
            <a:r>
              <a:rPr lang="en-US" dirty="0" err="1" smtClean="0"/>
              <a:t>trin</a:t>
            </a:r>
            <a:r>
              <a:rPr lang="en-US" dirty="0" smtClean="0"/>
              <a:t> </a:t>
            </a:r>
            <a:r>
              <a:rPr lang="en-US" dirty="0" err="1" smtClean="0"/>
              <a:t>fel</a:t>
            </a:r>
            <a:r>
              <a:rPr lang="en-US" dirty="0" smtClean="0"/>
              <a:t> </a:t>
            </a:r>
            <a:r>
              <a:rPr lang="en-US" dirty="0" err="1" smtClean="0"/>
              <a:t>petaent</a:t>
            </a:r>
            <a:r>
              <a:rPr lang="en-US" dirty="0" smtClean="0"/>
              <a:t> </a:t>
            </a:r>
            <a:r>
              <a:rPr lang="en-US" dirty="0" err="1" smtClean="0"/>
              <a:t>yn</a:t>
            </a:r>
            <a:r>
              <a:rPr lang="en-US" dirty="0" smtClean="0"/>
              <a:t> ‘</a:t>
            </a:r>
            <a:r>
              <a:rPr lang="en-US" dirty="0" err="1" smtClean="0"/>
              <a:t>lla</a:t>
            </a:r>
            <a:r>
              <a:rPr lang="en-US" dirty="0" err="1" smtClean="0"/>
              <a:t>i</a:t>
            </a:r>
            <a:r>
              <a:rPr lang="en-US" dirty="0" smtClean="0"/>
              <a:t> </a:t>
            </a:r>
            <a:r>
              <a:rPr lang="en-US" dirty="0" err="1" smtClean="0"/>
              <a:t>na</a:t>
            </a:r>
            <a:r>
              <a:rPr lang="en-US" dirty="0" smtClean="0"/>
              <a:t> </a:t>
            </a:r>
            <a:r>
              <a:rPr lang="en-US" dirty="0" err="1" smtClean="0"/>
              <a:t>dynol</a:t>
            </a:r>
            <a:r>
              <a:rPr lang="en-US" dirty="0" smtClean="0"/>
              <a:t>’</a:t>
            </a:r>
            <a:endParaRPr lang="en-US" dirty="0" smtClean="0"/>
          </a:p>
          <a:p>
            <a:r>
              <a:rPr lang="en-US" dirty="0" err="1" smtClean="0"/>
              <a:t>Rhaid</a:t>
            </a:r>
            <a:r>
              <a:rPr lang="en-US" dirty="0" smtClean="0"/>
              <a:t> </a:t>
            </a:r>
            <a:r>
              <a:rPr lang="en-US" dirty="0" err="1" smtClean="0"/>
              <a:t>gwrthod</a:t>
            </a:r>
            <a:r>
              <a:rPr lang="en-US" dirty="0" smtClean="0"/>
              <a:t> </a:t>
            </a:r>
            <a:r>
              <a:rPr lang="en-US" dirty="0" err="1" smtClean="0"/>
              <a:t>gŵr-ganologiaeth</a:t>
            </a:r>
            <a:r>
              <a:rPr lang="en-US" dirty="0" smtClean="0"/>
              <a:t> (</a:t>
            </a:r>
            <a:r>
              <a:rPr lang="en-US" dirty="0" err="1" smtClean="0"/>
              <a:t>androcentricism</a:t>
            </a:r>
            <a:r>
              <a:rPr lang="en-US" dirty="0" smtClean="0"/>
              <a:t>)</a:t>
            </a:r>
            <a:endParaRPr lang="en-US" dirty="0" smtClean="0"/>
          </a:p>
          <a:p>
            <a:r>
              <a:rPr lang="en-US" dirty="0" err="1" smtClean="0"/>
              <a:t>Rhaid</a:t>
            </a:r>
            <a:r>
              <a:rPr lang="en-US" dirty="0" smtClean="0"/>
              <a:t> </a:t>
            </a:r>
            <a:r>
              <a:rPr lang="en-US" dirty="0" err="1" smtClean="0"/>
              <a:t>gwrthod</a:t>
            </a:r>
            <a:r>
              <a:rPr lang="en-US" dirty="0" smtClean="0"/>
              <a:t> </a:t>
            </a:r>
            <a:r>
              <a:rPr lang="en-US" dirty="0" err="1" smtClean="0"/>
              <a:t>dyn-ganologiaeth</a:t>
            </a:r>
            <a:r>
              <a:rPr lang="en-US" dirty="0" smtClean="0"/>
              <a:t> (</a:t>
            </a:r>
            <a:r>
              <a:rPr lang="en-US" dirty="0" err="1" smtClean="0"/>
              <a:t>humanocentricism</a:t>
            </a:r>
            <a:r>
              <a:rPr lang="en-US" dirty="0" smtClean="0"/>
              <a:t>)</a:t>
            </a:r>
            <a:endParaRPr lang="en-US" dirty="0" smtClean="0"/>
          </a:p>
          <a:p>
            <a:r>
              <a:rPr lang="en-US" dirty="0" err="1" smtClean="0"/>
              <a:t>Cyfaniaeth</a:t>
            </a:r>
            <a:r>
              <a:rPr lang="en-US" dirty="0" smtClean="0"/>
              <a:t> (holism), </a:t>
            </a:r>
            <a:r>
              <a:rPr lang="en-US" dirty="0" err="1" smtClean="0"/>
              <a:t>sydd</a:t>
            </a:r>
            <a:r>
              <a:rPr lang="en-US" dirty="0" smtClean="0"/>
              <a:t> </a:t>
            </a:r>
            <a:r>
              <a:rPr lang="en-US" dirty="0" err="1" smtClean="0"/>
              <a:t>yn</a:t>
            </a:r>
            <a:r>
              <a:rPr lang="en-US" dirty="0" smtClean="0"/>
              <a:t> eco-</a:t>
            </a:r>
            <a:r>
              <a:rPr lang="en-US" dirty="0" err="1" smtClean="0"/>
              <a:t>gyfeillgar</a:t>
            </a:r>
            <a:endParaRPr lang="en-US" dirty="0" smtClean="0"/>
          </a:p>
          <a:p>
            <a:r>
              <a:rPr lang="en-US" dirty="0" smtClean="0"/>
              <a:t>Method </a:t>
            </a:r>
            <a:r>
              <a:rPr lang="en-US" dirty="0" err="1" smtClean="0"/>
              <a:t>syncretaidd</a:t>
            </a:r>
            <a:endParaRPr lang="en-US" dirty="0"/>
          </a:p>
        </p:txBody>
      </p:sp>
    </p:spTree>
    <p:extLst>
      <p:ext uri="{BB962C8B-B14F-4D97-AF65-F5344CB8AC3E}">
        <p14:creationId xmlns:p14="http://schemas.microsoft.com/office/powerpoint/2010/main" val="1678038937"/>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smtClean="0"/>
              <a:t>Celia Deane-Drummond</a:t>
            </a:r>
            <a:endParaRPr lang="en-US" dirty="0"/>
          </a:p>
        </p:txBody>
      </p:sp>
      <p:sp>
        <p:nvSpPr>
          <p:cNvPr id="3" name="Content Placeholder 2"/>
          <p:cNvSpPr>
            <a:spLocks noGrp="1"/>
          </p:cNvSpPr>
          <p:nvPr>
            <p:ph sz="half" idx="1"/>
          </p:nvPr>
        </p:nvSpPr>
        <p:spPr/>
        <p:txBody>
          <a:bodyPr>
            <a:normAutofit fontScale="92500" lnSpcReduction="10000"/>
          </a:bodyPr>
          <a:lstStyle/>
          <a:p>
            <a:r>
              <a:rPr lang="en-US" b="1" dirty="0" err="1" smtClean="0"/>
              <a:t>Perthynoliaeth</a:t>
            </a:r>
            <a:r>
              <a:rPr lang="en-US" b="1" dirty="0" smtClean="0"/>
              <a:t> (</a:t>
            </a:r>
            <a:r>
              <a:rPr lang="en-US" b="1" dirty="0" err="1" smtClean="0"/>
              <a:t>Relationality</a:t>
            </a:r>
            <a:r>
              <a:rPr lang="en-US" b="1" dirty="0" smtClean="0"/>
              <a:t>)</a:t>
            </a:r>
            <a:endParaRPr lang="en-US" dirty="0" smtClean="0"/>
          </a:p>
          <a:p>
            <a:r>
              <a:rPr lang="en-US" dirty="0" err="1" smtClean="0"/>
              <a:t>Seilir</a:t>
            </a:r>
            <a:r>
              <a:rPr lang="en-US" dirty="0" smtClean="0"/>
              <a:t> </a:t>
            </a:r>
            <a:r>
              <a:rPr lang="en-US" dirty="0" err="1" smtClean="0"/>
              <a:t>perthnasau</a:t>
            </a:r>
            <a:r>
              <a:rPr lang="en-US" dirty="0" smtClean="0"/>
              <a:t> </a:t>
            </a:r>
            <a:r>
              <a:rPr lang="en-US" dirty="0" err="1" smtClean="0"/>
              <a:t>ar</a:t>
            </a:r>
            <a:r>
              <a:rPr lang="en-US" dirty="0"/>
              <a:t> </a:t>
            </a:r>
            <a:r>
              <a:rPr lang="en-US" dirty="0" err="1" smtClean="0"/>
              <a:t>yr</a:t>
            </a:r>
            <a:r>
              <a:rPr lang="en-US" dirty="0" smtClean="0"/>
              <a:t> </a:t>
            </a:r>
            <a:r>
              <a:rPr lang="en-US" dirty="0" err="1" smtClean="0"/>
              <a:t>awydd</a:t>
            </a:r>
            <a:r>
              <a:rPr lang="en-US" dirty="0" smtClean="0"/>
              <a:t> am </a:t>
            </a:r>
            <a:r>
              <a:rPr lang="en-US" dirty="0" err="1" smtClean="0"/>
              <a:t>fywyd</a:t>
            </a:r>
            <a:r>
              <a:rPr lang="en-US" dirty="0" smtClean="0"/>
              <a:t> </a:t>
            </a:r>
            <a:r>
              <a:rPr lang="en-US" dirty="0" err="1" smtClean="0"/>
              <a:t>cymundeol</a:t>
            </a:r>
            <a:r>
              <a:rPr lang="en-US" dirty="0" smtClean="0"/>
              <a:t> </a:t>
            </a:r>
            <a:r>
              <a:rPr lang="en-US" dirty="0" err="1" smtClean="0"/>
              <a:t>cyfiawn</a:t>
            </a:r>
            <a:r>
              <a:rPr lang="en-US" dirty="0" smtClean="0"/>
              <a:t>.</a:t>
            </a:r>
            <a:endParaRPr lang="en-US" dirty="0" smtClean="0"/>
          </a:p>
          <a:p>
            <a:r>
              <a:rPr lang="en-US" dirty="0"/>
              <a:t>‘The experience of life of ordinary women is commonly that dedicated to sustaining relationships within the family unit.  In other words, self-determination is found within the context of relationships.’</a:t>
            </a:r>
            <a:r>
              <a:rPr lang="en-GB" dirty="0" smtClean="0">
                <a:effectLst/>
              </a:rPr>
              <a:t> </a:t>
            </a:r>
            <a:endParaRPr lang="en-US" dirty="0" smtClean="0"/>
          </a:p>
          <a:p>
            <a:endParaRPr lang="en-US" dirty="0"/>
          </a:p>
        </p:txBody>
      </p:sp>
      <p:sp>
        <p:nvSpPr>
          <p:cNvPr id="5" name="Content Placeholder 4"/>
          <p:cNvSpPr>
            <a:spLocks noGrp="1"/>
          </p:cNvSpPr>
          <p:nvPr>
            <p:ph sz="half" idx="2"/>
          </p:nvPr>
        </p:nvSpPr>
        <p:spPr/>
        <p:txBody>
          <a:bodyPr>
            <a:normAutofit fontScale="92500" lnSpcReduction="10000"/>
          </a:bodyPr>
          <a:lstStyle/>
          <a:p>
            <a:endParaRPr lang="en-US"/>
          </a:p>
        </p:txBody>
      </p:sp>
      <p:pic>
        <p:nvPicPr>
          <p:cNvPr id="6" name="Picture 5"/>
          <p:cNvPicPr>
            <a:picLocks noChangeAspect="1"/>
          </p:cNvPicPr>
          <p:nvPr/>
        </p:nvPicPr>
        <p:blipFill>
          <a:blip r:embed="rId2"/>
          <a:stretch>
            <a:fillRect/>
          </a:stretch>
        </p:blipFill>
        <p:spPr>
          <a:xfrm>
            <a:off x="5036038" y="1600200"/>
            <a:ext cx="3650761" cy="4183185"/>
          </a:xfrm>
          <a:prstGeom prst="rect">
            <a:avLst/>
          </a:prstGeom>
        </p:spPr>
      </p:pic>
    </p:spTree>
    <p:extLst>
      <p:ext uri="{BB962C8B-B14F-4D97-AF65-F5344CB8AC3E}">
        <p14:creationId xmlns:p14="http://schemas.microsoft.com/office/powerpoint/2010/main" val="3888655678"/>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400" dirty="0" err="1" smtClean="0"/>
              <a:t>Rhyng-gysylltiedigrwydd</a:t>
            </a:r>
            <a:r>
              <a:rPr lang="en-US" sz="4400" dirty="0" smtClean="0"/>
              <a:t/>
            </a:r>
            <a:br>
              <a:rPr lang="en-US" sz="4400" dirty="0" smtClean="0"/>
            </a:br>
            <a:r>
              <a:rPr lang="en-US" sz="4400" dirty="0"/>
              <a:t>(</a:t>
            </a:r>
            <a:r>
              <a:rPr lang="en-US" sz="4400" dirty="0" smtClean="0"/>
              <a:t>Interconnectedness)</a:t>
            </a:r>
            <a:endParaRPr lang="en-US" sz="4400" dirty="0"/>
          </a:p>
        </p:txBody>
      </p:sp>
      <p:sp>
        <p:nvSpPr>
          <p:cNvPr id="3" name="Content Placeholder 2"/>
          <p:cNvSpPr>
            <a:spLocks noGrp="1"/>
          </p:cNvSpPr>
          <p:nvPr>
            <p:ph sz="half" idx="1"/>
          </p:nvPr>
        </p:nvSpPr>
        <p:spPr/>
        <p:txBody>
          <a:bodyPr/>
          <a:lstStyle/>
          <a:p>
            <a:r>
              <a:rPr lang="en-US" dirty="0" smtClean="0"/>
              <a:t>‘</a:t>
            </a:r>
            <a:r>
              <a:rPr lang="en-US" dirty="0" err="1" smtClean="0"/>
              <a:t>yr</a:t>
            </a:r>
            <a:r>
              <a:rPr lang="en-US" dirty="0" smtClean="0"/>
              <a:t> </a:t>
            </a:r>
            <a:r>
              <a:rPr lang="en-US" dirty="0" err="1" smtClean="0"/>
              <a:t>ydym</a:t>
            </a:r>
            <a:r>
              <a:rPr lang="en-US" dirty="0" smtClean="0"/>
              <a:t> </a:t>
            </a:r>
            <a:r>
              <a:rPr lang="en-US" dirty="0" err="1" smtClean="0"/>
              <a:t>yn</a:t>
            </a:r>
            <a:r>
              <a:rPr lang="en-US" dirty="0" smtClean="0"/>
              <a:t> </a:t>
            </a:r>
            <a:r>
              <a:rPr lang="en-US" dirty="0" err="1" smtClean="0"/>
              <a:t>aelodau</a:t>
            </a:r>
            <a:r>
              <a:rPr lang="en-US" dirty="0" smtClean="0"/>
              <a:t> </a:t>
            </a:r>
            <a:r>
              <a:rPr lang="en-US" dirty="0" err="1" smtClean="0"/>
              <a:t>o’n</a:t>
            </a:r>
            <a:r>
              <a:rPr lang="en-US" dirty="0" smtClean="0"/>
              <a:t> </a:t>
            </a:r>
            <a:r>
              <a:rPr lang="en-US" dirty="0" err="1" smtClean="0"/>
              <a:t>gilydd</a:t>
            </a:r>
            <a:r>
              <a:rPr lang="en-US" dirty="0" smtClean="0"/>
              <a:t>’</a:t>
            </a:r>
            <a:r>
              <a:rPr lang="en-US" dirty="0" smtClean="0"/>
              <a:t>. (</a:t>
            </a:r>
            <a:r>
              <a:rPr lang="en-US" dirty="0" err="1" smtClean="0"/>
              <a:t>Effesiaid</a:t>
            </a:r>
            <a:r>
              <a:rPr lang="en-US" dirty="0" smtClean="0"/>
              <a:t> </a:t>
            </a:r>
            <a:r>
              <a:rPr lang="en-US" dirty="0" smtClean="0"/>
              <a:t>4:25)</a:t>
            </a:r>
            <a:endParaRPr lang="en-US" dirty="0"/>
          </a:p>
        </p:txBody>
      </p:sp>
      <p:sp>
        <p:nvSpPr>
          <p:cNvPr id="4" name="Content Placeholder 3"/>
          <p:cNvSpPr>
            <a:spLocks noGrp="1"/>
          </p:cNvSpPr>
          <p:nvPr>
            <p:ph sz="half" idx="2"/>
          </p:nvPr>
        </p:nvSpPr>
        <p:spPr/>
        <p:txBody>
          <a:bodyPr/>
          <a:lstStyle/>
          <a:p>
            <a:endParaRPr lang="en-US"/>
          </a:p>
        </p:txBody>
      </p:sp>
      <p:pic>
        <p:nvPicPr>
          <p:cNvPr id="5" name="Picture 4"/>
          <p:cNvPicPr>
            <a:picLocks noChangeAspect="1"/>
          </p:cNvPicPr>
          <p:nvPr/>
        </p:nvPicPr>
        <p:blipFill>
          <a:blip r:embed="rId2"/>
          <a:stretch>
            <a:fillRect/>
          </a:stretch>
        </p:blipFill>
        <p:spPr>
          <a:xfrm>
            <a:off x="4656930" y="1797538"/>
            <a:ext cx="3842049" cy="3888154"/>
          </a:xfrm>
          <a:prstGeom prst="rect">
            <a:avLst/>
          </a:prstGeom>
        </p:spPr>
      </p:pic>
    </p:spTree>
    <p:extLst>
      <p:ext uri="{BB962C8B-B14F-4D97-AF65-F5344CB8AC3E}">
        <p14:creationId xmlns:p14="http://schemas.microsoft.com/office/powerpoint/2010/main" val="3861527799"/>
      </p:ext>
    </p:extLst>
  </p:cSld>
  <p:clrMapOvr>
    <a:masterClrMapping/>
  </p:clrMapOvr>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Mary Daly</a:t>
            </a:r>
            <a:endParaRPr lang="en-US" dirty="0"/>
          </a:p>
        </p:txBody>
      </p:sp>
      <p:sp>
        <p:nvSpPr>
          <p:cNvPr id="3" name="Content Placeholder 2"/>
          <p:cNvSpPr>
            <a:spLocks noGrp="1"/>
          </p:cNvSpPr>
          <p:nvPr>
            <p:ph sz="half" idx="1"/>
          </p:nvPr>
        </p:nvSpPr>
        <p:spPr/>
        <p:txBody>
          <a:bodyPr>
            <a:normAutofit fontScale="92500" lnSpcReduction="20000"/>
          </a:bodyPr>
          <a:lstStyle/>
          <a:p>
            <a:endParaRPr lang="en-US"/>
          </a:p>
        </p:txBody>
      </p:sp>
      <p:sp>
        <p:nvSpPr>
          <p:cNvPr id="4" name="Content Placeholder 3"/>
          <p:cNvSpPr>
            <a:spLocks noGrp="1"/>
          </p:cNvSpPr>
          <p:nvPr>
            <p:ph sz="half" idx="2"/>
          </p:nvPr>
        </p:nvSpPr>
        <p:spPr/>
        <p:txBody>
          <a:bodyPr>
            <a:normAutofit fontScale="92500" lnSpcReduction="20000"/>
          </a:bodyPr>
          <a:lstStyle/>
          <a:p>
            <a:r>
              <a:rPr lang="en-US" dirty="0" smtClean="0"/>
              <a:t>‘</a:t>
            </a:r>
            <a:r>
              <a:rPr lang="en-US" dirty="0" err="1" smtClean="0"/>
              <a:t>Os</a:t>
            </a:r>
            <a:r>
              <a:rPr lang="en-US" dirty="0" smtClean="0"/>
              <a:t> </a:t>
            </a:r>
            <a:r>
              <a:rPr lang="en-US" dirty="0" err="1" smtClean="0"/>
              <a:t>yw</a:t>
            </a:r>
            <a:r>
              <a:rPr lang="en-US" dirty="0" smtClean="0"/>
              <a:t> </a:t>
            </a:r>
            <a:r>
              <a:rPr lang="en-US" dirty="0" err="1" smtClean="0"/>
              <a:t>Duw</a:t>
            </a:r>
            <a:r>
              <a:rPr lang="en-US" dirty="0" smtClean="0"/>
              <a:t> </a:t>
            </a:r>
            <a:r>
              <a:rPr lang="en-US" dirty="0" err="1" smtClean="0"/>
              <a:t>yn</a:t>
            </a:r>
            <a:r>
              <a:rPr lang="en-US" dirty="0" smtClean="0"/>
              <a:t> </a:t>
            </a:r>
            <a:r>
              <a:rPr lang="en-US" dirty="0" err="1" smtClean="0"/>
              <a:t>wryw</a:t>
            </a:r>
            <a:r>
              <a:rPr lang="en-US" dirty="0" smtClean="0"/>
              <a:t>, </a:t>
            </a:r>
            <a:r>
              <a:rPr lang="en-US" dirty="0" err="1" smtClean="0"/>
              <a:t>yna’r</a:t>
            </a:r>
            <a:r>
              <a:rPr lang="en-US" dirty="0" smtClean="0"/>
              <a:t> </a:t>
            </a:r>
            <a:r>
              <a:rPr lang="en-US" dirty="0" err="1" smtClean="0"/>
              <a:t>mae’r</a:t>
            </a:r>
            <a:r>
              <a:rPr lang="en-US" dirty="0" smtClean="0"/>
              <a:t> </a:t>
            </a:r>
            <a:r>
              <a:rPr lang="en-US" dirty="0" err="1" smtClean="0"/>
              <a:t>gwryw</a:t>
            </a:r>
            <a:r>
              <a:rPr lang="en-US" dirty="0" smtClean="0"/>
              <a:t> </a:t>
            </a:r>
            <a:r>
              <a:rPr lang="en-US" dirty="0" err="1" smtClean="0"/>
              <a:t>yn</a:t>
            </a:r>
            <a:r>
              <a:rPr lang="en-US" dirty="0" smtClean="0"/>
              <a:t> </a:t>
            </a:r>
            <a:r>
              <a:rPr lang="en-US" dirty="0" err="1" smtClean="0"/>
              <a:t>Dduw</a:t>
            </a:r>
            <a:r>
              <a:rPr lang="en-US" dirty="0" smtClean="0"/>
              <a:t>’</a:t>
            </a:r>
            <a:r>
              <a:rPr lang="en-US" dirty="0" smtClean="0"/>
              <a:t>.</a:t>
            </a:r>
          </a:p>
          <a:p>
            <a:r>
              <a:rPr lang="en-US" i="1" dirty="0"/>
              <a:t>n</a:t>
            </a:r>
            <a:r>
              <a:rPr lang="en-US" i="1" dirty="0" smtClean="0"/>
              <a:t>on sequitur</a:t>
            </a:r>
          </a:p>
          <a:p>
            <a:r>
              <a:rPr lang="en-US" i="1" dirty="0" smtClean="0"/>
              <a:t>The Church and the Second Sex</a:t>
            </a:r>
            <a:r>
              <a:rPr lang="en-US" dirty="0" smtClean="0"/>
              <a:t> (1968)</a:t>
            </a:r>
          </a:p>
          <a:p>
            <a:r>
              <a:rPr lang="en-US" i="1" dirty="0" smtClean="0"/>
              <a:t>Beyond God the Father </a:t>
            </a:r>
            <a:r>
              <a:rPr lang="en-US" dirty="0" smtClean="0"/>
              <a:t>(1973)</a:t>
            </a:r>
          </a:p>
          <a:p>
            <a:r>
              <a:rPr lang="en-US" i="1" dirty="0" smtClean="0"/>
              <a:t>Pure Lust</a:t>
            </a:r>
            <a:r>
              <a:rPr lang="en-US" dirty="0" smtClean="0"/>
              <a:t> (1984)</a:t>
            </a:r>
          </a:p>
          <a:p>
            <a:r>
              <a:rPr lang="en-US" dirty="0" smtClean="0"/>
              <a:t>‘We do not whish to be redeemed by a god, to be adopted as sons, or to have the spirit of god’s son artificially injected into our hearts crying “father”’.</a:t>
            </a:r>
            <a:endParaRPr lang="en-US" dirty="0"/>
          </a:p>
        </p:txBody>
      </p:sp>
      <p:pic>
        <p:nvPicPr>
          <p:cNvPr id="5" name="Picture 4"/>
          <p:cNvPicPr>
            <a:picLocks noChangeAspect="1"/>
          </p:cNvPicPr>
          <p:nvPr/>
        </p:nvPicPr>
        <p:blipFill>
          <a:blip r:embed="rId2"/>
          <a:stretch>
            <a:fillRect/>
          </a:stretch>
        </p:blipFill>
        <p:spPr>
          <a:xfrm>
            <a:off x="457199" y="1797538"/>
            <a:ext cx="3899877" cy="3868616"/>
          </a:xfrm>
          <a:prstGeom prst="rect">
            <a:avLst/>
          </a:prstGeom>
        </p:spPr>
      </p:pic>
    </p:spTree>
    <p:extLst>
      <p:ext uri="{BB962C8B-B14F-4D97-AF65-F5344CB8AC3E}">
        <p14:creationId xmlns:p14="http://schemas.microsoft.com/office/powerpoint/2010/main" val="963791878"/>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Elisabeth </a:t>
            </a:r>
            <a:r>
              <a:rPr lang="en-US" dirty="0" err="1" smtClean="0"/>
              <a:t>Schüssler</a:t>
            </a:r>
            <a:r>
              <a:rPr lang="en-US" dirty="0" smtClean="0"/>
              <a:t> </a:t>
            </a:r>
            <a:r>
              <a:rPr lang="en-US" dirty="0" err="1" smtClean="0"/>
              <a:t>Fiorenza</a:t>
            </a:r>
            <a:r>
              <a:rPr lang="en-US" dirty="0" smtClean="0"/>
              <a:t> (b. 1938)</a:t>
            </a:r>
            <a:endParaRPr lang="en-US" dirty="0"/>
          </a:p>
        </p:txBody>
      </p:sp>
      <p:sp>
        <p:nvSpPr>
          <p:cNvPr id="3" name="Content Placeholder 2"/>
          <p:cNvSpPr>
            <a:spLocks noGrp="1"/>
          </p:cNvSpPr>
          <p:nvPr>
            <p:ph sz="half" idx="1"/>
          </p:nvPr>
        </p:nvSpPr>
        <p:spPr/>
        <p:txBody>
          <a:bodyPr/>
          <a:lstStyle/>
          <a:p>
            <a:endParaRPr lang="en-US"/>
          </a:p>
        </p:txBody>
      </p:sp>
      <p:sp>
        <p:nvSpPr>
          <p:cNvPr id="4" name="Content Placeholder 3"/>
          <p:cNvSpPr>
            <a:spLocks noGrp="1"/>
          </p:cNvSpPr>
          <p:nvPr>
            <p:ph sz="half" idx="2"/>
          </p:nvPr>
        </p:nvSpPr>
        <p:spPr/>
        <p:txBody>
          <a:bodyPr/>
          <a:lstStyle/>
          <a:p>
            <a:r>
              <a:rPr lang="en-US" dirty="0" smtClean="0"/>
              <a:t>G*D</a:t>
            </a:r>
            <a:endParaRPr lang="en-US" dirty="0"/>
          </a:p>
        </p:txBody>
      </p:sp>
      <p:pic>
        <p:nvPicPr>
          <p:cNvPr id="5" name="Picture 4"/>
          <p:cNvPicPr>
            <a:picLocks noChangeAspect="1"/>
          </p:cNvPicPr>
          <p:nvPr/>
        </p:nvPicPr>
        <p:blipFill>
          <a:blip r:embed="rId2"/>
          <a:stretch>
            <a:fillRect/>
          </a:stretch>
        </p:blipFill>
        <p:spPr>
          <a:xfrm>
            <a:off x="457200" y="1600200"/>
            <a:ext cx="4038600" cy="4359031"/>
          </a:xfrm>
          <a:prstGeom prst="rect">
            <a:avLst/>
          </a:prstGeom>
        </p:spPr>
      </p:pic>
    </p:spTree>
    <p:extLst>
      <p:ext uri="{BB962C8B-B14F-4D97-AF65-F5344CB8AC3E}">
        <p14:creationId xmlns:p14="http://schemas.microsoft.com/office/powerpoint/2010/main" val="1047253501"/>
      </p:ext>
    </p:extLst>
  </p:cSld>
  <p:clrMapOvr>
    <a:masterClrMapping/>
  </p:clrMapOvr>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Rosemary Radford </a:t>
            </a:r>
            <a:r>
              <a:rPr lang="en-US" dirty="0" err="1" smtClean="0"/>
              <a:t>Ruether</a:t>
            </a:r>
            <a:endParaRPr lang="en-US" dirty="0"/>
          </a:p>
        </p:txBody>
      </p:sp>
      <p:sp>
        <p:nvSpPr>
          <p:cNvPr id="3" name="Content Placeholder 2"/>
          <p:cNvSpPr>
            <a:spLocks noGrp="1"/>
          </p:cNvSpPr>
          <p:nvPr>
            <p:ph idx="1"/>
          </p:nvPr>
        </p:nvSpPr>
        <p:spPr/>
        <p:txBody>
          <a:bodyPr>
            <a:normAutofit/>
          </a:bodyPr>
          <a:lstStyle/>
          <a:p>
            <a:r>
              <a:rPr lang="en-US" sz="3600" dirty="0" err="1" smtClean="0"/>
              <a:t>Duw</a:t>
            </a:r>
            <a:r>
              <a:rPr lang="en-US" sz="3600" dirty="0" smtClean="0"/>
              <a:t>/</a:t>
            </a:r>
            <a:r>
              <a:rPr lang="en-US" sz="3600" dirty="0" err="1" smtClean="0"/>
              <a:t>ies</a:t>
            </a:r>
            <a:r>
              <a:rPr lang="en-US" sz="3600" dirty="0" smtClean="0"/>
              <a:t> (God</a:t>
            </a:r>
            <a:r>
              <a:rPr lang="en-US" sz="3600" dirty="0" smtClean="0"/>
              <a:t>/</a:t>
            </a:r>
            <a:r>
              <a:rPr lang="en-US" sz="3600" dirty="0" err="1" smtClean="0"/>
              <a:t>ess</a:t>
            </a:r>
            <a:r>
              <a:rPr lang="en-US" sz="3600" dirty="0" smtClean="0"/>
              <a:t>)</a:t>
            </a:r>
            <a:endParaRPr lang="en-US" sz="3600" dirty="0" smtClean="0"/>
          </a:p>
          <a:p>
            <a:r>
              <a:rPr lang="en-US" sz="3600" dirty="0" smtClean="0"/>
              <a:t>‘</a:t>
            </a:r>
            <a:r>
              <a:rPr lang="en-US" sz="3600" dirty="0" err="1" smtClean="0"/>
              <a:t>dwyfoldeb</a:t>
            </a:r>
            <a:r>
              <a:rPr lang="en-US" sz="3600" dirty="0" smtClean="0"/>
              <a:t> </a:t>
            </a:r>
            <a:r>
              <a:rPr lang="en-US" sz="3600" dirty="0" err="1" smtClean="0"/>
              <a:t>mwy</a:t>
            </a:r>
            <a:r>
              <a:rPr lang="en-US" sz="3600" dirty="0" smtClean="0"/>
              <a:t> </a:t>
            </a:r>
            <a:r>
              <a:rPr lang="en-US" sz="3600" dirty="0" err="1" smtClean="0"/>
              <a:t>cyflawn</a:t>
            </a:r>
            <a:r>
              <a:rPr lang="en-US" sz="3600" dirty="0" smtClean="0"/>
              <a:t>’</a:t>
            </a:r>
            <a:endParaRPr lang="en-US" sz="3600" dirty="0" smtClean="0"/>
          </a:p>
        </p:txBody>
      </p:sp>
    </p:spTree>
    <p:extLst>
      <p:ext uri="{BB962C8B-B14F-4D97-AF65-F5344CB8AC3E}">
        <p14:creationId xmlns:p14="http://schemas.microsoft.com/office/powerpoint/2010/main" val="1216780319"/>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US"/>
          </a:p>
        </p:txBody>
      </p:sp>
      <p:sp>
        <p:nvSpPr>
          <p:cNvPr id="6" name="Content Placeholder 5"/>
          <p:cNvSpPr>
            <a:spLocks noGrp="1"/>
          </p:cNvSpPr>
          <p:nvPr>
            <p:ph idx="1"/>
          </p:nvPr>
        </p:nvSpPr>
        <p:spPr/>
        <p:txBody>
          <a:bodyPr>
            <a:normAutofit/>
          </a:bodyPr>
          <a:lstStyle/>
          <a:p>
            <a:r>
              <a:rPr lang="en-US" dirty="0" smtClean="0"/>
              <a:t>‘This term is unpronounceable and inadequate.  It is not intended as language for worship, where one might prefer a more corrective term, such as Holy One, or Holy Wisdom.  Rather it serves here as an analytic sign to point toward that yet unnamable understanding of the divine that would transcend patriarchal limitations and signal redemptive experience for women as well as for men’.</a:t>
            </a:r>
            <a:r>
              <a:rPr lang="en-GB" dirty="0" smtClean="0">
                <a:effectLst/>
              </a:rPr>
              <a:t> </a:t>
            </a:r>
            <a:endParaRPr lang="en-US" dirty="0"/>
          </a:p>
        </p:txBody>
      </p:sp>
    </p:spTree>
    <p:extLst>
      <p:ext uri="{BB962C8B-B14F-4D97-AF65-F5344CB8AC3E}">
        <p14:creationId xmlns:p14="http://schemas.microsoft.com/office/powerpoint/2010/main" val="795933029"/>
      </p:ext>
    </p:extLst>
  </p:cSld>
  <p:clrMapOvr>
    <a:masterClrMapping/>
  </p:clrMapOvr>
  <p:timing>
    <p:tnLst>
      <p:par>
        <p:cTn xmlns:p14="http://schemas.microsoft.com/office/powerpoint/2010/mai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a:bodyPr>
          <a:lstStyle/>
          <a:p>
            <a:r>
              <a:rPr lang="en-US" dirty="0" smtClean="0"/>
              <a:t>‘</a:t>
            </a:r>
            <a:r>
              <a:rPr lang="en-US" dirty="0" err="1" smtClean="0"/>
              <a:t>womanchurch</a:t>
            </a:r>
            <a:r>
              <a:rPr lang="en-US" dirty="0" smtClean="0"/>
              <a:t>’</a:t>
            </a:r>
            <a:r>
              <a:rPr lang="en-US" dirty="0"/>
              <a:t> </a:t>
            </a:r>
            <a:endParaRPr lang="en-GB" dirty="0"/>
          </a:p>
          <a:p>
            <a:r>
              <a:rPr lang="en-US" dirty="0" smtClean="0"/>
              <a:t>‘The </a:t>
            </a:r>
            <a:r>
              <a:rPr lang="en-US" dirty="0"/>
              <a:t>uniqueness of feminist theology lies not in its use of the celebration of experience but rather in its use of women’s experience, which has been almost entirely shut out of theological reflection in the past. The use of women’s experience in feminist theology, therefore, explodes as a critical force, exposing classical theology … as based on male experience rather than on universal human </a:t>
            </a:r>
            <a:r>
              <a:rPr lang="en-US" dirty="0" smtClean="0"/>
              <a:t>experience’.</a:t>
            </a:r>
            <a:endParaRPr lang="en-GB" dirty="0"/>
          </a:p>
          <a:p>
            <a:endParaRPr lang="en-US" dirty="0"/>
          </a:p>
        </p:txBody>
      </p:sp>
    </p:spTree>
    <p:extLst>
      <p:ext uri="{BB962C8B-B14F-4D97-AF65-F5344CB8AC3E}">
        <p14:creationId xmlns:p14="http://schemas.microsoft.com/office/powerpoint/2010/main" val="73980101"/>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Her </a:t>
            </a:r>
            <a:r>
              <a:rPr lang="en-US" dirty="0" err="1" smtClean="0"/>
              <a:t>Diwinyddiaeth</a:t>
            </a:r>
            <a:r>
              <a:rPr lang="en-US" dirty="0" smtClean="0"/>
              <a:t> </a:t>
            </a:r>
            <a:r>
              <a:rPr lang="en-US" dirty="0" err="1" smtClean="0"/>
              <a:t>Ffeministaidd</a:t>
            </a:r>
            <a:endParaRPr lang="en-US" dirty="0"/>
          </a:p>
        </p:txBody>
      </p:sp>
      <p:sp>
        <p:nvSpPr>
          <p:cNvPr id="3" name="Content Placeholder 2"/>
          <p:cNvSpPr>
            <a:spLocks noGrp="1"/>
          </p:cNvSpPr>
          <p:nvPr>
            <p:ph idx="1"/>
          </p:nvPr>
        </p:nvSpPr>
        <p:spPr/>
        <p:txBody>
          <a:bodyPr>
            <a:normAutofit/>
          </a:bodyPr>
          <a:lstStyle/>
          <a:p>
            <a:r>
              <a:rPr lang="en-US" dirty="0" err="1" smtClean="0"/>
              <a:t>Iaith</a:t>
            </a:r>
            <a:r>
              <a:rPr lang="en-US" dirty="0" smtClean="0"/>
              <a:t> </a:t>
            </a:r>
            <a:r>
              <a:rPr lang="en-US" dirty="0" err="1" smtClean="0"/>
              <a:t>gymhwysol</a:t>
            </a:r>
            <a:endParaRPr lang="en-US" dirty="0" smtClean="0"/>
          </a:p>
          <a:p>
            <a:r>
              <a:rPr lang="en-US" dirty="0" err="1" smtClean="0"/>
              <a:t>Iaith</a:t>
            </a:r>
            <a:r>
              <a:rPr lang="en-US" dirty="0" smtClean="0"/>
              <a:t> </a:t>
            </a:r>
            <a:r>
              <a:rPr lang="en-US" dirty="0" err="1" smtClean="0"/>
              <a:t>ar</a:t>
            </a:r>
            <a:r>
              <a:rPr lang="en-US" dirty="0" smtClean="0"/>
              <a:t> </a:t>
            </a:r>
            <a:r>
              <a:rPr lang="en-US" dirty="0" err="1" smtClean="0"/>
              <a:t>gyfer</a:t>
            </a:r>
            <a:r>
              <a:rPr lang="en-US" dirty="0" smtClean="0"/>
              <a:t> </a:t>
            </a:r>
            <a:r>
              <a:rPr lang="en-US" dirty="0" err="1" smtClean="0"/>
              <a:t>Duw</a:t>
            </a:r>
            <a:r>
              <a:rPr lang="en-US" dirty="0" smtClean="0"/>
              <a:t> </a:t>
            </a:r>
            <a:r>
              <a:rPr lang="en-US" dirty="0" err="1" smtClean="0"/>
              <a:t>sydd</a:t>
            </a:r>
            <a:r>
              <a:rPr lang="en-US" dirty="0" smtClean="0"/>
              <a:t> </a:t>
            </a:r>
            <a:r>
              <a:rPr lang="en-US" dirty="0" err="1" smtClean="0"/>
              <a:t>yn</a:t>
            </a:r>
            <a:r>
              <a:rPr lang="en-US" dirty="0" smtClean="0"/>
              <a:t> </a:t>
            </a:r>
            <a:r>
              <a:rPr lang="en-US" dirty="0" err="1" smtClean="0"/>
              <a:t>ddi-duedd</a:t>
            </a:r>
            <a:r>
              <a:rPr lang="en-US" dirty="0" smtClean="0"/>
              <a:t> </a:t>
            </a:r>
            <a:r>
              <a:rPr lang="en-US" dirty="0" smtClean="0"/>
              <a:t>o ran </a:t>
            </a:r>
            <a:r>
              <a:rPr lang="en-US" dirty="0" err="1" smtClean="0"/>
              <a:t>cenedl</a:t>
            </a:r>
            <a:endParaRPr lang="en-US" dirty="0" smtClean="0"/>
          </a:p>
          <a:p>
            <a:r>
              <a:rPr lang="en-US" dirty="0" err="1" smtClean="0"/>
              <a:t>Dibyniaeth</a:t>
            </a:r>
            <a:r>
              <a:rPr lang="en-US" dirty="0" smtClean="0"/>
              <a:t> </a:t>
            </a:r>
            <a:r>
              <a:rPr lang="en-US" dirty="0" err="1" smtClean="0"/>
              <a:t>athawiaeth</a:t>
            </a:r>
            <a:r>
              <a:rPr lang="en-US" dirty="0" smtClean="0"/>
              <a:t> </a:t>
            </a:r>
            <a:r>
              <a:rPr lang="en-US" dirty="0" err="1" smtClean="0"/>
              <a:t>Gristnogol</a:t>
            </a:r>
            <a:r>
              <a:rPr lang="en-US" dirty="0" smtClean="0"/>
              <a:t> </a:t>
            </a:r>
            <a:r>
              <a:rPr lang="en-US" dirty="0" err="1" smtClean="0"/>
              <a:t>ar</a:t>
            </a:r>
            <a:r>
              <a:rPr lang="en-US" dirty="0" smtClean="0"/>
              <a:t> </a:t>
            </a:r>
            <a:r>
              <a:rPr lang="en-US" dirty="0" err="1" smtClean="0"/>
              <a:t>brofiadau</a:t>
            </a:r>
            <a:r>
              <a:rPr lang="en-US" dirty="0" smtClean="0"/>
              <a:t> </a:t>
            </a:r>
            <a:r>
              <a:rPr lang="en-US" dirty="0" err="1" smtClean="0"/>
              <a:t>dynion</a:t>
            </a:r>
            <a:endParaRPr lang="en-US" dirty="0" smtClean="0"/>
          </a:p>
          <a:p>
            <a:r>
              <a:rPr lang="en-US" dirty="0" err="1" smtClean="0"/>
              <a:t>Natur</a:t>
            </a:r>
            <a:r>
              <a:rPr lang="en-US" dirty="0" smtClean="0"/>
              <a:t> </a:t>
            </a:r>
            <a:r>
              <a:rPr lang="en-US" dirty="0" err="1" smtClean="0"/>
              <a:t>foesol</a:t>
            </a:r>
            <a:r>
              <a:rPr lang="en-US" dirty="0" smtClean="0"/>
              <a:t> </a:t>
            </a:r>
            <a:r>
              <a:rPr lang="en-US" dirty="0" err="1" smtClean="0"/>
              <a:t>Cristnogaeth</a:t>
            </a:r>
            <a:r>
              <a:rPr lang="en-US" dirty="0" smtClean="0"/>
              <a:t>: a </a:t>
            </a:r>
            <a:r>
              <a:rPr lang="en-US" dirty="0" err="1" smtClean="0"/>
              <a:t>ydyw’n</a:t>
            </a:r>
            <a:r>
              <a:rPr lang="en-US" dirty="0" smtClean="0"/>
              <a:t> </a:t>
            </a:r>
            <a:r>
              <a:rPr lang="en-US" dirty="0" err="1" smtClean="0"/>
              <a:t>hyrwyddo</a:t>
            </a:r>
            <a:r>
              <a:rPr lang="en-US" dirty="0" smtClean="0"/>
              <a:t> </a:t>
            </a:r>
            <a:r>
              <a:rPr lang="en-US" dirty="0" err="1" smtClean="0"/>
              <a:t>rhywiaeth</a:t>
            </a:r>
            <a:r>
              <a:rPr lang="en-US" dirty="0" smtClean="0"/>
              <a:t> a </a:t>
            </a:r>
            <a:r>
              <a:rPr lang="en-US" dirty="0" err="1" smtClean="0"/>
              <a:t>phatriarchiaeth</a:t>
            </a:r>
            <a:r>
              <a:rPr lang="en-US" dirty="0" smtClean="0"/>
              <a:t>?</a:t>
            </a:r>
            <a:endParaRPr lang="en-US" dirty="0" smtClean="0"/>
          </a:p>
          <a:p>
            <a:r>
              <a:rPr lang="en-US" dirty="0" err="1" smtClean="0"/>
              <a:t>Os</a:t>
            </a:r>
            <a:r>
              <a:rPr lang="en-US" dirty="0" smtClean="0"/>
              <a:t> felly </a:t>
            </a:r>
            <a:r>
              <a:rPr lang="en-US" dirty="0" smtClean="0"/>
              <a:t>…</a:t>
            </a:r>
          </a:p>
          <a:p>
            <a:pPr marL="0" indent="0">
              <a:buNone/>
            </a:pPr>
            <a:endParaRPr lang="en-US" dirty="0"/>
          </a:p>
        </p:txBody>
      </p:sp>
    </p:spTree>
    <p:extLst>
      <p:ext uri="{BB962C8B-B14F-4D97-AF65-F5344CB8AC3E}">
        <p14:creationId xmlns:p14="http://schemas.microsoft.com/office/powerpoint/2010/main" val="3948215630"/>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303</TotalTime>
  <Words>648</Words>
  <Application>Microsoft Macintosh PowerPoint</Application>
  <PresentationFormat>On-screen Show (4:3)</PresentationFormat>
  <Paragraphs>70</Paragraphs>
  <Slides>18</Slides>
  <Notes>0</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Breeze</vt:lpstr>
      <vt:lpstr>Iddewiaeth a Christnogaeth</vt:lpstr>
      <vt:lpstr>PowerPoint Presentation</vt:lpstr>
      <vt:lpstr>Elizabeth Cady Stanton (1815-1902)</vt:lpstr>
      <vt:lpstr>PowerPoint Presentation</vt:lpstr>
      <vt:lpstr>Ffeministiaeth</vt:lpstr>
      <vt:lpstr>Pechod</vt:lpstr>
      <vt:lpstr>Diwinyddiaeth Ffeministaidd</vt:lpstr>
      <vt:lpstr>Tair prif thema</vt:lpstr>
      <vt:lpstr>Rosemary Radford Ruether</vt:lpstr>
      <vt:lpstr>PowerPoint Presentation</vt:lpstr>
      <vt:lpstr>Celia Deane-Drummond</vt:lpstr>
      <vt:lpstr>Rhyng-gysylltiedigrwydd (Interconnectedness)</vt:lpstr>
      <vt:lpstr>Mary Daly</vt:lpstr>
      <vt:lpstr>Elisabeth Schüssler Fiorenza (b. 1938)</vt:lpstr>
      <vt:lpstr>Rosemary Radford Ruether</vt:lpstr>
      <vt:lpstr>PowerPoint Presentation</vt:lpstr>
      <vt:lpstr>PowerPoint Presentation</vt:lpstr>
      <vt:lpstr>Her Diwinyddiaeth Ffeministaidd</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Christianity and Judaism</dc:title>
  <dc:creator>Microsoft Office User</dc:creator>
  <cp:lastModifiedBy>Microsoft Office User</cp:lastModifiedBy>
  <cp:revision>13</cp:revision>
  <dcterms:created xsi:type="dcterms:W3CDTF">2013-11-25T20:29:57Z</dcterms:created>
  <dcterms:modified xsi:type="dcterms:W3CDTF">2014-10-18T19:56:24Z</dcterms:modified>
</cp:coreProperties>
</file>