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5" r:id="rId3"/>
    <p:sldId id="266" r:id="rId4"/>
    <p:sldId id="264" r:id="rId5"/>
    <p:sldId id="263" r:id="rId6"/>
    <p:sldId id="257" r:id="rId7"/>
    <p:sldId id="261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69" d="100"/>
          <a:sy n="69" d="100"/>
        </p:scale>
        <p:origin x="37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07BAD8-5E23-42B9-89C5-4384311C6E03}" type="doc">
      <dgm:prSet loTypeId="urn:microsoft.com/office/officeart/2005/8/layout/radial5" loCatId="cycle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9D7BEED-496B-46D9-8E01-D31469259FBA}">
      <dgm:prSet phldrT="[Text]"/>
      <dgm:spPr/>
      <dgm:t>
        <a:bodyPr/>
        <a:lstStyle/>
        <a:p>
          <a:r>
            <a:rPr lang="en-US" dirty="0"/>
            <a:t>Performance Management</a:t>
          </a:r>
        </a:p>
      </dgm:t>
    </dgm:pt>
    <dgm:pt modelId="{A0E9E909-B3B1-40E9-933D-9FAD0FECC39D}" type="parTrans" cxnId="{EB844B78-577C-42F8-93B1-4596FEABF31A}">
      <dgm:prSet/>
      <dgm:spPr/>
      <dgm:t>
        <a:bodyPr/>
        <a:lstStyle/>
        <a:p>
          <a:endParaRPr lang="en-US"/>
        </a:p>
      </dgm:t>
    </dgm:pt>
    <dgm:pt modelId="{83F5AE97-F399-46BB-8B21-BAC7D3637980}" type="sibTrans" cxnId="{EB844B78-577C-42F8-93B1-4596FEABF31A}">
      <dgm:prSet/>
      <dgm:spPr/>
      <dgm:t>
        <a:bodyPr/>
        <a:lstStyle/>
        <a:p>
          <a:endParaRPr lang="en-US"/>
        </a:p>
      </dgm:t>
    </dgm:pt>
    <dgm:pt modelId="{60B3B628-AEC4-4913-8657-C7517E4FE662}">
      <dgm:prSet phldrT="[Text]"/>
      <dgm:spPr/>
      <dgm:t>
        <a:bodyPr/>
        <a:lstStyle/>
        <a:p>
          <a:r>
            <a:rPr lang="en-US" dirty="0"/>
            <a:t>Key Performance Indicators (KPI)</a:t>
          </a:r>
        </a:p>
      </dgm:t>
    </dgm:pt>
    <dgm:pt modelId="{A61AA998-8511-4BEF-AF8B-52EB2B7CD8F9}" type="parTrans" cxnId="{5268AA44-DBC5-45BE-A27E-E18280DF9CCA}">
      <dgm:prSet/>
      <dgm:spPr/>
      <dgm:t>
        <a:bodyPr/>
        <a:lstStyle/>
        <a:p>
          <a:endParaRPr lang="en-US"/>
        </a:p>
      </dgm:t>
    </dgm:pt>
    <dgm:pt modelId="{497EE3EB-C25A-4142-9E05-766D20234370}" type="sibTrans" cxnId="{5268AA44-DBC5-45BE-A27E-E18280DF9CCA}">
      <dgm:prSet/>
      <dgm:spPr/>
      <dgm:t>
        <a:bodyPr/>
        <a:lstStyle/>
        <a:p>
          <a:endParaRPr lang="en-US"/>
        </a:p>
      </dgm:t>
    </dgm:pt>
    <dgm:pt modelId="{4081CC14-BC3A-4EF6-B396-9C411F5B7189}">
      <dgm:prSet phldrT="[Text]"/>
      <dgm:spPr/>
      <dgm:t>
        <a:bodyPr/>
        <a:lstStyle/>
        <a:p>
          <a:r>
            <a:rPr lang="en-US" dirty="0"/>
            <a:t>360 Degree Feedback</a:t>
          </a:r>
        </a:p>
      </dgm:t>
    </dgm:pt>
    <dgm:pt modelId="{DB5AAB49-255E-4B93-9937-65DB5BBBEFBE}" type="parTrans" cxnId="{F59723D0-E382-47A5-A488-69BF970BB2D5}">
      <dgm:prSet/>
      <dgm:spPr/>
      <dgm:t>
        <a:bodyPr/>
        <a:lstStyle/>
        <a:p>
          <a:endParaRPr lang="en-US"/>
        </a:p>
      </dgm:t>
    </dgm:pt>
    <dgm:pt modelId="{BF649A38-F918-409E-BB8C-8C299C2C4029}" type="sibTrans" cxnId="{F59723D0-E382-47A5-A488-69BF970BB2D5}">
      <dgm:prSet/>
      <dgm:spPr/>
      <dgm:t>
        <a:bodyPr/>
        <a:lstStyle/>
        <a:p>
          <a:endParaRPr lang="en-US"/>
        </a:p>
      </dgm:t>
    </dgm:pt>
    <dgm:pt modelId="{E7EA425C-3A9C-41BA-91FB-CE3F1320535E}">
      <dgm:prSet phldrT="[Text]"/>
      <dgm:spPr/>
      <dgm:t>
        <a:bodyPr/>
        <a:lstStyle/>
        <a:p>
          <a:endParaRPr lang="en-US"/>
        </a:p>
      </dgm:t>
    </dgm:pt>
    <dgm:pt modelId="{290C8CE7-65AD-474B-9C30-4C5F579D3A1E}" type="parTrans" cxnId="{2761D2B2-DD2C-4D17-A809-4E217A9EB823}">
      <dgm:prSet/>
      <dgm:spPr/>
      <dgm:t>
        <a:bodyPr/>
        <a:lstStyle/>
        <a:p>
          <a:endParaRPr lang="en-US"/>
        </a:p>
      </dgm:t>
    </dgm:pt>
    <dgm:pt modelId="{F1CA1961-43EC-44CF-80AF-C64C487CE4AD}" type="sibTrans" cxnId="{2761D2B2-DD2C-4D17-A809-4E217A9EB823}">
      <dgm:prSet/>
      <dgm:spPr/>
      <dgm:t>
        <a:bodyPr/>
        <a:lstStyle/>
        <a:p>
          <a:endParaRPr lang="en-US"/>
        </a:p>
      </dgm:t>
    </dgm:pt>
    <dgm:pt modelId="{D23DC1DC-79AF-4606-A34A-A031D3EAB525}">
      <dgm:prSet phldrT="[Text]" phldr="1"/>
      <dgm:spPr/>
      <dgm:t>
        <a:bodyPr/>
        <a:lstStyle/>
        <a:p>
          <a:endParaRPr lang="en-US" dirty="0"/>
        </a:p>
      </dgm:t>
    </dgm:pt>
    <dgm:pt modelId="{105978E5-C9FC-4C4D-B3D3-24FA704D1B40}" type="parTrans" cxnId="{910CB5A3-15FC-4EB4-B3B0-07BBFD0D9439}">
      <dgm:prSet/>
      <dgm:spPr/>
      <dgm:t>
        <a:bodyPr/>
        <a:lstStyle/>
        <a:p>
          <a:endParaRPr lang="en-US"/>
        </a:p>
      </dgm:t>
    </dgm:pt>
    <dgm:pt modelId="{3625649A-2405-4641-8AC1-128795E0B4A8}" type="sibTrans" cxnId="{910CB5A3-15FC-4EB4-B3B0-07BBFD0D9439}">
      <dgm:prSet/>
      <dgm:spPr/>
      <dgm:t>
        <a:bodyPr/>
        <a:lstStyle/>
        <a:p>
          <a:endParaRPr lang="en-US"/>
        </a:p>
      </dgm:t>
    </dgm:pt>
    <dgm:pt modelId="{528E4D54-48DB-4129-8D1B-F577A56D077A}">
      <dgm:prSet phldrT="[Text]"/>
      <dgm:spPr/>
      <dgm:t>
        <a:bodyPr/>
        <a:lstStyle/>
        <a:p>
          <a:r>
            <a:rPr lang="en-US" dirty="0"/>
            <a:t>Performance Appraisals	</a:t>
          </a:r>
        </a:p>
      </dgm:t>
    </dgm:pt>
    <dgm:pt modelId="{E8A80587-BFF0-43FB-A69A-A60A6BFC7DCD}" type="parTrans" cxnId="{0BA45715-865C-4301-8A74-803AD07B1F05}">
      <dgm:prSet/>
      <dgm:spPr/>
      <dgm:t>
        <a:bodyPr/>
        <a:lstStyle/>
        <a:p>
          <a:endParaRPr lang="en-US"/>
        </a:p>
      </dgm:t>
    </dgm:pt>
    <dgm:pt modelId="{9F7B35BA-19F1-4B1B-A0EE-FAE962C9E530}" type="sibTrans" cxnId="{0BA45715-865C-4301-8A74-803AD07B1F05}">
      <dgm:prSet/>
      <dgm:spPr/>
      <dgm:t>
        <a:bodyPr/>
        <a:lstStyle/>
        <a:p>
          <a:endParaRPr lang="en-US"/>
        </a:p>
      </dgm:t>
    </dgm:pt>
    <dgm:pt modelId="{65B2B729-16D9-4D5B-9F7E-E23F7238C14B}">
      <dgm:prSet phldrT="[Text]"/>
      <dgm:spPr/>
      <dgm:t>
        <a:bodyPr/>
        <a:lstStyle/>
        <a:p>
          <a:r>
            <a:rPr lang="en-US" dirty="0"/>
            <a:t>Reward &amp; Recognition Programmes</a:t>
          </a:r>
        </a:p>
      </dgm:t>
    </dgm:pt>
    <dgm:pt modelId="{3154D76C-367A-47E5-ABA4-4B0EB8B8BEC9}" type="parTrans" cxnId="{9F5C64CD-670A-45DD-8476-CD418E58D0CE}">
      <dgm:prSet/>
      <dgm:spPr/>
      <dgm:t>
        <a:bodyPr/>
        <a:lstStyle/>
        <a:p>
          <a:endParaRPr lang="en-US"/>
        </a:p>
      </dgm:t>
    </dgm:pt>
    <dgm:pt modelId="{E36BFB40-E624-48AB-824A-BEBA42CC107E}" type="sibTrans" cxnId="{9F5C64CD-670A-45DD-8476-CD418E58D0CE}">
      <dgm:prSet/>
      <dgm:spPr/>
      <dgm:t>
        <a:bodyPr/>
        <a:lstStyle/>
        <a:p>
          <a:endParaRPr lang="en-US"/>
        </a:p>
      </dgm:t>
    </dgm:pt>
    <dgm:pt modelId="{A3A993DF-E608-4537-A140-842DD6C053ED}">
      <dgm:prSet phldrT="[Text]"/>
      <dgm:spPr/>
      <dgm:t>
        <a:bodyPr/>
        <a:lstStyle/>
        <a:p>
          <a:r>
            <a:rPr lang="en-US" dirty="0"/>
            <a:t>Personal Development Plans (PDP)</a:t>
          </a:r>
        </a:p>
      </dgm:t>
    </dgm:pt>
    <dgm:pt modelId="{941B20A1-383E-4CF7-99B5-2913651D53A0}" type="parTrans" cxnId="{41E7F0F7-15D8-4435-9F56-78DECF725C69}">
      <dgm:prSet/>
      <dgm:spPr/>
      <dgm:t>
        <a:bodyPr/>
        <a:lstStyle/>
        <a:p>
          <a:endParaRPr lang="en-US"/>
        </a:p>
      </dgm:t>
    </dgm:pt>
    <dgm:pt modelId="{F75D5DC4-C9B9-4751-95E4-DCD152DA29FD}" type="sibTrans" cxnId="{41E7F0F7-15D8-4435-9F56-78DECF725C69}">
      <dgm:prSet/>
      <dgm:spPr/>
      <dgm:t>
        <a:bodyPr/>
        <a:lstStyle/>
        <a:p>
          <a:endParaRPr lang="en-US"/>
        </a:p>
      </dgm:t>
    </dgm:pt>
    <dgm:pt modelId="{BFC856F7-333A-478C-AE87-1BC23117E621}">
      <dgm:prSet phldrT="[Text]"/>
      <dgm:spPr/>
      <dgm:t>
        <a:bodyPr/>
        <a:lstStyle/>
        <a:p>
          <a:r>
            <a:rPr lang="en-US" dirty="0"/>
            <a:t>Management By Objectives (MBO)</a:t>
          </a:r>
        </a:p>
      </dgm:t>
    </dgm:pt>
    <dgm:pt modelId="{3A7C4BD0-D480-4528-A068-4117442A0EEF}" type="parTrans" cxnId="{916E6D6A-D242-4FC8-BF55-D3BCFBD78AEE}">
      <dgm:prSet/>
      <dgm:spPr/>
      <dgm:t>
        <a:bodyPr/>
        <a:lstStyle/>
        <a:p>
          <a:endParaRPr lang="en-US"/>
        </a:p>
      </dgm:t>
    </dgm:pt>
    <dgm:pt modelId="{0C0C4D3F-802E-4350-83B5-2D90EE7520E1}" type="sibTrans" cxnId="{916E6D6A-D242-4FC8-BF55-D3BCFBD78AEE}">
      <dgm:prSet/>
      <dgm:spPr/>
      <dgm:t>
        <a:bodyPr/>
        <a:lstStyle/>
        <a:p>
          <a:endParaRPr lang="en-US"/>
        </a:p>
      </dgm:t>
    </dgm:pt>
    <dgm:pt modelId="{EFA09B06-A67F-44DC-B866-AB82CD49129A}">
      <dgm:prSet phldrT="[Text]"/>
      <dgm:spPr/>
      <dgm:t>
        <a:bodyPr/>
        <a:lstStyle/>
        <a:p>
          <a:r>
            <a:rPr lang="en-US" dirty="0"/>
            <a:t>Performance Management Frameworks</a:t>
          </a:r>
        </a:p>
      </dgm:t>
    </dgm:pt>
    <dgm:pt modelId="{F70F1008-A244-4880-B5B8-F4AADE93CB33}" type="parTrans" cxnId="{5C4F6D6D-C4AA-4D5B-BDE4-40637EA190A0}">
      <dgm:prSet/>
      <dgm:spPr/>
      <dgm:t>
        <a:bodyPr/>
        <a:lstStyle/>
        <a:p>
          <a:endParaRPr lang="en-US"/>
        </a:p>
      </dgm:t>
    </dgm:pt>
    <dgm:pt modelId="{8D49878F-A1E7-42B0-8EE8-AED4446CE212}" type="sibTrans" cxnId="{5C4F6D6D-C4AA-4D5B-BDE4-40637EA190A0}">
      <dgm:prSet/>
      <dgm:spPr/>
      <dgm:t>
        <a:bodyPr/>
        <a:lstStyle/>
        <a:p>
          <a:endParaRPr lang="en-US"/>
        </a:p>
      </dgm:t>
    </dgm:pt>
    <dgm:pt modelId="{A3B05DF9-C0C5-447D-AF78-3E0CC90BA1B0}" type="pres">
      <dgm:prSet presAssocID="{D907BAD8-5E23-42B9-89C5-4384311C6E0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582C120-BF19-4A17-8328-25D1BE25307A}" type="pres">
      <dgm:prSet presAssocID="{29D7BEED-496B-46D9-8E01-D31469259FBA}" presName="centerShape" presStyleLbl="node0" presStyleIdx="0" presStyleCnt="1"/>
      <dgm:spPr/>
      <dgm:t>
        <a:bodyPr/>
        <a:lstStyle/>
        <a:p>
          <a:endParaRPr lang="en-US"/>
        </a:p>
      </dgm:t>
    </dgm:pt>
    <dgm:pt modelId="{2A82B98D-C7AF-4E28-B869-86168C943389}" type="pres">
      <dgm:prSet presAssocID="{A61AA998-8511-4BEF-AF8B-52EB2B7CD8F9}" presName="parTrans" presStyleLbl="sibTrans2D1" presStyleIdx="0" presStyleCnt="7"/>
      <dgm:spPr/>
      <dgm:t>
        <a:bodyPr/>
        <a:lstStyle/>
        <a:p>
          <a:endParaRPr lang="en-US"/>
        </a:p>
      </dgm:t>
    </dgm:pt>
    <dgm:pt modelId="{EB25A0E5-46CD-41EF-A84E-142911801B10}" type="pres">
      <dgm:prSet presAssocID="{A61AA998-8511-4BEF-AF8B-52EB2B7CD8F9}" presName="connectorText" presStyleLbl="sibTrans2D1" presStyleIdx="0" presStyleCnt="7"/>
      <dgm:spPr/>
      <dgm:t>
        <a:bodyPr/>
        <a:lstStyle/>
        <a:p>
          <a:endParaRPr lang="en-US"/>
        </a:p>
      </dgm:t>
    </dgm:pt>
    <dgm:pt modelId="{283BB8B6-F136-4814-A2D4-63D839567213}" type="pres">
      <dgm:prSet presAssocID="{60B3B628-AEC4-4913-8657-C7517E4FE662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44BF2A-52EB-404E-9253-660328447033}" type="pres">
      <dgm:prSet presAssocID="{DB5AAB49-255E-4B93-9937-65DB5BBBEFBE}" presName="parTrans" presStyleLbl="sibTrans2D1" presStyleIdx="1" presStyleCnt="7"/>
      <dgm:spPr/>
      <dgm:t>
        <a:bodyPr/>
        <a:lstStyle/>
        <a:p>
          <a:endParaRPr lang="en-US"/>
        </a:p>
      </dgm:t>
    </dgm:pt>
    <dgm:pt modelId="{9E94FA73-9011-4021-95D0-481445B35944}" type="pres">
      <dgm:prSet presAssocID="{DB5AAB49-255E-4B93-9937-65DB5BBBEFBE}" presName="connectorText" presStyleLbl="sibTrans2D1" presStyleIdx="1" presStyleCnt="7"/>
      <dgm:spPr/>
      <dgm:t>
        <a:bodyPr/>
        <a:lstStyle/>
        <a:p>
          <a:endParaRPr lang="en-US"/>
        </a:p>
      </dgm:t>
    </dgm:pt>
    <dgm:pt modelId="{06BF622B-C02F-4563-8387-AB167B96A3F7}" type="pres">
      <dgm:prSet presAssocID="{4081CC14-BC3A-4EF6-B396-9C411F5B7189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FD7CA9-86AE-4BF9-95D9-0EDEC6AA9543}" type="pres">
      <dgm:prSet presAssocID="{E8A80587-BFF0-43FB-A69A-A60A6BFC7DCD}" presName="parTrans" presStyleLbl="sibTrans2D1" presStyleIdx="2" presStyleCnt="7"/>
      <dgm:spPr/>
      <dgm:t>
        <a:bodyPr/>
        <a:lstStyle/>
        <a:p>
          <a:endParaRPr lang="en-US"/>
        </a:p>
      </dgm:t>
    </dgm:pt>
    <dgm:pt modelId="{4AC6ADF7-7ADF-49DA-8924-0D6542A7B71C}" type="pres">
      <dgm:prSet presAssocID="{E8A80587-BFF0-43FB-A69A-A60A6BFC7DCD}" presName="connectorText" presStyleLbl="sibTrans2D1" presStyleIdx="2" presStyleCnt="7"/>
      <dgm:spPr/>
      <dgm:t>
        <a:bodyPr/>
        <a:lstStyle/>
        <a:p>
          <a:endParaRPr lang="en-US"/>
        </a:p>
      </dgm:t>
    </dgm:pt>
    <dgm:pt modelId="{7BBCA23C-B348-4E57-8223-5E907D9CB7C4}" type="pres">
      <dgm:prSet presAssocID="{528E4D54-48DB-4129-8D1B-F577A56D077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468636-F965-40A3-95B4-9E61934D69AE}" type="pres">
      <dgm:prSet presAssocID="{3154D76C-367A-47E5-ABA4-4B0EB8B8BEC9}" presName="parTrans" presStyleLbl="sibTrans2D1" presStyleIdx="3" presStyleCnt="7"/>
      <dgm:spPr/>
      <dgm:t>
        <a:bodyPr/>
        <a:lstStyle/>
        <a:p>
          <a:endParaRPr lang="en-US"/>
        </a:p>
      </dgm:t>
    </dgm:pt>
    <dgm:pt modelId="{5826F841-D901-4B28-B1AC-2502DEF1DA90}" type="pres">
      <dgm:prSet presAssocID="{3154D76C-367A-47E5-ABA4-4B0EB8B8BEC9}" presName="connectorText" presStyleLbl="sibTrans2D1" presStyleIdx="3" presStyleCnt="7"/>
      <dgm:spPr/>
      <dgm:t>
        <a:bodyPr/>
        <a:lstStyle/>
        <a:p>
          <a:endParaRPr lang="en-US"/>
        </a:p>
      </dgm:t>
    </dgm:pt>
    <dgm:pt modelId="{4F4C91D2-67E1-42BA-8DE4-5A585E18EC0F}" type="pres">
      <dgm:prSet presAssocID="{65B2B729-16D9-4D5B-9F7E-E23F7238C14B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B622331-2EA6-4EB0-92AB-FA2F39994BCA}" type="pres">
      <dgm:prSet presAssocID="{941B20A1-383E-4CF7-99B5-2913651D53A0}" presName="parTrans" presStyleLbl="sibTrans2D1" presStyleIdx="4" presStyleCnt="7"/>
      <dgm:spPr/>
      <dgm:t>
        <a:bodyPr/>
        <a:lstStyle/>
        <a:p>
          <a:endParaRPr lang="en-US"/>
        </a:p>
      </dgm:t>
    </dgm:pt>
    <dgm:pt modelId="{12338FD3-A6E4-43F1-B5A8-5FDB0FD51B34}" type="pres">
      <dgm:prSet presAssocID="{941B20A1-383E-4CF7-99B5-2913651D53A0}" presName="connectorText" presStyleLbl="sibTrans2D1" presStyleIdx="4" presStyleCnt="7"/>
      <dgm:spPr/>
      <dgm:t>
        <a:bodyPr/>
        <a:lstStyle/>
        <a:p>
          <a:endParaRPr lang="en-US"/>
        </a:p>
      </dgm:t>
    </dgm:pt>
    <dgm:pt modelId="{A88D4FF2-05DB-4335-B959-CE1011212EDE}" type="pres">
      <dgm:prSet presAssocID="{A3A993DF-E608-4537-A140-842DD6C053ED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8B095F-1C54-48F1-BBF4-A30F272ED698}" type="pres">
      <dgm:prSet presAssocID="{3A7C4BD0-D480-4528-A068-4117442A0EEF}" presName="parTrans" presStyleLbl="sibTrans2D1" presStyleIdx="5" presStyleCnt="7"/>
      <dgm:spPr/>
      <dgm:t>
        <a:bodyPr/>
        <a:lstStyle/>
        <a:p>
          <a:endParaRPr lang="en-US"/>
        </a:p>
      </dgm:t>
    </dgm:pt>
    <dgm:pt modelId="{2B7B514D-CAED-477A-894E-B618CF196BA1}" type="pres">
      <dgm:prSet presAssocID="{3A7C4BD0-D480-4528-A068-4117442A0EEF}" presName="connectorText" presStyleLbl="sibTrans2D1" presStyleIdx="5" presStyleCnt="7"/>
      <dgm:spPr/>
      <dgm:t>
        <a:bodyPr/>
        <a:lstStyle/>
        <a:p>
          <a:endParaRPr lang="en-US"/>
        </a:p>
      </dgm:t>
    </dgm:pt>
    <dgm:pt modelId="{7E8541B0-A821-44CC-821E-C6BA66F7100D}" type="pres">
      <dgm:prSet presAssocID="{BFC856F7-333A-478C-AE87-1BC23117E621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BA7B7E-345C-4960-B079-B48E5E15E8FD}" type="pres">
      <dgm:prSet presAssocID="{F70F1008-A244-4880-B5B8-F4AADE93CB33}" presName="parTrans" presStyleLbl="sibTrans2D1" presStyleIdx="6" presStyleCnt="7"/>
      <dgm:spPr/>
      <dgm:t>
        <a:bodyPr/>
        <a:lstStyle/>
        <a:p>
          <a:endParaRPr lang="en-US"/>
        </a:p>
      </dgm:t>
    </dgm:pt>
    <dgm:pt modelId="{A2E149C3-F24B-449B-8925-D145F2F79DC8}" type="pres">
      <dgm:prSet presAssocID="{F70F1008-A244-4880-B5B8-F4AADE93CB33}" presName="connectorText" presStyleLbl="sibTrans2D1" presStyleIdx="6" presStyleCnt="7"/>
      <dgm:spPr/>
      <dgm:t>
        <a:bodyPr/>
        <a:lstStyle/>
        <a:p>
          <a:endParaRPr lang="en-US"/>
        </a:p>
      </dgm:t>
    </dgm:pt>
    <dgm:pt modelId="{C67ACB80-1906-4978-9E1C-6EC169C92A28}" type="pres">
      <dgm:prSet presAssocID="{EFA09B06-A67F-44DC-B866-AB82CD49129A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FF2AFAB-8147-4556-A50D-EDBBC12BF813}" type="presOf" srcId="{3154D76C-367A-47E5-ABA4-4B0EB8B8BEC9}" destId="{4D468636-F965-40A3-95B4-9E61934D69AE}" srcOrd="0" destOrd="0" presId="urn:microsoft.com/office/officeart/2005/8/layout/radial5"/>
    <dgm:cxn modelId="{5C4F6D6D-C4AA-4D5B-BDE4-40637EA190A0}" srcId="{29D7BEED-496B-46D9-8E01-D31469259FBA}" destId="{EFA09B06-A67F-44DC-B866-AB82CD49129A}" srcOrd="6" destOrd="0" parTransId="{F70F1008-A244-4880-B5B8-F4AADE93CB33}" sibTransId="{8D49878F-A1E7-42B0-8EE8-AED4446CE212}"/>
    <dgm:cxn modelId="{9F5C64CD-670A-45DD-8476-CD418E58D0CE}" srcId="{29D7BEED-496B-46D9-8E01-D31469259FBA}" destId="{65B2B729-16D9-4D5B-9F7E-E23F7238C14B}" srcOrd="3" destOrd="0" parTransId="{3154D76C-367A-47E5-ABA4-4B0EB8B8BEC9}" sibTransId="{E36BFB40-E624-48AB-824A-BEBA42CC107E}"/>
    <dgm:cxn modelId="{3E171C2E-EF5C-4077-B3E4-3BCBB4CE00BB}" type="presOf" srcId="{65B2B729-16D9-4D5B-9F7E-E23F7238C14B}" destId="{4F4C91D2-67E1-42BA-8DE4-5A585E18EC0F}" srcOrd="0" destOrd="0" presId="urn:microsoft.com/office/officeart/2005/8/layout/radial5"/>
    <dgm:cxn modelId="{5268AA44-DBC5-45BE-A27E-E18280DF9CCA}" srcId="{29D7BEED-496B-46D9-8E01-D31469259FBA}" destId="{60B3B628-AEC4-4913-8657-C7517E4FE662}" srcOrd="0" destOrd="0" parTransId="{A61AA998-8511-4BEF-AF8B-52EB2B7CD8F9}" sibTransId="{497EE3EB-C25A-4142-9E05-766D20234370}"/>
    <dgm:cxn modelId="{096614B4-9C4F-4349-AFFD-6B2CF9C55C9E}" type="presOf" srcId="{528E4D54-48DB-4129-8D1B-F577A56D077A}" destId="{7BBCA23C-B348-4E57-8223-5E907D9CB7C4}" srcOrd="0" destOrd="0" presId="urn:microsoft.com/office/officeart/2005/8/layout/radial5"/>
    <dgm:cxn modelId="{00C423CA-F382-4130-81AA-729C26F991EE}" type="presOf" srcId="{29D7BEED-496B-46D9-8E01-D31469259FBA}" destId="{7582C120-BF19-4A17-8328-25D1BE25307A}" srcOrd="0" destOrd="0" presId="urn:microsoft.com/office/officeart/2005/8/layout/radial5"/>
    <dgm:cxn modelId="{48E03543-A534-460E-BB5E-33311BAC2204}" type="presOf" srcId="{E8A80587-BFF0-43FB-A69A-A60A6BFC7DCD}" destId="{D2FD7CA9-86AE-4BF9-95D9-0EDEC6AA9543}" srcOrd="0" destOrd="0" presId="urn:microsoft.com/office/officeart/2005/8/layout/radial5"/>
    <dgm:cxn modelId="{2989C5C2-8BCE-4265-A816-BB4304DA33B3}" type="presOf" srcId="{DB5AAB49-255E-4B93-9937-65DB5BBBEFBE}" destId="{9F44BF2A-52EB-404E-9253-660328447033}" srcOrd="0" destOrd="0" presId="urn:microsoft.com/office/officeart/2005/8/layout/radial5"/>
    <dgm:cxn modelId="{0DCE3F87-6F7A-480F-9224-52AACA46D75F}" type="presOf" srcId="{F70F1008-A244-4880-B5B8-F4AADE93CB33}" destId="{A2E149C3-F24B-449B-8925-D145F2F79DC8}" srcOrd="1" destOrd="0" presId="urn:microsoft.com/office/officeart/2005/8/layout/radial5"/>
    <dgm:cxn modelId="{CB1539E0-07BA-45D6-8C9D-14BADD896203}" type="presOf" srcId="{A3A993DF-E608-4537-A140-842DD6C053ED}" destId="{A88D4FF2-05DB-4335-B959-CE1011212EDE}" srcOrd="0" destOrd="0" presId="urn:microsoft.com/office/officeart/2005/8/layout/radial5"/>
    <dgm:cxn modelId="{234A26BE-1907-40E5-96EB-0CC469755498}" type="presOf" srcId="{3154D76C-367A-47E5-ABA4-4B0EB8B8BEC9}" destId="{5826F841-D901-4B28-B1AC-2502DEF1DA90}" srcOrd="1" destOrd="0" presId="urn:microsoft.com/office/officeart/2005/8/layout/radial5"/>
    <dgm:cxn modelId="{1B07731D-AD8E-4D1F-A854-3A7DE54D8553}" type="presOf" srcId="{3A7C4BD0-D480-4528-A068-4117442A0EEF}" destId="{738B095F-1C54-48F1-BBF4-A30F272ED698}" srcOrd="0" destOrd="0" presId="urn:microsoft.com/office/officeart/2005/8/layout/radial5"/>
    <dgm:cxn modelId="{89B90108-2E1A-4553-9A3B-E824BFB5B6A6}" type="presOf" srcId="{DB5AAB49-255E-4B93-9937-65DB5BBBEFBE}" destId="{9E94FA73-9011-4021-95D0-481445B35944}" srcOrd="1" destOrd="0" presId="urn:microsoft.com/office/officeart/2005/8/layout/radial5"/>
    <dgm:cxn modelId="{1A04358B-DAB5-49EA-9FE7-712F06E71B52}" type="presOf" srcId="{4081CC14-BC3A-4EF6-B396-9C411F5B7189}" destId="{06BF622B-C02F-4563-8387-AB167B96A3F7}" srcOrd="0" destOrd="0" presId="urn:microsoft.com/office/officeart/2005/8/layout/radial5"/>
    <dgm:cxn modelId="{2FBD0B24-9882-4589-87F1-EACE41B55366}" type="presOf" srcId="{941B20A1-383E-4CF7-99B5-2913651D53A0}" destId="{CB622331-2EA6-4EB0-92AB-FA2F39994BCA}" srcOrd="0" destOrd="0" presId="urn:microsoft.com/office/officeart/2005/8/layout/radial5"/>
    <dgm:cxn modelId="{C940DEE3-5B6D-4052-AE26-DADACB6703AE}" type="presOf" srcId="{EFA09B06-A67F-44DC-B866-AB82CD49129A}" destId="{C67ACB80-1906-4978-9E1C-6EC169C92A28}" srcOrd="0" destOrd="0" presId="urn:microsoft.com/office/officeart/2005/8/layout/radial5"/>
    <dgm:cxn modelId="{916E6D6A-D242-4FC8-BF55-D3BCFBD78AEE}" srcId="{29D7BEED-496B-46D9-8E01-D31469259FBA}" destId="{BFC856F7-333A-478C-AE87-1BC23117E621}" srcOrd="5" destOrd="0" parTransId="{3A7C4BD0-D480-4528-A068-4117442A0EEF}" sibTransId="{0C0C4D3F-802E-4350-83B5-2D90EE7520E1}"/>
    <dgm:cxn modelId="{D6C3B236-BAA0-4C4E-86C4-D28876DEC332}" type="presOf" srcId="{3A7C4BD0-D480-4528-A068-4117442A0EEF}" destId="{2B7B514D-CAED-477A-894E-B618CF196BA1}" srcOrd="1" destOrd="0" presId="urn:microsoft.com/office/officeart/2005/8/layout/radial5"/>
    <dgm:cxn modelId="{2761D2B2-DD2C-4D17-A809-4E217A9EB823}" srcId="{D907BAD8-5E23-42B9-89C5-4384311C6E03}" destId="{E7EA425C-3A9C-41BA-91FB-CE3F1320535E}" srcOrd="1" destOrd="0" parTransId="{290C8CE7-65AD-474B-9C30-4C5F579D3A1E}" sibTransId="{F1CA1961-43EC-44CF-80AF-C64C487CE4AD}"/>
    <dgm:cxn modelId="{F59723D0-E382-47A5-A488-69BF970BB2D5}" srcId="{29D7BEED-496B-46D9-8E01-D31469259FBA}" destId="{4081CC14-BC3A-4EF6-B396-9C411F5B7189}" srcOrd="1" destOrd="0" parTransId="{DB5AAB49-255E-4B93-9937-65DB5BBBEFBE}" sibTransId="{BF649A38-F918-409E-BB8C-8C299C2C4029}"/>
    <dgm:cxn modelId="{EB844B78-577C-42F8-93B1-4596FEABF31A}" srcId="{D907BAD8-5E23-42B9-89C5-4384311C6E03}" destId="{29D7BEED-496B-46D9-8E01-D31469259FBA}" srcOrd="0" destOrd="0" parTransId="{A0E9E909-B3B1-40E9-933D-9FAD0FECC39D}" sibTransId="{83F5AE97-F399-46BB-8B21-BAC7D3637980}"/>
    <dgm:cxn modelId="{41E7F0F7-15D8-4435-9F56-78DECF725C69}" srcId="{29D7BEED-496B-46D9-8E01-D31469259FBA}" destId="{A3A993DF-E608-4537-A140-842DD6C053ED}" srcOrd="4" destOrd="0" parTransId="{941B20A1-383E-4CF7-99B5-2913651D53A0}" sibTransId="{F75D5DC4-C9B9-4751-95E4-DCD152DA29FD}"/>
    <dgm:cxn modelId="{E083526F-5B83-49A6-A368-05771ADBAC46}" type="presOf" srcId="{E8A80587-BFF0-43FB-A69A-A60A6BFC7DCD}" destId="{4AC6ADF7-7ADF-49DA-8924-0D6542A7B71C}" srcOrd="1" destOrd="0" presId="urn:microsoft.com/office/officeart/2005/8/layout/radial5"/>
    <dgm:cxn modelId="{BDCD9ED5-4540-4106-8A5F-DF8D44C8644D}" type="presOf" srcId="{A61AA998-8511-4BEF-AF8B-52EB2B7CD8F9}" destId="{2A82B98D-C7AF-4E28-B869-86168C943389}" srcOrd="0" destOrd="0" presId="urn:microsoft.com/office/officeart/2005/8/layout/radial5"/>
    <dgm:cxn modelId="{00DA35B0-DF74-4307-8832-88F7E819ECAD}" type="presOf" srcId="{F70F1008-A244-4880-B5B8-F4AADE93CB33}" destId="{6EBA7B7E-345C-4960-B079-B48E5E15E8FD}" srcOrd="0" destOrd="0" presId="urn:microsoft.com/office/officeart/2005/8/layout/radial5"/>
    <dgm:cxn modelId="{7CD98F7C-973E-4D96-B1D3-B13FDBE32960}" type="presOf" srcId="{60B3B628-AEC4-4913-8657-C7517E4FE662}" destId="{283BB8B6-F136-4814-A2D4-63D839567213}" srcOrd="0" destOrd="0" presId="urn:microsoft.com/office/officeart/2005/8/layout/radial5"/>
    <dgm:cxn modelId="{CD1DA62A-03D0-4F4B-9DA3-AD3F1CE54DF2}" type="presOf" srcId="{941B20A1-383E-4CF7-99B5-2913651D53A0}" destId="{12338FD3-A6E4-43F1-B5A8-5FDB0FD51B34}" srcOrd="1" destOrd="0" presId="urn:microsoft.com/office/officeart/2005/8/layout/radial5"/>
    <dgm:cxn modelId="{E61DD226-E8D0-4306-BC88-E81B25348B9B}" type="presOf" srcId="{A61AA998-8511-4BEF-AF8B-52EB2B7CD8F9}" destId="{EB25A0E5-46CD-41EF-A84E-142911801B10}" srcOrd="1" destOrd="0" presId="urn:microsoft.com/office/officeart/2005/8/layout/radial5"/>
    <dgm:cxn modelId="{910CB5A3-15FC-4EB4-B3B0-07BBFD0D9439}" srcId="{D907BAD8-5E23-42B9-89C5-4384311C6E03}" destId="{D23DC1DC-79AF-4606-A34A-A031D3EAB525}" srcOrd="2" destOrd="0" parTransId="{105978E5-C9FC-4C4D-B3D3-24FA704D1B40}" sibTransId="{3625649A-2405-4641-8AC1-128795E0B4A8}"/>
    <dgm:cxn modelId="{0BA45715-865C-4301-8A74-803AD07B1F05}" srcId="{29D7BEED-496B-46D9-8E01-D31469259FBA}" destId="{528E4D54-48DB-4129-8D1B-F577A56D077A}" srcOrd="2" destOrd="0" parTransId="{E8A80587-BFF0-43FB-A69A-A60A6BFC7DCD}" sibTransId="{9F7B35BA-19F1-4B1B-A0EE-FAE962C9E530}"/>
    <dgm:cxn modelId="{3317C1F3-80D6-4660-BE93-DD42DCB68C67}" type="presOf" srcId="{D907BAD8-5E23-42B9-89C5-4384311C6E03}" destId="{A3B05DF9-C0C5-447D-AF78-3E0CC90BA1B0}" srcOrd="0" destOrd="0" presId="urn:microsoft.com/office/officeart/2005/8/layout/radial5"/>
    <dgm:cxn modelId="{902B17FF-FD11-4DCF-A393-8F25718BEF9D}" type="presOf" srcId="{BFC856F7-333A-478C-AE87-1BC23117E621}" destId="{7E8541B0-A821-44CC-821E-C6BA66F7100D}" srcOrd="0" destOrd="0" presId="urn:microsoft.com/office/officeart/2005/8/layout/radial5"/>
    <dgm:cxn modelId="{7326C719-8CDC-4A38-A3B3-8397260A3076}" type="presParOf" srcId="{A3B05DF9-C0C5-447D-AF78-3E0CC90BA1B0}" destId="{7582C120-BF19-4A17-8328-25D1BE25307A}" srcOrd="0" destOrd="0" presId="urn:microsoft.com/office/officeart/2005/8/layout/radial5"/>
    <dgm:cxn modelId="{8D6BA5EA-7BFB-40E5-87E3-314A21E4FEA8}" type="presParOf" srcId="{A3B05DF9-C0C5-447D-AF78-3E0CC90BA1B0}" destId="{2A82B98D-C7AF-4E28-B869-86168C943389}" srcOrd="1" destOrd="0" presId="urn:microsoft.com/office/officeart/2005/8/layout/radial5"/>
    <dgm:cxn modelId="{F9EEB524-431F-4750-92E1-F9720998D2E4}" type="presParOf" srcId="{2A82B98D-C7AF-4E28-B869-86168C943389}" destId="{EB25A0E5-46CD-41EF-A84E-142911801B10}" srcOrd="0" destOrd="0" presId="urn:microsoft.com/office/officeart/2005/8/layout/radial5"/>
    <dgm:cxn modelId="{15029E21-67AD-4882-9C7E-29F903CEC2EA}" type="presParOf" srcId="{A3B05DF9-C0C5-447D-AF78-3E0CC90BA1B0}" destId="{283BB8B6-F136-4814-A2D4-63D839567213}" srcOrd="2" destOrd="0" presId="urn:microsoft.com/office/officeart/2005/8/layout/radial5"/>
    <dgm:cxn modelId="{65044F24-4CE6-4CE3-A7E4-2966CC04574E}" type="presParOf" srcId="{A3B05DF9-C0C5-447D-AF78-3E0CC90BA1B0}" destId="{9F44BF2A-52EB-404E-9253-660328447033}" srcOrd="3" destOrd="0" presId="urn:microsoft.com/office/officeart/2005/8/layout/radial5"/>
    <dgm:cxn modelId="{5E6EFE88-2533-40F0-BDB1-12F196B754FC}" type="presParOf" srcId="{9F44BF2A-52EB-404E-9253-660328447033}" destId="{9E94FA73-9011-4021-95D0-481445B35944}" srcOrd="0" destOrd="0" presId="urn:microsoft.com/office/officeart/2005/8/layout/radial5"/>
    <dgm:cxn modelId="{476A41C4-5B72-496D-9870-F3ABCCF12866}" type="presParOf" srcId="{A3B05DF9-C0C5-447D-AF78-3E0CC90BA1B0}" destId="{06BF622B-C02F-4563-8387-AB167B96A3F7}" srcOrd="4" destOrd="0" presId="urn:microsoft.com/office/officeart/2005/8/layout/radial5"/>
    <dgm:cxn modelId="{9D46DF38-01F9-4D14-93C4-DB00CD5745D9}" type="presParOf" srcId="{A3B05DF9-C0C5-447D-AF78-3E0CC90BA1B0}" destId="{D2FD7CA9-86AE-4BF9-95D9-0EDEC6AA9543}" srcOrd="5" destOrd="0" presId="urn:microsoft.com/office/officeart/2005/8/layout/radial5"/>
    <dgm:cxn modelId="{0D70206A-D25B-42B7-BCDE-14CAA973FA9D}" type="presParOf" srcId="{D2FD7CA9-86AE-4BF9-95D9-0EDEC6AA9543}" destId="{4AC6ADF7-7ADF-49DA-8924-0D6542A7B71C}" srcOrd="0" destOrd="0" presId="urn:microsoft.com/office/officeart/2005/8/layout/radial5"/>
    <dgm:cxn modelId="{8E195C51-2603-4C8A-B6A1-C2765028E45F}" type="presParOf" srcId="{A3B05DF9-C0C5-447D-AF78-3E0CC90BA1B0}" destId="{7BBCA23C-B348-4E57-8223-5E907D9CB7C4}" srcOrd="6" destOrd="0" presId="urn:microsoft.com/office/officeart/2005/8/layout/radial5"/>
    <dgm:cxn modelId="{1E66A2FE-E83E-4565-B55E-693128F7AF7E}" type="presParOf" srcId="{A3B05DF9-C0C5-447D-AF78-3E0CC90BA1B0}" destId="{4D468636-F965-40A3-95B4-9E61934D69AE}" srcOrd="7" destOrd="0" presId="urn:microsoft.com/office/officeart/2005/8/layout/radial5"/>
    <dgm:cxn modelId="{48530962-101A-47DC-9EE1-D091DD21C551}" type="presParOf" srcId="{4D468636-F965-40A3-95B4-9E61934D69AE}" destId="{5826F841-D901-4B28-B1AC-2502DEF1DA90}" srcOrd="0" destOrd="0" presId="urn:microsoft.com/office/officeart/2005/8/layout/radial5"/>
    <dgm:cxn modelId="{88CFF766-AE84-4611-ACB2-7E11147DBB2E}" type="presParOf" srcId="{A3B05DF9-C0C5-447D-AF78-3E0CC90BA1B0}" destId="{4F4C91D2-67E1-42BA-8DE4-5A585E18EC0F}" srcOrd="8" destOrd="0" presId="urn:microsoft.com/office/officeart/2005/8/layout/radial5"/>
    <dgm:cxn modelId="{5161ABE5-EA80-40A4-910E-4006BAA1A279}" type="presParOf" srcId="{A3B05DF9-C0C5-447D-AF78-3E0CC90BA1B0}" destId="{CB622331-2EA6-4EB0-92AB-FA2F39994BCA}" srcOrd="9" destOrd="0" presId="urn:microsoft.com/office/officeart/2005/8/layout/radial5"/>
    <dgm:cxn modelId="{CF0BAABA-B834-4BE0-A8EC-C40FED305CDD}" type="presParOf" srcId="{CB622331-2EA6-4EB0-92AB-FA2F39994BCA}" destId="{12338FD3-A6E4-43F1-B5A8-5FDB0FD51B34}" srcOrd="0" destOrd="0" presId="urn:microsoft.com/office/officeart/2005/8/layout/radial5"/>
    <dgm:cxn modelId="{A58A2180-30E8-46A7-84DC-7F888873304E}" type="presParOf" srcId="{A3B05DF9-C0C5-447D-AF78-3E0CC90BA1B0}" destId="{A88D4FF2-05DB-4335-B959-CE1011212EDE}" srcOrd="10" destOrd="0" presId="urn:microsoft.com/office/officeart/2005/8/layout/radial5"/>
    <dgm:cxn modelId="{D1DFA5EF-79C9-4C65-B990-CD42F93584A9}" type="presParOf" srcId="{A3B05DF9-C0C5-447D-AF78-3E0CC90BA1B0}" destId="{738B095F-1C54-48F1-BBF4-A30F272ED698}" srcOrd="11" destOrd="0" presId="urn:microsoft.com/office/officeart/2005/8/layout/radial5"/>
    <dgm:cxn modelId="{6C6CD850-B268-4015-A18C-CC5571E9F513}" type="presParOf" srcId="{738B095F-1C54-48F1-BBF4-A30F272ED698}" destId="{2B7B514D-CAED-477A-894E-B618CF196BA1}" srcOrd="0" destOrd="0" presId="urn:microsoft.com/office/officeart/2005/8/layout/radial5"/>
    <dgm:cxn modelId="{2454207F-CB6B-4F5C-95DD-D5B42B25030A}" type="presParOf" srcId="{A3B05DF9-C0C5-447D-AF78-3E0CC90BA1B0}" destId="{7E8541B0-A821-44CC-821E-C6BA66F7100D}" srcOrd="12" destOrd="0" presId="urn:microsoft.com/office/officeart/2005/8/layout/radial5"/>
    <dgm:cxn modelId="{B53646E5-5274-4110-80D0-D711C51C0854}" type="presParOf" srcId="{A3B05DF9-C0C5-447D-AF78-3E0CC90BA1B0}" destId="{6EBA7B7E-345C-4960-B079-B48E5E15E8FD}" srcOrd="13" destOrd="0" presId="urn:microsoft.com/office/officeart/2005/8/layout/radial5"/>
    <dgm:cxn modelId="{57D4036D-47BA-4D8E-82B9-DBC9F15888BE}" type="presParOf" srcId="{6EBA7B7E-345C-4960-B079-B48E5E15E8FD}" destId="{A2E149C3-F24B-449B-8925-D145F2F79DC8}" srcOrd="0" destOrd="0" presId="urn:microsoft.com/office/officeart/2005/8/layout/radial5"/>
    <dgm:cxn modelId="{C702E401-CC45-453A-A025-AAC891D38A80}" type="presParOf" srcId="{A3B05DF9-C0C5-447D-AF78-3E0CC90BA1B0}" destId="{C67ACB80-1906-4978-9E1C-6EC169C92A28}" srcOrd="14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82C120-BF19-4A17-8328-25D1BE25307A}">
      <dsp:nvSpPr>
        <dsp:cNvPr id="0" name=""/>
        <dsp:cNvSpPr/>
      </dsp:nvSpPr>
      <dsp:spPr>
        <a:xfrm>
          <a:off x="2908996" y="1950207"/>
          <a:ext cx="994596" cy="99459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1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Performance Management</a:t>
          </a:r>
        </a:p>
      </dsp:txBody>
      <dsp:txXfrm>
        <a:off x="3054651" y="2095862"/>
        <a:ext cx="703286" cy="703286"/>
      </dsp:txXfrm>
    </dsp:sp>
    <dsp:sp modelId="{2A82B98D-C7AF-4E28-B869-86168C943389}">
      <dsp:nvSpPr>
        <dsp:cNvPr id="0" name=""/>
        <dsp:cNvSpPr/>
      </dsp:nvSpPr>
      <dsp:spPr>
        <a:xfrm rot="16200000">
          <a:off x="3217981" y="1436479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268706" y="1554836"/>
        <a:ext cx="275176" cy="202898"/>
      </dsp:txXfrm>
    </dsp:sp>
    <dsp:sp modelId="{283BB8B6-F136-4814-A2D4-63D839567213}">
      <dsp:nvSpPr>
        <dsp:cNvPr id="0" name=""/>
        <dsp:cNvSpPr/>
      </dsp:nvSpPr>
      <dsp:spPr>
        <a:xfrm>
          <a:off x="2790111" y="7227"/>
          <a:ext cx="1232366" cy="123236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Key Performance Indicators (KPI)</a:t>
          </a:r>
        </a:p>
      </dsp:txBody>
      <dsp:txXfrm>
        <a:off x="2970587" y="187703"/>
        <a:ext cx="871414" cy="871414"/>
      </dsp:txXfrm>
    </dsp:sp>
    <dsp:sp modelId="{9F44BF2A-52EB-404E-9253-660328447033}">
      <dsp:nvSpPr>
        <dsp:cNvPr id="0" name=""/>
        <dsp:cNvSpPr/>
      </dsp:nvSpPr>
      <dsp:spPr>
        <a:xfrm rot="19285714">
          <a:off x="3876241" y="1753480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887307" y="1852738"/>
        <a:ext cx="275176" cy="202898"/>
      </dsp:txXfrm>
    </dsp:sp>
    <dsp:sp modelId="{06BF622B-C02F-4563-8387-AB167B96A3F7}">
      <dsp:nvSpPr>
        <dsp:cNvPr id="0" name=""/>
        <dsp:cNvSpPr/>
      </dsp:nvSpPr>
      <dsp:spPr>
        <a:xfrm>
          <a:off x="4216246" y="694017"/>
          <a:ext cx="1232366" cy="123236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360 Degree Feedback</a:t>
          </a:r>
        </a:p>
      </dsp:txBody>
      <dsp:txXfrm>
        <a:off x="4396722" y="874493"/>
        <a:ext cx="871414" cy="871414"/>
      </dsp:txXfrm>
    </dsp:sp>
    <dsp:sp modelId="{D2FD7CA9-86AE-4BF9-95D9-0EDEC6AA9543}">
      <dsp:nvSpPr>
        <dsp:cNvPr id="0" name=""/>
        <dsp:cNvSpPr/>
      </dsp:nvSpPr>
      <dsp:spPr>
        <a:xfrm rot="771429">
          <a:off x="4038818" y="2465775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4040090" y="2522120"/>
        <a:ext cx="275176" cy="202898"/>
      </dsp:txXfrm>
    </dsp:sp>
    <dsp:sp modelId="{7BBCA23C-B348-4E57-8223-5E907D9CB7C4}">
      <dsp:nvSpPr>
        <dsp:cNvPr id="0" name=""/>
        <dsp:cNvSpPr/>
      </dsp:nvSpPr>
      <dsp:spPr>
        <a:xfrm>
          <a:off x="4568472" y="2237221"/>
          <a:ext cx="1232366" cy="123236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Performance Appraisals	</a:t>
          </a:r>
        </a:p>
      </dsp:txBody>
      <dsp:txXfrm>
        <a:off x="4748948" y="2417697"/>
        <a:ext cx="871414" cy="871414"/>
      </dsp:txXfrm>
    </dsp:sp>
    <dsp:sp modelId="{4D468636-F965-40A3-95B4-9E61934D69AE}">
      <dsp:nvSpPr>
        <dsp:cNvPr id="0" name=""/>
        <dsp:cNvSpPr/>
      </dsp:nvSpPr>
      <dsp:spPr>
        <a:xfrm rot="3857143">
          <a:off x="3583288" y="3036991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612004" y="3058922"/>
        <a:ext cx="275176" cy="202898"/>
      </dsp:txXfrm>
    </dsp:sp>
    <dsp:sp modelId="{4F4C91D2-67E1-42BA-8DE4-5A585E18EC0F}">
      <dsp:nvSpPr>
        <dsp:cNvPr id="0" name=""/>
        <dsp:cNvSpPr/>
      </dsp:nvSpPr>
      <dsp:spPr>
        <a:xfrm>
          <a:off x="3581556" y="3474775"/>
          <a:ext cx="1232366" cy="1232366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Reward &amp; Recognition Programmes</a:t>
          </a:r>
        </a:p>
      </dsp:txBody>
      <dsp:txXfrm>
        <a:off x="3762032" y="3655251"/>
        <a:ext cx="871414" cy="871414"/>
      </dsp:txXfrm>
    </dsp:sp>
    <dsp:sp modelId="{CB622331-2EA6-4EB0-92AB-FA2F39994BCA}">
      <dsp:nvSpPr>
        <dsp:cNvPr id="0" name=""/>
        <dsp:cNvSpPr/>
      </dsp:nvSpPr>
      <dsp:spPr>
        <a:xfrm rot="6942857">
          <a:off x="2852675" y="3036991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0800000">
        <a:off x="2925408" y="3058922"/>
        <a:ext cx="275176" cy="202898"/>
      </dsp:txXfrm>
    </dsp:sp>
    <dsp:sp modelId="{A88D4FF2-05DB-4335-B959-CE1011212EDE}">
      <dsp:nvSpPr>
        <dsp:cNvPr id="0" name=""/>
        <dsp:cNvSpPr/>
      </dsp:nvSpPr>
      <dsp:spPr>
        <a:xfrm>
          <a:off x="1998665" y="3474775"/>
          <a:ext cx="1232366" cy="1232366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6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Personal Development Plans (PDP)</a:t>
          </a:r>
        </a:p>
      </dsp:txBody>
      <dsp:txXfrm>
        <a:off x="2179141" y="3655251"/>
        <a:ext cx="871414" cy="871414"/>
      </dsp:txXfrm>
    </dsp:sp>
    <dsp:sp modelId="{738B095F-1C54-48F1-BBF4-A30F272ED698}">
      <dsp:nvSpPr>
        <dsp:cNvPr id="0" name=""/>
        <dsp:cNvSpPr/>
      </dsp:nvSpPr>
      <dsp:spPr>
        <a:xfrm rot="10028571">
          <a:off x="2397145" y="2465775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0800000">
        <a:off x="2497322" y="2522120"/>
        <a:ext cx="275176" cy="202898"/>
      </dsp:txXfrm>
    </dsp:sp>
    <dsp:sp modelId="{7E8541B0-A821-44CC-821E-C6BA66F7100D}">
      <dsp:nvSpPr>
        <dsp:cNvPr id="0" name=""/>
        <dsp:cNvSpPr/>
      </dsp:nvSpPr>
      <dsp:spPr>
        <a:xfrm>
          <a:off x="1011749" y="2237221"/>
          <a:ext cx="1232366" cy="1232366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Management By Objectives (MBO)</a:t>
          </a:r>
        </a:p>
      </dsp:txBody>
      <dsp:txXfrm>
        <a:off x="1192225" y="2417697"/>
        <a:ext cx="871414" cy="871414"/>
      </dsp:txXfrm>
    </dsp:sp>
    <dsp:sp modelId="{6EBA7B7E-345C-4960-B079-B48E5E15E8FD}">
      <dsp:nvSpPr>
        <dsp:cNvPr id="0" name=""/>
        <dsp:cNvSpPr/>
      </dsp:nvSpPr>
      <dsp:spPr>
        <a:xfrm rot="13114286">
          <a:off x="2559722" y="1753480"/>
          <a:ext cx="376625" cy="3381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0800000">
        <a:off x="2650105" y="1852738"/>
        <a:ext cx="275176" cy="202898"/>
      </dsp:txXfrm>
    </dsp:sp>
    <dsp:sp modelId="{C67ACB80-1906-4978-9E1C-6EC169C92A28}">
      <dsp:nvSpPr>
        <dsp:cNvPr id="0" name=""/>
        <dsp:cNvSpPr/>
      </dsp:nvSpPr>
      <dsp:spPr>
        <a:xfrm>
          <a:off x="1363975" y="694017"/>
          <a:ext cx="1232366" cy="123236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3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Performance Management Frameworks</a:t>
          </a:r>
        </a:p>
      </dsp:txBody>
      <dsp:txXfrm>
        <a:off x="1544451" y="874493"/>
        <a:ext cx="871414" cy="8714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28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353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384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63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343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039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90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3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913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63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229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F729628-2AD3-4735-8588-70701DC117C7}" type="datetimeFigureOut">
              <a:rPr lang="en-GB" smtClean="0"/>
              <a:t>21/03/2020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F296E163-1964-476D-B3FC-066C0C2B3F9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04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mallbusiness.chron.com/importance-effective-recruitment-selection-55782.html" TargetMode="External"/><Relationship Id="rId13" Type="http://schemas.openxmlformats.org/officeDocument/2006/relationships/hyperlink" Target="https://effectivedatabase.com/using-smart-objectives-to-manage-your-database/" TargetMode="External"/><Relationship Id="rId3" Type="http://schemas.openxmlformats.org/officeDocument/2006/relationships/hyperlink" Target="https://expertoitaly.com/italian-tourist-tax-what-is-it-and-how-much/" TargetMode="External"/><Relationship Id="rId7" Type="http://schemas.openxmlformats.org/officeDocument/2006/relationships/hyperlink" Target="https://eu.usatoday.com/story/news/2018/12/26/flying-bad-environment-heres-what-do/2350488002/" TargetMode="External"/><Relationship Id="rId12" Type="http://schemas.openxmlformats.org/officeDocument/2006/relationships/hyperlink" Target="https://www.inclusiveemployers.co.uk/about-us/inclusion-diversity-and-equality" TargetMode="External"/><Relationship Id="rId2" Type="http://schemas.openxmlformats.org/officeDocument/2006/relationships/hyperlink" Target="https://www.independent.co.uk/travel/news-and-advice/coronavirus-news-flights-travel-cancelled-italy-south-korea-singapore-japan-china-a9371416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vestopedia.com/articles/personal-finance/032814/pros-and-cons-using-airbnb.asp" TargetMode="External"/><Relationship Id="rId11" Type="http://schemas.openxmlformats.org/officeDocument/2006/relationships/hyperlink" Target="https://www.cdaperform.co.uk/news/6-performance-management-techniques/" TargetMode="External"/><Relationship Id="rId5" Type="http://schemas.openxmlformats.org/officeDocument/2006/relationships/hyperlink" Target="https://www.theguardian.com/football/2020/feb/27/italy-can-host-euros-despite-coronavirus-says-uefa" TargetMode="External"/><Relationship Id="rId10" Type="http://schemas.openxmlformats.org/officeDocument/2006/relationships/hyperlink" Target="https://www.bernardmarr.com/default.asp?contentID=772" TargetMode="External"/><Relationship Id="rId4" Type="http://schemas.openxmlformats.org/officeDocument/2006/relationships/hyperlink" Target="https://vademecumitalia.com/the-tourist-tax-on-accommodation-what-is-it-and-in-which-italian-cities-do-you-pay-it/" TargetMode="External"/><Relationship Id="rId9" Type="http://schemas.openxmlformats.org/officeDocument/2006/relationships/hyperlink" Target="https://yourbusiness.azcentral.com/importance-effective-recruitment-selection-4797.html" TargetMode="External"/><Relationship Id="rId14" Type="http://schemas.openxmlformats.org/officeDocument/2006/relationships/hyperlink" Target="https://www.menta.org.uk/e-learning-courses/equality-and-divers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9640" y="1127588"/>
            <a:ext cx="9289090" cy="896475"/>
          </a:xfrm>
        </p:spPr>
        <p:txBody>
          <a:bodyPr>
            <a:noAutofit/>
          </a:bodyPr>
          <a:lstStyle/>
          <a:p>
            <a:pPr algn="ctr"/>
            <a:r>
              <a:rPr lang="en-GB" sz="4800" b="1" u="sng"/>
              <a:t>Hilton hotel milan</a:t>
            </a:r>
            <a:endParaRPr lang="en-GB" sz="4800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6"/>
            <a:ext cx="2907337" cy="421586"/>
          </a:xfrm>
        </p:spPr>
        <p:txBody>
          <a:bodyPr/>
          <a:lstStyle/>
          <a:p>
            <a:r>
              <a:rPr lang="en-GB"/>
              <a:t>By sheikh foysal malek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86B9E80-1D8B-E549-9153-D20B579C55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531" y="3388415"/>
            <a:ext cx="5294547" cy="2828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97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766A0-0E12-4A44-83ED-7A6FC1017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Pestle Analysis on italy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05679-E777-2447-9A8A-88FB182A9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1" y="1916906"/>
            <a:ext cx="7217403" cy="49410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 Hilton is a hotel based in Milan, Italy.</a:t>
            </a:r>
          </a:p>
          <a:p>
            <a:pPr marL="0" indent="0">
              <a:buNone/>
            </a:pPr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We carried out a PESTLE analysis on the external factors in Italy, surrounding Hilton Milan that could affect the hospitality industry. </a:t>
            </a:r>
            <a:endParaRPr lang="en-GB" sz="1600">
              <a:solidFill>
                <a:schemeClr val="tx1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600" b="1" u="sng">
              <a:solidFill>
                <a:schemeClr val="tx1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b="1" u="sng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POLITICAL FACTORS</a:t>
            </a:r>
          </a:p>
          <a:p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Tourism – increase or decrease in tourism has a direct effect on the hospitality industry</a:t>
            </a:r>
            <a:r>
              <a:rPr lang="en-GB" sz="1600">
                <a:solidFill>
                  <a:schemeClr val="tx1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Example – travel bans (to &amp; from Milan due to recent virus outbreak) </a:t>
            </a:r>
          </a:p>
          <a:p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Effect</a:t>
            </a:r>
            <a:r>
              <a:rPr lang="en-GB" sz="1600">
                <a:solidFill>
                  <a:schemeClr val="tx1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</a:t>
            </a:r>
            <a:r>
              <a:rPr lang="en-GB" sz="160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-  increase in cancellations and decrease in room bookings due to reduced tourism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b="1" u="sng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ECONOMIC FACTORS</a:t>
            </a:r>
          </a:p>
          <a:p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Hosting major sporting events (Euro 2020 &amp; Six Nations)</a:t>
            </a:r>
          </a:p>
          <a:p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Effects - influx in tourism, benefits Italy’s Economy as tourists spending money on flights, accommodation, food and more in Italy.</a:t>
            </a:r>
            <a:endParaRPr lang="en-GB" sz="1600">
              <a:solidFill>
                <a:schemeClr val="tx1"/>
              </a:solidFill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426706E-1743-9547-81BD-4507F24C0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5718" y="2174761"/>
            <a:ext cx="3564741" cy="4400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31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3DD49-F115-FF47-9B78-4E632B35C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790" y="2172229"/>
            <a:ext cx="7273366" cy="457861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B63CE4-87DA-B74A-882F-967270D9E3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263" y="2172229"/>
            <a:ext cx="3564741" cy="4400022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433D118-F027-5A4D-9841-4B7BAE5161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45911" y="775057"/>
            <a:ext cx="4788527" cy="6908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800" b="0" kern="1200" cap="all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/>
              <a:t>Pestle Analysis on italy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385E11-0F6C-0C44-8107-26A2BDFCFB36}"/>
              </a:ext>
            </a:extLst>
          </p:cNvPr>
          <p:cNvSpPr txBox="1"/>
          <p:nvPr/>
        </p:nvSpPr>
        <p:spPr>
          <a:xfrm>
            <a:off x="453790" y="1830046"/>
            <a:ext cx="7784473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SOCIO-CULTURAL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Calibri Light" panose="020F0302020204030204" pitchFamily="34" charset="0"/>
                <a:ea typeface="Calibri" panose="020F0502020204030204" pitchFamily="34" charset="0"/>
              </a:rPr>
              <a:t>Use of Air B&amp;B</a:t>
            </a:r>
            <a:r>
              <a:rPr lang="en-GB" sz="1600" b="1">
                <a:latin typeface="Calibri Light" panose="020F0302020204030204" pitchFamily="34" charset="0"/>
                <a:ea typeface="Calibri" panose="020F0502020204030204" pitchFamily="34" charset="0"/>
              </a:rPr>
              <a:t> - </a:t>
            </a: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guests get bigger properties, a  personalised experience, more value for money as its cheaper than hotel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This will increase competition, reduce profits for the hospitality industry and Hilton Milan. </a:t>
            </a:r>
          </a:p>
          <a:p>
            <a:endParaRPr lang="en-GB" sz="1600"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r>
              <a:rPr lang="en-GB" sz="16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TECHNOLOGICAL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Easier for customers to book rooms through apps on their phone.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Re</a:t>
            </a: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views on Trip Advisor &amp; Social Media, if positive can bring in new customers and promote the business worldwide. 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 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LEGAL FACTORS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 hotel is based in a great location with a low crime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 hotel has</a:t>
            </a: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strict policy on guest identification.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 hotel is aware of all regulations related to consumer rights, employee rights as well as health &amp; safety.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ENVIRONMENTAL FACTORS</a:t>
            </a:r>
            <a:endParaRPr lang="en-GB" sz="160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airlines have frequent flights to Milan - high levels of energy used and greenhouse gases released, affecting air pollution and global warming. </a:t>
            </a:r>
            <a:endParaRPr lang="en-US" sz="1600">
              <a:latin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88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</a:t>
            </a:r>
            <a:r>
              <a:rPr lang="en-GB"/>
              <a:t>WHICH affect </a:t>
            </a:r>
            <a:r>
              <a:rPr lang="en-GB" dirty="0"/>
              <a:t>culture, equality &amp; diversity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506" y="1887141"/>
            <a:ext cx="6336338" cy="48875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C</a:t>
            </a:r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ulture, equality &amp; diversity in the organisation is very important especially wiithin the hospitality industry.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Guests can be of any culture, race, age and disability.</a:t>
            </a:r>
          </a:p>
          <a:p>
            <a:pPr marL="0" indent="0">
              <a:buNone/>
            </a:pPr>
            <a:endParaRPr lang="en-GB" sz="180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Benefits</a:t>
            </a:r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: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Guests feel comfortable, treated equally and treated with respect.</a:t>
            </a:r>
            <a:endParaRPr lang="en-GB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Having a diverse workforce can increase productivity, creativity, knowledge, respect and understanding between staff and guests.</a:t>
            </a:r>
          </a:p>
          <a:p>
            <a:endParaRPr lang="en-GB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Factors Affecting Culture, Equality &amp; Diversity 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Biased recruiters during the selection process.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Management and teams not accepting of an employee's values and beliefs, making them feel unwelcome and unappreciated.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Policies in place to ensure discrimation does not happen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Examples- Equality Act, Human Rights Act &amp; Disability Discrimination Act. .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C55230E-071A-D44F-B13D-F0C4807E00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735" y="2384806"/>
            <a:ext cx="5095759" cy="317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299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Importance of RECRUITMENT </a:t>
            </a:r>
            <a:r>
              <a:rPr lang="en-GB" dirty="0"/>
              <a:t>&amp; SELECTION PROCESS.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114" y="2083593"/>
            <a:ext cx="6047887" cy="47744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</a:t>
            </a:r>
            <a:r>
              <a:rPr lang="en-GB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ecruiting the right person:</a:t>
            </a:r>
            <a:endParaRPr lang="en-GB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high productivity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Satisfied guests will revisit and recommend to others.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helps uphold and increase the reputation of the hotel 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brings in new customers and profit. </a:t>
            </a:r>
            <a:endParaRPr lang="en-GB" b="1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Recruiting the wrong person: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mistakes being made or work not being completed, 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 loss for the organisation (time &amp; money). 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bad reputation for the hotel </a:t>
            </a:r>
          </a:p>
          <a:p>
            <a:r>
              <a:rPr lang="en-GB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Dissatisfied guests in hospitality industry.</a:t>
            </a:r>
            <a:endParaRPr lang="en-GB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8DCA66F9-60E4-4D4D-86D6-FF984C7BB6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6395" y="2548447"/>
            <a:ext cx="4854413" cy="304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206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37177"/>
          </a:xfrm>
        </p:spPr>
        <p:txBody>
          <a:bodyPr/>
          <a:lstStyle/>
          <a:p>
            <a:pPr algn="ctr"/>
            <a:r>
              <a:rPr lang="en-GB" b="1" dirty="0"/>
              <a:t>Methods of performance management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7052954"/>
              </p:ext>
            </p:extLst>
          </p:nvPr>
        </p:nvGraphicFramePr>
        <p:xfrm>
          <a:off x="5822156" y="1881173"/>
          <a:ext cx="6812589" cy="4714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7479D1C-8F2D-8145-A354-8D1896B14B87}"/>
              </a:ext>
            </a:extLst>
          </p:cNvPr>
          <p:cNvSpPr txBox="1"/>
          <p:nvPr/>
        </p:nvSpPr>
        <p:spPr>
          <a:xfrm>
            <a:off x="407236" y="2308355"/>
            <a:ext cx="628407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</a:t>
            </a: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erformance management drives the success of a business and allows it to maintain competitive advantage.</a:t>
            </a:r>
          </a:p>
          <a:p>
            <a:pPr algn="just">
              <a:spcAft>
                <a:spcPts val="0"/>
              </a:spcAft>
            </a:pPr>
            <a:endParaRPr lang="en-GB" sz="1800">
              <a:solidFill>
                <a:srgbClr val="000000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</a:t>
            </a: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erformance management includes a set of actions that take place to allow improvement in the overall performance of an organisation. </a:t>
            </a:r>
          </a:p>
          <a:p>
            <a:pPr algn="just">
              <a:spcAft>
                <a:spcPts val="0"/>
              </a:spcAft>
            </a:pPr>
            <a:endParaRPr lang="en-GB" sz="1800">
              <a:solidFill>
                <a:srgbClr val="000000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Actions include:</a:t>
            </a:r>
          </a:p>
          <a:p>
            <a:pPr algn="just">
              <a:spcAft>
                <a:spcPts val="0"/>
              </a:spcAft>
            </a:pP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identifying, measuring, monitoring and reviewing performance.</a:t>
            </a:r>
            <a:endParaRPr lang="en-GB">
              <a:solidFill>
                <a:srgbClr val="000000"/>
              </a:solidFill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algn="just">
              <a:spcAft>
                <a:spcPts val="0"/>
              </a:spcAft>
            </a:pPr>
            <a:endParaRPr lang="en-GB" sz="1800">
              <a:solidFill>
                <a:srgbClr val="000000"/>
              </a:solidFill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There are two types:</a:t>
            </a:r>
          </a:p>
          <a:p>
            <a:pPr marL="285750" indent="-285750" algn="just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CPM - Corporate Performance Management </a:t>
            </a:r>
          </a:p>
          <a:p>
            <a:pPr marL="285750" indent="-285750" algn="just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PPM - People 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4294727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FOR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942" y="2036477"/>
            <a:ext cx="11194866" cy="3976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There are a few actions we can take to combat the issues discussed with recruitment and performance management. </a:t>
            </a:r>
          </a:p>
          <a:p>
            <a:pPr marL="0" indent="0">
              <a:buNone/>
            </a:pPr>
            <a:r>
              <a:rPr lang="en-GB" sz="18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Recruitment &amp; Selection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More </a:t>
            </a:r>
            <a:r>
              <a:rPr lang="en-GB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bac</a:t>
            </a:r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kground checks and tests 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Assessment Day </a:t>
            </a:r>
          </a:p>
          <a:p>
            <a:pPr marL="0" indent="0">
              <a:buNone/>
            </a:pPr>
            <a:endParaRPr lang="en-GB"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800" b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Performance Management</a:t>
            </a:r>
          </a:p>
          <a:p>
            <a:r>
              <a:rPr lang="en-GB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</a:t>
            </a:r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egular coaching sessions.</a:t>
            </a:r>
          </a:p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Set SMART objectives on a monthly basis. 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3EA466C8-6F96-0645-964D-695C9FF76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9853" y="2789472"/>
            <a:ext cx="5230723" cy="25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378E4-9BB5-A148-AB1C-3D77D3AA9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F105D-DE24-B14A-927C-2F7E6FC31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156" y="2078212"/>
            <a:ext cx="11029615" cy="3678303"/>
          </a:xfrm>
        </p:spPr>
        <p:txBody>
          <a:bodyPr>
            <a:normAutofit fontScale="40000" lnSpcReduction="20000"/>
          </a:bodyPr>
          <a:lstStyle/>
          <a:p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 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2"/>
              </a:rPr>
              <a:t>https://www.independent.co.uk/travel/news-and-advice/coronavirus-news-flights-travel-cancelled-italy-south-korea-singapore-japan-china-a9371416.html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3"/>
              </a:rPr>
              <a:t>https://expertoitaly.com/italian-tourist-tax-what-is-it-and-how-much/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4"/>
              </a:rPr>
              <a:t>https://vademecumitalia.com/the-tourist-tax-on-accommodation-what-is-it-and-in-which-italian-cities-do-you-pay-it/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5"/>
              </a:rPr>
              <a:t>https://www.theguardian.com/football/2020/feb/27/italy-can-host-euros-despite-coronavirus-says-uefa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6"/>
              </a:rPr>
              <a:t>https://www.investopedia.com/articles/personal-finance/032814/pros-and-cons-using-airbnb.asp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https://www.theguardian.com/news/2018/aug/17/how-tripadvisor-changed-travel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7"/>
              </a:rPr>
              <a:t>https://eu.usatoday.com/story/news/2018/12/26/flying-bad-environment-heres-what-do/2350488002/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8"/>
              </a:rPr>
              <a:t>https://smallbusiness.chron.com/importance-effective-recruitment-selection-55782.html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9"/>
              </a:rPr>
              <a:t>https://yourbusiness.azcentral.com/importance-effective-recruitment-selection-4797.html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10"/>
              </a:rPr>
              <a:t>https://www.bernardmarr.com/default.asp?contentID=772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  <a:hlinkClick r:id="rId11"/>
              </a:rPr>
              <a:t>https://www.cdaperform.co.uk/news/6-performance-management-techniques/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 u="none" strike="noStrike">
                <a:solidFill>
                  <a:srgbClr val="E72879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  <a:hlinkClick r:id="rId12"/>
              </a:rPr>
              <a:t>https://www.inclusiveemployers.co.uk/about-us/inclusion-diversity-and-equality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lvl="0"/>
            <a:r>
              <a:rPr lang="en-GB" sz="180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https://www.thiswayglobal.com/blog/top-diversity-issues-in-the-workplace/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 https://www.outsourcinginsight.com/outsource-recruitment-services/</a:t>
            </a:r>
          </a:p>
          <a:p>
            <a:r>
              <a:rPr lang="en-GB" sz="1800"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13"/>
              </a:rPr>
              <a:t>https://effectivedatabase.com/using-smart-objectives-to-manage-your-database/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14"/>
              </a:rPr>
              <a:t>https://www.menta.org.uk/e-learning-courses/equality-and-diversity</a:t>
            </a:r>
            <a:endParaRPr lang="en-GB" sz="180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https://www.booking.com/hotel/it/hilton-garden-inn-milan-north.en-gb.html</a:t>
            </a:r>
          </a:p>
        </p:txBody>
      </p:sp>
    </p:spTree>
    <p:extLst>
      <p:ext uri="{BB962C8B-B14F-4D97-AF65-F5344CB8AC3E}">
        <p14:creationId xmlns:p14="http://schemas.microsoft.com/office/powerpoint/2010/main" val="385667467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201</TotalTime>
  <Words>686</Words>
  <Application>Microsoft Office PowerPoint</Application>
  <PresentationFormat>Widescreen</PresentationFormat>
  <Paragraphs>101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Gill Sans MT</vt:lpstr>
      <vt:lpstr>Times New Roman</vt:lpstr>
      <vt:lpstr>Wingdings 2</vt:lpstr>
      <vt:lpstr>Dividend</vt:lpstr>
      <vt:lpstr>Hilton hotel milan</vt:lpstr>
      <vt:lpstr>Pestle Analysis on italy</vt:lpstr>
      <vt:lpstr>Pestle Analysis on italy</vt:lpstr>
      <vt:lpstr>FACTORS WHICH affect culture, equality &amp; diversity</vt:lpstr>
      <vt:lpstr>Importance of RECRUITMENT &amp; SELECTION PROCESS.</vt:lpstr>
      <vt:lpstr>Methods of performance management</vt:lpstr>
      <vt:lpstr>PLAN FOR RECOMMENDATIONS</vt:lpstr>
      <vt:lpstr>References</vt:lpstr>
    </vt:vector>
  </TitlesOfParts>
  <Company>NHS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Farhana Malek</dc:creator>
  <cp:lastModifiedBy>Samantha Birdsell</cp:lastModifiedBy>
  <cp:revision>14</cp:revision>
  <dcterms:created xsi:type="dcterms:W3CDTF">2020-03-02T16:33:47Z</dcterms:created>
  <dcterms:modified xsi:type="dcterms:W3CDTF">2020-03-21T19:01:27Z</dcterms:modified>
</cp:coreProperties>
</file>