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8" d="100"/>
          <a:sy n="58" d="100"/>
        </p:scale>
        <p:origin x="97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7B7EB-5797-0D6F-8E3B-6E01F5970F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6168EA-3E8A-2C33-C5F6-216828D605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86F380-94B0-BFC6-C482-FD5CC05D7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E10BD-3661-DD99-CA4D-63A73D323B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8914F0-AB5D-1300-9A5F-2821FBFFC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6029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4545E-1096-FF74-51F3-47564B2EA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6ED88-A7FB-F2CD-EC71-0316C332E3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FE4CB-6136-9C28-8F30-F7F67B172C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22103-42EE-6058-86FD-FD60FDBDA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5DB981-3081-E66C-60A0-D7D2CF00A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3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237A8-68C8-775C-D39A-793AC1DB9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3DC416-FF07-6C7B-6C28-803941C518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07EA34-2A53-6E84-59B9-20EB56906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35011-C344-5A34-5DC2-12371127C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3ACE5-3CC7-6C0E-F009-4ED05F12D6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1305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7B0E9-B3B3-59D0-4A31-44FDE7A22C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5EBFCA-D655-184F-5264-DDF4845C65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BE404C-F297-FA86-65B2-F697B8F5B0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7F715B-2170-6E1B-D6B2-208D204FF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CCF89C-797C-55AF-28C8-B4721C775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115AE8-7717-1EE6-6128-2A35B1EBF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977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18A50-87AC-0495-FF99-CDEB007AF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08B892-CBC3-0224-6F4A-E42F0EF9BA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978277-6CF6-4F43-BA88-75284ED66B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5088F3-0150-A86F-54F3-4F033FF457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E4AF13-0527-B43E-87D1-9AB5B61788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12CD6F3-E937-6BA8-E904-9EC8998F40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45E9E-2BFB-9488-A3E3-05809D1B2A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E1444B-8E63-B0A8-C07C-92F5B638D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9313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FA7E8-44BF-C6A6-ED8C-B5B2813B1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DE22D4-A170-A868-9567-45DC8F363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FA2182-A862-7F5B-7D6F-93628EF0C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04185-F660-591A-806A-AB1F6A31B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494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914C35-54A0-103D-300A-4652DB54E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570B91-5C9C-B4E9-577B-8C878DB5A3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F8579D-8354-606E-14B1-D6895C6DF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850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0EB3F-77D3-9107-2523-D3C4A0003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9A27A-6AFD-DC02-CB9B-D938DDE4A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266208-0DFF-E975-D999-992AB7A45C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C885B-B835-33EA-1FF2-B404B0083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905378-855C-4205-1217-B1DF12F18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37CF51-D1AA-DBA0-6B8A-8A5EC152FD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07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797F0-1EE0-65F6-8FEA-0882A5F57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6D50F-F93D-66C3-9AE3-C7A26D790D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559413-31BB-6E9B-17F1-AE1E59E946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4AF046-B5E1-CCA3-E191-201EADD699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137368-9282-C920-2D83-EB5ABF7BA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DF8E1C-218A-8716-C053-24933233D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590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AAF2A-0F3A-6F2E-7462-4C91FFB50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876EEF-0B63-0EDF-9AC1-9293EDCEC5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821E2-54C6-D165-A9A4-A3B3B9356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B6E53-0C52-98EA-39A3-ABDD66415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C5E28F-48CE-0452-17A4-5F4EF34FE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503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23EDEA-98EA-37A2-F20B-72EBC3FE91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F23D72-889C-C7B7-F6BB-11B8287231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5FFF44-C7A4-C14B-0E26-D3736615CF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CC771C-CC5B-5E0E-1736-0997FC0C4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FC7445-2E05-3D7D-49FD-3B12E9567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2862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DB66D5-0696-44C0-5017-9A3944737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AC257A-F1C9-0C0F-DF12-A2E5FB6472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3364BF-0336-04FD-2AA6-AB49C256F6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BDACFB-19E0-4981-9A57-22ED934CA544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C5BF9-9615-0880-3223-0D78BED54E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7CDF43-B9AC-1967-8CB8-373693CC4C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C10D1E-30A0-48AC-9D8C-ED9D8F8B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675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368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1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ight Triangle 2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0C62B-3A20-01CD-7364-C9DDDDB6BF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5500" b="0" i="0" u="none" strike="noStrike">
                <a:effectLst/>
                <a:latin typeface="-apple-system"/>
                <a:hlinkClick r:id="rId2"/>
              </a:rPr>
              <a:t>Foreign Languages &amp; Cultural Awareness (BMIH5003)</a:t>
            </a:r>
            <a:br>
              <a:rPr lang="en-GB" sz="5500" b="0" i="0" u="none" strike="noStrike">
                <a:effectLst/>
                <a:latin typeface="-apple-system"/>
              </a:rPr>
            </a:br>
            <a:endParaRPr lang="en-GB" sz="55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E38C5C-7066-F343-F22E-307BF0AA33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 sz="2200"/>
              <a:t>Florinel Marius Guinea</a:t>
            </a:r>
          </a:p>
          <a:p>
            <a:pPr algn="l"/>
            <a:r>
              <a:rPr lang="en-GB" sz="2200"/>
              <a:t>Student number    2108012</a:t>
            </a:r>
          </a:p>
          <a:p>
            <a:pPr algn="l"/>
            <a:r>
              <a:rPr lang="en-GB" sz="2200"/>
              <a:t>Module Tutor      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576705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90E7C-4A66-F360-D565-E308B2BDE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99061" y="97435"/>
            <a:ext cx="14603775" cy="1542360"/>
          </a:xfrm>
        </p:spPr>
        <p:txBody>
          <a:bodyPr>
            <a:normAutofit/>
          </a:bodyPr>
          <a:lstStyle/>
          <a:p>
            <a:r>
              <a:rPr lang="en-GB" dirty="0"/>
              <a:t>                         </a:t>
            </a:r>
            <a:r>
              <a:rPr lang="en-GB" b="1" dirty="0" err="1">
                <a:solidFill>
                  <a:srgbClr val="002060"/>
                </a:solidFill>
                <a:latin typeface="Bauhaus 93" panose="04030905020B02020C02" pitchFamily="82" charset="0"/>
              </a:rPr>
              <a:t>Tableros</a:t>
            </a:r>
            <a:r>
              <a:rPr lang="en-GB" b="1" dirty="0">
                <a:solidFill>
                  <a:srgbClr val="002060"/>
                </a:solidFill>
                <a:latin typeface="Bauhaus 93" panose="04030905020B02020C02" pitchFamily="82" charset="0"/>
              </a:rPr>
              <a:t> de </a:t>
            </a:r>
            <a:r>
              <a:rPr lang="en-GB" b="1" dirty="0" err="1">
                <a:solidFill>
                  <a:srgbClr val="002060"/>
                </a:solidFill>
                <a:latin typeface="Bauhaus 93" panose="04030905020B02020C02" pitchFamily="82" charset="0"/>
              </a:rPr>
              <a:t>precios</a:t>
            </a:r>
            <a:r>
              <a:rPr lang="en-GB" b="1" dirty="0">
                <a:solidFill>
                  <a:srgbClr val="002060"/>
                </a:solidFill>
                <a:latin typeface="Algerian" panose="04020705040A02060702" pitchFamily="82" charset="0"/>
              </a:rPr>
              <a:t>                             </a:t>
            </a:r>
            <a:r>
              <a:rPr lang="es-ES" sz="1200" i="1" dirty="0">
                <a:solidFill>
                  <a:schemeClr val="accent1"/>
                </a:solidFill>
              </a:rPr>
              <a:t>Los precios están en moneda local</a:t>
            </a:r>
            <a:br>
              <a:rPr lang="en-GB" sz="1300" b="1" dirty="0">
                <a:solidFill>
                  <a:srgbClr val="002060"/>
                </a:solidFill>
                <a:latin typeface="Abadi Extra Light" panose="020B0204020104020204" pitchFamily="34" charset="0"/>
              </a:rPr>
            </a:br>
            <a:r>
              <a:rPr lang="en-GB" b="1" dirty="0">
                <a:solidFill>
                  <a:srgbClr val="002060"/>
                </a:solidFill>
                <a:latin typeface="Algerian" panose="04020705040A02060702" pitchFamily="82" charset="0"/>
              </a:rPr>
              <a:t>                     </a:t>
            </a:r>
            <a:endParaRPr lang="en-GB" b="1" dirty="0">
              <a:solidFill>
                <a:srgbClr val="FF0000"/>
              </a:solidFill>
              <a:highlight>
                <a:srgbClr val="FFFF00"/>
              </a:highlight>
              <a:latin typeface="Algerian" panose="04020705040A02060702" pitchFamily="82" charset="0"/>
            </a:endParaRP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B2A7B1AD-FAA2-F604-84C4-79F2F02DA8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3378402"/>
              </p:ext>
            </p:extLst>
          </p:nvPr>
        </p:nvGraphicFramePr>
        <p:xfrm>
          <a:off x="0" y="1087460"/>
          <a:ext cx="12192000" cy="57756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745735">
                  <a:extLst>
                    <a:ext uri="{9D8B030D-6E8A-4147-A177-3AD203B41FA5}">
                      <a16:colId xmlns:a16="http://schemas.microsoft.com/office/drawing/2014/main" val="2224658790"/>
                    </a:ext>
                  </a:extLst>
                </a:gridCol>
                <a:gridCol w="2610998">
                  <a:extLst>
                    <a:ext uri="{9D8B030D-6E8A-4147-A177-3AD203B41FA5}">
                      <a16:colId xmlns:a16="http://schemas.microsoft.com/office/drawing/2014/main" val="79465658"/>
                    </a:ext>
                  </a:extLst>
                </a:gridCol>
                <a:gridCol w="2688115">
                  <a:extLst>
                    <a:ext uri="{9D8B030D-6E8A-4147-A177-3AD203B41FA5}">
                      <a16:colId xmlns:a16="http://schemas.microsoft.com/office/drawing/2014/main" val="2903406966"/>
                    </a:ext>
                  </a:extLst>
                </a:gridCol>
                <a:gridCol w="3147152">
                  <a:extLst>
                    <a:ext uri="{9D8B030D-6E8A-4147-A177-3AD203B41FA5}">
                      <a16:colId xmlns:a16="http://schemas.microsoft.com/office/drawing/2014/main" val="187982216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1800" b="0" i="1" dirty="0" err="1">
                          <a:solidFill>
                            <a:srgbClr val="FF0000"/>
                          </a:solidFill>
                          <a:latin typeface="Abadi" panose="020B0604020104020204" pitchFamily="34" charset="0"/>
                        </a:rPr>
                        <a:t>Habitacion</a:t>
                      </a:r>
                      <a:r>
                        <a:rPr lang="en-GB" sz="1800" b="0" i="1" dirty="0">
                          <a:solidFill>
                            <a:srgbClr val="FF0000"/>
                          </a:solidFill>
                          <a:latin typeface="Abadi" panose="020B0604020104020204" pitchFamily="34" charset="0"/>
                        </a:rPr>
                        <a:t>   (Tarifa </a:t>
                      </a:r>
                      <a:r>
                        <a:rPr lang="en-GB" sz="1800" b="0" i="1" dirty="0" err="1">
                          <a:solidFill>
                            <a:srgbClr val="FF0000"/>
                          </a:solidFill>
                          <a:latin typeface="Abadi" panose="020B0604020104020204" pitchFamily="34" charset="0"/>
                        </a:rPr>
                        <a:t>nocturna</a:t>
                      </a:r>
                      <a:r>
                        <a:rPr lang="en-GB" sz="1800" b="0" i="1" dirty="0">
                          <a:solidFill>
                            <a:srgbClr val="FF0000"/>
                          </a:solidFill>
                          <a:latin typeface="Abadi" panose="020B0604020104020204" pitchFamily="34" charset="0"/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Abril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Mayo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Junio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47705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2399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41008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Doble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2799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8423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Doble Suite </a:t>
                      </a:r>
                      <a:r>
                        <a:rPr lang="en-GB" b="1" dirty="0" err="1"/>
                        <a:t>Delux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3199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3399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3599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71823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Apartamento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3999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4499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4999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0362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i="1" dirty="0">
                          <a:solidFill>
                            <a:srgbClr val="FF0000"/>
                          </a:solidFill>
                          <a:latin typeface="Aldhabi" panose="01000000000000000000" pitchFamily="2" charset="-78"/>
                          <a:cs typeface="Aldhabi" panose="01000000000000000000" pitchFamily="2" charset="-78"/>
                        </a:rPr>
                        <a:t>Extras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Por día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Por día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Por día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6936620"/>
                  </a:ext>
                </a:extLst>
              </a:tr>
              <a:tr h="367099">
                <a:tc>
                  <a:txBody>
                    <a:bodyPr/>
                    <a:lstStyle/>
                    <a:p>
                      <a:r>
                        <a:rPr lang="en-GB" b="1" dirty="0"/>
                        <a:t>Sauna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85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9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149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5810866"/>
                  </a:ext>
                </a:extLst>
              </a:tr>
              <a:tr h="379321">
                <a:tc>
                  <a:txBody>
                    <a:bodyPr/>
                    <a:lstStyle/>
                    <a:p>
                      <a:r>
                        <a:rPr lang="en-GB" b="1" dirty="0" err="1"/>
                        <a:t>Aparcamiento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Gratis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90984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i="1" dirty="0" err="1">
                          <a:solidFill>
                            <a:srgbClr val="FF0000"/>
                          </a:solidFill>
                          <a:latin typeface="Abadi" panose="020B0604020104020204" pitchFamily="34" charset="0"/>
                        </a:rPr>
                        <a:t>Excursiones</a:t>
                      </a:r>
                      <a:r>
                        <a:rPr lang="en-GB" sz="1800" i="1" dirty="0">
                          <a:solidFill>
                            <a:srgbClr val="FF0000"/>
                          </a:solidFill>
                          <a:latin typeface="Abadi" panose="020B0604020104020204" pitchFamily="34" charset="0"/>
                        </a:rPr>
                        <a:t> de un día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</a:t>
                      </a:r>
                      <a:r>
                        <a:rPr lang="en-GB" i="1" dirty="0">
                          <a:solidFill>
                            <a:srgbClr val="C00000"/>
                          </a:solidFill>
                          <a:latin typeface="Abadi Extra Light" panose="020B0204020104020204" pitchFamily="34" charset="0"/>
                        </a:rPr>
                        <a:t>Los </a:t>
                      </a:r>
                      <a:r>
                        <a:rPr lang="en-GB" i="1" dirty="0" err="1">
                          <a:solidFill>
                            <a:srgbClr val="C00000"/>
                          </a:solidFill>
                          <a:latin typeface="Abadi Extra Light" panose="020B0204020104020204" pitchFamily="34" charset="0"/>
                        </a:rPr>
                        <a:t>precios</a:t>
                      </a:r>
                      <a:r>
                        <a:rPr lang="en-GB" i="1" dirty="0">
                          <a:solidFill>
                            <a:srgbClr val="C00000"/>
                          </a:solidFill>
                          <a:latin typeface="Abadi Extra Light" panose="020B0204020104020204" pitchFamily="34" charset="0"/>
                        </a:rPr>
                        <a:t> </a:t>
                      </a:r>
                      <a:r>
                        <a:rPr lang="en-GB" i="1" dirty="0" err="1">
                          <a:solidFill>
                            <a:srgbClr val="C00000"/>
                          </a:solidFill>
                          <a:latin typeface="Abadi Extra Light" panose="020B0204020104020204" pitchFamily="34" charset="0"/>
                        </a:rPr>
                        <a:t>mostrados</a:t>
                      </a:r>
                      <a:endParaRPr lang="en-GB" i="1" dirty="0">
                        <a:solidFill>
                          <a:srgbClr val="C00000"/>
                        </a:solidFill>
                        <a:latin typeface="Abadi Extra Light" panose="020B0204020104020204" pitchFamily="34" charset="0"/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i="1" dirty="0">
                          <a:solidFill>
                            <a:srgbClr val="C00000"/>
                          </a:solidFill>
                          <a:latin typeface="Abadi Extra Light" panose="020B0204020104020204" pitchFamily="34" charset="0"/>
                        </a:rPr>
                        <a:t>son </a:t>
                      </a:r>
                      <a:r>
                        <a:rPr lang="en-GB" i="1" dirty="0" err="1">
                          <a:solidFill>
                            <a:srgbClr val="C00000"/>
                          </a:solidFill>
                          <a:latin typeface="Abadi Extra Light" panose="020B0204020104020204" pitchFamily="34" charset="0"/>
                        </a:rPr>
                        <a:t>por</a:t>
                      </a:r>
                      <a:r>
                        <a:rPr lang="en-GB" i="1" dirty="0">
                          <a:solidFill>
                            <a:srgbClr val="C00000"/>
                          </a:solidFill>
                          <a:latin typeface="Abadi Extra Light" panose="020B0204020104020204" pitchFamily="34" charset="0"/>
                        </a:rPr>
                        <a:t> persona</a:t>
                      </a:r>
                    </a:p>
                  </a:txBody>
                  <a:tcP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3666219"/>
                  </a:ext>
                </a:extLst>
              </a:tr>
              <a:tr h="271784">
                <a:tc>
                  <a:txBody>
                    <a:bodyPr/>
                    <a:lstStyle/>
                    <a:p>
                      <a:r>
                        <a:rPr lang="en-GB" b="1" dirty="0"/>
                        <a:t>Melia </a:t>
                      </a:r>
                      <a:r>
                        <a:rPr lang="en-GB" b="1" dirty="0" err="1"/>
                        <a:t>Cohiba</a:t>
                      </a:r>
                      <a:endParaRPr lang="en-GB" b="1" dirty="0"/>
                    </a:p>
                    <a:p>
                      <a:r>
                        <a:rPr lang="en-GB" b="1" dirty="0"/>
                        <a:t>Melia Peninsula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20196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Habana Libre</a:t>
                      </a:r>
                    </a:p>
                    <a:p>
                      <a:r>
                        <a:rPr lang="en-GB" b="1" dirty="0"/>
                        <a:t>Sol </a:t>
                      </a:r>
                      <a:r>
                        <a:rPr lang="en-GB" b="1" dirty="0" err="1"/>
                        <a:t>Palmeras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459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33195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Habana Libre</a:t>
                      </a:r>
                    </a:p>
                    <a:p>
                      <a:r>
                        <a:rPr lang="en-GB" b="1" dirty="0"/>
                        <a:t>Sol Sirena Coral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499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549 </a:t>
                      </a: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CUP$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16271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7A5486F5-0B23-0E43-B904-7B6D62FE51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-17571"/>
            <a:ext cx="2904781" cy="1105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9191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162</Words>
  <Application>Microsoft Office PowerPoint</Application>
  <PresentationFormat>Widescreen</PresentationFormat>
  <Paragraphs>59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2" baseType="lpstr">
      <vt:lpstr>Abadi</vt:lpstr>
      <vt:lpstr>Abadi Extra Light</vt:lpstr>
      <vt:lpstr>Aldhabi</vt:lpstr>
      <vt:lpstr>Algerian</vt:lpstr>
      <vt:lpstr>-apple-system</vt:lpstr>
      <vt:lpstr>Arial</vt:lpstr>
      <vt:lpstr>Bauhaus 93</vt:lpstr>
      <vt:lpstr>Calibri</vt:lpstr>
      <vt:lpstr>Calibri Light</vt:lpstr>
      <vt:lpstr>Office Theme</vt:lpstr>
      <vt:lpstr>Foreign Languages &amp; Cultural Awareness (BMIH5003) </vt:lpstr>
      <vt:lpstr>                         Tableros de precios                             Los precios están en moneda local           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 (BMIH5003) </dc:title>
  <dc:creator>Florin Guinea</dc:creator>
  <cp:lastModifiedBy>Florin Guinea</cp:lastModifiedBy>
  <cp:revision>1</cp:revision>
  <dcterms:created xsi:type="dcterms:W3CDTF">2022-11-15T18:25:11Z</dcterms:created>
  <dcterms:modified xsi:type="dcterms:W3CDTF">2022-11-15T19:33:00Z</dcterms:modified>
</cp:coreProperties>
</file>