
<file path=[Content_Types].xml><?xml version="1.0" encoding="utf-8"?>
<Types xmlns="http://schemas.openxmlformats.org/package/2006/content-types">
  <Default Extension="xml" ContentType="application/xml"/>
  <Default Extension="jpeg" ContentType="image/jpeg"/>
  <Default Extension="png" ContentType="image/png"/>
  <Default Extension="rels" ContentType="application/vnd.openxmlformats-package.relationships+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6" r:id="rId10"/>
    <p:sldId id="269" r:id="rId11"/>
    <p:sldId id="268" r:id="rId12"/>
    <p:sldId id="267" r:id="rId13"/>
    <p:sldId id="265" r:id="rId14"/>
    <p:sldId id="264"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452"/>
    <p:restoredTop sz="94640"/>
  </p:normalViewPr>
  <p:slideViewPr>
    <p:cSldViewPr snapToGrid="0" snapToObjects="1">
      <p:cViewPr varScale="1">
        <p:scale>
          <a:sx n="56" d="100"/>
          <a:sy n="56" d="100"/>
        </p:scale>
        <p:origin x="192" y="13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presProps" Target="presProps.xml"/><Relationship Id="rId17" Type="http://schemas.openxmlformats.org/officeDocument/2006/relationships/viewProps" Target="viewProps.xml"/><Relationship Id="rId18" Type="http://schemas.openxmlformats.org/officeDocument/2006/relationships/theme" Target="theme/theme1.xml"/><Relationship Id="rId19"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Relationship Id="rId3" Type="http://schemas.openxmlformats.org/officeDocument/2006/relationships/image" Target="../media/image6.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2/17/20</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dirty="0"/>
              <a:t>2/17/20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2/17/20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2/17/20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2/17/20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2/17/20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2/17/20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2/17/20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2/17/20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2/17/20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2/17/20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20" Type="http://schemas.openxmlformats.org/officeDocument/2006/relationships/image" Target="../media/image4.png"/><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slideLayout" Target="../slideLayouts/slideLayout17.xml"/><Relationship Id="rId18" Type="http://schemas.openxmlformats.org/officeDocument/2006/relationships/theme" Target="../theme/theme1.xml"/><Relationship Id="rId19" Type="http://schemas.openxmlformats.org/officeDocument/2006/relationships/image" Target="../media/image3.pn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2/17/20</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tiff"/><Relationship Id="rId3" Type="http://schemas.openxmlformats.org/officeDocument/2006/relationships/image" Target="../media/image8.tiff"/></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tiff"/></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Scenario</a:t>
            </a:r>
            <a:endParaRPr lang="en-US" dirty="0"/>
          </a:p>
        </p:txBody>
      </p:sp>
      <p:sp>
        <p:nvSpPr>
          <p:cNvPr id="3" name="Subtitle 2"/>
          <p:cNvSpPr>
            <a:spLocks noGrp="1"/>
          </p:cNvSpPr>
          <p:nvPr>
            <p:ph type="subTitle" idx="1"/>
          </p:nvPr>
        </p:nvSpPr>
        <p:spPr/>
        <p:txBody>
          <a:bodyPr/>
          <a:lstStyle/>
          <a:p>
            <a:r>
              <a:rPr lang="en-US" dirty="0" smtClean="0"/>
              <a:t>Assessment and Evaluation</a:t>
            </a:r>
          </a:p>
          <a:p>
            <a:r>
              <a:rPr lang="en-US" dirty="0" smtClean="0"/>
              <a:t>Darcey Jones 1702834</a:t>
            </a:r>
            <a:endParaRPr lang="en-US" dirty="0"/>
          </a:p>
        </p:txBody>
      </p:sp>
    </p:spTree>
    <p:extLst>
      <p:ext uri="{BB962C8B-B14F-4D97-AF65-F5344CB8AC3E}">
        <p14:creationId xmlns:p14="http://schemas.microsoft.com/office/powerpoint/2010/main" val="2740774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Introduction</a:t>
            </a:r>
            <a:endParaRPr lang="en-US" dirty="0"/>
          </a:p>
        </p:txBody>
      </p:sp>
      <p:sp>
        <p:nvSpPr>
          <p:cNvPr id="3" name="Content Placeholder 2"/>
          <p:cNvSpPr>
            <a:spLocks noGrp="1"/>
          </p:cNvSpPr>
          <p:nvPr>
            <p:ph idx="1"/>
          </p:nvPr>
        </p:nvSpPr>
        <p:spPr>
          <a:xfrm>
            <a:off x="1295401" y="2556931"/>
            <a:ext cx="9601196" cy="3598541"/>
          </a:xfrm>
        </p:spPr>
        <p:txBody>
          <a:bodyPr>
            <a:normAutofit fontScale="92500" lnSpcReduction="20000"/>
          </a:bodyPr>
          <a:lstStyle/>
          <a:p>
            <a:r>
              <a:rPr lang="en-US" dirty="0" smtClean="0"/>
              <a:t>Secondary school for ALN. </a:t>
            </a:r>
          </a:p>
          <a:p>
            <a:r>
              <a:rPr lang="en-US" dirty="0" smtClean="0"/>
              <a:t>Needs further implementations to encourage learning.</a:t>
            </a:r>
          </a:p>
          <a:p>
            <a:r>
              <a:rPr lang="en-US" dirty="0" smtClean="0"/>
              <a:t>Assessment for Learning is the most important way for supporting pupils learning and development (Brown, 2005).</a:t>
            </a:r>
          </a:p>
          <a:p>
            <a:r>
              <a:rPr lang="en-US" dirty="0" err="1" smtClean="0"/>
              <a:t>Wiliam</a:t>
            </a:r>
            <a:r>
              <a:rPr lang="en-US" dirty="0" smtClean="0"/>
              <a:t> (2011) says how assessment to improve learning is not just a theory and have been successful in enhancing learning for years.</a:t>
            </a:r>
          </a:p>
          <a:p>
            <a:r>
              <a:rPr lang="en-US" dirty="0" smtClean="0"/>
              <a:t>Assessment for Learning is an integral part of a successful school and establishes areas for learning which are required for pupils and provides better understanding of learning and development. Assessment for learning should also be used in planning and considered a necessary learning tool. (Gardner, 2012)</a:t>
            </a:r>
          </a:p>
          <a:p>
            <a:endParaRPr lang="en-US" dirty="0"/>
          </a:p>
        </p:txBody>
      </p:sp>
    </p:spTree>
    <p:extLst>
      <p:ext uri="{BB962C8B-B14F-4D97-AF65-F5344CB8AC3E}">
        <p14:creationId xmlns:p14="http://schemas.microsoft.com/office/powerpoint/2010/main" val="16397961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Assessment terms</a:t>
            </a:r>
            <a:endParaRPr lang="en-US" dirty="0"/>
          </a:p>
        </p:txBody>
      </p:sp>
      <p:sp>
        <p:nvSpPr>
          <p:cNvPr id="3" name="Content Placeholder 2"/>
          <p:cNvSpPr>
            <a:spLocks noGrp="1"/>
          </p:cNvSpPr>
          <p:nvPr>
            <p:ph idx="1"/>
          </p:nvPr>
        </p:nvSpPr>
        <p:spPr/>
        <p:txBody>
          <a:bodyPr/>
          <a:lstStyle/>
          <a:p>
            <a:r>
              <a:rPr lang="en-US" dirty="0" smtClean="0"/>
              <a:t>AFL </a:t>
            </a:r>
            <a:r>
              <a:rPr lang="mr-IN" dirty="0" smtClean="0"/>
              <a:t>–</a:t>
            </a:r>
            <a:r>
              <a:rPr lang="en-US" dirty="0" smtClean="0"/>
              <a:t> Assessment for Learning (Formative)</a:t>
            </a:r>
          </a:p>
          <a:p>
            <a:r>
              <a:rPr lang="en-US" dirty="0" smtClean="0"/>
              <a:t>AOL </a:t>
            </a:r>
            <a:r>
              <a:rPr lang="mr-IN" dirty="0" smtClean="0"/>
              <a:t>–</a:t>
            </a:r>
            <a:r>
              <a:rPr lang="en-US" dirty="0" smtClean="0"/>
              <a:t> Assessment of Learning (Summative) </a:t>
            </a:r>
          </a:p>
          <a:p>
            <a:r>
              <a:rPr lang="en-US" dirty="0" smtClean="0"/>
              <a:t>AAL - Assessment as Learning </a:t>
            </a:r>
            <a:endParaRPr lang="en-US" dirty="0"/>
          </a:p>
        </p:txBody>
      </p:sp>
    </p:spTree>
    <p:extLst>
      <p:ext uri="{BB962C8B-B14F-4D97-AF65-F5344CB8AC3E}">
        <p14:creationId xmlns:p14="http://schemas.microsoft.com/office/powerpoint/2010/main" val="13960830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Need for AFL in the School</a:t>
            </a:r>
            <a:endParaRPr lang="en-US" dirty="0"/>
          </a:p>
        </p:txBody>
      </p:sp>
      <p:sp>
        <p:nvSpPr>
          <p:cNvPr id="3" name="Content Placeholder 2"/>
          <p:cNvSpPr>
            <a:spLocks noGrp="1"/>
          </p:cNvSpPr>
          <p:nvPr>
            <p:ph idx="1"/>
          </p:nvPr>
        </p:nvSpPr>
        <p:spPr/>
        <p:txBody>
          <a:bodyPr/>
          <a:lstStyle/>
          <a:p>
            <a:r>
              <a:rPr lang="en-US" dirty="0" smtClean="0"/>
              <a:t>New pupils</a:t>
            </a:r>
          </a:p>
          <a:p>
            <a:r>
              <a:rPr lang="en-US" dirty="0" smtClean="0"/>
              <a:t>Long transition process</a:t>
            </a:r>
          </a:p>
          <a:p>
            <a:r>
              <a:rPr lang="en-US" dirty="0" smtClean="0"/>
              <a:t>Times wasted - Unnecessary learning</a:t>
            </a:r>
          </a:p>
          <a:p>
            <a:r>
              <a:rPr lang="en-US" dirty="0" smtClean="0"/>
              <a:t>Better understanding</a:t>
            </a:r>
          </a:p>
          <a:p>
            <a:r>
              <a:rPr lang="en-US" dirty="0" smtClean="0"/>
              <a:t>Trust</a:t>
            </a:r>
          </a:p>
          <a:p>
            <a:r>
              <a:rPr lang="en-US" dirty="0" smtClean="0"/>
              <a:t>Overall learning experience improved</a:t>
            </a:r>
            <a:endParaRPr lang="en-US" dirty="0"/>
          </a:p>
        </p:txBody>
      </p:sp>
    </p:spTree>
    <p:extLst>
      <p:ext uri="{BB962C8B-B14F-4D97-AF65-F5344CB8AC3E}">
        <p14:creationId xmlns:p14="http://schemas.microsoft.com/office/powerpoint/2010/main" val="5611412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 School without AFL</a:t>
            </a:r>
            <a:endParaRPr lang="en-US" dirty="0"/>
          </a:p>
        </p:txBody>
      </p:sp>
      <p:sp>
        <p:nvSpPr>
          <p:cNvPr id="3" name="Content Placeholder 2"/>
          <p:cNvSpPr>
            <a:spLocks noGrp="1"/>
          </p:cNvSpPr>
          <p:nvPr>
            <p:ph idx="1"/>
          </p:nvPr>
        </p:nvSpPr>
        <p:spPr/>
        <p:txBody>
          <a:bodyPr>
            <a:normAutofit fontScale="92500" lnSpcReduction="10000"/>
          </a:bodyPr>
          <a:lstStyle/>
          <a:p>
            <a:r>
              <a:rPr lang="en-US" dirty="0" err="1" smtClean="0"/>
              <a:t>Stiggins</a:t>
            </a:r>
            <a:r>
              <a:rPr lang="en-US" dirty="0"/>
              <a:t> </a:t>
            </a:r>
            <a:r>
              <a:rPr lang="en-US" dirty="0" smtClean="0"/>
              <a:t>(2002), expresses strong concern for lack of ALN and how without good use of AFL, schools risk a misunderstanding of pupils achievements and will lack ability to provide appropriate learning in the most efficient way, he considers the lack of AFL to be a ‘crisis’. </a:t>
            </a:r>
          </a:p>
          <a:p>
            <a:r>
              <a:rPr lang="en-US" dirty="0" smtClean="0"/>
              <a:t>Woodworth (undated), discusses a need for AFL for attainment and how it ensures that the learners themselves are also taking ownership and responsibility over their own learning. He highlights how AFL can also support confidence and self-esteem, optimism and resilience and they learn how to support themselves. AFL, he states, can improve communication between teachers and their students and ensures the learners is more involved within their own learning.</a:t>
            </a:r>
            <a:endParaRPr lang="en-US" dirty="0"/>
          </a:p>
        </p:txBody>
      </p:sp>
    </p:spTree>
    <p:extLst>
      <p:ext uri="{BB962C8B-B14F-4D97-AF65-F5344CB8AC3E}">
        <p14:creationId xmlns:p14="http://schemas.microsoft.com/office/powerpoint/2010/main" val="15008157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WRIT and WRAT</a:t>
            </a:r>
            <a:endParaRPr lang="en-US" dirty="0"/>
          </a:p>
        </p:txBody>
      </p:sp>
      <p:sp>
        <p:nvSpPr>
          <p:cNvPr id="3" name="Content Placeholder 2"/>
          <p:cNvSpPr>
            <a:spLocks noGrp="1"/>
          </p:cNvSpPr>
          <p:nvPr>
            <p:ph idx="1"/>
          </p:nvPr>
        </p:nvSpPr>
        <p:spPr>
          <a:xfrm>
            <a:off x="665821" y="2540616"/>
            <a:ext cx="9601196" cy="3318936"/>
          </a:xfrm>
        </p:spPr>
        <p:txBody>
          <a:bodyPr/>
          <a:lstStyle/>
          <a:p>
            <a:r>
              <a:rPr lang="en-US" dirty="0" smtClean="0"/>
              <a:t>Writ </a:t>
            </a:r>
            <a:r>
              <a:rPr lang="mr-IN" dirty="0" smtClean="0"/>
              <a:t>–</a:t>
            </a:r>
            <a:r>
              <a:rPr lang="en-US" dirty="0" smtClean="0"/>
              <a:t> Wide Range Intelligence Test</a:t>
            </a:r>
          </a:p>
          <a:p>
            <a:r>
              <a:rPr lang="en-US" dirty="0" err="1" smtClean="0"/>
              <a:t>Wrat</a:t>
            </a:r>
            <a:r>
              <a:rPr lang="en-US" dirty="0"/>
              <a:t> </a:t>
            </a:r>
            <a:r>
              <a:rPr lang="mr-IN" dirty="0" smtClean="0"/>
              <a:t>–</a:t>
            </a:r>
            <a:r>
              <a:rPr lang="en-US" dirty="0" smtClean="0"/>
              <a:t> Wide Range Achievement Test</a:t>
            </a:r>
          </a:p>
          <a:p>
            <a:endParaRPr lang="en-US" dirty="0"/>
          </a:p>
        </p:txBody>
      </p:sp>
      <p:pic>
        <p:nvPicPr>
          <p:cNvPr id="4" name="Picture 3"/>
          <p:cNvPicPr>
            <a:picLocks noChangeAspect="1"/>
          </p:cNvPicPr>
          <p:nvPr/>
        </p:nvPicPr>
        <p:blipFill>
          <a:blip r:embed="rId2"/>
          <a:stretch>
            <a:fillRect/>
          </a:stretch>
        </p:blipFill>
        <p:spPr>
          <a:xfrm>
            <a:off x="5623312" y="2540616"/>
            <a:ext cx="2984500" cy="3606800"/>
          </a:xfrm>
          <a:prstGeom prst="rect">
            <a:avLst/>
          </a:prstGeom>
        </p:spPr>
      </p:pic>
      <p:pic>
        <p:nvPicPr>
          <p:cNvPr id="5" name="Picture 4"/>
          <p:cNvPicPr>
            <a:picLocks noChangeAspect="1"/>
          </p:cNvPicPr>
          <p:nvPr/>
        </p:nvPicPr>
        <p:blipFill>
          <a:blip r:embed="rId3"/>
          <a:stretch>
            <a:fillRect/>
          </a:stretch>
        </p:blipFill>
        <p:spPr>
          <a:xfrm>
            <a:off x="8607812" y="2540616"/>
            <a:ext cx="2847128" cy="3615268"/>
          </a:xfrm>
          <a:prstGeom prst="rect">
            <a:avLst/>
          </a:prstGeom>
        </p:spPr>
      </p:pic>
    </p:spTree>
    <p:extLst>
      <p:ext uri="{BB962C8B-B14F-4D97-AF65-F5344CB8AC3E}">
        <p14:creationId xmlns:p14="http://schemas.microsoft.com/office/powerpoint/2010/main" val="20155485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a:t>
            </a:r>
            <a:r>
              <a:rPr lang="en-US" dirty="0" smtClean="0"/>
              <a:t>rit</a:t>
            </a:r>
            <a:endParaRPr lang="en-US" dirty="0"/>
          </a:p>
        </p:txBody>
      </p:sp>
      <p:sp>
        <p:nvSpPr>
          <p:cNvPr id="3" name="Content Placeholder 2"/>
          <p:cNvSpPr>
            <a:spLocks noGrp="1"/>
          </p:cNvSpPr>
          <p:nvPr>
            <p:ph idx="1"/>
          </p:nvPr>
        </p:nvSpPr>
        <p:spPr>
          <a:xfrm>
            <a:off x="1295401" y="2453268"/>
            <a:ext cx="9601196" cy="3769112"/>
          </a:xfrm>
        </p:spPr>
        <p:txBody>
          <a:bodyPr>
            <a:normAutofit fontScale="92500" lnSpcReduction="20000"/>
          </a:bodyPr>
          <a:lstStyle/>
          <a:p>
            <a:r>
              <a:rPr lang="en-US" dirty="0" smtClean="0"/>
              <a:t>20-30 minutes</a:t>
            </a:r>
          </a:p>
          <a:p>
            <a:r>
              <a:rPr lang="en-US" dirty="0" smtClean="0"/>
              <a:t>4 to 85 years</a:t>
            </a:r>
          </a:p>
          <a:p>
            <a:r>
              <a:rPr lang="en-US" dirty="0" smtClean="0"/>
              <a:t>Test to establish the learners cognitive ability by examining both verbal and non-verbal ability using audio and visual means. </a:t>
            </a:r>
          </a:p>
          <a:p>
            <a:r>
              <a:rPr lang="en-US" dirty="0" smtClean="0"/>
              <a:t>Measure of intelligence</a:t>
            </a:r>
          </a:p>
          <a:p>
            <a:r>
              <a:rPr lang="en-US" dirty="0" smtClean="0"/>
              <a:t>Simple for the learner</a:t>
            </a:r>
          </a:p>
          <a:p>
            <a:r>
              <a:rPr lang="en-US" dirty="0" smtClean="0"/>
              <a:t>Highly reliable</a:t>
            </a:r>
          </a:p>
          <a:p>
            <a:r>
              <a:rPr lang="en-US" dirty="0" smtClean="0"/>
              <a:t>Identifies difficulties as well as exceptionalities</a:t>
            </a:r>
          </a:p>
          <a:p>
            <a:r>
              <a:rPr lang="en-US" dirty="0" smtClean="0"/>
              <a:t>(Glutting et al, 2020)</a:t>
            </a:r>
            <a:endParaRPr lang="en-US" dirty="0"/>
          </a:p>
        </p:txBody>
      </p:sp>
    </p:spTree>
    <p:extLst>
      <p:ext uri="{BB962C8B-B14F-4D97-AF65-F5344CB8AC3E}">
        <p14:creationId xmlns:p14="http://schemas.microsoft.com/office/powerpoint/2010/main" val="9168438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Wrat</a:t>
            </a:r>
            <a:endParaRPr lang="en-US" dirty="0"/>
          </a:p>
        </p:txBody>
      </p:sp>
      <p:sp>
        <p:nvSpPr>
          <p:cNvPr id="3" name="Content Placeholder 2"/>
          <p:cNvSpPr>
            <a:spLocks noGrp="1"/>
          </p:cNvSpPr>
          <p:nvPr>
            <p:ph idx="1"/>
          </p:nvPr>
        </p:nvSpPr>
        <p:spPr>
          <a:xfrm>
            <a:off x="1295401" y="2453267"/>
            <a:ext cx="9601196" cy="3612995"/>
          </a:xfrm>
        </p:spPr>
        <p:txBody>
          <a:bodyPr>
            <a:normAutofit fontScale="92500" lnSpcReduction="10000"/>
          </a:bodyPr>
          <a:lstStyle/>
          <a:p>
            <a:r>
              <a:rPr lang="en-US" dirty="0" smtClean="0"/>
              <a:t>15 </a:t>
            </a:r>
            <a:r>
              <a:rPr lang="mr-IN" dirty="0" smtClean="0"/>
              <a:t>–</a:t>
            </a:r>
            <a:r>
              <a:rPr lang="en-US" dirty="0" smtClean="0"/>
              <a:t> 25 minutes for 5-7 years</a:t>
            </a:r>
          </a:p>
          <a:p>
            <a:r>
              <a:rPr lang="en-US" dirty="0" smtClean="0"/>
              <a:t>35 </a:t>
            </a:r>
            <a:r>
              <a:rPr lang="mr-IN" dirty="0" smtClean="0"/>
              <a:t>–</a:t>
            </a:r>
            <a:r>
              <a:rPr lang="en-US" dirty="0" smtClean="0"/>
              <a:t> 45 minutes for ages 8 and up</a:t>
            </a:r>
          </a:p>
          <a:p>
            <a:r>
              <a:rPr lang="en-US" dirty="0" smtClean="0"/>
              <a:t>5 to 85 years</a:t>
            </a:r>
          </a:p>
          <a:p>
            <a:r>
              <a:rPr lang="en-US" dirty="0" smtClean="0"/>
              <a:t>Measures and determines fundamental reading, spelling and mathematical ability</a:t>
            </a:r>
          </a:p>
          <a:p>
            <a:r>
              <a:rPr lang="en-US" dirty="0"/>
              <a:t>Identifies difficulties as well as </a:t>
            </a:r>
            <a:r>
              <a:rPr lang="en-US" dirty="0" smtClean="0"/>
              <a:t>exceptionalities</a:t>
            </a:r>
          </a:p>
          <a:p>
            <a:r>
              <a:rPr lang="en-US" dirty="0" smtClean="0"/>
              <a:t>Easy to follow</a:t>
            </a:r>
          </a:p>
          <a:p>
            <a:r>
              <a:rPr lang="en-US" dirty="0" smtClean="0"/>
              <a:t>Can be conducted one to one for understanding and focus purposes</a:t>
            </a:r>
          </a:p>
          <a:p>
            <a:r>
              <a:rPr lang="en-US" dirty="0" smtClean="0"/>
              <a:t>(Robertson and Wilkinson, 2020)</a:t>
            </a:r>
            <a:endParaRPr lang="en-US" dirty="0"/>
          </a:p>
          <a:p>
            <a:endParaRPr lang="en-US" dirty="0" smtClean="0"/>
          </a:p>
          <a:p>
            <a:endParaRPr lang="en-US" dirty="0" smtClean="0"/>
          </a:p>
        </p:txBody>
      </p:sp>
    </p:spTree>
    <p:extLst>
      <p:ext uri="{BB962C8B-B14F-4D97-AF65-F5344CB8AC3E}">
        <p14:creationId xmlns:p14="http://schemas.microsoft.com/office/powerpoint/2010/main" val="11990331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Boxall Profile</a:t>
            </a:r>
            <a:endParaRPr lang="en-US" dirty="0"/>
          </a:p>
        </p:txBody>
      </p:sp>
      <p:sp>
        <p:nvSpPr>
          <p:cNvPr id="3" name="Content Placeholder 2"/>
          <p:cNvSpPr>
            <a:spLocks noGrp="1"/>
          </p:cNvSpPr>
          <p:nvPr>
            <p:ph idx="1"/>
          </p:nvPr>
        </p:nvSpPr>
        <p:spPr>
          <a:xfrm>
            <a:off x="1295401" y="2475571"/>
            <a:ext cx="9601196" cy="3702205"/>
          </a:xfrm>
        </p:spPr>
        <p:txBody>
          <a:bodyPr/>
          <a:lstStyle/>
          <a:p>
            <a:r>
              <a:rPr lang="en-US" dirty="0" smtClean="0"/>
              <a:t>Most popular method in UK schools for measuring the social, emotional mental health (SEMH) and wellbeing. According to the Department for Education (2018). </a:t>
            </a:r>
          </a:p>
          <a:p>
            <a:r>
              <a:rPr lang="en-US" dirty="0" smtClean="0"/>
              <a:t>Cognitive, social and emotional development and how this is influencing their ability to learn and focus within the school environment. </a:t>
            </a:r>
          </a:p>
          <a:p>
            <a:r>
              <a:rPr lang="en-US" dirty="0" smtClean="0"/>
              <a:t>Measure </a:t>
            </a:r>
            <a:r>
              <a:rPr lang="en-US" dirty="0" err="1" smtClean="0"/>
              <a:t>behavioural</a:t>
            </a:r>
            <a:r>
              <a:rPr lang="en-US" dirty="0" smtClean="0"/>
              <a:t> ability and difficulties to evaluate how this may be effecting academic performance and attainment. </a:t>
            </a:r>
          </a:p>
          <a:p>
            <a:r>
              <a:rPr lang="en-US" dirty="0" smtClean="0"/>
              <a:t>Used for children considered ‘disruptive’.</a:t>
            </a:r>
          </a:p>
          <a:p>
            <a:endParaRPr lang="en-US" dirty="0"/>
          </a:p>
        </p:txBody>
      </p:sp>
    </p:spTree>
    <p:extLst>
      <p:ext uri="{BB962C8B-B14F-4D97-AF65-F5344CB8AC3E}">
        <p14:creationId xmlns:p14="http://schemas.microsoft.com/office/powerpoint/2010/main" val="3323940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Boxall Profile</a:t>
            </a:r>
            <a:endParaRPr lang="en-US" dirty="0"/>
          </a:p>
        </p:txBody>
      </p:sp>
      <p:sp>
        <p:nvSpPr>
          <p:cNvPr id="3" name="Content Placeholder 2"/>
          <p:cNvSpPr>
            <a:spLocks noGrp="1"/>
          </p:cNvSpPr>
          <p:nvPr>
            <p:ph idx="1"/>
          </p:nvPr>
        </p:nvSpPr>
        <p:spPr>
          <a:xfrm>
            <a:off x="1295401" y="2446020"/>
            <a:ext cx="9601196" cy="3703320"/>
          </a:xfrm>
        </p:spPr>
        <p:txBody>
          <a:bodyPr/>
          <a:lstStyle/>
          <a:p>
            <a:r>
              <a:rPr lang="en-US" dirty="0"/>
              <a:t>Gives reasons for </a:t>
            </a:r>
            <a:r>
              <a:rPr lang="en-US" dirty="0" err="1"/>
              <a:t>behaviour</a:t>
            </a:r>
            <a:r>
              <a:rPr lang="en-US" dirty="0"/>
              <a:t> and assist in strategies that work well for each child</a:t>
            </a:r>
            <a:r>
              <a:rPr lang="en-US" dirty="0" smtClean="0"/>
              <a:t>.</a:t>
            </a:r>
          </a:p>
          <a:p>
            <a:r>
              <a:rPr lang="en-US" dirty="0" smtClean="0"/>
              <a:t>Nurture/withdrawal groups </a:t>
            </a:r>
          </a:p>
          <a:p>
            <a:r>
              <a:rPr lang="en-US" dirty="0" smtClean="0"/>
              <a:t>Art Therapy </a:t>
            </a:r>
          </a:p>
          <a:p>
            <a:r>
              <a:rPr lang="en-US" dirty="0" smtClean="0"/>
              <a:t>Strengths and areas needing support for further development</a:t>
            </a:r>
          </a:p>
          <a:p>
            <a:r>
              <a:rPr lang="en-US" dirty="0" smtClean="0"/>
              <a:t>Classroom dynamics</a:t>
            </a:r>
          </a:p>
          <a:p>
            <a:r>
              <a:rPr lang="en-US" dirty="0" smtClean="0"/>
              <a:t>Reflection on planning and practice within the school. (Barnacle, 2017)</a:t>
            </a:r>
          </a:p>
        </p:txBody>
      </p:sp>
    </p:spTree>
    <p:extLst>
      <p:ext uri="{BB962C8B-B14F-4D97-AF65-F5344CB8AC3E}">
        <p14:creationId xmlns:p14="http://schemas.microsoft.com/office/powerpoint/2010/main" val="6503149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2230794" y="762833"/>
            <a:ext cx="7576146" cy="5333608"/>
          </a:xfrm>
        </p:spPr>
      </p:pic>
    </p:spTree>
    <p:extLst>
      <p:ext uri="{BB962C8B-B14F-4D97-AF65-F5344CB8AC3E}">
        <p14:creationId xmlns:p14="http://schemas.microsoft.com/office/powerpoint/2010/main" val="8504256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Conclusion</a:t>
            </a:r>
            <a:endParaRPr lang="en-US" dirty="0"/>
          </a:p>
        </p:txBody>
      </p:sp>
      <p:sp>
        <p:nvSpPr>
          <p:cNvPr id="3" name="Content Placeholder 2"/>
          <p:cNvSpPr>
            <a:spLocks noGrp="1"/>
          </p:cNvSpPr>
          <p:nvPr>
            <p:ph idx="1"/>
          </p:nvPr>
        </p:nvSpPr>
        <p:spPr>
          <a:xfrm>
            <a:off x="1295401" y="2453268"/>
            <a:ext cx="9601196" cy="3746810"/>
          </a:xfrm>
        </p:spPr>
        <p:txBody>
          <a:bodyPr/>
          <a:lstStyle/>
          <a:p>
            <a:r>
              <a:rPr lang="en-US" dirty="0" smtClean="0"/>
              <a:t>The school is in desperate need of intervention, specifically using AFL and two similar forms of assessment are identified. These are useful to this school because they prevent time being wasted and ensure more efficient learning in an otherwise difficult environment.</a:t>
            </a:r>
          </a:p>
          <a:p>
            <a:r>
              <a:rPr lang="en-US" dirty="0" smtClean="0"/>
              <a:t>Writ and </a:t>
            </a:r>
            <a:r>
              <a:rPr lang="en-US" dirty="0" err="1" smtClean="0"/>
              <a:t>Wrat</a:t>
            </a:r>
            <a:endParaRPr lang="en-US" dirty="0" smtClean="0"/>
          </a:p>
          <a:p>
            <a:r>
              <a:rPr lang="en-US" dirty="0" smtClean="0"/>
              <a:t>Boxall Profiles</a:t>
            </a:r>
          </a:p>
          <a:p>
            <a:r>
              <a:rPr lang="en-US" dirty="0" smtClean="0"/>
              <a:t>For the learning of all pupils. </a:t>
            </a:r>
          </a:p>
          <a:p>
            <a:endParaRPr lang="en-US" dirty="0"/>
          </a:p>
        </p:txBody>
      </p:sp>
    </p:spTree>
    <p:extLst>
      <p:ext uri="{BB962C8B-B14F-4D97-AF65-F5344CB8AC3E}">
        <p14:creationId xmlns:p14="http://schemas.microsoft.com/office/powerpoint/2010/main" val="14160074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1" y="684952"/>
            <a:ext cx="9601196" cy="1303867"/>
          </a:xfrm>
        </p:spPr>
        <p:txBody>
          <a:bodyPr/>
          <a:lstStyle/>
          <a:p>
            <a:r>
              <a:rPr lang="en-US" dirty="0" smtClean="0"/>
              <a:t>Reference List</a:t>
            </a:r>
            <a:endParaRPr lang="en-US" dirty="0"/>
          </a:p>
        </p:txBody>
      </p:sp>
      <p:sp>
        <p:nvSpPr>
          <p:cNvPr id="3" name="Content Placeholder 2"/>
          <p:cNvSpPr>
            <a:spLocks noGrp="1"/>
          </p:cNvSpPr>
          <p:nvPr>
            <p:ph idx="1"/>
          </p:nvPr>
        </p:nvSpPr>
        <p:spPr>
          <a:xfrm>
            <a:off x="1295401" y="2423160"/>
            <a:ext cx="9601196" cy="3794760"/>
          </a:xfrm>
        </p:spPr>
        <p:txBody>
          <a:bodyPr>
            <a:normAutofit fontScale="92500" lnSpcReduction="20000"/>
          </a:bodyPr>
          <a:lstStyle/>
          <a:p>
            <a:r>
              <a:rPr lang="en-US" dirty="0"/>
              <a:t>Barnacle (2017). </a:t>
            </a:r>
            <a:r>
              <a:rPr lang="en-US" i="1" dirty="0"/>
              <a:t>Using the Boxall Profile to assess all pupils in your school</a:t>
            </a:r>
            <a:r>
              <a:rPr lang="en-US" dirty="0"/>
              <a:t>. [online] </a:t>
            </a:r>
            <a:r>
              <a:rPr lang="en-US" dirty="0" err="1"/>
              <a:t>Nurtureuk.org</a:t>
            </a:r>
            <a:r>
              <a:rPr lang="en-US" dirty="0"/>
              <a:t>. Available at: https://</a:t>
            </a:r>
            <a:r>
              <a:rPr lang="en-US" dirty="0" err="1"/>
              <a:t>www.nurtureuk.org</a:t>
            </a:r>
            <a:r>
              <a:rPr lang="en-US" dirty="0"/>
              <a:t>/research-evidence/research-week-2017/using-</a:t>
            </a:r>
            <a:r>
              <a:rPr lang="en-US" dirty="0" err="1"/>
              <a:t>boxall</a:t>
            </a:r>
            <a:r>
              <a:rPr lang="en-US" dirty="0"/>
              <a:t>-profile-assess-all-pupils-your-school [Accessed 15 Feb. 2020].</a:t>
            </a:r>
            <a:endParaRPr lang="en-US" dirty="0" smtClean="0"/>
          </a:p>
          <a:p>
            <a:r>
              <a:rPr lang="en-US" dirty="0" smtClean="0"/>
              <a:t>Brown</a:t>
            </a:r>
            <a:r>
              <a:rPr lang="en-US" dirty="0"/>
              <a:t>, Sally (2005) </a:t>
            </a:r>
            <a:r>
              <a:rPr lang="en-US" i="1" dirty="0"/>
              <a:t>Assessment for Learning.</a:t>
            </a:r>
            <a:r>
              <a:rPr lang="en-US" dirty="0"/>
              <a:t> Learning and Teaching in Higher Education (1). pp. 81-89. ISSN </a:t>
            </a:r>
            <a:r>
              <a:rPr lang="en-US" dirty="0" smtClean="0"/>
              <a:t>1742-240X</a:t>
            </a:r>
          </a:p>
          <a:p>
            <a:r>
              <a:rPr lang="en-US" dirty="0"/>
              <a:t>Gardner, J. (2012). </a:t>
            </a:r>
            <a:r>
              <a:rPr lang="en-US" i="1" dirty="0"/>
              <a:t>Assessment and learning</a:t>
            </a:r>
            <a:r>
              <a:rPr lang="en-US" dirty="0"/>
              <a:t>. 2nd ed. London: SAGE Publications Ltd</a:t>
            </a:r>
            <a:r>
              <a:rPr lang="en-US" dirty="0" smtClean="0"/>
              <a:t>.</a:t>
            </a:r>
          </a:p>
          <a:p>
            <a:r>
              <a:rPr lang="en-US" dirty="0"/>
              <a:t>Glutting, Adams and </a:t>
            </a:r>
            <a:r>
              <a:rPr lang="en-US" dirty="0" err="1"/>
              <a:t>Shelow</a:t>
            </a:r>
            <a:r>
              <a:rPr lang="en-US" dirty="0"/>
              <a:t> (2020). </a:t>
            </a:r>
            <a:r>
              <a:rPr lang="en-US" i="1" dirty="0"/>
              <a:t>WRIT Wide Range Intelligence Test - Product Information</a:t>
            </a:r>
            <a:r>
              <a:rPr lang="en-US" dirty="0"/>
              <a:t>. [online] </a:t>
            </a:r>
            <a:r>
              <a:rPr lang="en-US" dirty="0" err="1"/>
              <a:t>Annarbor.co.uk</a:t>
            </a:r>
            <a:r>
              <a:rPr lang="en-US" dirty="0"/>
              <a:t>. Available at: https://</a:t>
            </a:r>
            <a:r>
              <a:rPr lang="en-US" dirty="0" err="1"/>
              <a:t>www.annarbor.co.uk</a:t>
            </a:r>
            <a:r>
              <a:rPr lang="en-US" dirty="0"/>
              <a:t>/</a:t>
            </a:r>
            <a:r>
              <a:rPr lang="en-US" dirty="0" err="1"/>
              <a:t>index.php?main_page</a:t>
            </a:r>
            <a:r>
              <a:rPr lang="en-US" dirty="0"/>
              <a:t>=</a:t>
            </a:r>
            <a:r>
              <a:rPr lang="en-US" dirty="0" err="1"/>
              <a:t>index&amp;cPath</a:t>
            </a:r>
            <a:r>
              <a:rPr lang="en-US" dirty="0"/>
              <a:t>=253_422_201 [Accessed 13 Feb. 2020</a:t>
            </a:r>
            <a:r>
              <a:rPr lang="en-US" dirty="0" smtClean="0"/>
              <a:t>].</a:t>
            </a:r>
          </a:p>
        </p:txBody>
      </p:sp>
    </p:spTree>
    <p:extLst>
      <p:ext uri="{BB962C8B-B14F-4D97-AF65-F5344CB8AC3E}">
        <p14:creationId xmlns:p14="http://schemas.microsoft.com/office/powerpoint/2010/main" val="6503918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1" y="662092"/>
            <a:ext cx="9601196" cy="1303867"/>
          </a:xfrm>
        </p:spPr>
        <p:txBody>
          <a:bodyPr/>
          <a:lstStyle/>
          <a:p>
            <a:r>
              <a:rPr lang="en-US" dirty="0" smtClean="0"/>
              <a:t>Reference List</a:t>
            </a:r>
            <a:endParaRPr lang="en-US" dirty="0"/>
          </a:p>
        </p:txBody>
      </p:sp>
      <p:sp>
        <p:nvSpPr>
          <p:cNvPr id="3" name="Content Placeholder 2"/>
          <p:cNvSpPr>
            <a:spLocks noGrp="1"/>
          </p:cNvSpPr>
          <p:nvPr>
            <p:ph idx="1"/>
          </p:nvPr>
        </p:nvSpPr>
        <p:spPr>
          <a:xfrm>
            <a:off x="1295401" y="2514600"/>
            <a:ext cx="9601196" cy="3863340"/>
          </a:xfrm>
        </p:spPr>
        <p:txBody>
          <a:bodyPr>
            <a:normAutofit fontScale="85000" lnSpcReduction="10000"/>
          </a:bodyPr>
          <a:lstStyle/>
          <a:p>
            <a:r>
              <a:rPr lang="en-US" dirty="0"/>
              <a:t>Robertson and Wilkinson (2020). </a:t>
            </a:r>
            <a:r>
              <a:rPr lang="en-US" i="1" dirty="0"/>
              <a:t>Wide Range Achievement Test, Fifth Edition (WRAT5) | Pearson Assessment</a:t>
            </a:r>
            <a:r>
              <a:rPr lang="en-US" dirty="0"/>
              <a:t>. [online] </a:t>
            </a:r>
            <a:r>
              <a:rPr lang="en-US" dirty="0" err="1"/>
              <a:t>Pearsonclinical.co.uk</a:t>
            </a:r>
            <a:r>
              <a:rPr lang="en-US" dirty="0"/>
              <a:t>. Available at: https://</a:t>
            </a:r>
            <a:r>
              <a:rPr lang="en-US" dirty="0" err="1"/>
              <a:t>www.pearsonclinical.co.uk</a:t>
            </a:r>
            <a:r>
              <a:rPr lang="en-US" dirty="0"/>
              <a:t>/Psychology/</a:t>
            </a:r>
            <a:r>
              <a:rPr lang="en-US" dirty="0" err="1"/>
              <a:t>ChildCognitionNeuropsychologyandLanguage</a:t>
            </a:r>
            <a:r>
              <a:rPr lang="en-US" dirty="0"/>
              <a:t>/</a:t>
            </a:r>
            <a:r>
              <a:rPr lang="en-US" dirty="0" err="1"/>
              <a:t>ChildAchievementMeasures</a:t>
            </a:r>
            <a:r>
              <a:rPr lang="en-US" dirty="0"/>
              <a:t>/wrat5/wide-range-achievement-test-fifth-edition-wrat5.aspx?gclid=EAIaIQobChMI2bD2rqzZ5wIVibPtCh0fBgeUEAAYAiAAEgKbO_D_BwE [Accessed 13 Feb. 2020].</a:t>
            </a:r>
            <a:endParaRPr lang="en-US" dirty="0" smtClean="0"/>
          </a:p>
          <a:p>
            <a:r>
              <a:rPr lang="en-US" dirty="0" err="1" smtClean="0"/>
              <a:t>Stiggins</a:t>
            </a:r>
            <a:r>
              <a:rPr lang="en-US" dirty="0"/>
              <a:t>, R. (2002). Assessment Crisis: The Absence of Assessment for Learning. </a:t>
            </a:r>
            <a:r>
              <a:rPr lang="en-US" i="1" dirty="0"/>
              <a:t>Phi Delta </a:t>
            </a:r>
            <a:r>
              <a:rPr lang="en-US" i="1" dirty="0" err="1"/>
              <a:t>Kappan</a:t>
            </a:r>
            <a:r>
              <a:rPr lang="en-US" dirty="0"/>
              <a:t>, 83(10).</a:t>
            </a:r>
          </a:p>
          <a:p>
            <a:r>
              <a:rPr lang="en-US" dirty="0" err="1"/>
              <a:t>Wiliam</a:t>
            </a:r>
            <a:r>
              <a:rPr lang="en-US" dirty="0"/>
              <a:t>, D. (2011). What is assessment for learning?. </a:t>
            </a:r>
            <a:r>
              <a:rPr lang="en-US" i="1" dirty="0"/>
              <a:t>Studies in Educational Evaluation</a:t>
            </a:r>
            <a:r>
              <a:rPr lang="en-US" dirty="0"/>
              <a:t>, 37(1</a:t>
            </a:r>
            <a:r>
              <a:rPr lang="en-US" dirty="0" smtClean="0"/>
              <a:t>).</a:t>
            </a:r>
          </a:p>
          <a:p>
            <a:r>
              <a:rPr lang="en-US" dirty="0"/>
              <a:t>Woodworth (</a:t>
            </a:r>
            <a:r>
              <a:rPr lang="en-US" dirty="0" err="1"/>
              <a:t>n.d.</a:t>
            </a:r>
            <a:r>
              <a:rPr lang="en-US" dirty="0"/>
              <a:t>). Transcription: The benefits of AFL. </a:t>
            </a:r>
            <a:r>
              <a:rPr lang="en-US" i="1" dirty="0" err="1"/>
              <a:t>Canbridge</a:t>
            </a:r>
            <a:r>
              <a:rPr lang="en-US" i="1" dirty="0"/>
              <a:t> professional development</a:t>
            </a:r>
            <a:r>
              <a:rPr lang="en-US" dirty="0"/>
              <a:t>.</a:t>
            </a:r>
            <a:endParaRPr lang="en-US" dirty="0"/>
          </a:p>
          <a:p>
            <a:endParaRPr lang="en-US" dirty="0"/>
          </a:p>
        </p:txBody>
      </p:sp>
    </p:spTree>
    <p:extLst>
      <p:ext uri="{BB962C8B-B14F-4D97-AF65-F5344CB8AC3E}">
        <p14:creationId xmlns:p14="http://schemas.microsoft.com/office/powerpoint/2010/main" val="16384390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 Id="rId2" Type="http://schemas.openxmlformats.org/officeDocument/2006/relationships/image" Target="../media/image2.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Organic</Template>
  <TotalTime>1124</TotalTime>
  <Words>609</Words>
  <Application>Microsoft Macintosh PowerPoint</Application>
  <PresentationFormat>Widescreen</PresentationFormat>
  <Paragraphs>71</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Garamond</vt:lpstr>
      <vt:lpstr>Mangal</vt:lpstr>
      <vt:lpstr>Arial</vt:lpstr>
      <vt:lpstr>Organic</vt:lpstr>
      <vt:lpstr>Scenario</vt:lpstr>
      <vt:lpstr>Introduction</vt:lpstr>
      <vt:lpstr>Assessment terms</vt:lpstr>
      <vt:lpstr>Need for AFL in the School</vt:lpstr>
      <vt:lpstr>A School without AFL</vt:lpstr>
      <vt:lpstr>WRIT and WRAT</vt:lpstr>
      <vt:lpstr>Writ</vt:lpstr>
      <vt:lpstr>Wrat</vt:lpstr>
      <vt:lpstr>Boxall Profile</vt:lpstr>
      <vt:lpstr>Boxall Profile</vt:lpstr>
      <vt:lpstr>PowerPoint Presentation</vt:lpstr>
      <vt:lpstr>Conclusion</vt:lpstr>
      <vt:lpstr>Reference List</vt:lpstr>
      <vt:lpstr>Reference List</vt:lpstr>
    </vt:vector>
  </TitlesOfParts>
  <Company/>
  <LinksUpToDate>false</LinksUpToDate>
  <SharedDoc>false</SharedDoc>
  <HyperlinksChanged>false</HyperlinksChanged>
  <AppVersion>15.0038</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Scenario</dc:title>
  <dc:creator>Darcey Jones (1702834)</dc:creator>
  <cp:lastModifiedBy>Darcey Jones (1702834)</cp:lastModifiedBy>
  <cp:revision>14</cp:revision>
  <dcterms:created xsi:type="dcterms:W3CDTF">2020-02-17T15:40:45Z</dcterms:created>
  <dcterms:modified xsi:type="dcterms:W3CDTF">2020-02-18T10:25:44Z</dcterms:modified>
</cp:coreProperties>
</file>