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sldIdLst>
    <p:sldId id="256" r:id="rId5"/>
    <p:sldId id="366" r:id="rId6"/>
    <p:sldId id="648" r:id="rId7"/>
    <p:sldId id="261" r:id="rId8"/>
    <p:sldId id="279" r:id="rId9"/>
    <p:sldId id="367" r:id="rId10"/>
    <p:sldId id="356" r:id="rId11"/>
    <p:sldId id="270" r:id="rId12"/>
    <p:sldId id="368" r:id="rId13"/>
    <p:sldId id="374" r:id="rId14"/>
    <p:sldId id="340" r:id="rId15"/>
    <p:sldId id="341" r:id="rId16"/>
    <p:sldId id="369" r:id="rId17"/>
    <p:sldId id="290" r:id="rId18"/>
    <p:sldId id="336" r:id="rId19"/>
    <p:sldId id="342" r:id="rId20"/>
    <p:sldId id="350" r:id="rId21"/>
    <p:sldId id="649" r:id="rId22"/>
    <p:sldId id="650" r:id="rId23"/>
    <p:sldId id="370" r:id="rId24"/>
    <p:sldId id="362" r:id="rId25"/>
    <p:sldId id="651" r:id="rId26"/>
    <p:sldId id="652" r:id="rId27"/>
    <p:sldId id="282" r:id="rId28"/>
    <p:sldId id="653" r:id="rId29"/>
    <p:sldId id="275" r:id="rId30"/>
    <p:sldId id="357" r:id="rId31"/>
    <p:sldId id="654" r:id="rId32"/>
    <p:sldId id="334" r:id="rId33"/>
    <p:sldId id="359" r:id="rId34"/>
    <p:sldId id="322" r:id="rId35"/>
    <p:sldId id="646" r:id="rId36"/>
    <p:sldId id="360" r:id="rId37"/>
    <p:sldId id="276" r:id="rId38"/>
    <p:sldId id="361" r:id="rId39"/>
    <p:sldId id="280" r:id="rId40"/>
    <p:sldId id="365" r:id="rId41"/>
    <p:sldId id="372" r:id="rId42"/>
    <p:sldId id="371" r:id="rId43"/>
    <p:sldId id="281" r:id="rId44"/>
    <p:sldId id="285" r:id="rId45"/>
    <p:sldId id="287" r:id="rId46"/>
    <p:sldId id="656" r:id="rId47"/>
    <p:sldId id="289" r:id="rId48"/>
    <p:sldId id="375" r:id="rId49"/>
    <p:sldId id="323" r:id="rId50"/>
    <p:sldId id="286" r:id="rId51"/>
    <p:sldId id="645" r:id="rId52"/>
  </p:sldIdLst>
  <p:sldSz cx="12192000" cy="6858000"/>
  <p:notesSz cx="6858000" cy="9144000"/>
  <p:custDataLst>
    <p:tags r:id="rId5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3CFDD"/>
    <a:srgbClr val="E2EFD9"/>
    <a:srgbClr val="6699FF"/>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1" autoAdjust="0"/>
    <p:restoredTop sz="64044" autoAdjust="0"/>
  </p:normalViewPr>
  <p:slideViewPr>
    <p:cSldViewPr snapToGrid="0" showGuides="1">
      <p:cViewPr varScale="1">
        <p:scale>
          <a:sx n="71" d="100"/>
          <a:sy n="71" d="100"/>
        </p:scale>
        <p:origin x="2058" y="60"/>
      </p:cViewPr>
      <p:guideLst>
        <p:guide orient="horz" pos="2183"/>
        <p:guide pos="3840"/>
      </p:guideLst>
    </p:cSldViewPr>
  </p:slideViewPr>
  <p:outlineViewPr>
    <p:cViewPr>
      <p:scale>
        <a:sx n="33" d="100"/>
        <a:sy n="33" d="100"/>
      </p:scale>
      <p:origin x="0" y="0"/>
    </p:cViewPr>
  </p:outlineViewPr>
  <p:notesTextViewPr>
    <p:cViewPr>
      <p:scale>
        <a:sx n="3" d="2"/>
        <a:sy n="3" d="2"/>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gs" Target="tags/tag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ie Davage" userId="f0451772-7718-4457-a9fb-8c630536f195" providerId="ADAL" clId="{8A9ECC51-9FFF-449F-A445-0C155CF2F9D1}"/>
    <pc:docChg chg="delSld modSld">
      <pc:chgData name="Connie Davage" userId="f0451772-7718-4457-a9fb-8c630536f195" providerId="ADAL" clId="{8A9ECC51-9FFF-449F-A445-0C155CF2F9D1}" dt="2025-10-09T15:08:13.885" v="5" actId="47"/>
      <pc:docMkLst>
        <pc:docMk/>
      </pc:docMkLst>
      <pc:sldChg chg="modNotesTx">
        <pc:chgData name="Connie Davage" userId="f0451772-7718-4457-a9fb-8c630536f195" providerId="ADAL" clId="{8A9ECC51-9FFF-449F-A445-0C155CF2F9D1}" dt="2025-10-09T15:06:11.321" v="0" actId="20577"/>
        <pc:sldMkLst>
          <pc:docMk/>
          <pc:sldMk cId="746998582" sldId="279"/>
        </pc:sldMkLst>
      </pc:sldChg>
      <pc:sldChg chg="modNotesTx">
        <pc:chgData name="Connie Davage" userId="f0451772-7718-4457-a9fb-8c630536f195" providerId="ADAL" clId="{8A9ECC51-9FFF-449F-A445-0C155CF2F9D1}" dt="2025-10-09T15:08:00.219" v="4" actId="6549"/>
        <pc:sldMkLst>
          <pc:docMk/>
          <pc:sldMk cId="1970649786" sldId="285"/>
        </pc:sldMkLst>
      </pc:sldChg>
      <pc:sldChg chg="modNotesTx">
        <pc:chgData name="Connie Davage" userId="f0451772-7718-4457-a9fb-8c630536f195" providerId="ADAL" clId="{8A9ECC51-9FFF-449F-A445-0C155CF2F9D1}" dt="2025-10-09T15:06:24.624" v="1" actId="6549"/>
        <pc:sldMkLst>
          <pc:docMk/>
          <pc:sldMk cId="1821477962" sldId="356"/>
        </pc:sldMkLst>
      </pc:sldChg>
      <pc:sldChg chg="modNotesTx">
        <pc:chgData name="Connie Davage" userId="f0451772-7718-4457-a9fb-8c630536f195" providerId="ADAL" clId="{8A9ECC51-9FFF-449F-A445-0C155CF2F9D1}" dt="2025-10-09T15:07:05.916" v="2" actId="6549"/>
        <pc:sldMkLst>
          <pc:docMk/>
          <pc:sldMk cId="1740191448" sldId="362"/>
        </pc:sldMkLst>
      </pc:sldChg>
      <pc:sldChg chg="del">
        <pc:chgData name="Connie Davage" userId="f0451772-7718-4457-a9fb-8c630536f195" providerId="ADAL" clId="{8A9ECC51-9FFF-449F-A445-0C155CF2F9D1}" dt="2025-10-09T15:08:13.885" v="5" actId="47"/>
        <pc:sldMkLst>
          <pc:docMk/>
          <pc:sldMk cId="807386996" sldId="65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09/10/2025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dirty="0"/>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dirty="0"/>
          </a:p>
        </p:txBody>
      </p:sp>
    </p:spTree>
    <p:extLst>
      <p:ext uri="{BB962C8B-B14F-4D97-AF65-F5344CB8AC3E}">
        <p14:creationId xmlns:p14="http://schemas.microsoft.com/office/powerpoint/2010/main" val="171726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4087581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You’ve probably heard this quote. It means that his discoveries were only possible because of the brilliant scientists who came before him.</a:t>
            </a:r>
          </a:p>
          <a:p>
            <a:endParaRPr lang="en-GB" dirty="0">
              <a:cs typeface="Calibri"/>
            </a:endParaRPr>
          </a:p>
          <a:p>
            <a:r>
              <a:rPr lang="en-GB" dirty="0">
                <a:cs typeface="Calibri"/>
              </a:rPr>
              <a:t>That idea really connects to referencing – when you write assignment, you’re building on other people’s ideas. By citing their work, you’re showing respect for their contributions and acknowledge that your own understanding comes from what they’ve already discovered. So referencing isn’t just a rule  - it’s how you show you’re part of the ongoing conversation in that field. </a:t>
            </a:r>
          </a:p>
          <a:p>
            <a:r>
              <a:rPr lang="en-GB" dirty="0">
                <a:cs typeface="Calibri"/>
              </a:rPr>
              <a:t>Good referencing also show your lecturer the depth of your research conducted for the topic you are discussing. Correct referencing also get better mark for your work. </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073537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Read widely and assimilate information from different sources, such as lectures, </a:t>
            </a:r>
            <a:r>
              <a:rPr lang="en-US" dirty="0" err="1">
                <a:cs typeface="Calibri"/>
              </a:rPr>
              <a:t>moodle</a:t>
            </a:r>
            <a:r>
              <a:rPr lang="en-US" dirty="0">
                <a:cs typeface="Calibri"/>
              </a:rPr>
              <a:t>, web,</a:t>
            </a:r>
            <a:r>
              <a:rPr lang="en-GB" dirty="0">
                <a:cs typeface="Calibri"/>
              </a:rPr>
              <a:t> books, journals, tv, newspapers and more. </a:t>
            </a:r>
          </a:p>
          <a:p>
            <a:endParaRPr lang="en-US" dirty="0">
              <a:cs typeface="Calibri"/>
            </a:endParaRPr>
          </a:p>
          <a:p>
            <a:r>
              <a:rPr lang="en-US" dirty="0">
                <a:cs typeface="Calibri"/>
              </a:rPr>
              <a:t>Take notes as you go along, making sure to highlight any quotes, paraphrasing, where you got the idea / words/ information from.</a:t>
            </a:r>
            <a:endParaRPr lang="en-GB" dirty="0">
              <a:cs typeface="Calibri"/>
            </a:endParaRPr>
          </a:p>
          <a:p>
            <a:endParaRPr lang="en-US" dirty="0">
              <a:cs typeface="Calibri"/>
            </a:endParaRPr>
          </a:p>
          <a:p>
            <a:r>
              <a:rPr lang="en-US" dirty="0">
                <a:cs typeface="Calibri"/>
              </a:rPr>
              <a:t>Keep asking yourself,  How do you know this information? </a:t>
            </a:r>
            <a:r>
              <a:rPr lang="en-US" dirty="0"/>
              <a:t>Whose idea is it? </a:t>
            </a:r>
            <a:endParaRPr lang="en-US" dirty="0">
              <a:cs typeface="Calibri"/>
            </a:endParaRPr>
          </a:p>
          <a:p>
            <a:endParaRPr lang="en-US" dirty="0">
              <a:cs typeface="Calibri"/>
            </a:endParaRPr>
          </a:p>
          <a:p>
            <a:r>
              <a:rPr lang="en-US" dirty="0">
                <a:cs typeface="Calibri"/>
              </a:rPr>
              <a:t>Draw your own conclusions based on your understanding of the evidence and information you have found, acknowledge your sources, also known as attribution. </a:t>
            </a:r>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5</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dirty="0"/>
          </a:p>
        </p:txBody>
      </p:sp>
    </p:spTree>
    <p:extLst>
      <p:ext uri="{BB962C8B-B14F-4D97-AF65-F5344CB8AC3E}">
        <p14:creationId xmlns:p14="http://schemas.microsoft.com/office/powerpoint/2010/main" val="3936758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b="0" i="0" dirty="0">
                <a:solidFill>
                  <a:srgbClr val="333333"/>
                </a:solidFill>
                <a:effectLst/>
                <a:latin typeface="avenir-regular-class"/>
              </a:rPr>
              <a:t>Harvard uses an author-date format. You can see from this example, there are brief acknowledgement of your source in the body of your work at the begin or the end of the sentence, providing just the author and year. At the end of the work, there is a list of the sources with full information that you have used in your work form the ‘reference list’. It is compiled alphabetically by author’s surname.  </a:t>
            </a:r>
          </a:p>
          <a:p>
            <a:pPr marL="0" indent="0">
              <a:buFontTx/>
              <a:buNone/>
            </a:pPr>
            <a:endParaRPr lang="en-GB" b="0" i="0" dirty="0">
              <a:solidFill>
                <a:srgbClr val="333333"/>
              </a:solidFill>
              <a:effectLst/>
              <a:latin typeface="avenir-regular-class"/>
            </a:endParaRPr>
          </a:p>
          <a:p>
            <a:pPr marL="0" indent="0">
              <a:buFontTx/>
              <a:buNone/>
            </a:pPr>
            <a:r>
              <a:rPr lang="en-GB" b="0" i="0" dirty="0">
                <a:solidFill>
                  <a:srgbClr val="333333"/>
                </a:solidFill>
                <a:effectLst/>
                <a:latin typeface="avenir-regular-class"/>
              </a:rPr>
              <a:t>In this example, you can see there are </a:t>
            </a:r>
            <a:r>
              <a:rPr lang="en-GB" b="0" i="0" dirty="0" err="1">
                <a:solidFill>
                  <a:srgbClr val="333333"/>
                </a:solidFill>
                <a:effectLst/>
                <a:latin typeface="avenir-regular-class"/>
              </a:rPr>
              <a:t>parensitical</a:t>
            </a:r>
            <a:r>
              <a:rPr lang="en-GB" b="0" i="0" dirty="0">
                <a:solidFill>
                  <a:srgbClr val="333333"/>
                </a:solidFill>
                <a:effectLst/>
                <a:latin typeface="avenir-regular-class"/>
              </a:rPr>
              <a:t> citation and narrative citation. Which one to use depending on your writing style. We will look this in details later on. </a:t>
            </a:r>
          </a:p>
          <a:p>
            <a:pPr marL="228600" indent="-228600">
              <a:buAutoNum type="arabicPeriod"/>
            </a:pPr>
            <a:endParaRPr lang="en-GB" b="0" i="0" dirty="0">
              <a:solidFill>
                <a:srgbClr val="333333"/>
              </a:solidFill>
              <a:effectLst/>
              <a:latin typeface="avenir-regular-class"/>
            </a:endParaRPr>
          </a:p>
          <a:p>
            <a:pPr marL="228600" indent="-228600">
              <a:buAutoNum type="arabicPeriod"/>
            </a:pPr>
            <a:endParaRPr lang="en-GB" b="0" i="0" dirty="0">
              <a:solidFill>
                <a:srgbClr val="333333"/>
              </a:solidFill>
              <a:effectLst/>
              <a:latin typeface="avenir-regular-class"/>
            </a:endParaRP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494380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In-text citation used to integrate sources into your work, to let your reader know when you have used other scholar or expert’s idea or words. </a:t>
            </a:r>
          </a:p>
          <a:p>
            <a:endParaRPr lang="en-US" dirty="0">
              <a:cs typeface="Calibri"/>
            </a:endParaRPr>
          </a:p>
          <a:p>
            <a:r>
              <a:rPr lang="en-US" dirty="0">
                <a:cs typeface="Calibri"/>
              </a:rPr>
              <a:t>You can “Quote, paraphrase or </a:t>
            </a:r>
            <a:r>
              <a:rPr lang="en-US" dirty="0" err="1">
                <a:cs typeface="Calibri"/>
              </a:rPr>
              <a:t>Summarise</a:t>
            </a:r>
            <a:r>
              <a:rPr lang="en-US" dirty="0">
                <a:cs typeface="Calibri"/>
              </a:rPr>
              <a:t>”. Intext citation forms part of your word count, it should be brief. It’s only contains: Author, Year and Page number when you quote or refer to a specific part or idea)</a:t>
            </a: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difference between Quoting and Paraphrasing. </a:t>
            </a:r>
          </a:p>
          <a:p>
            <a:endParaRPr lang="en-GB" dirty="0"/>
          </a:p>
          <a:p>
            <a:r>
              <a:rPr lang="en-GB" dirty="0"/>
              <a:t>Paraphrasing is using someone else’s idea and putting it into your own words. Summarising is providing a brief overview of someone else’s idea. </a:t>
            </a:r>
          </a:p>
          <a:p>
            <a:r>
              <a:rPr lang="en-GB" b="1" i="0" dirty="0">
                <a:solidFill>
                  <a:srgbClr val="333333"/>
                </a:solidFill>
                <a:effectLst/>
                <a:latin typeface="avenir-regular-class"/>
              </a:rPr>
              <a:t>summarise</a:t>
            </a:r>
            <a:r>
              <a:rPr lang="en-GB" b="0" i="0" dirty="0">
                <a:solidFill>
                  <a:srgbClr val="333333"/>
                </a:solidFill>
                <a:effectLst/>
                <a:latin typeface="avenir-regular-class"/>
              </a:rPr>
              <a:t>, you provide a brief statement of the main points of an article, </a:t>
            </a:r>
            <a:r>
              <a:rPr lang="en-GB" b="1" i="0" dirty="0">
                <a:solidFill>
                  <a:srgbClr val="333333"/>
                </a:solidFill>
                <a:effectLst/>
                <a:latin typeface="avenir-regular-class"/>
              </a:rPr>
              <a:t>web page</a:t>
            </a:r>
            <a:r>
              <a:rPr lang="en-GB" b="0" i="0" dirty="0">
                <a:solidFill>
                  <a:srgbClr val="333333"/>
                </a:solidFill>
                <a:effectLst/>
                <a:latin typeface="avenir-regular-class"/>
              </a:rPr>
              <a:t>, chapter or book</a:t>
            </a:r>
          </a:p>
          <a:p>
            <a:r>
              <a:rPr lang="en-GB" b="1" i="0" dirty="0">
                <a:solidFill>
                  <a:srgbClr val="333333"/>
                </a:solidFill>
                <a:effectLst/>
                <a:latin typeface="avenir-regular-class"/>
              </a:rPr>
              <a:t>paraphrasing</a:t>
            </a:r>
            <a:r>
              <a:rPr lang="en-GB" b="0" i="0" dirty="0">
                <a:solidFill>
                  <a:srgbClr val="333333"/>
                </a:solidFill>
                <a:effectLst/>
                <a:latin typeface="avenir-regular-class"/>
              </a:rPr>
              <a:t> as it only lists the main topics or headings</a:t>
            </a:r>
          </a:p>
          <a:p>
            <a:endParaRPr lang="en-GB" b="0" i="0" dirty="0">
              <a:solidFill>
                <a:srgbClr val="333333"/>
              </a:solidFill>
              <a:effectLst/>
              <a:latin typeface="avenir-regular-class"/>
            </a:endParaRPr>
          </a:p>
          <a:p>
            <a:r>
              <a:rPr lang="en-GB" b="0" i="0" dirty="0">
                <a:solidFill>
                  <a:srgbClr val="333333"/>
                </a:solidFill>
                <a:effectLst/>
                <a:latin typeface="avenir-regular-class"/>
              </a:rPr>
              <a:t>When you quote someone’s exact word, you must use “ quotation marks”. In our referencing handbook, it state; “double quotation” mark, however, ‘single quotation’ marks also acceptable by some lecturers or department. But you must be consistent. </a:t>
            </a: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15482449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included intext citations as well as a direct quoting. You noticed that we don’t read the author’s name out. This is parenthetical citation. It makes words flow better.</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dirty="0"/>
          </a:p>
        </p:txBody>
      </p:sp>
    </p:spTree>
    <p:extLst>
      <p:ext uri="{BB962C8B-B14F-4D97-AF65-F5344CB8AC3E}">
        <p14:creationId xmlns:p14="http://schemas.microsoft.com/office/powerpoint/2010/main" val="29468458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Parenthetical citation focuses on the idea itself rather than the author. The emphasis is on the content being cited, making it useful when integrating multiple sources or summarizing general knowledge.</a:t>
            </a:r>
          </a:p>
          <a:p>
            <a:endParaRPr lang="en-US"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4054628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Narrative citation places ore emphasis on the author’s perspective, research or contribution. This is useful when discussing a specific researcher’s viewpoint or when contrasting different studies. So parenthetical citations priorities the information, while narrative citations highlight the author’s role in the discussion. </a:t>
            </a: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6E5D3-2D1D-4335-8033-F314E4E9B495}" type="slidenum">
              <a:rPr lang="en-GB" smtClean="0"/>
              <a:t>13</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cs typeface="Calibri" panose="020F0502020204030204" pitchFamily="34" charset="0"/>
              </a:rPr>
              <a:t>Use of quotation marks and page numbers show your reader, you have used the exact words of the author cited in the sentence. </a:t>
            </a:r>
          </a:p>
          <a:p>
            <a:endParaRPr lang="en-GB" dirty="0"/>
          </a:p>
        </p:txBody>
      </p:sp>
      <p:sp>
        <p:nvSpPr>
          <p:cNvPr id="4" name="Slide Number Placeholder 3"/>
          <p:cNvSpPr>
            <a:spLocks noGrp="1"/>
          </p:cNvSpPr>
          <p:nvPr>
            <p:ph type="sldNum" sz="quarter" idx="5"/>
          </p:nvPr>
        </p:nvSpPr>
        <p:spPr/>
        <p:txBody>
          <a:bodyPr/>
          <a:lstStyle/>
          <a:p>
            <a:fld id="{8236E5D3-2D1D-4335-8033-F314E4E9B495}" type="slidenum">
              <a:rPr lang="en-GB" smtClean="0"/>
              <a:t>15</a:t>
            </a:fld>
            <a:endParaRPr lang="en-GB"/>
          </a:p>
        </p:txBody>
      </p:sp>
    </p:spTree>
    <p:extLst>
      <p:ext uri="{BB962C8B-B14F-4D97-AF65-F5344CB8AC3E}">
        <p14:creationId xmlns:p14="http://schemas.microsoft.com/office/powerpoint/2010/main" val="39495817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dirty="0"/>
          </a:p>
        </p:txBody>
      </p:sp>
    </p:spTree>
    <p:extLst>
      <p:ext uri="{BB962C8B-B14F-4D97-AF65-F5344CB8AC3E}">
        <p14:creationId xmlns:p14="http://schemas.microsoft.com/office/powerpoint/2010/main" val="16922379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dirty="0"/>
          </a:p>
        </p:txBody>
      </p:sp>
    </p:spTree>
    <p:extLst>
      <p:ext uri="{BB962C8B-B14F-4D97-AF65-F5344CB8AC3E}">
        <p14:creationId xmlns:p14="http://schemas.microsoft.com/office/powerpoint/2010/main" val="6925486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3CFDB-2637-2B07-3C6D-E20004AC06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0CAE2D-79D7-29A0-BE62-1F9AC515AE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4F43E0-CE20-6188-CCE6-C865249D376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B1F4B1-C33B-1446-EA27-0D631ECED955}"/>
              </a:ext>
            </a:extLst>
          </p:cNvPr>
          <p:cNvSpPr>
            <a:spLocks noGrp="1"/>
          </p:cNvSpPr>
          <p:nvPr>
            <p:ph type="sldNum" sz="quarter" idx="5"/>
          </p:nvPr>
        </p:nvSpPr>
        <p:spPr/>
        <p:txBody>
          <a:bodyPr/>
          <a:lstStyle/>
          <a:p>
            <a:fld id="{7C1845D0-53D4-4312-8F17-71CDCA72431A}" type="slidenum">
              <a:rPr lang="en-GB" smtClean="0"/>
              <a:t>19</a:t>
            </a:fld>
            <a:endParaRPr lang="en-GB" dirty="0"/>
          </a:p>
        </p:txBody>
      </p:sp>
    </p:spTree>
    <p:extLst>
      <p:ext uri="{BB962C8B-B14F-4D97-AF65-F5344CB8AC3E}">
        <p14:creationId xmlns:p14="http://schemas.microsoft.com/office/powerpoint/2010/main" val="12120630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22015018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42663251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14938590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journal article can be accessed in hard copy, if that is the case, you can leave the ‘where’ part, finished the reference with the pagination. However, it is a good practice to add the </a:t>
            </a:r>
            <a:r>
              <a:rPr lang="en-GB" dirty="0" err="1"/>
              <a:t>doi</a:t>
            </a:r>
            <a:r>
              <a:rPr lang="en-GB" dirty="0"/>
              <a:t> if you can find one. </a:t>
            </a: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3036479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URL / Full Name</a:t>
            </a:r>
          </a:p>
          <a:p>
            <a:r>
              <a:rPr lang="en-GB" dirty="0"/>
              <a:t>Uniform resource locator</a:t>
            </a: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5075874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dirty="0"/>
          </a:p>
        </p:txBody>
      </p:sp>
    </p:spTree>
    <p:extLst>
      <p:ext uri="{BB962C8B-B14F-4D97-AF65-F5344CB8AC3E}">
        <p14:creationId xmlns:p14="http://schemas.microsoft.com/office/powerpoint/2010/main" val="7337426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‘no date’</a:t>
            </a: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32415750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29336052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18399902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G.H. no space between initials</a:t>
            </a:r>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4796797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Treat this as a web page</a:t>
            </a:r>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5207909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 magazine is a professional trade publication. Is not peer-reviewed. Treat this as a website. </a:t>
            </a:r>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2836331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18563784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42476243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Importing Sources</a:t>
            </a:r>
            <a:r>
              <a:rPr lang="en-GB" sz="1200" b="0" i="0" kern="1200" dirty="0">
                <a:solidFill>
                  <a:schemeClr val="tx1"/>
                </a:solidFill>
                <a:effectLst/>
                <a:latin typeface="+mn-lt"/>
                <a:ea typeface="+mn-ea"/>
                <a:cs typeface="+mn-cs"/>
              </a:rPr>
              <a:t>: Drag-and-drop PDFs or use the </a:t>
            </a:r>
            <a:r>
              <a:rPr lang="en-GB" sz="1200" b="1" i="0" kern="1200" dirty="0">
                <a:solidFill>
                  <a:schemeClr val="tx1"/>
                </a:solidFill>
                <a:effectLst/>
                <a:latin typeface="+mn-lt"/>
                <a:ea typeface="+mn-ea"/>
                <a:cs typeface="+mn-cs"/>
              </a:rPr>
              <a:t>Zotero Connector</a:t>
            </a:r>
            <a:r>
              <a:rPr lang="en-GB" sz="1200" b="0" i="0" kern="1200" dirty="0">
                <a:solidFill>
                  <a:schemeClr val="tx1"/>
                </a:solidFill>
                <a:effectLst/>
                <a:latin typeface="+mn-lt"/>
                <a:ea typeface="+mn-ea"/>
                <a:cs typeface="+mn-cs"/>
              </a:rPr>
              <a:t> browser extension to capture metadata and full-text from websites, databases, and library catalogues.</a:t>
            </a:r>
          </a:p>
          <a:p>
            <a:r>
              <a:rPr lang="en-GB" sz="1200" b="1" i="0" kern="1200" dirty="0">
                <a:solidFill>
                  <a:schemeClr val="tx1"/>
                </a:solidFill>
                <a:effectLst/>
                <a:latin typeface="+mn-lt"/>
                <a:ea typeface="+mn-ea"/>
                <a:cs typeface="+mn-cs"/>
              </a:rPr>
              <a:t>Organizing</a:t>
            </a:r>
            <a:r>
              <a:rPr lang="en-GB" sz="1200" b="0" i="0" kern="1200" dirty="0">
                <a:solidFill>
                  <a:schemeClr val="tx1"/>
                </a:solidFill>
                <a:effectLst/>
                <a:latin typeface="+mn-lt"/>
                <a:ea typeface="+mn-ea"/>
                <a:cs typeface="+mn-cs"/>
              </a:rPr>
              <a:t>: Use </a:t>
            </a:r>
            <a:r>
              <a:rPr lang="en-GB" sz="1200" b="1" i="0" kern="1200" dirty="0">
                <a:solidFill>
                  <a:schemeClr val="tx1"/>
                </a:solidFill>
                <a:effectLst/>
                <a:latin typeface="+mn-lt"/>
                <a:ea typeface="+mn-ea"/>
                <a:cs typeface="+mn-cs"/>
              </a:rPr>
              <a:t>collections</a:t>
            </a:r>
            <a:r>
              <a:rPr lang="en-GB" sz="1200" b="0" i="0" kern="1200" dirty="0">
                <a:solidFill>
                  <a:schemeClr val="tx1"/>
                </a:solidFill>
                <a:effectLst/>
                <a:latin typeface="+mn-lt"/>
                <a:ea typeface="+mn-ea"/>
                <a:cs typeface="+mn-cs"/>
              </a:rPr>
              <a:t> (folders) and </a:t>
            </a:r>
            <a:r>
              <a:rPr lang="en-GB" sz="1200" b="1" i="0" kern="1200" dirty="0">
                <a:solidFill>
                  <a:schemeClr val="tx1"/>
                </a:solidFill>
                <a:effectLst/>
                <a:latin typeface="+mn-lt"/>
                <a:ea typeface="+mn-ea"/>
                <a:cs typeface="+mn-cs"/>
              </a:rPr>
              <a:t>tags</a:t>
            </a:r>
            <a:r>
              <a:rPr lang="en-GB" sz="1200" b="0" i="0" kern="1200" dirty="0">
                <a:solidFill>
                  <a:schemeClr val="tx1"/>
                </a:solidFill>
                <a:effectLst/>
                <a:latin typeface="+mn-lt"/>
                <a:ea typeface="+mn-ea"/>
                <a:cs typeface="+mn-cs"/>
              </a:rPr>
              <a:t> to group and label references. Items can belong to multiple collections.</a:t>
            </a:r>
          </a:p>
          <a:p>
            <a:r>
              <a:rPr lang="en-GB" sz="1200" b="1" i="0" kern="1200" dirty="0">
                <a:solidFill>
                  <a:schemeClr val="tx1"/>
                </a:solidFill>
                <a:effectLst/>
                <a:latin typeface="+mn-lt"/>
                <a:ea typeface="+mn-ea"/>
                <a:cs typeface="+mn-cs"/>
              </a:rPr>
              <a:t>Annotating</a:t>
            </a:r>
            <a:r>
              <a:rPr lang="en-GB" sz="1200" b="0" i="0" kern="1200" dirty="0">
                <a:solidFill>
                  <a:schemeClr val="tx1"/>
                </a:solidFill>
                <a:effectLst/>
                <a:latin typeface="+mn-lt"/>
                <a:ea typeface="+mn-ea"/>
                <a:cs typeface="+mn-cs"/>
              </a:rPr>
              <a:t>: Built-in PDF reader allows highlighting, sticky notes, and markdown-based note-taking.</a:t>
            </a:r>
          </a:p>
          <a:p>
            <a:r>
              <a:rPr lang="en-GB" sz="1200" b="1" i="0" kern="1200" dirty="0">
                <a:solidFill>
                  <a:schemeClr val="tx1"/>
                </a:solidFill>
                <a:effectLst/>
                <a:latin typeface="+mn-lt"/>
                <a:ea typeface="+mn-ea"/>
                <a:cs typeface="+mn-cs"/>
              </a:rPr>
              <a:t>Citing</a:t>
            </a:r>
            <a:r>
              <a:rPr lang="en-GB" sz="1200" b="0" i="0" kern="1200" dirty="0">
                <a:solidFill>
                  <a:schemeClr val="tx1"/>
                </a:solidFill>
                <a:effectLst/>
                <a:latin typeface="+mn-lt"/>
                <a:ea typeface="+mn-ea"/>
                <a:cs typeface="+mn-cs"/>
              </a:rPr>
              <a:t>: Seamless integration with Word. Insert citations, auto-generate bibliographies, and switch citation styles easily.</a:t>
            </a:r>
          </a:p>
          <a:p>
            <a:r>
              <a:rPr lang="en-GB" sz="1200" b="1" i="0" kern="1200" dirty="0">
                <a:solidFill>
                  <a:schemeClr val="tx1"/>
                </a:solidFill>
                <a:effectLst/>
                <a:latin typeface="+mn-lt"/>
                <a:ea typeface="+mn-ea"/>
                <a:cs typeface="+mn-cs"/>
              </a:rPr>
              <a:t>Tablet Reading</a:t>
            </a:r>
            <a:r>
              <a:rPr lang="en-GB" sz="1200" b="0" i="0" kern="1200" dirty="0">
                <a:solidFill>
                  <a:schemeClr val="tx1"/>
                </a:solidFill>
                <a:effectLst/>
                <a:latin typeface="+mn-lt"/>
                <a:ea typeface="+mn-ea"/>
                <a:cs typeface="+mn-cs"/>
              </a:rPr>
              <a:t>: Sync PDFs to a tablet using cloud storage (e.g., Google Drive) for annotation on the go.</a:t>
            </a:r>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25502636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43</a:t>
            </a:fld>
            <a:endParaRPr lang="en-GB" dirty="0"/>
          </a:p>
        </p:txBody>
      </p:sp>
    </p:spTree>
    <p:extLst>
      <p:ext uri="{BB962C8B-B14F-4D97-AF65-F5344CB8AC3E}">
        <p14:creationId xmlns:p14="http://schemas.microsoft.com/office/powerpoint/2010/main" val="20132451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dirty="0"/>
          </a:p>
        </p:txBody>
      </p:sp>
    </p:spTree>
    <p:extLst>
      <p:ext uri="{BB962C8B-B14F-4D97-AF65-F5344CB8AC3E}">
        <p14:creationId xmlns:p14="http://schemas.microsoft.com/office/powerpoint/2010/main" val="40059296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47</a:t>
            </a:fld>
            <a:endParaRPr lang="en-GB" dirty="0"/>
          </a:p>
        </p:txBody>
      </p:sp>
    </p:spTree>
    <p:extLst>
      <p:ext uri="{BB962C8B-B14F-4D97-AF65-F5344CB8AC3E}">
        <p14:creationId xmlns:p14="http://schemas.microsoft.com/office/powerpoint/2010/main" val="190904777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53F502-B01F-F399-EF21-A07C0A10D1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38FBC9-CD25-1F14-F5F6-2AA56B96DE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C2F98D-7CB7-B11D-D7F6-8C9F62AD8C7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AF18319-8F24-AF61-3DE7-EB01C83BAB0E}"/>
              </a:ext>
            </a:extLst>
          </p:cNvPr>
          <p:cNvSpPr>
            <a:spLocks noGrp="1"/>
          </p:cNvSpPr>
          <p:nvPr>
            <p:ph type="sldNum" sz="quarter" idx="5"/>
          </p:nvPr>
        </p:nvSpPr>
        <p:spPr/>
        <p:txBody>
          <a:bodyPr/>
          <a:lstStyle/>
          <a:p>
            <a:fld id="{7C1845D0-53D4-4312-8F17-71CDCA72431A}" type="slidenum">
              <a:rPr lang="en-GB" smtClean="0"/>
              <a:t>48</a:t>
            </a:fld>
            <a:endParaRPr lang="en-GB" dirty="0"/>
          </a:p>
        </p:txBody>
      </p:sp>
    </p:spTree>
    <p:extLst>
      <p:ext uri="{BB962C8B-B14F-4D97-AF65-F5344CB8AC3E}">
        <p14:creationId xmlns:p14="http://schemas.microsoft.com/office/powerpoint/2010/main" val="12955651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dirty="0"/>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dirty="0"/>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dirty="0"/>
              <a:t>Click icon to add picture</a:t>
            </a:r>
            <a:endParaRPr lang="en-GB" dirty="0"/>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dirty="0"/>
              <a:t>Click icon to add picture</a:t>
            </a:r>
            <a:endParaRPr lang="en-GB" dirty="0"/>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Edit Master text styles</a:t>
            </a:r>
          </a:p>
        </p:txBody>
      </p:sp>
    </p:spTree>
    <p:extLst>
      <p:ext uri="{BB962C8B-B14F-4D97-AF65-F5344CB8AC3E}">
        <p14:creationId xmlns:p14="http://schemas.microsoft.com/office/powerpoint/2010/main" val="2405999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64" r:id="rId13"/>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mod/page/view.php?id=515758" TargetMode="External"/><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7.xml"/><Relationship Id="rId4" Type="http://schemas.openxmlformats.org/officeDocument/2006/relationships/hyperlink" Target="https://moodle.uwtsd.ac.uk/mod/page/view.php?id=515794"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11.xml"/><Relationship Id="rId5" Type="http://schemas.openxmlformats.org/officeDocument/2006/relationships/hyperlink" Target="https://libguides.leedsbeckett.ac.uk/home" TargetMode="External"/><Relationship Id="rId4" Type="http://schemas.openxmlformats.org/officeDocument/2006/relationships/hyperlink" Target="http://creativecommons.org/licenses/by/4.0/"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4.svg"/></Relationships>
</file>

<file path=ppt/slides/_rels/slide1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citethemrightonline-com.ezproxy.uwtsd.ac.uk/article?docid=b-9781350928060&amp;tocid=b-9781350928060-setting-out-citations" TargetMode="External"/><Relationship Id="rId2" Type="http://schemas.openxmlformats.org/officeDocument/2006/relationships/hyperlink" Target="https://librarysearch.uwtsd.ac.uk/permalink/44WHELF_UWTSD/1pbrh66/alma99100241658802421" TargetMode="Externa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hyperlink" Target="https://moodle.uwtsd.ac.uk/mod/page/view.php?id=475604"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10.xml"/><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theconversation.com/managing-people-for-the-first-time-expert-tips-on-how-to-succeed-198615" TargetMode="External"/><Relationship Id="rId2" Type="http://schemas.openxmlformats.org/officeDocument/2006/relationships/notesSlide" Target="../notesSlides/notesSlide21.xml"/><Relationship Id="rId1" Type="http://schemas.openxmlformats.org/officeDocument/2006/relationships/slideLayout" Target="../slideLayouts/slideLayout10.xml"/><Relationship Id="rId4" Type="http://schemas.openxmlformats.org/officeDocument/2006/relationships/image" Target="../media/image47.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8.xml"/><Relationship Id="rId1" Type="http://schemas.openxmlformats.org/officeDocument/2006/relationships/slideLayout" Target="../slideLayouts/slideLayout10.xml"/><Relationship Id="rId4" Type="http://schemas.openxmlformats.org/officeDocument/2006/relationships/hyperlink" Target="https://community.cipd.co.uk/cipd-blogs/b/cipd_member_blog"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9.xml"/><Relationship Id="rId1" Type="http://schemas.openxmlformats.org/officeDocument/2006/relationships/slideLayout" Target="../slideLayouts/slideLayout10.xml"/><Relationship Id="rId4" Type="http://schemas.openxmlformats.org/officeDocument/2006/relationships/hyperlink" Target="https://www.hrmagazine.co.uk/content/features/rob-briner-spend-longer-on-evidence-based-decision-making"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cipd.org/uk/knowledge/podcasts/hr-people-pod/" TargetMode="External"/><Relationship Id="rId2" Type="http://schemas.openxmlformats.org/officeDocument/2006/relationships/image" Target="../media/image52.png"/><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3.jpeg"/><Relationship Id="rId7" Type="http://schemas.openxmlformats.org/officeDocument/2006/relationships/hyperlink" Target="https://intranet.uwtsd.ac.uk/media/279/download?attachment" TargetMode="External"/><Relationship Id="rId2" Type="http://schemas.openxmlformats.org/officeDocument/2006/relationships/notesSlide" Target="../notesSlides/notesSlide30.xml"/><Relationship Id="rId1" Type="http://schemas.openxmlformats.org/officeDocument/2006/relationships/slideLayout" Target="../slideLayouts/slideLayout11.xml"/><Relationship Id="rId6" Type="http://schemas.openxmlformats.org/officeDocument/2006/relationships/image" Target="../media/image54.jpeg"/><Relationship Id="rId5" Type="http://schemas.openxmlformats.org/officeDocument/2006/relationships/hyperlink" Target="https://librarysearch.uwtsd.ac.uk/discovery/fulldisplay?docid=alma99100442902002421&amp;context=L&amp;vid=44WHELF_UWTSD:44WHELF_UWTSD_VU1&amp;lang=en&amp;search_scope=MyInst_and_CI&amp;adaptor=Local%20Search%20Engine&amp;tab=Everything&amp;query=any,contains,cite%20them%20right" TargetMode="External"/><Relationship Id="rId4" Type="http://schemas.openxmlformats.org/officeDocument/2006/relationships/hyperlink" Target="https://www-citethemrightonline-com.ezproxy.uwtsd.ac.uk/"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1.xml"/><Relationship Id="rId1" Type="http://schemas.openxmlformats.org/officeDocument/2006/relationships/slideLayout" Target="../slideLayouts/slideLayout10.xml"/><Relationship Id="rId4" Type="http://schemas.openxmlformats.org/officeDocument/2006/relationships/hyperlink" Target="https://www.mybib.com/"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2.xml"/><Relationship Id="rId1" Type="http://schemas.openxmlformats.org/officeDocument/2006/relationships/slideLayout" Target="../slideLayouts/slideLayout10.xml"/><Relationship Id="rId4" Type="http://schemas.openxmlformats.org/officeDocument/2006/relationships/hyperlink" Target="https://zbib.org/"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3.xml"/><Relationship Id="rId1" Type="http://schemas.openxmlformats.org/officeDocument/2006/relationships/slideLayout" Target="../slideLayouts/slideLayout10.xml"/><Relationship Id="rId4" Type="http://schemas.openxmlformats.org/officeDocument/2006/relationships/hyperlink" Target="https://digitalservices.uwtsd.ac.uk/library/academic-and-infoskills/refworks/"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zbib.org/" TargetMode="External"/><Relationship Id="rId7" Type="http://schemas.openxmlformats.org/officeDocument/2006/relationships/hyperlink" Target="https://moodle.uwtsd.ac.uk/mod/page/view.php?id=515793" TargetMode="External"/><Relationship Id="rId2" Type="http://schemas.openxmlformats.org/officeDocument/2006/relationships/hyperlink" Target="https://www.mybib.com/" TargetMode="External"/><Relationship Id="rId1" Type="http://schemas.openxmlformats.org/officeDocument/2006/relationships/slideLayout" Target="../slideLayouts/slideLayout7.xml"/><Relationship Id="rId6" Type="http://schemas.openxmlformats.org/officeDocument/2006/relationships/hyperlink" Target="https://www.mendeley.com/" TargetMode="External"/><Relationship Id="rId5" Type="http://schemas.openxmlformats.org/officeDocument/2006/relationships/hyperlink" Target="https://refworks.proquest.com/signup/email/" TargetMode="External"/><Relationship Id="rId4" Type="http://schemas.openxmlformats.org/officeDocument/2006/relationships/hyperlink" Target="https://www.zotero.org/"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image" Target="../media/image59.jpg"/><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hyperlink" Target="https://moodle.uwtsd.ac.uk/course/view.php?id=11455" TargetMode="External"/><Relationship Id="rId7" Type="http://schemas.openxmlformats.org/officeDocument/2006/relationships/image" Target="../media/image61.png"/><Relationship Id="rId2" Type="http://schemas.openxmlformats.org/officeDocument/2006/relationships/notesSlide" Target="../notesSlides/notesSlide34.xml"/><Relationship Id="rId1" Type="http://schemas.openxmlformats.org/officeDocument/2006/relationships/slideLayout" Target="../slideLayouts/slideLayout13.xml"/><Relationship Id="rId6" Type="http://schemas.openxmlformats.org/officeDocument/2006/relationships/hyperlink" Target="https://www.youtube.com/playlist?list=PL8VCrbt1ecOQowwz2oxP4SmV0q3gWXw04" TargetMode="External"/><Relationship Id="rId5" Type="http://schemas.openxmlformats.org/officeDocument/2006/relationships/hyperlink" Target="https://digitalservices.uwtsd.ac.uk/wp-content/uploads/2025/09/Havard-en_v1.5-V1.pdf" TargetMode="External"/><Relationship Id="rId4" Type="http://schemas.openxmlformats.org/officeDocument/2006/relationships/hyperlink" Target="https://librarysearch.uwtsd.ac.uk/permalink/44WHELF_UWTSD/11c0l68/alma99100436002502421"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mailto:c.davage@uwtsd.ac.uk" TargetMode="External"/><Relationship Id="rId2" Type="http://schemas.openxmlformats.org/officeDocument/2006/relationships/notesSlide" Target="../notesSlides/notesSlide35.xml"/><Relationship Id="rId1" Type="http://schemas.openxmlformats.org/officeDocument/2006/relationships/slideLayout" Target="../slideLayouts/slideLayout11.xml"/><Relationship Id="rId5" Type="http://schemas.openxmlformats.org/officeDocument/2006/relationships/image" Target="../media/image63.jpg"/><Relationship Id="rId4" Type="http://schemas.openxmlformats.org/officeDocument/2006/relationships/hyperlink" Target="mailto:infoskills@uwtsd.ac.uk"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fontScale="85000" lnSpcReduction="20000"/>
          </a:bodyPr>
          <a:lstStyle/>
          <a:p>
            <a:r>
              <a:rPr lang="en-GB" dirty="0"/>
              <a:t>Connie Davage</a:t>
            </a:r>
          </a:p>
          <a:p>
            <a:r>
              <a:rPr lang="en-GB" dirty="0"/>
              <a:t>Academic Liaison Librarian</a:t>
            </a:r>
          </a:p>
          <a:p>
            <a:r>
              <a:rPr lang="en-GB" dirty="0"/>
              <a:t>IMH, Carmarthen</a:t>
            </a:r>
          </a:p>
        </p:txBody>
      </p:sp>
      <p:sp>
        <p:nvSpPr>
          <p:cNvPr id="4" name="Title 3"/>
          <p:cNvSpPr>
            <a:spLocks noGrp="1"/>
          </p:cNvSpPr>
          <p:nvPr>
            <p:ph type="title"/>
          </p:nvPr>
        </p:nvSpPr>
        <p:spPr>
          <a:xfrm>
            <a:off x="6127925" y="1520891"/>
            <a:ext cx="5937249" cy="2225400"/>
          </a:xfrm>
        </p:spPr>
        <p:txBody>
          <a:bodyPr/>
          <a:lstStyle/>
          <a:p>
            <a:r>
              <a:rPr lang="en-GB" dirty="0"/>
              <a:t>Harvard Referencing: </a:t>
            </a:r>
            <a:r>
              <a:rPr lang="en-GB" sz="3600" dirty="0"/>
              <a:t>the basics</a:t>
            </a:r>
          </a:p>
        </p:txBody>
      </p:sp>
      <p:pic>
        <p:nvPicPr>
          <p:cNvPr id="10" name="Picture Placeholder 9" descr="A stack of books on a table&#10;&#10;Description automatically generated">
            <a:extLst>
              <a:ext uri="{FF2B5EF4-FFF2-40B4-BE49-F238E27FC236}">
                <a16:creationId xmlns:a16="http://schemas.microsoft.com/office/drawing/2014/main" id="{CCDDDECB-4167-B8F9-8E13-09FAD7AEEB37}"/>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8221" r="18221"/>
          <a:stretch>
            <a:fillRect/>
          </a:stretch>
        </p:blipFill>
        <p:spPr/>
      </p:pic>
    </p:spTree>
    <p:extLst>
      <p:ext uri="{BB962C8B-B14F-4D97-AF65-F5344CB8AC3E}">
        <p14:creationId xmlns:p14="http://schemas.microsoft.com/office/powerpoint/2010/main" val="3018337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a:xfrm>
            <a:off x="365732" y="86030"/>
            <a:ext cx="10795518" cy="1003916"/>
          </a:xfrm>
        </p:spPr>
        <p:txBody>
          <a:bodyPr/>
          <a:lstStyle/>
          <a:p>
            <a:r>
              <a:rPr lang="en-GB" dirty="0"/>
              <a:t>Background</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p:txBody>
          <a:bodyPr/>
          <a:lstStyle/>
          <a:p>
            <a:pPr marL="0" indent="0">
              <a:buNone/>
            </a:pPr>
            <a:r>
              <a:rPr lang="en-GB" dirty="0">
                <a:latin typeface="Calibri" panose="020F0502020204030204" pitchFamily="34" charset="0"/>
                <a:cs typeface="Calibri" panose="020F0502020204030204" pitchFamily="34" charset="0"/>
              </a:rPr>
              <a:t>You should already have a basic understanding of referencing and its importance if you have completed the following </a:t>
            </a:r>
            <a:r>
              <a:rPr lang="en-GB" dirty="0">
                <a:latin typeface="Calibri" panose="020F0502020204030204" pitchFamily="34" charset="0"/>
                <a:cs typeface="Calibri" panose="020F0502020204030204" pitchFamily="34" charset="0"/>
                <a:hlinkClick r:id="rId2"/>
              </a:rPr>
              <a:t>Library </a:t>
            </a:r>
            <a:r>
              <a:rPr lang="en-GB" dirty="0" err="1">
                <a:latin typeface="Calibri" panose="020F0502020204030204" pitchFamily="34" charset="0"/>
                <a:cs typeface="Calibri" panose="020F0502020204030204" pitchFamily="34" charset="0"/>
                <a:hlinkClick r:id="rId2"/>
              </a:rPr>
              <a:t>Infoskills</a:t>
            </a:r>
            <a:r>
              <a:rPr lang="en-GB" dirty="0">
                <a:latin typeface="Calibri" panose="020F0502020204030204" pitchFamily="34" charset="0"/>
                <a:cs typeface="Calibri" panose="020F0502020204030204" pitchFamily="34" charset="0"/>
                <a:hlinkClick r:id="rId2"/>
              </a:rPr>
              <a:t> </a:t>
            </a:r>
            <a:r>
              <a:rPr lang="en-GB" dirty="0">
                <a:latin typeface="Calibri" panose="020F0502020204030204" pitchFamily="34" charset="0"/>
                <a:cs typeface="Calibri" panose="020F0502020204030204" pitchFamily="34" charset="0"/>
              </a:rPr>
              <a:t>Units:</a:t>
            </a:r>
          </a:p>
          <a:p>
            <a:pPr marL="0" indent="0">
              <a:buNone/>
            </a:pP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3"/>
              </a:rPr>
              <a:t>Academic Integrity &amp; Plagiarism</a:t>
            </a:r>
            <a:r>
              <a:rPr lang="en-GB" dirty="0">
                <a:latin typeface="Calibri" panose="020F0502020204030204" pitchFamily="34" charset="0"/>
                <a:cs typeface="Calibri" panose="020F0502020204030204" pitchFamily="34" charset="0"/>
              </a:rPr>
              <a:t>.</a:t>
            </a: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4"/>
              </a:rPr>
              <a:t>Referencing: The Basics</a:t>
            </a:r>
            <a:endParaRPr lang="en-GB" dirty="0">
              <a:latin typeface="Calibri" panose="020F0502020204030204" pitchFamily="34" charset="0"/>
              <a:cs typeface="Calibri" panose="020F0502020204030204" pitchFamily="34" charset="0"/>
            </a:endParaRPr>
          </a:p>
          <a:p>
            <a:pPr marL="0" indent="0">
              <a:buNone/>
            </a:pPr>
            <a:endParaRPr lang="en-GB" dirty="0"/>
          </a:p>
          <a:p>
            <a:pPr marL="0" indent="0">
              <a:buNone/>
            </a:pPr>
            <a:r>
              <a:rPr lang="en-GB" dirty="0">
                <a:latin typeface="Calibri" panose="020F0502020204030204" pitchFamily="34" charset="0"/>
                <a:cs typeface="Calibri" panose="020F0502020204030204" pitchFamily="34" charset="0"/>
              </a:rPr>
              <a:t>It is strongly advised you complete both these units if you have not done so already. These will help you develop the academic skills required in identifying sources and referencing correctly.</a:t>
            </a:r>
          </a:p>
        </p:txBody>
      </p:sp>
    </p:spTree>
    <p:extLst>
      <p:ext uri="{BB962C8B-B14F-4D97-AF65-F5344CB8AC3E}">
        <p14:creationId xmlns:p14="http://schemas.microsoft.com/office/powerpoint/2010/main" val="1025032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25028-F3D6-C563-C0B1-398AADF28077}"/>
              </a:ext>
            </a:extLst>
          </p:cNvPr>
          <p:cNvSpPr>
            <a:spLocks noGrp="1"/>
          </p:cNvSpPr>
          <p:nvPr>
            <p:ph type="subTitle" idx="1"/>
          </p:nvPr>
        </p:nvSpPr>
        <p:spPr>
          <a:xfrm>
            <a:off x="286221" y="1263533"/>
            <a:ext cx="3670481" cy="4318731"/>
          </a:xfrm>
        </p:spPr>
        <p:txBody>
          <a:bodyPr>
            <a:normAutofit/>
          </a:bodyPr>
          <a:lstStyle/>
          <a:p>
            <a:endParaRPr lang="en-GB" sz="5400" b="1" i="0" dirty="0"/>
          </a:p>
          <a:p>
            <a:r>
              <a:rPr lang="en-GB" sz="5400" b="1" i="0" dirty="0"/>
              <a:t>What does referencing mean to you?</a:t>
            </a:r>
          </a:p>
          <a:p>
            <a:endParaRPr lang="en-GB" dirty="0"/>
          </a:p>
        </p:txBody>
      </p:sp>
      <p:pic>
        <p:nvPicPr>
          <p:cNvPr id="9" name="Picture Placeholder 8" descr="Quizzical burrowing owl looking forward">
            <a:extLst>
              <a:ext uri="{FF2B5EF4-FFF2-40B4-BE49-F238E27FC236}">
                <a16:creationId xmlns:a16="http://schemas.microsoft.com/office/drawing/2014/main" id="{48B1701F-2C26-8309-DDAE-B4B7F66CAF4D}"/>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0104" r="10104"/>
          <a:stretch>
            <a:fillRect/>
          </a:stretch>
        </p:blipFill>
        <p:spPr/>
      </p:pic>
    </p:spTree>
    <p:extLst>
      <p:ext uri="{BB962C8B-B14F-4D97-AF65-F5344CB8AC3E}">
        <p14:creationId xmlns:p14="http://schemas.microsoft.com/office/powerpoint/2010/main" val="330210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person, outdoor, man, looking&#10;&#10;Description generated with very high confidence">
            <a:extLst>
              <a:ext uri="{FF2B5EF4-FFF2-40B4-BE49-F238E27FC236}">
                <a16:creationId xmlns:a16="http://schemas.microsoft.com/office/drawing/2014/main" id="{AA1BF830-9A9E-4763-B057-19C9E5001B0A}"/>
              </a:ext>
            </a:extLst>
          </p:cNvPr>
          <p:cNvPicPr>
            <a:picLocks noGrp="1" noChangeAspect="1"/>
          </p:cNvPicPr>
          <p:nvPr>
            <p:ph type="pic" sz="quarter" idx="13"/>
          </p:nvPr>
        </p:nvPicPr>
        <p:blipFill rotWithShape="1">
          <a:blip r:embed="rId3"/>
          <a:srcRect l="11759" r="11759"/>
          <a:stretch/>
        </p:blipFill>
        <p:spPr/>
      </p:pic>
      <p:sp>
        <p:nvSpPr>
          <p:cNvPr id="3" name="Subtitle 2">
            <a:extLst>
              <a:ext uri="{FF2B5EF4-FFF2-40B4-BE49-F238E27FC236}">
                <a16:creationId xmlns:a16="http://schemas.microsoft.com/office/drawing/2014/main" id="{96613638-0FD3-4A61-AEEA-5DB2DA3B93F1}"/>
              </a:ext>
            </a:extLst>
          </p:cNvPr>
          <p:cNvSpPr>
            <a:spLocks noGrp="1"/>
          </p:cNvSpPr>
          <p:nvPr>
            <p:ph type="subTitle" idx="1"/>
          </p:nvPr>
        </p:nvSpPr>
        <p:spPr/>
        <p:txBody>
          <a:bodyPr vert="horz" lIns="91440" tIns="45720" rIns="91440" bIns="45720" rtlCol="0" anchor="t">
            <a:normAutofit lnSpcReduction="10000"/>
          </a:bodyPr>
          <a:lstStyle/>
          <a:p>
            <a:r>
              <a:rPr lang="en-GB">
                <a:cs typeface="Calibri Light"/>
              </a:rPr>
              <a:t>If I have seen further, it is by standing on the shoulders  of giants.</a:t>
            </a:r>
          </a:p>
          <a:p>
            <a:endParaRPr lang="en-GB">
              <a:cs typeface="Calibri Light"/>
            </a:endParaRPr>
          </a:p>
          <a:p>
            <a:r>
              <a:rPr lang="en-GB" sz="2000" i="0">
                <a:cs typeface="Calibri Light"/>
              </a:rPr>
              <a:t>                              Sir Isaac Newton.</a:t>
            </a:r>
            <a:endParaRPr lang="en-GB" sz="2000" i="0">
              <a:ea typeface="Calibri Light"/>
              <a:cs typeface="Calibri Light"/>
            </a:endParaRPr>
          </a:p>
          <a:p>
            <a:endParaRPr lang="en-GB" sz="2000" i="0">
              <a:cs typeface="Calibri Light"/>
            </a:endParaRPr>
          </a:p>
        </p:txBody>
      </p:sp>
    </p:spTree>
    <p:extLst>
      <p:ext uri="{BB962C8B-B14F-4D97-AF65-F5344CB8AC3E}">
        <p14:creationId xmlns:p14="http://schemas.microsoft.com/office/powerpoint/2010/main" val="2144479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Referencing Process</a:t>
            </a:r>
          </a:p>
        </p:txBody>
      </p:sp>
      <p:grpSp>
        <p:nvGrpSpPr>
          <p:cNvPr id="13" name="Group 12">
            <a:extLst>
              <a:ext uri="{FF2B5EF4-FFF2-40B4-BE49-F238E27FC236}">
                <a16:creationId xmlns:a16="http://schemas.microsoft.com/office/drawing/2014/main" id="{9A93D71E-31EA-7046-8333-E12463EEE12A}"/>
              </a:ext>
            </a:extLst>
          </p:cNvPr>
          <p:cNvGrpSpPr/>
          <p:nvPr/>
        </p:nvGrpSpPr>
        <p:grpSpPr>
          <a:xfrm>
            <a:off x="-184786" y="3712034"/>
            <a:ext cx="6510064" cy="2446534"/>
            <a:chOff x="-184786" y="3712034"/>
            <a:chExt cx="6510064" cy="2446534"/>
          </a:xfrm>
        </p:grpSpPr>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98969" y="3862125"/>
              <a:ext cx="1526309" cy="1537854"/>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76788"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84786" y="3712034"/>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22633" y="3862125"/>
              <a:ext cx="1480127" cy="1480127"/>
            </a:xfrm>
            <a:prstGeom prst="rect">
              <a:avLst/>
            </a:prstGeom>
          </p:spPr>
        </p:pic>
        <p:sp>
          <p:nvSpPr>
            <p:cNvPr id="17" name="Plus Sign 16">
              <a:extLst>
                <a:ext uri="{FF2B5EF4-FFF2-40B4-BE49-F238E27FC236}">
                  <a16:creationId xmlns:a16="http://schemas.microsoft.com/office/drawing/2014/main" id="{356277BC-F040-49C3-B1B9-882F4F31BDB3}"/>
                </a:ext>
              </a:extLst>
            </p:cNvPr>
            <p:cNvSpPr/>
            <p:nvPr/>
          </p:nvSpPr>
          <p:spPr>
            <a:xfrm>
              <a:off x="1304760"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025892" y="5450682"/>
              <a:ext cx="451257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a:cs typeface="Calibri"/>
                </a:rPr>
                <a:t>Search for and explore research, theories and ideas from different sources.</a:t>
              </a:r>
              <a:endParaRPr lang="en-US" sz="2000" dirty="0">
                <a:latin typeface="Calibri"/>
                <a:ea typeface="Calibri"/>
                <a:cs typeface="Calibri"/>
              </a:endParaRPr>
            </a:p>
          </p:txBody>
        </p:sp>
      </p:grpSp>
      <p:grpSp>
        <p:nvGrpSpPr>
          <p:cNvPr id="15" name="Group 14">
            <a:extLst>
              <a:ext uri="{FF2B5EF4-FFF2-40B4-BE49-F238E27FC236}">
                <a16:creationId xmlns:a16="http://schemas.microsoft.com/office/drawing/2014/main" id="{56B6832D-B3F9-C1C8-2D1B-259DA46B8900}"/>
              </a:ext>
            </a:extLst>
          </p:cNvPr>
          <p:cNvGrpSpPr/>
          <p:nvPr/>
        </p:nvGrpSpPr>
        <p:grpSpPr>
          <a:xfrm>
            <a:off x="1593669" y="822960"/>
            <a:ext cx="7790072" cy="4643828"/>
            <a:chOff x="1593669" y="822960"/>
            <a:chExt cx="7790072" cy="4643828"/>
          </a:xfrm>
        </p:grpSpPr>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1593669" y="822960"/>
              <a:ext cx="7318702" cy="4495123"/>
            </a:xfrm>
            <a:prstGeom prst="rect">
              <a:avLst/>
            </a:prstGeom>
          </p:spPr>
        </p:pic>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857432" y="3934706"/>
              <a:ext cx="1526309" cy="1532082"/>
            </a:xfrm>
            <a:prstGeom prst="rect">
              <a:avLst/>
            </a:prstGeom>
          </p:spPr>
        </p:pic>
        <p:sp>
          <p:nvSpPr>
            <p:cNvPr id="19" name="Arrow: Right 18">
              <a:extLst>
                <a:ext uri="{FF2B5EF4-FFF2-40B4-BE49-F238E27FC236}">
                  <a16:creationId xmlns:a16="http://schemas.microsoft.com/office/drawing/2014/main" id="{876F720D-E557-4E83-B10D-205C3E55ECFF}"/>
                </a:ext>
              </a:extLst>
            </p:cNvPr>
            <p:cNvSpPr/>
            <p:nvPr/>
          </p:nvSpPr>
          <p:spPr>
            <a:xfrm>
              <a:off x="6325278" y="4319325"/>
              <a:ext cx="767772" cy="62345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B557807-FD78-4269-9080-AF4548B268D6}"/>
                </a:ext>
              </a:extLst>
            </p:cNvPr>
            <p:cNvSpPr txBox="1"/>
            <p:nvPr/>
          </p:nvSpPr>
          <p:spPr>
            <a:xfrm>
              <a:off x="3488641" y="1750311"/>
              <a:ext cx="4368791"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Make notes as you read.</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Link perspectives.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Critically analyse viewpoints.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Write in your own words.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Accurately record your sources.</a:t>
              </a:r>
            </a:p>
          </p:txBody>
        </p:sp>
      </p:grpSp>
      <p:grpSp>
        <p:nvGrpSpPr>
          <p:cNvPr id="20" name="Group 19">
            <a:extLst>
              <a:ext uri="{FF2B5EF4-FFF2-40B4-BE49-F238E27FC236}">
                <a16:creationId xmlns:a16="http://schemas.microsoft.com/office/drawing/2014/main" id="{916D675B-CADE-AD18-FE63-099F4D0C564B}"/>
              </a:ext>
            </a:extLst>
          </p:cNvPr>
          <p:cNvGrpSpPr/>
          <p:nvPr/>
        </p:nvGrpSpPr>
        <p:grpSpPr>
          <a:xfrm>
            <a:off x="7731143" y="3688576"/>
            <a:ext cx="4644467" cy="2486098"/>
            <a:chOff x="7731143" y="3688576"/>
            <a:chExt cx="4644467" cy="2486098"/>
          </a:xfrm>
        </p:grpSpPr>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98552" y="3688576"/>
              <a:ext cx="1965036" cy="1965036"/>
            </a:xfrm>
            <a:prstGeom prst="rect">
              <a:avLst/>
            </a:prstGeom>
          </p:spPr>
        </p:pic>
        <p:sp>
          <p:nvSpPr>
            <p:cNvPr id="18" name="Equals 17">
              <a:extLst>
                <a:ext uri="{FF2B5EF4-FFF2-40B4-BE49-F238E27FC236}">
                  <a16:creationId xmlns:a16="http://schemas.microsoft.com/office/drawing/2014/main" id="{BDA4E49A-645C-413D-B3D6-C1495C39C2A4}"/>
                </a:ext>
              </a:extLst>
            </p:cNvPr>
            <p:cNvSpPr/>
            <p:nvPr/>
          </p:nvSpPr>
          <p:spPr>
            <a:xfrm>
              <a:off x="9383741" y="4283645"/>
              <a:ext cx="669636" cy="698500"/>
            </a:xfrm>
            <a:prstGeom prst="mathEqual">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7731143" y="5466788"/>
              <a:ext cx="464446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panose="020F0502020204030204" pitchFamily="34" charset="0"/>
                  <a:ea typeface="+mn-lt"/>
                  <a:cs typeface="Calibri" panose="020F0502020204030204" pitchFamily="34" charset="0"/>
                </a:rPr>
                <a:t>Produce original written work with ideas built on correctly referenced sources.</a:t>
              </a:r>
            </a:p>
          </p:txBody>
        </p:sp>
      </p:gr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a:xfrm>
            <a:off x="373122" y="189739"/>
            <a:ext cx="10795518" cy="1003916"/>
          </a:xfrm>
        </p:spPr>
        <p:txBody>
          <a:bodyPr>
            <a:normAutofit/>
          </a:bodyPr>
          <a:lstStyle/>
          <a:p>
            <a:r>
              <a:rPr lang="en-GB" dirty="0"/>
              <a:t>Writing your references</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698242" y="1592263"/>
            <a:ext cx="11210860" cy="4574040"/>
          </a:xfrm>
        </p:spPr>
        <p:txBody>
          <a:bodyPr/>
          <a:lstStyle/>
          <a:p>
            <a:pPr marL="0" indent="0">
              <a:buNone/>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in-text citation:  </a:t>
            </a:r>
            <a:r>
              <a:rPr lang="en-GB">
                <a:latin typeface="Calibri" panose="020F0502020204030204" pitchFamily="34" charset="0"/>
                <a:cs typeface="Calibri" panose="020F0502020204030204" pitchFamily="34" charset="0"/>
              </a:rPr>
              <a:t>(A brief acknowledgement of your source in the body of your work.)</a:t>
            </a:r>
          </a:p>
          <a:p>
            <a:pPr marL="514350" indent="-514350">
              <a:buFont typeface="+mj-lt"/>
              <a:buAutoNum type="arabicPeriod"/>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reference list: </a:t>
            </a:r>
            <a:r>
              <a:rPr lang="en-GB">
                <a:latin typeface="Calibri" panose="020F0502020204030204" pitchFamily="34" charset="0"/>
                <a:cs typeface="Calibri" panose="020F0502020204030204" pitchFamily="34" charset="0"/>
              </a:rPr>
              <a:t>(Providing your reader with the full reference details at the end of your work.) </a:t>
            </a:r>
          </a:p>
        </p:txBody>
      </p:sp>
    </p:spTree>
    <p:extLst>
      <p:ext uri="{BB962C8B-B14F-4D97-AF65-F5344CB8AC3E}">
        <p14:creationId xmlns:p14="http://schemas.microsoft.com/office/powerpoint/2010/main" val="3393567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3"/>
          <a:stretch>
            <a:fillRect/>
          </a:stretch>
        </p:blipFill>
        <p:spPr>
          <a:xfrm>
            <a:off x="2464977" y="1602766"/>
            <a:ext cx="6823535" cy="4512979"/>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0136" y="596185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This work is adapted and licensed under a </a:t>
            </a:r>
            <a:r>
              <a:rPr lang="en-GB" sz="1400" b="1" dirty="0">
                <a:solidFill>
                  <a:srgbClr val="0563C1"/>
                </a:solidFill>
                <a:ea typeface="+mn-lt"/>
                <a:cs typeface="+mn-lt"/>
                <a:hlinkClick r:id="rId4"/>
              </a:rPr>
              <a:t>Creative Commons Attribution 4.0 International License</a:t>
            </a:r>
            <a:r>
              <a:rPr lang="en-GB" sz="1400" dirty="0">
                <a:ea typeface="+mn-lt"/>
                <a:cs typeface="+mn-lt"/>
              </a:rPr>
              <a:t>. Attribution: </a:t>
            </a:r>
            <a:r>
              <a:rPr lang="en-GB" sz="1400" dirty="0">
                <a:ea typeface="+mn-lt"/>
                <a:cs typeface="+mn-lt"/>
                <a:hlinkClick r:id="rId5"/>
              </a:rPr>
              <a:t>Leeds Beckett University Library.</a:t>
            </a:r>
            <a:endParaRPr lang="en-US" sz="1400" dirty="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2464977" y="1224388"/>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1. In-text citation </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6756685" y="1207087"/>
            <a:ext cx="34192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2. Full reference list</a:t>
            </a:r>
            <a:endParaRPr lang="en-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07D8140-57B9-B767-BA0A-BCD6F1EDD0B9}"/>
              </a:ext>
            </a:extLst>
          </p:cNvPr>
          <p:cNvSpPr txBox="1"/>
          <p:nvPr/>
        </p:nvSpPr>
        <p:spPr>
          <a:xfrm>
            <a:off x="0" y="437646"/>
            <a:ext cx="936499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solidFill>
                  <a:schemeClr val="bg1"/>
                </a:solidFill>
                <a:latin typeface="+mj-lt"/>
                <a:cs typeface="Calibri"/>
              </a:rPr>
              <a:t>2 parts to Harvard Referencing:</a:t>
            </a:r>
            <a:endParaRPr lang="en-US" sz="4400" dirty="0">
              <a:solidFill>
                <a:schemeClr val="bg1"/>
              </a:solidFill>
              <a:latin typeface="+mj-lt"/>
              <a:cs typeface="Calibri"/>
            </a:endParaRPr>
          </a:p>
        </p:txBody>
      </p:sp>
    </p:spTree>
    <p:extLst>
      <p:ext uri="{BB962C8B-B14F-4D97-AF65-F5344CB8AC3E}">
        <p14:creationId xmlns:p14="http://schemas.microsoft.com/office/powerpoint/2010/main" val="1821477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403602" y="263326"/>
            <a:ext cx="10795518" cy="1003916"/>
          </a:xfrm>
        </p:spPr>
        <p:txBody>
          <a:bodyPr anchor="ctr">
            <a:normAutofit/>
          </a:bodyPr>
          <a:lstStyle/>
          <a:p>
            <a:r>
              <a:rPr lang="en-GB" dirty="0">
                <a:cs typeface="Calibri Light"/>
              </a:rPr>
              <a:t>Integrating sources into your work</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3414" y="2123412"/>
            <a:ext cx="11847037" cy="4174150"/>
          </a:xfrm>
        </p:spPr>
        <p:txBody>
          <a:bodyPr vert="horz" lIns="91440" tIns="45720" rIns="91440" bIns="45720" rtlCol="0" anchor="t">
            <a:noAutofit/>
          </a:bodyPr>
          <a:lstStyle/>
          <a:p>
            <a:pPr>
              <a:spcBef>
                <a:spcPts val="1200"/>
              </a:spcBef>
              <a:buFont typeface="Arial" panose="020B0604020202020204" pitchFamily="34" charset="0"/>
              <a:buChar char="•"/>
            </a:pPr>
            <a:r>
              <a:rPr lang="en-US" sz="2200" dirty="0">
                <a:latin typeface="Arial"/>
                <a:ea typeface="+mn-lt"/>
                <a:cs typeface="+mn-lt"/>
              </a:rPr>
              <a:t>Used to let your reader know when you have used the ideas or words of another. </a:t>
            </a:r>
            <a:endParaRPr lang="en-US" dirty="0"/>
          </a:p>
          <a:p>
            <a:pPr>
              <a:spcBef>
                <a:spcPts val="1200"/>
              </a:spcBef>
              <a:buFont typeface="Arial" panose="020B0604020202020204" pitchFamily="34" charset="0"/>
              <a:buChar char="•"/>
            </a:pPr>
            <a:r>
              <a:rPr lang="en-US" sz="2200" dirty="0">
                <a:latin typeface="Arial"/>
                <a:ea typeface="+mn-lt"/>
                <a:cs typeface="+mn-lt"/>
              </a:rPr>
              <a:t>Allows you to acknowledge and discuss their work in your text, by quoting, paraphrasing, or summarizing.</a:t>
            </a:r>
          </a:p>
          <a:p>
            <a:pPr>
              <a:spcBef>
                <a:spcPts val="1200"/>
              </a:spcBef>
              <a:buFont typeface="Arial" panose="020B0604020202020204" pitchFamily="34" charset="0"/>
              <a:buChar char="•"/>
            </a:pPr>
            <a:r>
              <a:rPr lang="en-US" sz="2200" dirty="0">
                <a:latin typeface="Arial"/>
                <a:ea typeface="+mn-lt"/>
                <a:cs typeface="+mn-lt"/>
              </a:rPr>
              <a:t>Forms part of your word count therefore, is brief. </a:t>
            </a:r>
            <a:endParaRPr lang="en-US" sz="2200" dirty="0">
              <a:solidFill>
                <a:srgbClr val="D1428D"/>
              </a:solidFill>
              <a:latin typeface="Arial"/>
              <a:ea typeface="+mn-lt"/>
              <a:cs typeface="+mn-lt"/>
            </a:endParaRPr>
          </a:p>
          <a:p>
            <a:pPr>
              <a:spcBef>
                <a:spcPts val="1200"/>
              </a:spcBef>
              <a:buFont typeface="Arial" panose="020B0604020202020204" pitchFamily="34" charset="0"/>
              <a:buChar char="•"/>
            </a:pPr>
            <a:r>
              <a:rPr lang="en-US" sz="2200" dirty="0">
                <a:latin typeface="Arial"/>
                <a:ea typeface="+mn-lt"/>
                <a:cs typeface="+mn-lt"/>
              </a:rPr>
              <a:t>It contains the following information </a:t>
            </a:r>
            <a:r>
              <a:rPr lang="en-US" sz="2200" b="1" dirty="0">
                <a:latin typeface="Arial"/>
                <a:ea typeface="+mn-lt"/>
                <a:cs typeface="+mn-lt"/>
              </a:rPr>
              <a:t>only:</a:t>
            </a:r>
            <a:endParaRPr lang="en-US" sz="2200" dirty="0">
              <a:latin typeface="Arial"/>
              <a:ea typeface="+mn-lt"/>
              <a:cs typeface="+mn-lt"/>
            </a:endParaRPr>
          </a:p>
          <a:p>
            <a:pPr marL="0" indent="0">
              <a:spcBef>
                <a:spcPts val="1200"/>
              </a:spcBef>
              <a:buNone/>
            </a:pPr>
            <a:endParaRPr lang="en-US" sz="2200" b="1" dirty="0">
              <a:solidFill>
                <a:srgbClr val="000000"/>
              </a:solidFill>
              <a:latin typeface="Arial"/>
              <a:ea typeface="+mn-lt"/>
              <a:cs typeface="+mn-lt"/>
            </a:endParaRPr>
          </a:p>
          <a:p>
            <a:pPr lvl="1">
              <a:spcBef>
                <a:spcPts val="1200"/>
              </a:spcBef>
              <a:buFont typeface="Arial" panose="020B0604020202020204" pitchFamily="34" charset="0"/>
              <a:buChar char="•"/>
            </a:pPr>
            <a:r>
              <a:rPr lang="en-US" sz="2200" b="1" dirty="0">
                <a:solidFill>
                  <a:schemeClr val="accent2"/>
                </a:solidFill>
                <a:latin typeface="Arial"/>
                <a:ea typeface="+mn-lt"/>
                <a:cs typeface="+mn-lt"/>
              </a:rPr>
              <a:t>Author</a:t>
            </a:r>
            <a:r>
              <a:rPr lang="en-US" sz="2200" dirty="0">
                <a:solidFill>
                  <a:schemeClr val="accent2"/>
                </a:solidFill>
                <a:latin typeface="Arial"/>
                <a:ea typeface="+mn-lt"/>
                <a:cs typeface="+mn-lt"/>
              </a:rPr>
              <a:t> </a:t>
            </a:r>
            <a:r>
              <a:rPr lang="en-US" sz="2200" dirty="0">
                <a:latin typeface="Arial"/>
                <a:ea typeface="+mn-lt"/>
                <a:cs typeface="+mn-lt"/>
              </a:rPr>
              <a:t>/ editor’s surname.</a:t>
            </a:r>
          </a:p>
          <a:p>
            <a:pPr lvl="1">
              <a:spcBef>
                <a:spcPts val="1200"/>
              </a:spcBef>
              <a:buFont typeface="Arial" panose="020B0604020202020204" pitchFamily="34" charset="0"/>
              <a:buChar char="•"/>
            </a:pPr>
            <a:r>
              <a:rPr lang="en-US" sz="2200" b="1" dirty="0">
                <a:solidFill>
                  <a:schemeClr val="accent2"/>
                </a:solidFill>
                <a:latin typeface="Arial"/>
                <a:ea typeface="+mn-lt"/>
                <a:cs typeface="+mn-lt"/>
              </a:rPr>
              <a:t>Year</a:t>
            </a:r>
            <a:r>
              <a:rPr lang="en-US" sz="2200" b="1" dirty="0">
                <a:latin typeface="Arial"/>
                <a:ea typeface="+mn-lt"/>
                <a:cs typeface="+mn-lt"/>
              </a:rPr>
              <a:t> </a:t>
            </a:r>
            <a:r>
              <a:rPr lang="en-US" sz="2200" dirty="0">
                <a:latin typeface="Arial"/>
                <a:ea typeface="+mn-lt"/>
                <a:cs typeface="+mn-lt"/>
              </a:rPr>
              <a:t>of publication.</a:t>
            </a:r>
          </a:p>
          <a:p>
            <a:pPr lvl="1">
              <a:spcBef>
                <a:spcPts val="1200"/>
              </a:spcBef>
              <a:buFont typeface="Arial" panose="020B0604020202020204" pitchFamily="34" charset="0"/>
              <a:buChar char="•"/>
            </a:pPr>
            <a:r>
              <a:rPr lang="en-US" sz="2200" b="1" dirty="0">
                <a:solidFill>
                  <a:schemeClr val="accent2"/>
                </a:solidFill>
                <a:latin typeface="Arial"/>
                <a:ea typeface="+mn-lt"/>
                <a:cs typeface="+mn-lt"/>
              </a:rPr>
              <a:t>Page numbers</a:t>
            </a:r>
            <a:r>
              <a:rPr lang="en-US" sz="2200" dirty="0">
                <a:latin typeface="Arial"/>
                <a:ea typeface="+mn-lt"/>
                <a:cs typeface="+mn-lt"/>
              </a:rPr>
              <a:t> (if quoting or referring to a specific part or idea).</a:t>
            </a: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a:xfrm>
            <a:off x="365030" y="242124"/>
            <a:ext cx="10795518" cy="1003916"/>
          </a:xfrm>
        </p:spPr>
        <p:txBody>
          <a:bodyPr/>
          <a:lstStyle/>
          <a:p>
            <a:r>
              <a:rPr lang="en-GB" dirty="0"/>
              <a:t>Quoting v Paraphrasing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65030" y="1908444"/>
            <a:ext cx="7760536" cy="3972187"/>
          </a:xfrm>
        </p:spPr>
        <p:txBody>
          <a:bodyPr vert="horz" lIns="91440" tIns="45720" rIns="91440" bIns="45720" rtlCol="0" anchor="t">
            <a:normAutofit lnSpcReduction="10000"/>
          </a:bodyPr>
          <a:lstStyle/>
          <a:p>
            <a:pPr>
              <a:buFont typeface="Arial" panose="020B0604020202020204" pitchFamily="34" charset="0"/>
              <a:buChar char="•"/>
            </a:pPr>
            <a:r>
              <a:rPr lang="en-GB" sz="2600" b="1">
                <a:solidFill>
                  <a:schemeClr val="accent2"/>
                </a:solidFill>
                <a:latin typeface="Calibri"/>
                <a:ea typeface="Calibri"/>
                <a:cs typeface="Calibri"/>
              </a:rPr>
              <a:t>Quoting</a:t>
            </a:r>
            <a:r>
              <a:rPr lang="en-GB" sz="2600">
                <a:latin typeface="Calibri"/>
                <a:ea typeface="Calibri"/>
                <a:cs typeface="Calibri"/>
              </a:rPr>
              <a:t>: copying someone else’s words exactly as they appear in the original text.</a:t>
            </a:r>
          </a:p>
          <a:p>
            <a:pPr marL="0" indent="0">
              <a:buNone/>
            </a:pPr>
            <a:endParaRPr lang="en-GB" sz="260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b="1">
                <a:solidFill>
                  <a:schemeClr val="accent2"/>
                </a:solidFill>
                <a:latin typeface="Calibri"/>
                <a:ea typeface="Calibri"/>
                <a:cs typeface="Calibri"/>
              </a:rPr>
              <a:t>Paraphrasing</a:t>
            </a:r>
            <a:r>
              <a:rPr lang="en-GB" sz="2600">
                <a:latin typeface="Calibri"/>
                <a:ea typeface="Calibri"/>
                <a:cs typeface="Calibri"/>
              </a:rPr>
              <a:t>:  using someone else’s words or ideas and writing in your own words. </a:t>
            </a:r>
          </a:p>
          <a:p>
            <a:pPr>
              <a:buFont typeface="Arial" panose="020B0604020202020204" pitchFamily="34" charset="0"/>
              <a:buChar char="•"/>
            </a:pPr>
            <a:endParaRPr lang="en-GB" sz="260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b="1">
                <a:solidFill>
                  <a:schemeClr val="accent2"/>
                </a:solidFill>
                <a:latin typeface="Calibri"/>
                <a:ea typeface="Calibri"/>
                <a:cs typeface="Calibri"/>
              </a:rPr>
              <a:t>Summarising</a:t>
            </a:r>
            <a:r>
              <a:rPr lang="en-GB" sz="2600">
                <a:latin typeface="Calibri"/>
                <a:ea typeface="Calibri"/>
                <a:cs typeface="Calibri"/>
              </a:rPr>
              <a:t>:  </a:t>
            </a:r>
            <a:r>
              <a:rPr lang="en-GB" sz="2600">
                <a:solidFill>
                  <a:srgbClr val="000000"/>
                </a:solidFill>
                <a:highlight>
                  <a:srgbClr val="FFFFFF"/>
                </a:highlight>
                <a:latin typeface="Calibri"/>
                <a:ea typeface="Calibri"/>
                <a:cs typeface="Calibri"/>
              </a:rPr>
              <a:t>writing</a:t>
            </a:r>
            <a:r>
              <a:rPr lang="en-GB" sz="2600" b="0" i="0">
                <a:solidFill>
                  <a:srgbClr val="000000"/>
                </a:solidFill>
                <a:effectLst/>
                <a:highlight>
                  <a:srgbClr val="FFFFFF"/>
                </a:highlight>
                <a:latin typeface="Calibri"/>
                <a:ea typeface="Calibri"/>
                <a:cs typeface="Calibri"/>
              </a:rPr>
              <a:t> a </a:t>
            </a:r>
            <a:r>
              <a:rPr lang="en-GB" sz="2600" i="0">
                <a:effectLst/>
                <a:highlight>
                  <a:srgbClr val="FFFFFF"/>
                </a:highlight>
                <a:latin typeface="Calibri"/>
                <a:ea typeface="Calibri"/>
                <a:cs typeface="Calibri"/>
              </a:rPr>
              <a:t>brief overview </a:t>
            </a:r>
            <a:r>
              <a:rPr lang="en-GB" sz="2600" b="0" i="0">
                <a:solidFill>
                  <a:srgbClr val="000000"/>
                </a:solidFill>
                <a:effectLst/>
                <a:highlight>
                  <a:srgbClr val="FFFFFF"/>
                </a:highlight>
                <a:latin typeface="Calibri"/>
                <a:ea typeface="Calibri"/>
                <a:cs typeface="Calibri"/>
              </a:rPr>
              <a:t>of someone else's idea in your own words. </a:t>
            </a:r>
            <a:r>
              <a:rPr lang="en-GB" sz="2600" b="1" i="0">
                <a:solidFill>
                  <a:srgbClr val="000000"/>
                </a:solidFill>
                <a:effectLst/>
                <a:highlight>
                  <a:srgbClr val="FFFFFF"/>
                </a:highlight>
                <a:latin typeface="Calibri"/>
                <a:ea typeface="Calibri"/>
                <a:cs typeface="Calibri"/>
              </a:rPr>
              <a:t>Example</a:t>
            </a:r>
            <a:r>
              <a:rPr lang="en-GB" sz="2600" b="0" i="0">
                <a:solidFill>
                  <a:srgbClr val="000000"/>
                </a:solidFill>
                <a:effectLst/>
                <a:highlight>
                  <a:srgbClr val="FFFFFF"/>
                </a:highlight>
                <a:latin typeface="Calibri"/>
                <a:ea typeface="Calibri"/>
                <a:cs typeface="Calibri"/>
              </a:rPr>
              <a:t>: writing the findings of a research article in a journal in a few sentences.</a:t>
            </a:r>
            <a:endParaRPr lang="en-GB" sz="2600">
              <a:latin typeface="Calibri"/>
              <a:ea typeface="Calibri"/>
              <a:cs typeface="Calibri"/>
            </a:endParaRPr>
          </a:p>
          <a:p>
            <a:pPr marL="0" indent="0">
              <a:buNone/>
            </a:pPr>
            <a:endParaRPr lang="en-GB" sz="2400">
              <a:latin typeface="Calibri" panose="020F0502020204030204" pitchFamily="34" charset="0"/>
              <a:cs typeface="Calibri" panose="020F0502020204030204" pitchFamily="34" charset="0"/>
            </a:endParaRPr>
          </a:p>
        </p:txBody>
      </p:sp>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12628" y="1819069"/>
            <a:ext cx="4150935" cy="4150935"/>
          </a:xfrm>
          <a:prstGeom prst="rect">
            <a:avLst/>
          </a:prstGeom>
        </p:spPr>
      </p:pic>
    </p:spTree>
    <p:extLst>
      <p:ext uri="{BB962C8B-B14F-4D97-AF65-F5344CB8AC3E}">
        <p14:creationId xmlns:p14="http://schemas.microsoft.com/office/powerpoint/2010/main" val="3462620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85648-60FD-8455-6B35-B3BA96243F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854208-D6DE-02C7-AA05-D80ECCA60D2C}"/>
              </a:ext>
            </a:extLst>
          </p:cNvPr>
          <p:cNvSpPr>
            <a:spLocks noGrp="1"/>
          </p:cNvSpPr>
          <p:nvPr>
            <p:ph type="title"/>
          </p:nvPr>
        </p:nvSpPr>
        <p:spPr>
          <a:xfrm>
            <a:off x="389653" y="201484"/>
            <a:ext cx="10795518" cy="1003916"/>
          </a:xfrm>
        </p:spPr>
        <p:txBody>
          <a:bodyPr/>
          <a:lstStyle/>
          <a:p>
            <a:r>
              <a:rPr lang="en-GB" dirty="0"/>
              <a:t>Example</a:t>
            </a:r>
          </a:p>
        </p:txBody>
      </p:sp>
      <p:sp>
        <p:nvSpPr>
          <p:cNvPr id="3" name="Content Placeholder 2">
            <a:extLst>
              <a:ext uri="{FF2B5EF4-FFF2-40B4-BE49-F238E27FC236}">
                <a16:creationId xmlns:a16="http://schemas.microsoft.com/office/drawing/2014/main" id="{3281ABDE-8F63-E779-1834-BCCC273D66EA}"/>
              </a:ext>
            </a:extLst>
          </p:cNvPr>
          <p:cNvSpPr>
            <a:spLocks noGrp="1"/>
          </p:cNvSpPr>
          <p:nvPr>
            <p:ph sz="quarter" idx="10"/>
          </p:nvPr>
        </p:nvSpPr>
        <p:spPr>
          <a:xfrm>
            <a:off x="5787412" y="2545662"/>
            <a:ext cx="6304249" cy="2590800"/>
          </a:xfrm>
        </p:spPr>
        <p:txBody>
          <a:bodyPr vert="horz" lIns="91440" tIns="45720" rIns="91440" bIns="45720" rtlCol="0" anchor="t">
            <a:normAutofit/>
          </a:bodyPr>
          <a:lstStyle/>
          <a:p>
            <a:pPr marL="0" indent="0">
              <a:buNone/>
            </a:pPr>
            <a:r>
              <a:rPr lang="en-GB" dirty="0">
                <a:solidFill>
                  <a:srgbClr val="000000"/>
                </a:solidFill>
                <a:latin typeface="Lato"/>
                <a:ea typeface="Lato"/>
                <a:cs typeface="Lato"/>
              </a:rPr>
              <a:t>A recent study </a:t>
            </a:r>
            <a:r>
              <a:rPr lang="en-GB" b="1" dirty="0">
                <a:solidFill>
                  <a:schemeClr val="accent2"/>
                </a:solidFill>
                <a:latin typeface="Lato"/>
                <a:ea typeface="Lato"/>
                <a:cs typeface="Lato"/>
              </a:rPr>
              <a:t>(Hughes, 2023) </a:t>
            </a:r>
            <a:r>
              <a:rPr lang="en-GB" dirty="0">
                <a:latin typeface="Lato"/>
                <a:ea typeface="Lato"/>
                <a:cs typeface="Lato"/>
              </a:rPr>
              <a:t>suggests students struggle to correctly reference their work. To ensure they do not accidently plagiarise, </a:t>
            </a:r>
            <a:r>
              <a:rPr lang="en-GB" dirty="0">
                <a:solidFill>
                  <a:schemeClr val="accent2"/>
                </a:solidFill>
                <a:latin typeface="Lato"/>
                <a:ea typeface="Lato"/>
                <a:cs typeface="Lato"/>
              </a:rPr>
              <a:t>“</a:t>
            </a:r>
            <a:r>
              <a:rPr lang="en-GB" dirty="0">
                <a:latin typeface="Lato"/>
                <a:ea typeface="Lato"/>
                <a:cs typeface="Lato"/>
              </a:rPr>
              <a:t>students should record their sources as they use them</a:t>
            </a:r>
            <a:r>
              <a:rPr lang="en-GB" b="1" dirty="0">
                <a:solidFill>
                  <a:schemeClr val="accent2"/>
                </a:solidFill>
                <a:latin typeface="Lato"/>
                <a:ea typeface="Lato"/>
                <a:cs typeface="Lato"/>
              </a:rPr>
              <a:t>”</a:t>
            </a:r>
            <a:r>
              <a:rPr lang="en-GB" dirty="0">
                <a:latin typeface="Lato"/>
                <a:ea typeface="Lato"/>
                <a:cs typeface="Lato"/>
              </a:rPr>
              <a:t> </a:t>
            </a:r>
            <a:r>
              <a:rPr lang="en-GB" b="1" dirty="0">
                <a:solidFill>
                  <a:schemeClr val="accent2"/>
                </a:solidFill>
                <a:latin typeface="Lato"/>
                <a:ea typeface="Lato"/>
                <a:cs typeface="Lato"/>
              </a:rPr>
              <a:t>(Williams,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4041CF3C-9C6F-5ED9-2001-005C7A90428D}"/>
              </a:ext>
            </a:extLst>
          </p:cNvPr>
          <p:cNvPicPr>
            <a:picLocks noChangeAspect="1"/>
          </p:cNvPicPr>
          <p:nvPr/>
        </p:nvPicPr>
        <p:blipFill>
          <a:blip r:embed="rId3"/>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59885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1741" y="228195"/>
            <a:ext cx="10795518" cy="1003916"/>
          </a:xfrm>
        </p:spPr>
        <p:txBody>
          <a:bodyPr anchor="ctr">
            <a:normAutofit/>
          </a:bodyPr>
          <a:lstStyle/>
          <a:p>
            <a:r>
              <a:rPr lang="en-GB" dirty="0">
                <a:cs typeface="Calibri Light"/>
              </a:rPr>
              <a:t>Parenthetical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51741" y="2424272"/>
            <a:ext cx="11489036" cy="1125969"/>
          </a:xfrm>
        </p:spPr>
        <p:txBody>
          <a:bodyPr vert="horz" lIns="91440" tIns="45720" rIns="91440" bIns="45720" rtlCol="0" anchor="t">
            <a:noAutofit/>
          </a:bodyPr>
          <a:lstStyle/>
          <a:p>
            <a:pPr marL="457200" lvl="1" indent="0">
              <a:spcBef>
                <a:spcPts val="250"/>
              </a:spcBef>
              <a:spcAft>
                <a:spcPts val="250"/>
              </a:spcAft>
              <a:buNone/>
            </a:pP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 </a:t>
            </a:r>
            <a:r>
              <a:rPr lang="en-GB" sz="2800" b="1" i="0" dirty="0">
                <a:solidFill>
                  <a:schemeClr val="accent2"/>
                </a:solidFill>
                <a:effectLst/>
                <a:highlight>
                  <a:srgbClr val="F3F3F3"/>
                </a:highlight>
                <a:latin typeface="Calibri" panose="020F0502020204030204" pitchFamily="34" charset="0"/>
                <a:cs typeface="Calibri" panose="020F0502020204030204" pitchFamily="34" charset="0"/>
              </a:rPr>
              <a:t>(Smith, 2020).</a:t>
            </a: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800" dirty="0">
                <a:latin typeface="Calibri"/>
                <a:ea typeface="+mn-lt"/>
                <a:cs typeface="Calibri"/>
              </a:rPr>
              <a:t>The sentence is focusing on the idea, rather than who wrote it.</a:t>
            </a:r>
            <a:endParaRPr lang="en-US" sz="2800" dirty="0">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800" dirty="0">
                <a:latin typeface="Calibri"/>
                <a:ea typeface="+mn-lt"/>
                <a:cs typeface="Calibri"/>
              </a:rPr>
              <a:t>Easy to integrate into your writing and </a:t>
            </a:r>
            <a:r>
              <a:rPr lang="en-US" sz="2800" dirty="0" err="1">
                <a:latin typeface="Calibri"/>
                <a:ea typeface="+mn-lt"/>
                <a:cs typeface="Calibri"/>
              </a:rPr>
              <a:t>synthesise</a:t>
            </a:r>
            <a:r>
              <a:rPr lang="en-US" sz="2800" dirty="0">
                <a:latin typeface="Calibri"/>
                <a:ea typeface="+mn-lt"/>
                <a:cs typeface="Calibri"/>
              </a:rPr>
              <a:t> from multiple sources. </a:t>
            </a:r>
            <a:endParaRPr lang="en-US" dirty="0">
              <a:latin typeface="Calibri"/>
              <a:ea typeface="+mn-lt"/>
              <a:cs typeface="Calibri"/>
            </a:endParaRPr>
          </a:p>
          <a:p>
            <a:pPr marL="0" indent="0">
              <a:spcBef>
                <a:spcPts val="250"/>
              </a:spcBef>
              <a:spcAft>
                <a:spcPts val="250"/>
              </a:spcAft>
              <a:buNone/>
            </a:pPr>
            <a:endParaRPr lang="en-US" b="1" dirty="0">
              <a:latin typeface="Calibri"/>
              <a:ea typeface="+mn-lt"/>
              <a:cs typeface="Calibri"/>
            </a:endParaRPr>
          </a:p>
          <a:p>
            <a:pPr marL="0" indent="0">
              <a:spcBef>
                <a:spcPts val="250"/>
              </a:spcBef>
              <a:spcAft>
                <a:spcPts val="250"/>
              </a:spcAft>
              <a:buNone/>
            </a:pPr>
            <a:r>
              <a:rPr lang="en-US" sz="2800" b="1" dirty="0">
                <a:latin typeface="Calibri"/>
                <a:ea typeface="+mn-lt"/>
                <a:cs typeface="Calibri"/>
              </a:rPr>
              <a:t>Example: </a:t>
            </a:r>
            <a:r>
              <a:rPr lang="en-US" sz="2800" b="1" dirty="0">
                <a:solidFill>
                  <a:schemeClr val="accent2"/>
                </a:solidFill>
                <a:latin typeface="Calibri"/>
                <a:ea typeface="+mn-lt"/>
                <a:cs typeface="Calibri"/>
              </a:rPr>
              <a:t>(Smith, 2020; Thomas, 2021; Williams, 2024). </a:t>
            </a:r>
            <a:endParaRPr lang="en-US" dirty="0">
              <a:solidFill>
                <a:schemeClr val="accent2"/>
              </a:solidFill>
              <a:ea typeface="Calibri Light"/>
              <a:cs typeface="Calibri Light"/>
            </a:endParaRPr>
          </a:p>
          <a:p>
            <a:pPr marL="457200" lvl="1" indent="0">
              <a:spcBef>
                <a:spcPts val="250"/>
              </a:spcBef>
              <a:spcAft>
                <a:spcPts val="250"/>
              </a:spcAft>
              <a:buNone/>
            </a:pP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DBE94A56-A031-735C-639C-1C7709497DFD}"/>
              </a:ext>
            </a:extLst>
          </p:cNvPr>
          <p:cNvSpPr txBox="1"/>
          <p:nvPr/>
        </p:nvSpPr>
        <p:spPr>
          <a:xfrm>
            <a:off x="164466" y="1346380"/>
            <a:ext cx="11485419" cy="461665"/>
          </a:xfrm>
          <a:prstGeom prst="rect">
            <a:avLst/>
          </a:prstGeom>
          <a:noFill/>
        </p:spPr>
        <p:txBody>
          <a:bodyPr wrap="square" lIns="91440" tIns="45720" rIns="91440" bIns="45720" rtlCol="0" anchor="t">
            <a:spAutoFit/>
          </a:bodyPr>
          <a:lstStyle/>
          <a:p>
            <a:pPr>
              <a:spcBef>
                <a:spcPts val="1200"/>
              </a:spcBef>
            </a:pPr>
            <a:r>
              <a:rPr lang="en-GB" sz="2400" dirty="0">
                <a:latin typeface="Calibri"/>
                <a:ea typeface="+mn-lt"/>
                <a:cs typeface="Calibri"/>
              </a:rPr>
              <a:t>Author’s </a:t>
            </a:r>
            <a:r>
              <a:rPr lang="en-GB" sz="2400" dirty="0">
                <a:solidFill>
                  <a:schemeClr val="accent2"/>
                </a:solidFill>
                <a:latin typeface="Calibri"/>
                <a:ea typeface="+mn-lt"/>
                <a:cs typeface="Calibri"/>
              </a:rPr>
              <a:t>(</a:t>
            </a:r>
            <a:r>
              <a:rPr lang="en-GB" sz="2400" b="1" dirty="0">
                <a:solidFill>
                  <a:schemeClr val="accent2"/>
                </a:solidFill>
                <a:latin typeface="Calibri"/>
                <a:ea typeface="+mn-lt"/>
                <a:cs typeface="Calibri"/>
              </a:rPr>
              <a:t>Surname</a:t>
            </a:r>
            <a:r>
              <a:rPr lang="en-GB" sz="2400" dirty="0">
                <a:solidFill>
                  <a:schemeClr val="accent2"/>
                </a:solidFill>
                <a:latin typeface="Calibri"/>
                <a:ea typeface="+mn-lt"/>
                <a:cs typeface="Calibri"/>
              </a:rPr>
              <a:t>, </a:t>
            </a:r>
            <a:r>
              <a:rPr lang="en-GB" sz="2400" b="1" dirty="0">
                <a:solidFill>
                  <a:schemeClr val="accent2"/>
                </a:solidFill>
                <a:latin typeface="Calibri"/>
                <a:ea typeface="+mn-lt"/>
                <a:cs typeface="Calibri"/>
              </a:rPr>
              <a:t>year)</a:t>
            </a:r>
            <a:r>
              <a:rPr lang="en-GB" sz="2400" dirty="0">
                <a:solidFill>
                  <a:schemeClr val="accent2"/>
                </a:solidFill>
                <a:latin typeface="Calibri"/>
                <a:ea typeface="+mn-lt"/>
                <a:cs typeface="Calibri"/>
              </a:rPr>
              <a:t> </a:t>
            </a:r>
            <a:r>
              <a:rPr lang="en-GB" sz="2400" dirty="0">
                <a:latin typeface="Calibri"/>
                <a:ea typeface="+mn-lt"/>
                <a:cs typeface="Calibri"/>
              </a:rPr>
              <a:t>in brackets.</a:t>
            </a:r>
            <a:endParaRPr lang="en-GB" sz="2400" dirty="0">
              <a:latin typeface="Calibri"/>
              <a:cs typeface="Calibri"/>
            </a:endParaRPr>
          </a:p>
        </p:txBody>
      </p:sp>
    </p:spTree>
    <p:extLst>
      <p:ext uri="{BB962C8B-B14F-4D97-AF65-F5344CB8AC3E}">
        <p14:creationId xmlns:p14="http://schemas.microsoft.com/office/powerpoint/2010/main" val="193297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73122" y="233420"/>
            <a:ext cx="10795518" cy="1003916"/>
          </a:xfrm>
        </p:spPr>
        <p:txBody>
          <a:bodyPr anchor="ctr">
            <a:normAutofit/>
          </a:bodyPr>
          <a:lstStyle/>
          <a:p>
            <a:r>
              <a:rPr lang="en-GB" dirty="0">
                <a:cs typeface="Calibri Light"/>
              </a:rPr>
              <a:t>Narrative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43286" y="2081304"/>
            <a:ext cx="10389043" cy="3539360"/>
          </a:xfrm>
        </p:spPr>
        <p:txBody>
          <a:bodyPr vert="horz" lIns="91440" tIns="45720" rIns="91440" bIns="45720" rtlCol="0" anchor="t">
            <a:noAutofit/>
          </a:bodyPr>
          <a:lstStyle/>
          <a:p>
            <a:pPr marL="457200" lvl="1" indent="0">
              <a:spcBef>
                <a:spcPts val="250"/>
              </a:spcBef>
              <a:spcAft>
                <a:spcPts val="250"/>
              </a:spcAft>
              <a:buNone/>
            </a:pPr>
            <a:endParaRPr lang="en-US" sz="2800" b="1" dirty="0">
              <a:latin typeface="Arial"/>
              <a:cs typeface="Calibri"/>
            </a:endParaRPr>
          </a:p>
          <a:p>
            <a:pPr marL="457200" lvl="1" indent="0">
              <a:spcBef>
                <a:spcPts val="250"/>
              </a:spcBef>
              <a:spcAft>
                <a:spcPts val="250"/>
              </a:spcAft>
              <a:buNone/>
            </a:pPr>
            <a:r>
              <a:rPr lang="en-US" sz="2800" b="1" dirty="0">
                <a:latin typeface="Calibri"/>
                <a:ea typeface="Calibri"/>
                <a:cs typeface="Calibri"/>
              </a:rPr>
              <a:t>According to </a:t>
            </a:r>
            <a:r>
              <a:rPr lang="en-US" sz="2800" b="1" dirty="0">
                <a:solidFill>
                  <a:schemeClr val="accent2"/>
                </a:solidFill>
                <a:latin typeface="Calibri"/>
                <a:ea typeface="Calibri"/>
                <a:cs typeface="Calibri"/>
              </a:rPr>
              <a:t>Smith (2020),</a:t>
            </a:r>
            <a:r>
              <a:rPr lang="en-US" sz="2800" b="1" dirty="0">
                <a:latin typeface="Calibri"/>
                <a:ea typeface="Calibri"/>
                <a:cs typeface="Calibri"/>
              </a:rPr>
              <a:t> </a:t>
            </a: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a:t>
            </a:r>
            <a:endParaRPr lang="en-US" sz="2800" b="1" dirty="0">
              <a:latin typeface="Calibri" panose="020F0502020204030204" pitchFamily="34" charset="0"/>
              <a:cs typeface="Calibri" panose="020F0502020204030204" pitchFamily="34" charset="0"/>
            </a:endParaRPr>
          </a:p>
          <a:p>
            <a:pPr marL="0" indent="0">
              <a:spcBef>
                <a:spcPts val="250"/>
              </a:spcBef>
              <a:spcAft>
                <a:spcPts val="250"/>
              </a:spcAft>
              <a:buNone/>
            </a:pPr>
            <a:endParaRPr lang="en-US" sz="3200" dirty="0">
              <a:latin typeface="Arial"/>
              <a:cs typeface="Arial"/>
            </a:endParaRPr>
          </a:p>
          <a:p>
            <a:pPr>
              <a:spcBef>
                <a:spcPts val="250"/>
              </a:spcBef>
              <a:spcAft>
                <a:spcPts val="250"/>
              </a:spcAft>
              <a:buFont typeface="Arial" panose="020B0604020202020204" pitchFamily="34" charset="0"/>
              <a:buChar char="•"/>
            </a:pPr>
            <a:r>
              <a:rPr lang="en-US" sz="2400" dirty="0">
                <a:latin typeface="Calibri"/>
                <a:ea typeface="Calibri"/>
                <a:cs typeface="Calibri"/>
              </a:rPr>
              <a:t>Focus is on the author’s view or opinion.</a:t>
            </a:r>
          </a:p>
          <a:p>
            <a:pPr>
              <a:spcBef>
                <a:spcPts val="250"/>
              </a:spcBef>
              <a:spcAft>
                <a:spcPts val="250"/>
              </a:spcAft>
              <a:buFont typeface="Arial" panose="020B0604020202020204" pitchFamily="34" charset="0"/>
              <a:buChar char="•"/>
            </a:pPr>
            <a:r>
              <a:rPr lang="en-US" sz="2400" dirty="0">
                <a:latin typeface="Calibri"/>
                <a:ea typeface="Calibri"/>
                <a:cs typeface="Calibri"/>
              </a:rPr>
              <a:t>Difficult to </a:t>
            </a:r>
            <a:r>
              <a:rPr lang="en-US" sz="2400" dirty="0" err="1">
                <a:latin typeface="Calibri"/>
                <a:ea typeface="Calibri"/>
                <a:cs typeface="Calibri"/>
              </a:rPr>
              <a:t>synthesise</a:t>
            </a:r>
            <a:r>
              <a:rPr lang="en-US" sz="2400" dirty="0">
                <a:latin typeface="Calibri"/>
                <a:ea typeface="Calibri"/>
                <a:cs typeface="Calibri"/>
              </a:rPr>
              <a:t> multiple opinions and sources.</a:t>
            </a:r>
            <a:endParaRPr lang="en-US" dirty="0"/>
          </a:p>
          <a:p>
            <a:pPr>
              <a:spcBef>
                <a:spcPts val="250"/>
              </a:spcBef>
              <a:spcAft>
                <a:spcPts val="250"/>
              </a:spcAft>
              <a:buFont typeface="Arial" panose="020B0604020202020204" pitchFamily="34" charset="0"/>
              <a:buChar char="•"/>
            </a:pPr>
            <a:r>
              <a:rPr lang="en-US" sz="2400" dirty="0">
                <a:latin typeface="Calibri"/>
                <a:ea typeface="Calibri"/>
                <a:cs typeface="Calibri"/>
              </a:rPr>
              <a:t>Overuse can disrupt flow of your writing.</a:t>
            </a:r>
            <a:endParaRPr lang="en-GB" sz="2400" dirty="0">
              <a:latin typeface="Calibri"/>
              <a:ea typeface="Calibri"/>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196269" y="1384708"/>
            <a:ext cx="4956035" cy="461665"/>
          </a:xfrm>
          <a:prstGeom prst="rect">
            <a:avLst/>
          </a:prstGeom>
          <a:noFill/>
        </p:spPr>
        <p:txBody>
          <a:bodyPr wrap="square" lIns="91440" tIns="45720" rIns="91440" bIns="45720" rtlCol="0" anchor="t">
            <a:spAutoFit/>
          </a:bodyPr>
          <a:lstStyle/>
          <a:p>
            <a:pPr>
              <a:spcBef>
                <a:spcPts val="1200"/>
              </a:spcBef>
            </a:pPr>
            <a:r>
              <a:rPr lang="en-GB" sz="2400">
                <a:latin typeface="Calibri" panose="020F0502020204030204" pitchFamily="34" charset="0"/>
                <a:ea typeface="+mn-lt"/>
                <a:cs typeface="Calibri" panose="020F0502020204030204" pitchFamily="34" charset="0"/>
              </a:rPr>
              <a:t>Author's </a:t>
            </a:r>
            <a:r>
              <a:rPr lang="en-GB" sz="2400" b="1">
                <a:solidFill>
                  <a:schemeClr val="accent2"/>
                </a:solidFill>
                <a:latin typeface="Calibri" panose="020F0502020204030204" pitchFamily="34" charset="0"/>
                <a:ea typeface="+mn-lt"/>
                <a:cs typeface="Calibri" panose="020F0502020204030204" pitchFamily="34" charset="0"/>
              </a:rPr>
              <a:t>Surname</a:t>
            </a:r>
            <a:r>
              <a:rPr lang="en-GB" sz="2400">
                <a:solidFill>
                  <a:schemeClr val="accent2"/>
                </a:solidFill>
                <a:latin typeface="Calibri" panose="020F0502020204030204" pitchFamily="34" charset="0"/>
                <a:ea typeface="+mn-lt"/>
                <a:cs typeface="Calibri" panose="020F0502020204030204" pitchFamily="34" charset="0"/>
              </a:rPr>
              <a:t>, (</a:t>
            </a:r>
            <a:r>
              <a:rPr lang="en-GB" sz="2400" b="1">
                <a:solidFill>
                  <a:schemeClr val="accent2"/>
                </a:solidFill>
                <a:latin typeface="Calibri" panose="020F0502020204030204" pitchFamily="34" charset="0"/>
                <a:ea typeface="+mn-lt"/>
                <a:cs typeface="Calibri" panose="020F0502020204030204" pitchFamily="34" charset="0"/>
              </a:rPr>
              <a:t>year)</a:t>
            </a:r>
            <a:r>
              <a:rPr lang="en-GB" sz="2400">
                <a:solidFill>
                  <a:schemeClr val="accent2"/>
                </a:solidFill>
                <a:latin typeface="Calibri" panose="020F0502020204030204" pitchFamily="34" charset="0"/>
                <a:ea typeface="+mn-lt"/>
                <a:cs typeface="Calibri" panose="020F0502020204030204" pitchFamily="34" charset="0"/>
              </a:rPr>
              <a:t> </a:t>
            </a:r>
            <a:r>
              <a:rPr lang="en-GB" sz="2400">
                <a:latin typeface="Calibri" panose="020F0502020204030204" pitchFamily="34" charset="0"/>
                <a:ea typeface="+mn-lt"/>
                <a:cs typeface="Calibri" panose="020F0502020204030204" pitchFamily="34" charset="0"/>
              </a:rPr>
              <a:t>in brackets.</a:t>
            </a:r>
            <a:endParaRPr lang="en-GB" sz="24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2390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dirty="0"/>
              <a:t>Example</a:t>
            </a:r>
            <a:endParaRPr lang="en-US" dirty="0"/>
          </a:p>
        </p:txBody>
      </p:sp>
      <p:sp>
        <p:nvSpPr>
          <p:cNvPr id="11" name="TextBox 10">
            <a:extLst>
              <a:ext uri="{FF2B5EF4-FFF2-40B4-BE49-F238E27FC236}">
                <a16:creationId xmlns:a16="http://schemas.microsoft.com/office/drawing/2014/main" id="{34334CDA-7FB7-4AF2-926A-CA6DE703DA54}"/>
              </a:ext>
            </a:extLst>
          </p:cNvPr>
          <p:cNvSpPr txBox="1"/>
          <p:nvPr/>
        </p:nvSpPr>
        <p:spPr>
          <a:xfrm>
            <a:off x="520266" y="1725482"/>
            <a:ext cx="10355924" cy="1373547"/>
          </a:xfrm>
          <a:prstGeom prst="rect">
            <a:avLst/>
          </a:prstGeom>
          <a:ln w="38100">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latin typeface="Calibri"/>
                <a:ea typeface="Calibri"/>
                <a:cs typeface="Calibri"/>
              </a:rPr>
              <a:t>When writing assignments, the aim should always be to reference reliable sources of information </a:t>
            </a:r>
            <a:r>
              <a:rPr lang="en-US" sz="2800" b="1">
                <a:solidFill>
                  <a:schemeClr val="accent2"/>
                </a:solidFill>
                <a:latin typeface="Calibri"/>
                <a:ea typeface="Calibri"/>
                <a:cs typeface="Calibri"/>
              </a:rPr>
              <a:t>(Pears and Shields, 2016).</a:t>
            </a:r>
          </a:p>
        </p:txBody>
      </p:sp>
      <p:sp>
        <p:nvSpPr>
          <p:cNvPr id="5" name="TextBox 4">
            <a:extLst>
              <a:ext uri="{FF2B5EF4-FFF2-40B4-BE49-F238E27FC236}">
                <a16:creationId xmlns:a16="http://schemas.microsoft.com/office/drawing/2014/main" id="{8237E3C3-1FB1-B92A-50F4-CC8EEDF42096}"/>
              </a:ext>
            </a:extLst>
          </p:cNvPr>
          <p:cNvSpPr txBox="1"/>
          <p:nvPr/>
        </p:nvSpPr>
        <p:spPr>
          <a:xfrm>
            <a:off x="520266" y="3753841"/>
            <a:ext cx="10289224" cy="1384995"/>
          </a:xfrm>
          <a:prstGeom prst="rect">
            <a:avLst/>
          </a:prstGeom>
          <a:noFill/>
        </p:spPr>
        <p:txBody>
          <a:bodyPr wrap="square" lIns="91440" tIns="45720" rIns="91440" bIns="45720" anchor="t">
            <a:spAutoFit/>
          </a:bodyPr>
          <a:lstStyle/>
          <a:p>
            <a:r>
              <a:rPr lang="en-US" sz="2800" b="1">
                <a:latin typeface="Calibri"/>
                <a:ea typeface="Calibri"/>
                <a:cs typeface="Calibri"/>
              </a:rPr>
              <a:t>According to </a:t>
            </a:r>
            <a:r>
              <a:rPr lang="en-US" sz="2800" b="1">
                <a:solidFill>
                  <a:schemeClr val="accent2"/>
                </a:solidFill>
                <a:latin typeface="Calibri"/>
                <a:ea typeface="Calibri"/>
                <a:cs typeface="Calibri"/>
              </a:rPr>
              <a:t>Pears and Shields (2016) </a:t>
            </a:r>
            <a:r>
              <a:rPr lang="en-US" sz="2800" b="1">
                <a:latin typeface="Calibri"/>
                <a:ea typeface="Calibri"/>
                <a:cs typeface="Calibri"/>
              </a:rPr>
              <a:t>when writing assignments, the aim should always be to reference reliable sources of information. </a:t>
            </a:r>
            <a:endParaRPr lang="en-US" sz="2800" b="1">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CA544C71-764E-5BD8-D3FF-617246FE6FEB}"/>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Parenthetical citation.</a:t>
            </a:r>
            <a:endParaRPr lang="en-US" sz="2400" b="1" dirty="0">
              <a:solidFill>
                <a:schemeClr val="accent2"/>
              </a:solidFill>
              <a:latin typeface="Calibri"/>
            </a:endParaRPr>
          </a:p>
        </p:txBody>
      </p:sp>
      <p:sp>
        <p:nvSpPr>
          <p:cNvPr id="8" name="TextBox 7">
            <a:extLst>
              <a:ext uri="{FF2B5EF4-FFF2-40B4-BE49-F238E27FC236}">
                <a16:creationId xmlns:a16="http://schemas.microsoft.com/office/drawing/2014/main" id="{3D153EB9-9317-5E6D-5EF8-7165E1FCD405}"/>
              </a:ext>
            </a:extLst>
          </p:cNvPr>
          <p:cNvSpPr txBox="1"/>
          <p:nvPr/>
        </p:nvSpPr>
        <p:spPr>
          <a:xfrm>
            <a:off x="556591" y="329979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Narrative citation.</a:t>
            </a:r>
            <a:endParaRPr lang="en-US" sz="2400" b="1">
              <a:solidFill>
                <a:schemeClr val="accent2"/>
              </a:solidFill>
              <a:latin typeface="Calibri"/>
            </a:endParaRPr>
          </a:p>
        </p:txBody>
      </p:sp>
    </p:spTree>
    <p:extLst>
      <p:ext uri="{BB962C8B-B14F-4D97-AF65-F5344CB8AC3E}">
        <p14:creationId xmlns:p14="http://schemas.microsoft.com/office/powerpoint/2010/main" val="1000716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lstStyle/>
          <a:p>
            <a:r>
              <a:rPr lang="en-GB"/>
              <a:t>Quoting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549750" y="1428140"/>
            <a:ext cx="11384342" cy="4574040"/>
          </a:xfrm>
        </p:spPr>
        <p:txBody>
          <a:bodyPr vert="horz" lIns="91440" tIns="45720" rIns="91440" bIns="45720" rtlCol="0" anchor="t">
            <a:normAutofit/>
          </a:bodyPr>
          <a:lstStyle/>
          <a:p>
            <a:pPr marL="0" indent="0">
              <a:buNone/>
            </a:pPr>
            <a:r>
              <a:rPr lang="en-GB" sz="2400" dirty="0">
                <a:latin typeface="Calibri"/>
                <a:ea typeface="Calibri"/>
                <a:cs typeface="Calibri"/>
              </a:rPr>
              <a:t>Quoting is acceptable (if referenced correctly) but </a:t>
            </a:r>
            <a:r>
              <a:rPr lang="en-GB" sz="2400" b="1" dirty="0">
                <a:solidFill>
                  <a:schemeClr val="accent2"/>
                </a:solidFill>
                <a:latin typeface="Calibri"/>
                <a:ea typeface="Calibri"/>
                <a:cs typeface="Calibri"/>
              </a:rPr>
              <a:t>does not show your understanding</a:t>
            </a:r>
            <a:r>
              <a:rPr lang="en-GB" sz="2400" dirty="0">
                <a:latin typeface="Calibri"/>
                <a:ea typeface="Calibri"/>
                <a:cs typeface="Calibri"/>
              </a:rPr>
              <a:t> of what you have read. </a:t>
            </a:r>
          </a:p>
          <a:p>
            <a:pPr marL="0" indent="0">
              <a:buNone/>
            </a:pPr>
            <a:r>
              <a:rPr lang="en-GB" sz="2400" dirty="0">
                <a:latin typeface="Calibri"/>
                <a:ea typeface="Calibri"/>
                <a:cs typeface="Calibri"/>
              </a:rPr>
              <a:t>Wherever possible, you should paraphrase. Whichever you do, you must </a:t>
            </a:r>
            <a:r>
              <a:rPr lang="en-GB" sz="2400" b="1" dirty="0">
                <a:solidFill>
                  <a:schemeClr val="accent2"/>
                </a:solidFill>
                <a:latin typeface="Calibri"/>
                <a:ea typeface="Calibri"/>
                <a:cs typeface="Calibri"/>
              </a:rPr>
              <a:t>give appropriate acknowledgement.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a:ea typeface="Calibri"/>
                <a:cs typeface="Calibri"/>
              </a:rPr>
              <a:t>If using a short quote</a:t>
            </a:r>
            <a:r>
              <a:rPr lang="en-GB" sz="2400" dirty="0">
                <a:latin typeface="Calibri"/>
                <a:ea typeface="Calibri"/>
                <a:cs typeface="Calibri"/>
              </a:rPr>
              <a:t> (less than 30 words), ensure you:</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Use “quotation marks”.</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Show page number, (location, or paragraph number, if not possible).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panose="020F0502020204030204" pitchFamily="34" charset="0"/>
                <a:cs typeface="Calibri" panose="020F0502020204030204" pitchFamily="34" charset="0"/>
              </a:rPr>
              <a:t>For longer quotations, please refer to the referencing handbook. </a:t>
            </a:r>
          </a:p>
          <a:p>
            <a:pPr marL="0" indent="0">
              <a:buNone/>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63914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Examples: Direct (short) quote</a:t>
            </a:r>
            <a:endParaRPr lang="en-US"/>
          </a:p>
        </p:txBody>
      </p:sp>
      <p:sp>
        <p:nvSpPr>
          <p:cNvPr id="11" name="TextBox 10">
            <a:extLst>
              <a:ext uri="{FF2B5EF4-FFF2-40B4-BE49-F238E27FC236}">
                <a16:creationId xmlns:a16="http://schemas.microsoft.com/office/drawing/2014/main" id="{34334CDA-7FB7-4AF2-926A-CA6DE703DA54}"/>
              </a:ext>
            </a:extLst>
          </p:cNvPr>
          <p:cNvSpPr txBox="1"/>
          <p:nvPr/>
        </p:nvSpPr>
        <p:spPr>
          <a:xfrm>
            <a:off x="520266" y="1725482"/>
            <a:ext cx="10355924" cy="1373547"/>
          </a:xfrm>
          <a:prstGeom prst="rect">
            <a:avLst/>
          </a:prstGeom>
          <a:ln w="38100">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latin typeface="Calibri" panose="020F0502020204030204" pitchFamily="34" charset="0"/>
                <a:cs typeface="Calibri" panose="020F0502020204030204" pitchFamily="34" charset="0"/>
              </a:rPr>
              <a:t>When writing assignments, the </a:t>
            </a:r>
            <a:r>
              <a:rPr lang="en-US" sz="3200" b="1">
                <a:solidFill>
                  <a:schemeClr val="accent2"/>
                </a:solidFill>
                <a:latin typeface="Calibri" panose="020F0502020204030204" pitchFamily="34" charset="0"/>
                <a:cs typeface="Calibri" panose="020F0502020204030204" pitchFamily="34" charset="0"/>
              </a:rPr>
              <a:t>“</a:t>
            </a:r>
            <a:r>
              <a:rPr lang="en-US" sz="2800" b="1">
                <a:latin typeface="Calibri" panose="020F0502020204030204" pitchFamily="34" charset="0"/>
                <a:cs typeface="Calibri" panose="020F0502020204030204" pitchFamily="34" charset="0"/>
              </a:rPr>
              <a:t>aim should always be to reference reliable sources of information</a:t>
            </a:r>
            <a:r>
              <a:rPr lang="en-US" sz="3200" b="1">
                <a:solidFill>
                  <a:schemeClr val="accent2"/>
                </a:solidFill>
                <a:latin typeface="Calibri" panose="020F0502020204030204" pitchFamily="34" charset="0"/>
                <a:cs typeface="Calibri" panose="020F0502020204030204" pitchFamily="34" charset="0"/>
              </a:rPr>
              <a:t>”</a:t>
            </a:r>
            <a:r>
              <a:rPr lang="en-US" sz="2800" b="1">
                <a:latin typeface="Calibri" panose="020F0502020204030204" pitchFamily="34" charset="0"/>
                <a:cs typeface="Calibri" panose="020F0502020204030204" pitchFamily="34" charset="0"/>
              </a:rPr>
              <a:t> </a:t>
            </a:r>
            <a:r>
              <a:rPr lang="en-US" sz="2800" b="1">
                <a:solidFill>
                  <a:schemeClr val="accent2"/>
                </a:solidFill>
                <a:latin typeface="Calibri" panose="020F0502020204030204" pitchFamily="34" charset="0"/>
                <a:cs typeface="Calibri" panose="020F0502020204030204" pitchFamily="34" charset="0"/>
              </a:rPr>
              <a:t>(Pears and Shields, 2016, p. 2).</a:t>
            </a:r>
          </a:p>
        </p:txBody>
      </p:sp>
      <p:sp>
        <p:nvSpPr>
          <p:cNvPr id="5" name="TextBox 4">
            <a:extLst>
              <a:ext uri="{FF2B5EF4-FFF2-40B4-BE49-F238E27FC236}">
                <a16:creationId xmlns:a16="http://schemas.microsoft.com/office/drawing/2014/main" id="{8237E3C3-1FB1-B92A-50F4-CC8EEDF42096}"/>
              </a:ext>
            </a:extLst>
          </p:cNvPr>
          <p:cNvSpPr txBox="1"/>
          <p:nvPr/>
        </p:nvSpPr>
        <p:spPr>
          <a:xfrm>
            <a:off x="553396" y="3886363"/>
            <a:ext cx="10289224" cy="1384995"/>
          </a:xfrm>
          <a:prstGeom prst="rect">
            <a:avLst/>
          </a:prstGeom>
          <a:noFill/>
        </p:spPr>
        <p:txBody>
          <a:bodyPr wrap="square" lIns="91440" tIns="45720" rIns="91440" bIns="45720" anchor="t">
            <a:spAutoFit/>
          </a:bodyPr>
          <a:lstStyle/>
          <a:p>
            <a:r>
              <a:rPr lang="en-US" sz="2800" b="1">
                <a:latin typeface="Calibri"/>
                <a:ea typeface="Calibri"/>
                <a:cs typeface="Calibri"/>
              </a:rPr>
              <a:t>According to </a:t>
            </a:r>
            <a:r>
              <a:rPr lang="en-US" sz="2800" b="1">
                <a:solidFill>
                  <a:schemeClr val="accent2"/>
                </a:solidFill>
                <a:latin typeface="Calibri"/>
                <a:ea typeface="Calibri"/>
                <a:cs typeface="Calibri"/>
              </a:rPr>
              <a:t>Pears and Shields (2016, p. 2) </a:t>
            </a:r>
            <a:r>
              <a:rPr lang="en-US" sz="2800" b="1">
                <a:latin typeface="Calibri"/>
                <a:ea typeface="Calibri"/>
                <a:cs typeface="Calibri"/>
              </a:rPr>
              <a:t>when writing assignments, the </a:t>
            </a:r>
            <a:r>
              <a:rPr lang="en-US" sz="2800" b="1">
                <a:solidFill>
                  <a:schemeClr val="accent2"/>
                </a:solidFill>
                <a:latin typeface="Calibri"/>
                <a:ea typeface="Calibri"/>
                <a:cs typeface="Calibri"/>
              </a:rPr>
              <a:t>“</a:t>
            </a:r>
            <a:r>
              <a:rPr lang="en-US" sz="2800" b="1">
                <a:latin typeface="Calibri"/>
                <a:ea typeface="Calibri"/>
                <a:cs typeface="Calibri"/>
              </a:rPr>
              <a:t>aim should always be to reference reliable sources of information</a:t>
            </a:r>
            <a:r>
              <a:rPr lang="en-US" sz="2800" b="1">
                <a:solidFill>
                  <a:schemeClr val="accent2"/>
                </a:solidFill>
                <a:latin typeface="Calibri"/>
                <a:ea typeface="Calibri"/>
                <a:cs typeface="Calibri"/>
              </a:rPr>
              <a:t>”.</a:t>
            </a:r>
            <a:endParaRPr lang="en-GB" sz="2800" b="1">
              <a:solidFill>
                <a:schemeClr val="accent2"/>
              </a:solidFill>
              <a:latin typeface="Calibri"/>
              <a:ea typeface="Calibri"/>
              <a:cs typeface="Calibri"/>
            </a:endParaRPr>
          </a:p>
        </p:txBody>
      </p:sp>
      <p:sp>
        <p:nvSpPr>
          <p:cNvPr id="3" name="TextBox 2">
            <a:extLst>
              <a:ext uri="{FF2B5EF4-FFF2-40B4-BE49-F238E27FC236}">
                <a16:creationId xmlns:a16="http://schemas.microsoft.com/office/drawing/2014/main" id="{399503BB-573E-97D0-8541-5FC0BF50BF4B}"/>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Parenthetical quotation.</a:t>
            </a:r>
            <a:endParaRPr lang="en-US" sz="2400" b="1">
              <a:solidFill>
                <a:schemeClr val="accent2"/>
              </a:solidFill>
              <a:latin typeface="Calibri"/>
            </a:endParaRPr>
          </a:p>
        </p:txBody>
      </p:sp>
      <p:sp>
        <p:nvSpPr>
          <p:cNvPr id="6" name="TextBox 5">
            <a:extLst>
              <a:ext uri="{FF2B5EF4-FFF2-40B4-BE49-F238E27FC236}">
                <a16:creationId xmlns:a16="http://schemas.microsoft.com/office/drawing/2014/main" id="{EBA83E38-270B-1D13-0BDE-7E4F15AE10F4}"/>
              </a:ext>
            </a:extLst>
          </p:cNvPr>
          <p:cNvSpPr txBox="1"/>
          <p:nvPr/>
        </p:nvSpPr>
        <p:spPr>
          <a:xfrm>
            <a:off x="556591" y="329979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Narrative quotation.</a:t>
            </a:r>
            <a:endParaRPr lang="en-US" sz="2400" b="1">
              <a:solidFill>
                <a:schemeClr val="accent2"/>
              </a:solidFill>
              <a:latin typeface="Calibri"/>
            </a:endParaRPr>
          </a:p>
        </p:txBody>
      </p:sp>
    </p:spTree>
    <p:extLst>
      <p:ext uri="{BB962C8B-B14F-4D97-AF65-F5344CB8AC3E}">
        <p14:creationId xmlns:p14="http://schemas.microsoft.com/office/powerpoint/2010/main" val="2319437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9309-0344-53C0-E68D-D24669C7EA74}"/>
              </a:ext>
            </a:extLst>
          </p:cNvPr>
          <p:cNvSpPr>
            <a:spLocks noGrp="1"/>
          </p:cNvSpPr>
          <p:nvPr>
            <p:ph type="title"/>
          </p:nvPr>
        </p:nvSpPr>
        <p:spPr/>
        <p:txBody>
          <a:bodyPr/>
          <a:lstStyle/>
          <a:p>
            <a:r>
              <a:rPr lang="en-US" dirty="0"/>
              <a:t>Which in-text citation is correct?</a:t>
            </a:r>
          </a:p>
        </p:txBody>
      </p:sp>
      <p:sp>
        <p:nvSpPr>
          <p:cNvPr id="3" name="TextBox 2">
            <a:extLst>
              <a:ext uri="{FF2B5EF4-FFF2-40B4-BE49-F238E27FC236}">
                <a16:creationId xmlns:a16="http://schemas.microsoft.com/office/drawing/2014/main" id="{F1FA9088-0F3D-7397-5A45-B2E078A179F5}"/>
              </a:ext>
            </a:extLst>
          </p:cNvPr>
          <p:cNvSpPr txBox="1"/>
          <p:nvPr/>
        </p:nvSpPr>
        <p:spPr>
          <a:xfrm>
            <a:off x="1544876" y="1257952"/>
            <a:ext cx="7905750"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L.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spTree>
    <p:extLst>
      <p:ext uri="{BB962C8B-B14F-4D97-AF65-F5344CB8AC3E}">
        <p14:creationId xmlns:p14="http://schemas.microsoft.com/office/powerpoint/2010/main" val="3373878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F03BF-E922-55AA-1A9B-81B9774BF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CDB96D-C628-B6CF-5FDE-E688EBF6A3F4}"/>
              </a:ext>
            </a:extLst>
          </p:cNvPr>
          <p:cNvSpPr>
            <a:spLocks noGrp="1"/>
          </p:cNvSpPr>
          <p:nvPr>
            <p:ph type="title"/>
          </p:nvPr>
        </p:nvSpPr>
        <p:spPr/>
        <p:txBody>
          <a:bodyPr/>
          <a:lstStyle/>
          <a:p>
            <a:r>
              <a:rPr lang="en-US" dirty="0"/>
              <a:t>Which in-text citation is correct?</a:t>
            </a:r>
          </a:p>
        </p:txBody>
      </p:sp>
      <p:sp>
        <p:nvSpPr>
          <p:cNvPr id="3" name="TextBox 2">
            <a:extLst>
              <a:ext uri="{FF2B5EF4-FFF2-40B4-BE49-F238E27FC236}">
                <a16:creationId xmlns:a16="http://schemas.microsoft.com/office/drawing/2014/main" id="{2EFE927D-8B72-AA51-30F4-E2DAE0E6A586}"/>
              </a:ext>
            </a:extLst>
          </p:cNvPr>
          <p:cNvSpPr txBox="1"/>
          <p:nvPr/>
        </p:nvSpPr>
        <p:spPr>
          <a:xfrm>
            <a:off x="1544876" y="1257952"/>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L.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pic>
        <p:nvPicPr>
          <p:cNvPr id="8" name="Graphic 7" descr="Close with solid fill">
            <a:extLst>
              <a:ext uri="{FF2B5EF4-FFF2-40B4-BE49-F238E27FC236}">
                <a16:creationId xmlns:a16="http://schemas.microsoft.com/office/drawing/2014/main" id="{B9E09A01-134F-0389-182C-21B4B5A0C7A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5" y="4495798"/>
            <a:ext cx="507305" cy="475989"/>
          </a:xfrm>
          <a:prstGeom prst="rect">
            <a:avLst/>
          </a:prstGeom>
        </p:spPr>
      </p:pic>
      <p:pic>
        <p:nvPicPr>
          <p:cNvPr id="9" name="Graphic 8" descr="Close with solid fill">
            <a:extLst>
              <a:ext uri="{FF2B5EF4-FFF2-40B4-BE49-F238E27FC236}">
                <a16:creationId xmlns:a16="http://schemas.microsoft.com/office/drawing/2014/main" id="{EC09307D-1CC3-1700-D907-22682F33047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5" y="2522948"/>
            <a:ext cx="507305" cy="475989"/>
          </a:xfrm>
          <a:prstGeom prst="rect">
            <a:avLst/>
          </a:prstGeom>
        </p:spPr>
      </p:pic>
      <p:pic>
        <p:nvPicPr>
          <p:cNvPr id="10" name="Graphic 9" descr="Close with solid fill">
            <a:extLst>
              <a:ext uri="{FF2B5EF4-FFF2-40B4-BE49-F238E27FC236}">
                <a16:creationId xmlns:a16="http://schemas.microsoft.com/office/drawing/2014/main" id="{19334216-49A2-3274-4E53-ACF1BD2F48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4" y="5174291"/>
            <a:ext cx="507305" cy="475989"/>
          </a:xfrm>
          <a:prstGeom prst="rect">
            <a:avLst/>
          </a:prstGeom>
        </p:spPr>
      </p:pic>
      <p:pic>
        <p:nvPicPr>
          <p:cNvPr id="11" name="Graphic 10" descr="Tick with solid fill">
            <a:extLst>
              <a:ext uri="{FF2B5EF4-FFF2-40B4-BE49-F238E27FC236}">
                <a16:creationId xmlns:a16="http://schemas.microsoft.com/office/drawing/2014/main" id="{323D1803-EE75-1FC3-BAB3-7714DC6E54A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5" y="3191006"/>
            <a:ext cx="507305" cy="475990"/>
          </a:xfrm>
          <a:prstGeom prst="rect">
            <a:avLst/>
          </a:prstGeom>
        </p:spPr>
      </p:pic>
      <p:pic>
        <p:nvPicPr>
          <p:cNvPr id="12" name="Graphic 11" descr="Tick with solid fill">
            <a:extLst>
              <a:ext uri="{FF2B5EF4-FFF2-40B4-BE49-F238E27FC236}">
                <a16:creationId xmlns:a16="http://schemas.microsoft.com/office/drawing/2014/main" id="{1CBC4742-2BC3-3EDC-590A-D6A72B7F3BF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5" y="3869498"/>
            <a:ext cx="507305" cy="475990"/>
          </a:xfrm>
          <a:prstGeom prst="rect">
            <a:avLst/>
          </a:prstGeom>
        </p:spPr>
      </p:pic>
      <p:pic>
        <p:nvPicPr>
          <p:cNvPr id="13" name="Graphic 12" descr="Tick with solid fill">
            <a:extLst>
              <a:ext uri="{FF2B5EF4-FFF2-40B4-BE49-F238E27FC236}">
                <a16:creationId xmlns:a16="http://schemas.microsoft.com/office/drawing/2014/main" id="{D752AC9F-D741-C948-C0A2-F285FA8320B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5" y="5852786"/>
            <a:ext cx="507305" cy="475990"/>
          </a:xfrm>
          <a:prstGeom prst="rect">
            <a:avLst/>
          </a:prstGeom>
        </p:spPr>
      </p:pic>
      <p:pic>
        <p:nvPicPr>
          <p:cNvPr id="4" name="Graphic 3" descr="Close with solid fill">
            <a:extLst>
              <a:ext uri="{FF2B5EF4-FFF2-40B4-BE49-F238E27FC236}">
                <a16:creationId xmlns:a16="http://schemas.microsoft.com/office/drawing/2014/main" id="{12B394BD-104D-6702-DA3E-A1A86042558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35485" y="1259910"/>
            <a:ext cx="507305" cy="475989"/>
          </a:xfrm>
          <a:prstGeom prst="rect">
            <a:avLst/>
          </a:prstGeom>
        </p:spPr>
      </p:pic>
      <p:sp>
        <p:nvSpPr>
          <p:cNvPr id="5" name="TextBox 4">
            <a:extLst>
              <a:ext uri="{FF2B5EF4-FFF2-40B4-BE49-F238E27FC236}">
                <a16:creationId xmlns:a16="http://schemas.microsoft.com/office/drawing/2014/main" id="{006FC38A-A5D5-F61C-B0FD-F4B0BA29A769}"/>
              </a:ext>
            </a:extLst>
          </p:cNvPr>
          <p:cNvSpPr txBox="1"/>
          <p:nvPr/>
        </p:nvSpPr>
        <p:spPr>
          <a:xfrm>
            <a:off x="6783922" y="1294768"/>
            <a:ext cx="556003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pic>
        <p:nvPicPr>
          <p:cNvPr id="7" name="Graphic 6" descr="Close with solid fill">
            <a:extLst>
              <a:ext uri="{FF2B5EF4-FFF2-40B4-BE49-F238E27FC236}">
                <a16:creationId xmlns:a16="http://schemas.microsoft.com/office/drawing/2014/main" id="{7D3352EB-EC93-FE9E-19CB-C8848C799CB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5" y="1854895"/>
            <a:ext cx="507305" cy="475989"/>
          </a:xfrm>
          <a:prstGeom prst="rect">
            <a:avLst/>
          </a:prstGeom>
        </p:spPr>
      </p:pic>
      <p:sp>
        <p:nvSpPr>
          <p:cNvPr id="14" name="TextBox 13">
            <a:extLst>
              <a:ext uri="{FF2B5EF4-FFF2-40B4-BE49-F238E27FC236}">
                <a16:creationId xmlns:a16="http://schemas.microsoft.com/office/drawing/2014/main" id="{18C6A3E3-4324-C886-8E25-9CDD63D26142}"/>
              </a:ext>
            </a:extLst>
          </p:cNvPr>
          <p:cNvSpPr txBox="1"/>
          <p:nvPr/>
        </p:nvSpPr>
        <p:spPr>
          <a:xfrm>
            <a:off x="6783921" y="1933031"/>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include initials.</a:t>
            </a:r>
            <a:endParaRPr lang="en-GB" sz="2000">
              <a:latin typeface="Calibri"/>
            </a:endParaRPr>
          </a:p>
        </p:txBody>
      </p:sp>
      <p:sp>
        <p:nvSpPr>
          <p:cNvPr id="17" name="TextBox 16">
            <a:extLst>
              <a:ext uri="{FF2B5EF4-FFF2-40B4-BE49-F238E27FC236}">
                <a16:creationId xmlns:a16="http://schemas.microsoft.com/office/drawing/2014/main" id="{BEBC8251-5D86-2325-2512-0A19DDA43F57}"/>
              </a:ext>
            </a:extLst>
          </p:cNvPr>
          <p:cNvSpPr txBox="1"/>
          <p:nvPr/>
        </p:nvSpPr>
        <p:spPr>
          <a:xfrm>
            <a:off x="6783921" y="2600851"/>
            <a:ext cx="60480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18" name="TextBox 17">
            <a:extLst>
              <a:ext uri="{FF2B5EF4-FFF2-40B4-BE49-F238E27FC236}">
                <a16:creationId xmlns:a16="http://schemas.microsoft.com/office/drawing/2014/main" id="{BEA2FD49-5C90-4FC9-5EE8-39626C4FD4B4}"/>
              </a:ext>
            </a:extLst>
          </p:cNvPr>
          <p:cNvSpPr txBox="1"/>
          <p:nvPr/>
        </p:nvSpPr>
        <p:spPr>
          <a:xfrm>
            <a:off x="6783920" y="4575649"/>
            <a:ext cx="32468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include initials.</a:t>
            </a:r>
            <a:endParaRPr lang="en-GB" sz="2000">
              <a:latin typeface="Calibri"/>
            </a:endParaRPr>
          </a:p>
        </p:txBody>
      </p:sp>
      <p:sp>
        <p:nvSpPr>
          <p:cNvPr id="19" name="TextBox 18">
            <a:extLst>
              <a:ext uri="{FF2B5EF4-FFF2-40B4-BE49-F238E27FC236}">
                <a16:creationId xmlns:a16="http://schemas.microsoft.com/office/drawing/2014/main" id="{4A0B3F71-7823-1B1D-31EB-FFB8A668C6E7}"/>
              </a:ext>
            </a:extLst>
          </p:cNvPr>
          <p:cNvSpPr txBox="1"/>
          <p:nvPr/>
        </p:nvSpPr>
        <p:spPr>
          <a:xfrm>
            <a:off x="6783920" y="3255419"/>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parenthetical citation.</a:t>
            </a:r>
            <a:endParaRPr lang="en-GB" sz="2000" dirty="0">
              <a:latin typeface="Calibri"/>
            </a:endParaRPr>
          </a:p>
        </p:txBody>
      </p:sp>
      <p:sp>
        <p:nvSpPr>
          <p:cNvPr id="20" name="TextBox 19">
            <a:extLst>
              <a:ext uri="{FF2B5EF4-FFF2-40B4-BE49-F238E27FC236}">
                <a16:creationId xmlns:a16="http://schemas.microsoft.com/office/drawing/2014/main" id="{08E6D3CF-65E0-8EB1-B85C-6DA386AE1544}"/>
              </a:ext>
            </a:extLst>
          </p:cNvPr>
          <p:cNvSpPr txBox="1"/>
          <p:nvPr/>
        </p:nvSpPr>
        <p:spPr>
          <a:xfrm>
            <a:off x="6783919" y="394698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narrative citation.</a:t>
            </a:r>
            <a:endParaRPr lang="en-GB" sz="2000" dirty="0">
              <a:latin typeface="Calibri"/>
            </a:endParaRPr>
          </a:p>
        </p:txBody>
      </p:sp>
      <p:sp>
        <p:nvSpPr>
          <p:cNvPr id="21" name="TextBox 20">
            <a:extLst>
              <a:ext uri="{FF2B5EF4-FFF2-40B4-BE49-F238E27FC236}">
                <a16:creationId xmlns:a16="http://schemas.microsoft.com/office/drawing/2014/main" id="{BB255B5B-1943-5349-47DB-3A5EC7C021CA}"/>
              </a:ext>
            </a:extLst>
          </p:cNvPr>
          <p:cNvSpPr txBox="1"/>
          <p:nvPr/>
        </p:nvSpPr>
        <p:spPr>
          <a:xfrm>
            <a:off x="6783919" y="5212273"/>
            <a:ext cx="4565448" cy="4067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titles, unless no author.</a:t>
            </a:r>
            <a:endParaRPr lang="en-GB" sz="2000" dirty="0">
              <a:latin typeface="Calibri"/>
            </a:endParaRPr>
          </a:p>
        </p:txBody>
      </p:sp>
      <p:sp>
        <p:nvSpPr>
          <p:cNvPr id="22" name="TextBox 21">
            <a:extLst>
              <a:ext uri="{FF2B5EF4-FFF2-40B4-BE49-F238E27FC236}">
                <a16:creationId xmlns:a16="http://schemas.microsoft.com/office/drawing/2014/main" id="{819DB6B1-7510-9F39-8B8B-7105EE0C271F}"/>
              </a:ext>
            </a:extLst>
          </p:cNvPr>
          <p:cNvSpPr txBox="1"/>
          <p:nvPr/>
        </p:nvSpPr>
        <p:spPr>
          <a:xfrm>
            <a:off x="6780942" y="5890516"/>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parenthetical citation.</a:t>
            </a:r>
            <a:endParaRPr lang="en-GB" sz="2000" dirty="0">
              <a:latin typeface="Calibri"/>
            </a:endParaRPr>
          </a:p>
        </p:txBody>
      </p:sp>
    </p:spTree>
    <p:extLst>
      <p:ext uri="{BB962C8B-B14F-4D97-AF65-F5344CB8AC3E}">
        <p14:creationId xmlns:p14="http://schemas.microsoft.com/office/powerpoint/2010/main" val="225258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4" grpId="0"/>
      <p:bldP spid="17" grpId="0"/>
      <p:bldP spid="18" grpId="0"/>
      <p:bldP spid="19" grpId="0"/>
      <p:bldP spid="20" grpId="0"/>
      <p:bldP spid="21" grpId="0"/>
      <p:bldP spid="2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8103-EFB1-EDFC-32B1-4CC95DFF2793}"/>
              </a:ext>
            </a:extLst>
          </p:cNvPr>
          <p:cNvSpPr>
            <a:spLocks noGrp="1"/>
          </p:cNvSpPr>
          <p:nvPr>
            <p:ph type="title"/>
          </p:nvPr>
        </p:nvSpPr>
        <p:spPr/>
        <p:txBody>
          <a:bodyPr/>
          <a:lstStyle/>
          <a:p>
            <a:r>
              <a:rPr lang="en-GB" dirty="0"/>
              <a:t>Spot the in-text citations</a:t>
            </a:r>
          </a:p>
        </p:txBody>
      </p:sp>
      <p:sp>
        <p:nvSpPr>
          <p:cNvPr id="4" name="TextBox 3">
            <a:extLst>
              <a:ext uri="{FF2B5EF4-FFF2-40B4-BE49-F238E27FC236}">
                <a16:creationId xmlns:a16="http://schemas.microsoft.com/office/drawing/2014/main" id="{A50A4EBE-6258-4268-E58D-9386C79C5792}"/>
              </a:ext>
            </a:extLst>
          </p:cNvPr>
          <p:cNvSpPr txBox="1"/>
          <p:nvPr/>
        </p:nvSpPr>
        <p:spPr>
          <a:xfrm>
            <a:off x="6254750" y="1446663"/>
            <a:ext cx="5782575" cy="4524315"/>
          </a:xfrm>
          <a:prstGeom prst="rect">
            <a:avLst/>
          </a:prstGeom>
          <a:noFill/>
        </p:spPr>
        <p:txBody>
          <a:bodyPr wrap="square" rtlCol="0">
            <a:spAutoFit/>
          </a:bodyPr>
          <a:lstStyle/>
          <a:p>
            <a:r>
              <a:rPr lang="en-GB" dirty="0"/>
              <a:t>Team building plays a crucial role as a mediating mechanism between project manager’s leadership style and project success (Kastrup, 2019). Earlier studies have noted that transformational leadership (Aga </a:t>
            </a:r>
            <a:r>
              <a:rPr lang="en-GB" i="1" dirty="0"/>
              <a:t>et al</a:t>
            </a:r>
            <a:r>
              <a:rPr lang="en-GB" dirty="0"/>
              <a:t>., 2016; Nauman </a:t>
            </a:r>
            <a:r>
              <a:rPr lang="en-GB" i="1" dirty="0"/>
              <a:t>et al</a:t>
            </a:r>
            <a:r>
              <a:rPr lang="en-GB" dirty="0"/>
              <a:t>., 2021) and humble leadership (Ali </a:t>
            </a:r>
            <a:r>
              <a:rPr lang="en-GB" i="1" dirty="0"/>
              <a:t>et al., </a:t>
            </a:r>
            <a:r>
              <a:rPr lang="en-GB" dirty="0"/>
              <a:t>2020a, 2020b) influence project success via the mediating mechanism of project team building. Public leadership is viewed as public sector-specific transformational leadership </a:t>
            </a:r>
            <a:r>
              <a:rPr lang="en-GB" dirty="0" err="1"/>
              <a:t>behavior</a:t>
            </a:r>
            <a:r>
              <a:rPr lang="en-GB" dirty="0"/>
              <a:t>, which influences employees’ </a:t>
            </a:r>
            <a:r>
              <a:rPr lang="en-GB" dirty="0" err="1"/>
              <a:t>behavioral</a:t>
            </a:r>
            <a:r>
              <a:rPr lang="en-GB" dirty="0"/>
              <a:t> and organisational outcomes via influencing employees’ attitudes and </a:t>
            </a:r>
            <a:r>
              <a:rPr lang="en-GB" dirty="0" err="1"/>
              <a:t>behaviors</a:t>
            </a:r>
            <a:r>
              <a:rPr lang="en-GB" dirty="0"/>
              <a:t> (</a:t>
            </a:r>
            <a:r>
              <a:rPr lang="en-GB" dirty="0" err="1"/>
              <a:t>Tummers</a:t>
            </a:r>
            <a:r>
              <a:rPr lang="en-GB" dirty="0"/>
              <a:t> and Knies, 2016). For example, Schwarz </a:t>
            </a:r>
            <a:r>
              <a:rPr lang="en-GB" i="1" dirty="0"/>
              <a:t>et al. </a:t>
            </a:r>
            <a:r>
              <a:rPr lang="en-GB" dirty="0"/>
              <a:t>(2020) demonstrate that public leadership influences employees’ job performance by altering their public service motivations. Kocak and Bostanci (2020) argues that public leadership influences public schools’ effectiveness by engendering teachers’ professionalism. </a:t>
            </a:r>
          </a:p>
        </p:txBody>
      </p:sp>
      <p:sp>
        <p:nvSpPr>
          <p:cNvPr id="5" name="TextBox 4">
            <a:extLst>
              <a:ext uri="{FF2B5EF4-FFF2-40B4-BE49-F238E27FC236}">
                <a16:creationId xmlns:a16="http://schemas.microsoft.com/office/drawing/2014/main" id="{834B103B-19E8-D6E5-F00D-764DA989A74D}"/>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3A3A3A"/>
                </a:solidFill>
                <a:latin typeface="Aptos"/>
              </a:rPr>
              <a:t>Khan, N.U., </a:t>
            </a:r>
            <a:r>
              <a:rPr lang="en-GB" sz="1000" dirty="0" err="1">
                <a:solidFill>
                  <a:srgbClr val="3A3A3A"/>
                </a:solidFill>
                <a:latin typeface="Aptos"/>
              </a:rPr>
              <a:t>Zhongyi</a:t>
            </a:r>
            <a:r>
              <a:rPr lang="en-GB" sz="1000" dirty="0">
                <a:solidFill>
                  <a:srgbClr val="3A3A3A"/>
                </a:solidFill>
                <a:latin typeface="Aptos"/>
              </a:rPr>
              <a:t>, P., Han, H., and Ariza-Montes, A. (2023) ‘Linking public leadership and public project success: the mediating role of team building’, </a:t>
            </a:r>
            <a:r>
              <a:rPr lang="en-GB" sz="1000" i="1" dirty="0">
                <a:solidFill>
                  <a:srgbClr val="3A3A3A"/>
                </a:solidFill>
                <a:latin typeface="Aptos"/>
              </a:rPr>
              <a:t>Humanities &amp; social sciences communications</a:t>
            </a:r>
            <a:r>
              <a:rPr lang="en-GB" sz="1000" dirty="0">
                <a:solidFill>
                  <a:srgbClr val="3A3A3A"/>
                </a:solidFill>
                <a:latin typeface="Aptos"/>
              </a:rPr>
              <a:t>, 10(1), pp. 286–10. Available at: https://doi.org/10.1057/s41599-023-01791-y.</a:t>
            </a:r>
          </a:p>
        </p:txBody>
      </p:sp>
    </p:spTree>
    <p:extLst>
      <p:ext uri="{BB962C8B-B14F-4D97-AF65-F5344CB8AC3E}">
        <p14:creationId xmlns:p14="http://schemas.microsoft.com/office/powerpoint/2010/main" val="1957245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9373A-D8FA-65F7-8871-7A6E8C3FF8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F330A3-1E0F-EC40-F737-36EBD4164FE1}"/>
              </a:ext>
            </a:extLst>
          </p:cNvPr>
          <p:cNvSpPr>
            <a:spLocks noGrp="1"/>
          </p:cNvSpPr>
          <p:nvPr>
            <p:ph type="title"/>
          </p:nvPr>
        </p:nvSpPr>
        <p:spPr/>
        <p:txBody>
          <a:bodyPr/>
          <a:lstStyle/>
          <a:p>
            <a:r>
              <a:rPr lang="en-GB" dirty="0"/>
              <a:t>Spot the in-text citations</a:t>
            </a:r>
          </a:p>
        </p:txBody>
      </p:sp>
      <p:sp>
        <p:nvSpPr>
          <p:cNvPr id="4" name="TextBox 3">
            <a:extLst>
              <a:ext uri="{FF2B5EF4-FFF2-40B4-BE49-F238E27FC236}">
                <a16:creationId xmlns:a16="http://schemas.microsoft.com/office/drawing/2014/main" id="{17F0A07A-C09F-B430-55E1-0D2CE9F23518}"/>
              </a:ext>
            </a:extLst>
          </p:cNvPr>
          <p:cNvSpPr txBox="1"/>
          <p:nvPr/>
        </p:nvSpPr>
        <p:spPr>
          <a:xfrm>
            <a:off x="6180550" y="1467685"/>
            <a:ext cx="5937250" cy="4524315"/>
          </a:xfrm>
          <a:prstGeom prst="rect">
            <a:avLst/>
          </a:prstGeom>
          <a:noFill/>
        </p:spPr>
        <p:txBody>
          <a:bodyPr wrap="square" rtlCol="0">
            <a:spAutoFit/>
          </a:bodyPr>
          <a:lstStyle/>
          <a:p>
            <a:r>
              <a:rPr lang="en-GB" dirty="0"/>
              <a:t>Team building plays a crucial role as a mediating mechanism between project manager’s leadership style and project success </a:t>
            </a:r>
            <a:r>
              <a:rPr lang="en-GB" dirty="0">
                <a:solidFill>
                  <a:srgbClr val="FF0000"/>
                </a:solidFill>
              </a:rPr>
              <a:t>(Kastrup, 2019). </a:t>
            </a:r>
            <a:r>
              <a:rPr lang="en-GB" dirty="0"/>
              <a:t>Earlier studies have noted that transformational leadership </a:t>
            </a:r>
            <a:r>
              <a:rPr lang="en-GB" dirty="0">
                <a:solidFill>
                  <a:srgbClr val="FF0000"/>
                </a:solidFill>
              </a:rPr>
              <a:t>(Aga </a:t>
            </a:r>
            <a:r>
              <a:rPr lang="en-GB" i="1" dirty="0">
                <a:solidFill>
                  <a:srgbClr val="FF0000"/>
                </a:solidFill>
              </a:rPr>
              <a:t>et al., </a:t>
            </a:r>
            <a:r>
              <a:rPr lang="en-GB" dirty="0">
                <a:solidFill>
                  <a:srgbClr val="FF0000"/>
                </a:solidFill>
              </a:rPr>
              <a:t>2016; Nauman et al., 2021)</a:t>
            </a:r>
            <a:r>
              <a:rPr lang="en-GB" dirty="0"/>
              <a:t> and humble leadership </a:t>
            </a:r>
            <a:r>
              <a:rPr lang="en-GB" dirty="0">
                <a:solidFill>
                  <a:srgbClr val="FF0000"/>
                </a:solidFill>
              </a:rPr>
              <a:t>(Ali </a:t>
            </a:r>
            <a:r>
              <a:rPr lang="en-GB" i="1" dirty="0">
                <a:solidFill>
                  <a:srgbClr val="FF0000"/>
                </a:solidFill>
              </a:rPr>
              <a:t>et al., </a:t>
            </a:r>
            <a:r>
              <a:rPr lang="en-GB" dirty="0">
                <a:solidFill>
                  <a:srgbClr val="FF0000"/>
                </a:solidFill>
              </a:rPr>
              <a:t>2020a, 2020b) </a:t>
            </a:r>
            <a:r>
              <a:rPr lang="en-GB" dirty="0"/>
              <a:t>influence project success via the mediating mechanism of project team building. Public leadership is viewed as public sector-specific transformational leadership </a:t>
            </a:r>
            <a:r>
              <a:rPr lang="en-GB" dirty="0" err="1"/>
              <a:t>behavior</a:t>
            </a:r>
            <a:r>
              <a:rPr lang="en-GB" dirty="0"/>
              <a:t>, which influences employees’ </a:t>
            </a:r>
            <a:r>
              <a:rPr lang="en-GB" dirty="0" err="1"/>
              <a:t>behavioral</a:t>
            </a:r>
            <a:r>
              <a:rPr lang="en-GB" dirty="0"/>
              <a:t> and organizational outcomes via influencing employees’ attitudes and </a:t>
            </a:r>
            <a:r>
              <a:rPr lang="en-GB" dirty="0" err="1"/>
              <a:t>behaviors</a:t>
            </a:r>
            <a:r>
              <a:rPr lang="en-GB" dirty="0"/>
              <a:t> </a:t>
            </a:r>
            <a:r>
              <a:rPr lang="en-GB" dirty="0">
                <a:solidFill>
                  <a:srgbClr val="FF0000"/>
                </a:solidFill>
              </a:rPr>
              <a:t>(</a:t>
            </a:r>
            <a:r>
              <a:rPr lang="en-GB" dirty="0" err="1">
                <a:solidFill>
                  <a:srgbClr val="FF0000"/>
                </a:solidFill>
              </a:rPr>
              <a:t>Tummers</a:t>
            </a:r>
            <a:r>
              <a:rPr lang="en-GB" dirty="0">
                <a:solidFill>
                  <a:srgbClr val="FF0000"/>
                </a:solidFill>
              </a:rPr>
              <a:t> and Knies, 2016). </a:t>
            </a:r>
            <a:r>
              <a:rPr lang="en-GB" dirty="0"/>
              <a:t>For example, </a:t>
            </a:r>
            <a:r>
              <a:rPr lang="en-GB" dirty="0">
                <a:solidFill>
                  <a:srgbClr val="FF0000"/>
                </a:solidFill>
              </a:rPr>
              <a:t>Schwarz </a:t>
            </a:r>
            <a:r>
              <a:rPr lang="en-GB" i="1" dirty="0">
                <a:solidFill>
                  <a:srgbClr val="FF0000"/>
                </a:solidFill>
              </a:rPr>
              <a:t>et al. </a:t>
            </a:r>
            <a:r>
              <a:rPr lang="en-GB" dirty="0">
                <a:solidFill>
                  <a:srgbClr val="FF0000"/>
                </a:solidFill>
              </a:rPr>
              <a:t>(2020)</a:t>
            </a:r>
            <a:r>
              <a:rPr lang="en-GB" dirty="0"/>
              <a:t> demonstrate that public leadership influences employees’ job performance by altering their public service motivations. </a:t>
            </a:r>
            <a:r>
              <a:rPr lang="en-GB" dirty="0">
                <a:solidFill>
                  <a:srgbClr val="FF0000"/>
                </a:solidFill>
              </a:rPr>
              <a:t>Kocak and Bostanci (2020) </a:t>
            </a:r>
            <a:r>
              <a:rPr lang="en-GB" dirty="0"/>
              <a:t>argues that public leadership influences public schools’ effectiveness by engendering teachers’ professionalism. </a:t>
            </a:r>
          </a:p>
        </p:txBody>
      </p:sp>
      <p:sp>
        <p:nvSpPr>
          <p:cNvPr id="5" name="TextBox 4">
            <a:extLst>
              <a:ext uri="{FF2B5EF4-FFF2-40B4-BE49-F238E27FC236}">
                <a16:creationId xmlns:a16="http://schemas.microsoft.com/office/drawing/2014/main" id="{2FD07EBD-2DE1-3D36-ED4F-C894AE4C9630}"/>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3A3A3A"/>
                </a:solidFill>
                <a:latin typeface="Aptos"/>
              </a:rPr>
              <a:t>Khan, N.U., </a:t>
            </a:r>
            <a:r>
              <a:rPr lang="en-GB" sz="1000" dirty="0" err="1">
                <a:solidFill>
                  <a:srgbClr val="3A3A3A"/>
                </a:solidFill>
                <a:latin typeface="Aptos"/>
              </a:rPr>
              <a:t>Zhongyi</a:t>
            </a:r>
            <a:r>
              <a:rPr lang="en-GB" sz="1000" dirty="0">
                <a:solidFill>
                  <a:srgbClr val="3A3A3A"/>
                </a:solidFill>
                <a:latin typeface="Aptos"/>
              </a:rPr>
              <a:t>, P., Han, H., and Ariza-Montes, A. (2023) ‘Linking public leadership and public project success: the mediating role of team building’, </a:t>
            </a:r>
            <a:r>
              <a:rPr lang="en-GB" sz="1000" i="1" dirty="0">
                <a:solidFill>
                  <a:srgbClr val="3A3A3A"/>
                </a:solidFill>
                <a:latin typeface="Aptos"/>
              </a:rPr>
              <a:t>Humanities &amp; social sciences communications</a:t>
            </a:r>
            <a:r>
              <a:rPr lang="en-GB" sz="1000" dirty="0">
                <a:solidFill>
                  <a:srgbClr val="3A3A3A"/>
                </a:solidFill>
                <a:latin typeface="Aptos"/>
              </a:rPr>
              <a:t>, 10(1), pp. 286–10. Available at: https://doi.org/10.1057/s41599-023-01791-y.</a:t>
            </a:r>
          </a:p>
        </p:txBody>
      </p:sp>
      <p:sp>
        <p:nvSpPr>
          <p:cNvPr id="6" name="TextBox 5">
            <a:extLst>
              <a:ext uri="{FF2B5EF4-FFF2-40B4-BE49-F238E27FC236}">
                <a16:creationId xmlns:a16="http://schemas.microsoft.com/office/drawing/2014/main" id="{9CC9026B-34C3-D06F-A7A5-707CEE6F9105}"/>
              </a:ext>
            </a:extLst>
          </p:cNvPr>
          <p:cNvSpPr txBox="1"/>
          <p:nvPr/>
        </p:nvSpPr>
        <p:spPr>
          <a:xfrm>
            <a:off x="895214" y="1602745"/>
            <a:ext cx="3922641" cy="3785652"/>
          </a:xfrm>
          <a:prstGeom prst="rect">
            <a:avLst/>
          </a:prstGeom>
          <a:noFill/>
          <a:ln w="5715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dirty="0">
                <a:latin typeface="Calibri"/>
                <a:ea typeface="Calibri"/>
                <a:cs typeface="Calibri"/>
              </a:rPr>
              <a:t>If referring to different articles by the </a:t>
            </a:r>
            <a:r>
              <a:rPr lang="en-US" sz="2000" b="1" dirty="0">
                <a:latin typeface="Calibri"/>
                <a:ea typeface="Calibri"/>
                <a:cs typeface="Calibri"/>
              </a:rPr>
              <a:t>same author</a:t>
            </a:r>
            <a:r>
              <a:rPr lang="en-US" sz="2000" dirty="0">
                <a:latin typeface="Calibri"/>
                <a:ea typeface="Calibri"/>
                <a:cs typeface="Calibri"/>
              </a:rPr>
              <a:t>, in the </a:t>
            </a:r>
            <a:r>
              <a:rPr lang="en-US" sz="2000" b="1" dirty="0">
                <a:latin typeface="Calibri"/>
                <a:ea typeface="Calibri"/>
                <a:cs typeface="Calibri"/>
              </a:rPr>
              <a:t>same year</a:t>
            </a:r>
            <a:r>
              <a:rPr lang="en-US" sz="2000" dirty="0">
                <a:latin typeface="Calibri"/>
                <a:ea typeface="Calibri"/>
                <a:cs typeface="Calibri"/>
              </a:rPr>
              <a:t>, you can use </a:t>
            </a:r>
            <a:r>
              <a:rPr lang="en-US" sz="2000" dirty="0" err="1">
                <a:latin typeface="Calibri"/>
                <a:ea typeface="Calibri"/>
                <a:cs typeface="Calibri"/>
              </a:rPr>
              <a:t>a,b,c</a:t>
            </a:r>
            <a:r>
              <a:rPr lang="en-US" sz="2000" dirty="0">
                <a:latin typeface="Calibri"/>
                <a:ea typeface="Calibri"/>
                <a:cs typeface="Calibri"/>
              </a:rPr>
              <a:t>, etc. In your in-text citation to show your reader which one you are referring to.</a:t>
            </a:r>
            <a:endParaRPr lang="en-US" dirty="0"/>
          </a:p>
          <a:p>
            <a:pPr marL="342900" indent="-342900">
              <a:buFont typeface="Arial"/>
              <a:buChar char="•"/>
            </a:pPr>
            <a:endParaRPr lang="en-US" sz="2000" dirty="0">
              <a:latin typeface="Calibri"/>
              <a:ea typeface="Calibri"/>
              <a:cs typeface="Calibri"/>
            </a:endParaRPr>
          </a:p>
          <a:p>
            <a:endParaRPr lang="en-US" sz="2000" dirty="0">
              <a:latin typeface="Calibri"/>
              <a:ea typeface="Calibri"/>
              <a:cs typeface="Calibri"/>
            </a:endParaRPr>
          </a:p>
          <a:p>
            <a:pPr marL="342900" indent="-342900">
              <a:buFont typeface="Arial,Sans-Serif"/>
              <a:buChar char="•"/>
            </a:pPr>
            <a:r>
              <a:rPr lang="en-US" sz="2000" dirty="0">
                <a:latin typeface="Calibri"/>
                <a:ea typeface="Calibri"/>
                <a:cs typeface="Calibri"/>
              </a:rPr>
              <a:t>If your source has 4 or more authors listed, you can use </a:t>
            </a:r>
            <a:r>
              <a:rPr lang="en-US" sz="2000" i="1" dirty="0">
                <a:latin typeface="Calibri"/>
                <a:ea typeface="Calibri"/>
                <a:cs typeface="Calibri"/>
              </a:rPr>
              <a:t>et al.</a:t>
            </a:r>
            <a:r>
              <a:rPr lang="en-US" sz="2000" dirty="0">
                <a:latin typeface="Calibri"/>
                <a:ea typeface="Calibri"/>
                <a:cs typeface="Calibri"/>
              </a:rPr>
              <a:t> in the </a:t>
            </a:r>
            <a:r>
              <a:rPr lang="en-US" sz="2000" b="1" dirty="0">
                <a:latin typeface="Calibri"/>
                <a:ea typeface="Calibri"/>
                <a:cs typeface="Calibri"/>
              </a:rPr>
              <a:t>in-text citation</a:t>
            </a:r>
            <a:r>
              <a:rPr lang="en-US" sz="2000" dirty="0">
                <a:latin typeface="Calibri"/>
                <a:ea typeface="Calibri"/>
                <a:cs typeface="Calibri"/>
              </a:rPr>
              <a:t> </a:t>
            </a:r>
            <a:r>
              <a:rPr lang="en-US" sz="2000" b="1" dirty="0">
                <a:latin typeface="Calibri"/>
                <a:ea typeface="Calibri"/>
                <a:cs typeface="Calibri"/>
              </a:rPr>
              <a:t>only.</a:t>
            </a:r>
            <a:r>
              <a:rPr lang="en-US" sz="2000" dirty="0">
                <a:latin typeface="Calibri"/>
                <a:ea typeface="Calibri"/>
                <a:cs typeface="Calibri"/>
              </a:rPr>
              <a:t> </a:t>
            </a:r>
          </a:p>
          <a:p>
            <a:pPr marL="342900" indent="-342900">
              <a:buFont typeface="Arial"/>
              <a:buChar char="•"/>
            </a:pPr>
            <a:endParaRPr lang="en-US" sz="2000" dirty="0">
              <a:latin typeface="Calibri"/>
              <a:ea typeface="Calibri"/>
              <a:cs typeface="Calibri"/>
            </a:endParaRPr>
          </a:p>
        </p:txBody>
      </p:sp>
      <p:cxnSp>
        <p:nvCxnSpPr>
          <p:cNvPr id="8" name="Straight Arrow Connector 7">
            <a:extLst>
              <a:ext uri="{FF2B5EF4-FFF2-40B4-BE49-F238E27FC236}">
                <a16:creationId xmlns:a16="http://schemas.microsoft.com/office/drawing/2014/main" id="{57268550-20AD-91A9-F86E-AC2A4E735273}"/>
              </a:ext>
            </a:extLst>
          </p:cNvPr>
          <p:cNvCxnSpPr>
            <a:cxnSpLocks/>
          </p:cNvCxnSpPr>
          <p:nvPr/>
        </p:nvCxnSpPr>
        <p:spPr>
          <a:xfrm>
            <a:off x="4517409" y="2879678"/>
            <a:ext cx="4584550" cy="0"/>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a:extLst>
              <a:ext uri="{FF2B5EF4-FFF2-40B4-BE49-F238E27FC236}">
                <a16:creationId xmlns:a16="http://schemas.microsoft.com/office/drawing/2014/main" id="{9C4B2E2D-8F7D-EAB9-4766-00B4B71B8D86}"/>
              </a:ext>
            </a:extLst>
          </p:cNvPr>
          <p:cNvCxnSpPr>
            <a:cxnSpLocks/>
          </p:cNvCxnSpPr>
          <p:nvPr/>
        </p:nvCxnSpPr>
        <p:spPr>
          <a:xfrm flipV="1">
            <a:off x="4667534" y="4508938"/>
            <a:ext cx="4481641" cy="77807"/>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610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p:txBody>
          <a:bodyPr/>
          <a:lstStyle/>
          <a:p>
            <a:r>
              <a:rPr lang="en-GB"/>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461924" y="2167898"/>
            <a:ext cx="7558735" cy="2388388"/>
          </a:xfrm>
        </p:spPr>
        <p:txBody>
          <a:bodyPr vert="horz" lIns="91440" tIns="45720" rIns="91440" bIns="45720" rtlCol="0" anchor="t">
            <a:normAutofit lnSpcReduction="10000"/>
          </a:bodyPr>
          <a:lstStyle/>
          <a:p>
            <a:pPr>
              <a:buFont typeface="Arial" panose="020B0604020202020204" pitchFamily="34" charset="0"/>
              <a:buChar char="•"/>
            </a:pPr>
            <a:r>
              <a:rPr lang="en-GB">
                <a:latin typeface="Calibri"/>
                <a:ea typeface="Calibri"/>
                <a:cs typeface="Calibri"/>
                <a:hlinkClick r:id="rId2"/>
              </a:rPr>
              <a:t>How to use your reading in your essays</a:t>
            </a:r>
            <a:r>
              <a:rPr lang="en-GB">
                <a:latin typeface="Calibri"/>
                <a:ea typeface="Calibri"/>
                <a:cs typeface="Calibri"/>
              </a:rPr>
              <a:t>.</a:t>
            </a:r>
          </a:p>
          <a:p>
            <a:pPr marL="0" indent="0">
              <a:buNone/>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Cite Them Right: </a:t>
            </a:r>
            <a:r>
              <a:rPr lang="en-GB">
                <a:latin typeface="Calibri"/>
                <a:ea typeface="Calibri"/>
                <a:cs typeface="Calibri"/>
                <a:hlinkClick r:id="rId3"/>
              </a:rPr>
              <a:t>Setting out citations</a:t>
            </a:r>
            <a:r>
              <a:rPr lang="en-GB">
                <a:latin typeface="Calibri"/>
                <a:ea typeface="Calibri"/>
                <a:cs typeface="Calibri"/>
              </a:rPr>
              <a:t>.</a:t>
            </a:r>
          </a:p>
          <a:p>
            <a:pPr>
              <a:buFont typeface="Arial" panose="020B0604020202020204" pitchFamily="34" charset="0"/>
              <a:buChar char="•"/>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Harvard Referencing: </a:t>
            </a:r>
            <a:r>
              <a:rPr lang="en-GB">
                <a:latin typeface="Calibri"/>
                <a:ea typeface="Calibri"/>
                <a:cs typeface="Calibri"/>
                <a:hlinkClick r:id="rId4"/>
              </a:rPr>
              <a:t>The Mechanics </a:t>
            </a:r>
            <a:r>
              <a:rPr lang="en-GB">
                <a:latin typeface="Calibri"/>
                <a:ea typeface="Calibri"/>
                <a:cs typeface="Calibri"/>
              </a:rPr>
              <a:t>(</a:t>
            </a:r>
            <a:r>
              <a:rPr lang="en-GB" err="1">
                <a:latin typeface="Calibri"/>
                <a:ea typeface="Calibri"/>
                <a:cs typeface="Calibri"/>
              </a:rPr>
              <a:t>infoskills</a:t>
            </a:r>
            <a:r>
              <a:rPr lang="en-GB">
                <a:latin typeface="Calibri"/>
                <a:ea typeface="Calibri"/>
                <a:cs typeface="Calibri"/>
              </a:rPr>
              <a:t>).</a:t>
            </a:r>
          </a:p>
        </p:txBody>
      </p:sp>
      <p:pic>
        <p:nvPicPr>
          <p:cNvPr id="7" name="Picture 6">
            <a:extLst>
              <a:ext uri="{FF2B5EF4-FFF2-40B4-BE49-F238E27FC236}">
                <a16:creationId xmlns:a16="http://schemas.microsoft.com/office/drawing/2014/main" id="{FB5970D5-496F-BD58-2064-8D77BF27E139}"/>
              </a:ext>
            </a:extLst>
          </p:cNvPr>
          <p:cNvPicPr>
            <a:picLocks noChangeAspect="1"/>
          </p:cNvPicPr>
          <p:nvPr/>
        </p:nvPicPr>
        <p:blipFill>
          <a:blip r:embed="rId5"/>
          <a:stretch>
            <a:fillRect/>
          </a:stretch>
        </p:blipFill>
        <p:spPr>
          <a:xfrm>
            <a:off x="9772193" y="1390765"/>
            <a:ext cx="2132601"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6"/>
          <a:stretch>
            <a:fillRect/>
          </a:stretch>
        </p:blipFill>
        <p:spPr>
          <a:xfrm>
            <a:off x="8319047" y="3361927"/>
            <a:ext cx="2117829" cy="2916848"/>
          </a:xfrm>
          <a:prstGeom prst="rect">
            <a:avLst/>
          </a:prstGeom>
        </p:spPr>
      </p:pic>
    </p:spTree>
    <p:extLst>
      <p:ext uri="{BB962C8B-B14F-4D97-AF65-F5344CB8AC3E}">
        <p14:creationId xmlns:p14="http://schemas.microsoft.com/office/powerpoint/2010/main" val="208858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E1F2C-13F5-E19D-9B83-22635DB3B2A0}"/>
              </a:ext>
            </a:extLst>
          </p:cNvPr>
          <p:cNvSpPr>
            <a:spLocks noGrp="1"/>
          </p:cNvSpPr>
          <p:nvPr>
            <p:ph type="title"/>
          </p:nvPr>
        </p:nvSpPr>
        <p:spPr>
          <a:xfrm>
            <a:off x="108962" y="205420"/>
            <a:ext cx="11341358" cy="1003916"/>
          </a:xfrm>
        </p:spPr>
        <p:txBody>
          <a:bodyPr>
            <a:noAutofit/>
          </a:bodyPr>
          <a:lstStyle/>
          <a:p>
            <a:r>
              <a:rPr lang="en-GB" dirty="0"/>
              <a:t>What information makes up a reference?</a:t>
            </a:r>
          </a:p>
        </p:txBody>
      </p:sp>
      <p:pic>
        <p:nvPicPr>
          <p:cNvPr id="4" name="Graphic 3" descr="Users with solid fill">
            <a:extLst>
              <a:ext uri="{FF2B5EF4-FFF2-40B4-BE49-F238E27FC236}">
                <a16:creationId xmlns:a16="http://schemas.microsoft.com/office/drawing/2014/main" id="{1FD752D0-B2E5-460E-F328-96417DA609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2338" y="1950720"/>
            <a:ext cx="914400" cy="914400"/>
          </a:xfrm>
          <a:prstGeom prst="rect">
            <a:avLst/>
          </a:prstGeom>
        </p:spPr>
      </p:pic>
      <p:pic>
        <p:nvPicPr>
          <p:cNvPr id="6" name="Graphic 5" descr="Hourglass Finished with solid fill">
            <a:extLst>
              <a:ext uri="{FF2B5EF4-FFF2-40B4-BE49-F238E27FC236}">
                <a16:creationId xmlns:a16="http://schemas.microsoft.com/office/drawing/2014/main" id="{4B4B0F96-D90A-1FF3-5A41-A0DC821829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734436" y="1950720"/>
            <a:ext cx="914400" cy="914400"/>
          </a:xfrm>
          <a:prstGeom prst="rect">
            <a:avLst/>
          </a:prstGeom>
        </p:spPr>
      </p:pic>
      <p:pic>
        <p:nvPicPr>
          <p:cNvPr id="8" name="Graphic 7" descr="Open book with solid fill">
            <a:extLst>
              <a:ext uri="{FF2B5EF4-FFF2-40B4-BE49-F238E27FC236}">
                <a16:creationId xmlns:a16="http://schemas.microsoft.com/office/drawing/2014/main" id="{51EA57B3-3077-DAEC-34A7-2CC4C944894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843655" y="1950720"/>
            <a:ext cx="914400" cy="914400"/>
          </a:xfrm>
          <a:prstGeom prst="rect">
            <a:avLst/>
          </a:prstGeom>
        </p:spPr>
      </p:pic>
      <p:pic>
        <p:nvPicPr>
          <p:cNvPr id="10" name="Graphic 9" descr="Employee badge with solid fill">
            <a:extLst>
              <a:ext uri="{FF2B5EF4-FFF2-40B4-BE49-F238E27FC236}">
                <a16:creationId xmlns:a16="http://schemas.microsoft.com/office/drawing/2014/main" id="{18250F30-C0AE-5A2A-9E1F-0F87C1A7BB7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283655" y="1950720"/>
            <a:ext cx="914400" cy="914400"/>
          </a:xfrm>
          <a:prstGeom prst="rect">
            <a:avLst/>
          </a:prstGeom>
        </p:spPr>
      </p:pic>
      <p:sp>
        <p:nvSpPr>
          <p:cNvPr id="11" name="TextBox 10">
            <a:extLst>
              <a:ext uri="{FF2B5EF4-FFF2-40B4-BE49-F238E27FC236}">
                <a16:creationId xmlns:a16="http://schemas.microsoft.com/office/drawing/2014/main" id="{99932D51-3907-FADC-C5DF-573C13DA6B31}"/>
              </a:ext>
            </a:extLst>
          </p:cNvPr>
          <p:cNvSpPr txBox="1"/>
          <p:nvPr/>
        </p:nvSpPr>
        <p:spPr>
          <a:xfrm>
            <a:off x="698242" y="3343972"/>
            <a:ext cx="1724918" cy="1692771"/>
          </a:xfrm>
          <a:prstGeom prst="rect">
            <a:avLst/>
          </a:prstGeom>
          <a:noFill/>
        </p:spPr>
        <p:txBody>
          <a:bodyPr wrap="square" rtlCol="0">
            <a:spAutoFit/>
          </a:bodyPr>
          <a:lstStyle/>
          <a:p>
            <a:r>
              <a:rPr lang="en-GB" sz="3200" b="1" dirty="0">
                <a:solidFill>
                  <a:srgbClr val="6699FF"/>
                </a:solidFill>
              </a:rPr>
              <a:t>WHO</a:t>
            </a:r>
          </a:p>
          <a:p>
            <a:r>
              <a:rPr lang="en-GB" sz="2400" dirty="0">
                <a:latin typeface="Arial" panose="020B0604020202020204" pitchFamily="34" charset="0"/>
                <a:cs typeface="Arial" panose="020B0604020202020204" pitchFamily="34" charset="0"/>
              </a:rPr>
              <a:t>Produced or created the source.</a:t>
            </a:r>
          </a:p>
        </p:txBody>
      </p:sp>
      <p:sp>
        <p:nvSpPr>
          <p:cNvPr id="12" name="TextBox 11">
            <a:extLst>
              <a:ext uri="{FF2B5EF4-FFF2-40B4-BE49-F238E27FC236}">
                <a16:creationId xmlns:a16="http://schemas.microsoft.com/office/drawing/2014/main" id="{10036179-5618-0672-6E6D-E204276F0970}"/>
              </a:ext>
            </a:extLst>
          </p:cNvPr>
          <p:cNvSpPr txBox="1"/>
          <p:nvPr/>
        </p:nvSpPr>
        <p:spPr>
          <a:xfrm>
            <a:off x="3698415" y="3317241"/>
            <a:ext cx="1844040" cy="2062103"/>
          </a:xfrm>
          <a:prstGeom prst="rect">
            <a:avLst/>
          </a:prstGeom>
          <a:noFill/>
        </p:spPr>
        <p:txBody>
          <a:bodyPr wrap="square" rtlCol="0">
            <a:spAutoFit/>
          </a:bodyPr>
          <a:lstStyle/>
          <a:p>
            <a:r>
              <a:rPr lang="en-GB" sz="3200" b="1" dirty="0">
                <a:solidFill>
                  <a:schemeClr val="accent5">
                    <a:lumMod val="75000"/>
                  </a:schemeClr>
                </a:solidFill>
              </a:rPr>
              <a:t>WHEN</a:t>
            </a:r>
          </a:p>
          <a:p>
            <a:r>
              <a:rPr lang="en-GB" sz="2400" dirty="0">
                <a:latin typeface="Arial" panose="020B0604020202020204" pitchFamily="34" charset="0"/>
                <a:cs typeface="Arial" panose="020B0604020202020204" pitchFamily="34" charset="0"/>
              </a:rPr>
              <a:t>It was published or created (year).</a:t>
            </a:r>
          </a:p>
        </p:txBody>
      </p:sp>
      <p:sp>
        <p:nvSpPr>
          <p:cNvPr id="13" name="TextBox 12">
            <a:extLst>
              <a:ext uri="{FF2B5EF4-FFF2-40B4-BE49-F238E27FC236}">
                <a16:creationId xmlns:a16="http://schemas.microsoft.com/office/drawing/2014/main" id="{4C51021A-5E1C-5956-53A5-7ED8816824D6}"/>
              </a:ext>
            </a:extLst>
          </p:cNvPr>
          <p:cNvSpPr txBox="1"/>
          <p:nvPr/>
        </p:nvSpPr>
        <p:spPr>
          <a:xfrm>
            <a:off x="7063740" y="3317241"/>
            <a:ext cx="1724918" cy="1323439"/>
          </a:xfrm>
          <a:prstGeom prst="rect">
            <a:avLst/>
          </a:prstGeom>
          <a:noFill/>
        </p:spPr>
        <p:txBody>
          <a:bodyPr wrap="square" rtlCol="0">
            <a:spAutoFit/>
          </a:bodyPr>
          <a:lstStyle/>
          <a:p>
            <a:r>
              <a:rPr lang="en-GB" sz="3200" b="1" dirty="0">
                <a:solidFill>
                  <a:schemeClr val="accent6">
                    <a:lumMod val="75000"/>
                  </a:schemeClr>
                </a:solidFill>
              </a:rPr>
              <a:t>WHAT </a:t>
            </a:r>
          </a:p>
          <a:p>
            <a:r>
              <a:rPr lang="en-GB" sz="2400" dirty="0">
                <a:latin typeface="Arial" panose="020B0604020202020204" pitchFamily="34" charset="0"/>
                <a:cs typeface="Arial" panose="020B0604020202020204" pitchFamily="34" charset="0"/>
              </a:rPr>
              <a:t>It is called – the title</a:t>
            </a:r>
          </a:p>
        </p:txBody>
      </p:sp>
      <p:sp>
        <p:nvSpPr>
          <p:cNvPr id="14" name="TextBox 13">
            <a:extLst>
              <a:ext uri="{FF2B5EF4-FFF2-40B4-BE49-F238E27FC236}">
                <a16:creationId xmlns:a16="http://schemas.microsoft.com/office/drawing/2014/main" id="{76076B97-AD07-0C79-54BC-3151230D7C40}"/>
              </a:ext>
            </a:extLst>
          </p:cNvPr>
          <p:cNvSpPr txBox="1"/>
          <p:nvPr/>
        </p:nvSpPr>
        <p:spPr>
          <a:xfrm>
            <a:off x="9759835" y="3317240"/>
            <a:ext cx="1996440" cy="2062103"/>
          </a:xfrm>
          <a:prstGeom prst="rect">
            <a:avLst/>
          </a:prstGeom>
          <a:noFill/>
        </p:spPr>
        <p:txBody>
          <a:bodyPr wrap="square" rtlCol="0">
            <a:spAutoFit/>
          </a:bodyPr>
          <a:lstStyle/>
          <a:p>
            <a:r>
              <a:rPr lang="en-GB" sz="3200" b="1" dirty="0">
                <a:solidFill>
                  <a:schemeClr val="accent3">
                    <a:lumMod val="50000"/>
                  </a:schemeClr>
                </a:solidFill>
              </a:rPr>
              <a:t>WHERE</a:t>
            </a:r>
          </a:p>
          <a:p>
            <a:r>
              <a:rPr lang="en-GB" sz="2400" dirty="0">
                <a:latin typeface="Arial" panose="020B0604020202020204" pitchFamily="34" charset="0"/>
                <a:cs typeface="Arial" panose="020B0604020202020204" pitchFamily="34" charset="0"/>
              </a:rPr>
              <a:t>It was published produced, accessed.</a:t>
            </a:r>
          </a:p>
        </p:txBody>
      </p:sp>
    </p:spTree>
    <p:extLst>
      <p:ext uri="{BB962C8B-B14F-4D97-AF65-F5344CB8AC3E}">
        <p14:creationId xmlns:p14="http://schemas.microsoft.com/office/powerpoint/2010/main" val="1740191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A9F2-0444-6895-D1D4-756DC312C4D3}"/>
              </a:ext>
            </a:extLst>
          </p:cNvPr>
          <p:cNvSpPr>
            <a:spLocks noGrp="1"/>
          </p:cNvSpPr>
          <p:nvPr>
            <p:ph type="title"/>
          </p:nvPr>
        </p:nvSpPr>
        <p:spPr/>
        <p:txBody>
          <a:bodyPr/>
          <a:lstStyle/>
          <a:p>
            <a:r>
              <a:rPr lang="en-US"/>
              <a:t>The reference list…</a:t>
            </a:r>
          </a:p>
        </p:txBody>
      </p:sp>
      <p:sp>
        <p:nvSpPr>
          <p:cNvPr id="3" name="Content Placeholder 2">
            <a:extLst>
              <a:ext uri="{FF2B5EF4-FFF2-40B4-BE49-F238E27FC236}">
                <a16:creationId xmlns:a16="http://schemas.microsoft.com/office/drawing/2014/main" id="{02A0E13D-5927-06E1-A7EF-CD0F7340F026}"/>
              </a:ext>
            </a:extLst>
          </p:cNvPr>
          <p:cNvSpPr>
            <a:spLocks noGrp="1"/>
          </p:cNvSpPr>
          <p:nvPr>
            <p:ph sz="quarter" idx="10"/>
          </p:nvPr>
        </p:nvSpPr>
        <p:spPr>
          <a:xfrm>
            <a:off x="612273" y="1490663"/>
            <a:ext cx="11392158" cy="4574040"/>
          </a:xfrm>
        </p:spPr>
        <p:txBody>
          <a:bodyPr vert="horz" lIns="91440" tIns="45720" rIns="91440" bIns="45720" rtlCol="0" anchor="t">
            <a:normAutofit/>
          </a:bodyPr>
          <a:lstStyle/>
          <a:p>
            <a:pPr>
              <a:buFont typeface="Arial" panose="020B0604020202020204" pitchFamily="34" charset="0"/>
              <a:buChar char="•"/>
            </a:pPr>
            <a:r>
              <a:rPr lang="en-US" sz="2400" dirty="0">
                <a:latin typeface="Calibri"/>
                <a:ea typeface="Calibri"/>
                <a:cs typeface="Calibri"/>
              </a:rPr>
              <a:t>Is listed </a:t>
            </a:r>
            <a:r>
              <a:rPr lang="en-US" sz="2400" b="1" dirty="0">
                <a:latin typeface="Calibri"/>
                <a:ea typeface="Calibri"/>
                <a:cs typeface="Calibri"/>
              </a:rPr>
              <a:t>alphabetically</a:t>
            </a:r>
            <a:r>
              <a:rPr lang="en-US" sz="2400" dirty="0">
                <a:latin typeface="Calibri"/>
                <a:ea typeface="Calibri"/>
                <a:cs typeface="Calibri"/>
              </a:rPr>
              <a:t> (by surname of author).</a:t>
            </a:r>
          </a:p>
          <a:p>
            <a:pPr>
              <a:buFont typeface="Arial" panose="020B0604020202020204" pitchFamily="34" charset="0"/>
              <a:buChar char="•"/>
            </a:pPr>
            <a:r>
              <a:rPr lang="en-US" sz="2400" dirty="0">
                <a:latin typeface="Calibri"/>
                <a:ea typeface="Calibri"/>
                <a:cs typeface="Calibri"/>
              </a:rPr>
              <a:t>Is </a:t>
            </a:r>
            <a:r>
              <a:rPr lang="en-US" sz="2400" b="1" dirty="0">
                <a:latin typeface="Calibri"/>
                <a:ea typeface="Calibri"/>
                <a:cs typeface="Calibri"/>
              </a:rPr>
              <a:t>formatted according to the type of source </a:t>
            </a:r>
            <a:r>
              <a:rPr lang="en-US" sz="2400" dirty="0">
                <a:latin typeface="Calibri"/>
                <a:ea typeface="Calibri"/>
                <a:cs typeface="Calibri"/>
              </a:rPr>
              <a:t>you have cited. </a:t>
            </a:r>
            <a:r>
              <a:rPr lang="en-US" sz="2400" b="1" dirty="0">
                <a:latin typeface="Calibri"/>
                <a:ea typeface="Calibri"/>
                <a:cs typeface="Calibri"/>
              </a:rPr>
              <a:t>E.g</a:t>
            </a:r>
            <a:r>
              <a:rPr lang="en-US" sz="2400" dirty="0">
                <a:latin typeface="Calibri"/>
                <a:ea typeface="Calibri"/>
                <a:cs typeface="Calibri"/>
              </a:rPr>
              <a:t>. a journal, book, report, website, etc.</a:t>
            </a:r>
          </a:p>
          <a:p>
            <a:pPr>
              <a:buFont typeface="Arial" panose="020B0604020202020204" pitchFamily="34" charset="0"/>
              <a:buChar char="•"/>
            </a:pPr>
            <a:r>
              <a:rPr lang="en-US" sz="2400" dirty="0">
                <a:latin typeface="Calibri"/>
                <a:ea typeface="Calibri"/>
                <a:cs typeface="Calibri"/>
              </a:rPr>
              <a:t>Provides </a:t>
            </a:r>
            <a:r>
              <a:rPr lang="en-US" sz="2400" b="1" dirty="0">
                <a:latin typeface="Calibri"/>
                <a:ea typeface="Calibri"/>
                <a:cs typeface="Calibri"/>
              </a:rPr>
              <a:t>full bibliographic details </a:t>
            </a:r>
            <a:r>
              <a:rPr lang="en-US" sz="2400" dirty="0">
                <a:latin typeface="Calibri"/>
                <a:ea typeface="Calibri"/>
                <a:cs typeface="Calibri"/>
              </a:rPr>
              <a:t>of the sources referred to in your text.</a:t>
            </a:r>
          </a:p>
          <a:p>
            <a:pPr>
              <a:buFont typeface="Arial" panose="020B0604020202020204" pitchFamily="34" charset="0"/>
              <a:buChar char="•"/>
            </a:pPr>
            <a:r>
              <a:rPr lang="en-US" sz="2400" dirty="0">
                <a:latin typeface="Calibri"/>
                <a:ea typeface="Calibri"/>
                <a:cs typeface="Calibri"/>
              </a:rPr>
              <a:t>Is comprehensive enough to enable your reader to locate the information and contains the following:</a:t>
            </a:r>
          </a:p>
          <a:p>
            <a:pPr marL="0" indent="0">
              <a:buNone/>
            </a:pPr>
            <a:endParaRPr lang="en-US" sz="2400">
              <a:latin typeface="Calibri" panose="020F0502020204030204" pitchFamily="34" charset="0"/>
              <a:cs typeface="Calibri" panose="020F0502020204030204" pitchFamily="34" charset="0"/>
            </a:endParaRPr>
          </a:p>
          <a:p>
            <a:pPr lvl="1">
              <a:buFont typeface="Arial" panose="020B0604020202020204" pitchFamily="34" charset="0"/>
              <a:buChar char="•"/>
            </a:pPr>
            <a:r>
              <a:rPr lang="en-US" b="1">
                <a:solidFill>
                  <a:schemeClr val="accent2"/>
                </a:solidFill>
                <a:latin typeface="Calibri"/>
                <a:ea typeface="Calibri"/>
                <a:cs typeface="Calibri"/>
              </a:rPr>
              <a:t>Who?</a:t>
            </a:r>
            <a:r>
              <a:rPr lang="en-US" dirty="0">
                <a:latin typeface="Calibri"/>
                <a:ea typeface="Calibri"/>
                <a:cs typeface="Calibri"/>
              </a:rPr>
              <a:t>    </a:t>
            </a:r>
            <a:endParaRPr lang="en-US" dirty="0">
              <a:solidFill>
                <a:srgbClr val="000000"/>
              </a:solidFill>
              <a:latin typeface="Calibri"/>
              <a:ea typeface="Calibri"/>
              <a:cs typeface="Calibri"/>
            </a:endParaRPr>
          </a:p>
          <a:p>
            <a:pPr lvl="1">
              <a:buFont typeface="Arial" panose="020B0604020202020204" pitchFamily="34" charset="0"/>
              <a:buChar char="•"/>
            </a:pPr>
            <a:r>
              <a:rPr lang="en-US" b="1">
                <a:solidFill>
                  <a:schemeClr val="accent2"/>
                </a:solidFill>
                <a:latin typeface="Calibri"/>
                <a:ea typeface="Calibri"/>
                <a:cs typeface="Calibri"/>
              </a:rPr>
              <a:t>When?</a:t>
            </a:r>
            <a:r>
              <a:rPr lang="en-US" dirty="0">
                <a:latin typeface="Calibri"/>
                <a:ea typeface="Calibri"/>
                <a:cs typeface="Calibri"/>
              </a:rPr>
              <a:t>   </a:t>
            </a:r>
            <a:endParaRPr lang="en-US" dirty="0">
              <a:solidFill>
                <a:srgbClr val="000000"/>
              </a:solidFill>
              <a:latin typeface="Calibri Light"/>
              <a:ea typeface="Calibri Light"/>
              <a:cs typeface="Calibri Light"/>
            </a:endParaRPr>
          </a:p>
          <a:p>
            <a:pPr lvl="1">
              <a:buFont typeface="Arial" panose="020B0604020202020204" pitchFamily="34" charset="0"/>
              <a:buChar char="•"/>
            </a:pPr>
            <a:r>
              <a:rPr lang="en-US" b="1">
                <a:solidFill>
                  <a:schemeClr val="accent2"/>
                </a:solidFill>
                <a:latin typeface="Calibri"/>
                <a:ea typeface="Calibri"/>
                <a:cs typeface="Calibri"/>
              </a:rPr>
              <a:t>What?</a:t>
            </a:r>
            <a:r>
              <a:rPr lang="en-US" dirty="0">
                <a:latin typeface="Calibri"/>
                <a:ea typeface="Calibri"/>
                <a:cs typeface="Calibri"/>
              </a:rPr>
              <a:t>  </a:t>
            </a:r>
            <a:endParaRPr lang="en-US" dirty="0">
              <a:latin typeface="Calibri Light"/>
              <a:ea typeface="Calibri Light"/>
              <a:cs typeface="Calibri Light"/>
            </a:endParaRPr>
          </a:p>
          <a:p>
            <a:pPr lvl="1">
              <a:buFont typeface="Arial" panose="020B0604020202020204" pitchFamily="34" charset="0"/>
              <a:buChar char="•"/>
            </a:pPr>
            <a:r>
              <a:rPr lang="en-US" b="1">
                <a:solidFill>
                  <a:schemeClr val="accent2"/>
                </a:solidFill>
                <a:latin typeface="Calibri"/>
                <a:ea typeface="Calibri"/>
                <a:cs typeface="Calibri"/>
              </a:rPr>
              <a:t>Where?</a:t>
            </a:r>
            <a:endParaRPr lang="en-US">
              <a:solidFill>
                <a:schemeClr val="accent2"/>
              </a:solidFill>
              <a:latin typeface="Calibri"/>
              <a:ea typeface="Calibri"/>
              <a:cs typeface="Calibri"/>
            </a:endParaRPr>
          </a:p>
          <a:p>
            <a:pPr marL="0" indent="0">
              <a:buNone/>
            </a:pPr>
            <a:endParaRPr lang="en-US" sz="2400">
              <a:latin typeface="Calibri" panose="020F0502020204030204" pitchFamily="34" charset="0"/>
              <a:cs typeface="Calibri" panose="020F0502020204030204" pitchFamily="34" charset="0"/>
            </a:endParaRPr>
          </a:p>
          <a:p>
            <a:pPr>
              <a:buFont typeface="Arial" panose="020B0604020202020204" pitchFamily="34" charset="0"/>
              <a:buChar char="•"/>
            </a:pPr>
            <a:endParaRPr lang="en-US" sz="2400">
              <a:latin typeface="Calibri" panose="020F0502020204030204" pitchFamily="34" charset="0"/>
              <a:cs typeface="Calibri" panose="020F0502020204030204" pitchFamily="34" charset="0"/>
            </a:endParaRPr>
          </a:p>
          <a:p>
            <a:pPr marL="0" indent="0">
              <a:buNone/>
            </a:pPr>
            <a:endParaRPr lang="en-US">
              <a:latin typeface="Calibri" panose="020F0502020204030204" pitchFamily="34" charset="0"/>
              <a:cs typeface="Calibri" panose="020F0502020204030204" pitchFamily="34" charset="0"/>
            </a:endParaRPr>
          </a:p>
          <a:p>
            <a:pPr marL="0" indent="0">
              <a:buNone/>
            </a:pPr>
            <a:endParaRPr lang="en-US"/>
          </a:p>
        </p:txBody>
      </p:sp>
    </p:spTree>
    <p:extLst>
      <p:ext uri="{BB962C8B-B14F-4D97-AF65-F5344CB8AC3E}">
        <p14:creationId xmlns:p14="http://schemas.microsoft.com/office/powerpoint/2010/main" val="1725504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D0E98-127B-389A-7891-9DF76F78FE40}"/>
              </a:ext>
            </a:extLst>
          </p:cNvPr>
          <p:cNvSpPr>
            <a:spLocks noGrp="1"/>
          </p:cNvSpPr>
          <p:nvPr>
            <p:ph type="title"/>
          </p:nvPr>
        </p:nvSpPr>
        <p:spPr/>
        <p:txBody>
          <a:bodyPr/>
          <a:lstStyle/>
          <a:p>
            <a:r>
              <a:rPr lang="en-GB" dirty="0"/>
              <a:t>Referencing a book</a:t>
            </a:r>
          </a:p>
        </p:txBody>
      </p:sp>
      <p:pic>
        <p:nvPicPr>
          <p:cNvPr id="4" name="Picture 3" descr="A book cover with white text&#10;&#10;AI-generated content may be incorrect.">
            <a:extLst>
              <a:ext uri="{FF2B5EF4-FFF2-40B4-BE49-F238E27FC236}">
                <a16:creationId xmlns:a16="http://schemas.microsoft.com/office/drawing/2014/main" id="{8A302DB6-2DE8-4FCD-EBB2-B503C6E08398}"/>
              </a:ext>
            </a:extLst>
          </p:cNvPr>
          <p:cNvPicPr>
            <a:picLocks noChangeAspect="1"/>
          </p:cNvPicPr>
          <p:nvPr/>
        </p:nvPicPr>
        <p:blipFill>
          <a:blip r:embed="rId2"/>
          <a:stretch>
            <a:fillRect/>
          </a:stretch>
        </p:blipFill>
        <p:spPr>
          <a:xfrm>
            <a:off x="220910" y="1361318"/>
            <a:ext cx="3653458" cy="4871416"/>
          </a:xfrm>
          <a:prstGeom prst="rect">
            <a:avLst/>
          </a:prstGeom>
        </p:spPr>
      </p:pic>
      <p:sp>
        <p:nvSpPr>
          <p:cNvPr id="5" name="TextBox 4">
            <a:extLst>
              <a:ext uri="{FF2B5EF4-FFF2-40B4-BE49-F238E27FC236}">
                <a16:creationId xmlns:a16="http://schemas.microsoft.com/office/drawing/2014/main" id="{04F5B5D7-FCFF-3626-D170-EDDD78F486A4}"/>
              </a:ext>
            </a:extLst>
          </p:cNvPr>
          <p:cNvSpPr txBox="1"/>
          <p:nvPr/>
        </p:nvSpPr>
        <p:spPr>
          <a:xfrm>
            <a:off x="4275926" y="1904082"/>
            <a:ext cx="536311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rgbClr val="D1428D"/>
                </a:solidFill>
                <a:latin typeface="Calibri"/>
                <a:cs typeface="Arial"/>
              </a:rPr>
              <a:t>Who?</a:t>
            </a:r>
            <a:r>
              <a:rPr lang="en-US" sz="3200" dirty="0">
                <a:latin typeface="Calibri"/>
                <a:cs typeface="Arial"/>
              </a:rPr>
              <a:t> - Author.​</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rgbClr val="D1428D"/>
                </a:solidFill>
                <a:latin typeface="Calibri"/>
                <a:cs typeface="Arial"/>
              </a:rPr>
              <a:t>When? </a:t>
            </a:r>
            <a:r>
              <a:rPr lang="en-US" sz="3200" dirty="0">
                <a:latin typeface="Calibri"/>
                <a:cs typeface="Arial"/>
              </a:rPr>
              <a:t>-</a:t>
            </a:r>
            <a:r>
              <a:rPr lang="en-US" sz="3200" dirty="0">
                <a:solidFill>
                  <a:srgbClr val="000000"/>
                </a:solidFill>
                <a:latin typeface="Calibri"/>
                <a:cs typeface="Arial"/>
              </a:rPr>
              <a:t> (</a:t>
            </a:r>
            <a:r>
              <a:rPr lang="en-US" sz="3200" dirty="0">
                <a:latin typeface="Calibri"/>
                <a:cs typeface="Arial"/>
              </a:rPr>
              <a:t>Date published).​</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What?</a:t>
            </a:r>
            <a:r>
              <a:rPr lang="en-US" sz="3200" dirty="0">
                <a:latin typeface="Calibri"/>
                <a:cs typeface="Arial"/>
              </a:rPr>
              <a:t> - </a:t>
            </a:r>
            <a:r>
              <a:rPr lang="en-US" sz="3200" i="1" dirty="0">
                <a:latin typeface="Calibri"/>
                <a:cs typeface="Arial"/>
              </a:rPr>
              <a:t>Title</a:t>
            </a:r>
            <a:r>
              <a:rPr lang="en-US" sz="3200" dirty="0">
                <a:latin typeface="Calibri"/>
                <a:cs typeface="Arial"/>
              </a:rPr>
              <a:t> &amp; edition.</a:t>
            </a:r>
            <a:endParaRPr lang="en-US" sz="3200" dirty="0">
              <a:latin typeface="Calibri"/>
              <a:ea typeface="Calibri"/>
              <a:cs typeface="Arial"/>
            </a:endParaRPr>
          </a:p>
          <a:p>
            <a:pPr marL="228600" lvl="1" indent="-228600">
              <a:buFont typeface="Arial,Sans-Serif"/>
              <a:buChar char="•"/>
            </a:pPr>
            <a:endParaRPr lang="en-US" sz="3200" dirty="0">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Where?</a:t>
            </a:r>
            <a:r>
              <a:rPr lang="en-US" sz="3200" dirty="0">
                <a:latin typeface="Calibri"/>
                <a:cs typeface="Arial"/>
              </a:rPr>
              <a:t> - Publisher.</a:t>
            </a:r>
            <a:endParaRPr lang="en-US" sz="3200" dirty="0">
              <a:latin typeface="Calibri"/>
              <a:ea typeface="Calibri"/>
              <a:cs typeface="Arial"/>
            </a:endParaRPr>
          </a:p>
        </p:txBody>
      </p:sp>
    </p:spTree>
    <p:extLst>
      <p:ext uri="{BB962C8B-B14F-4D97-AF65-F5344CB8AC3E}">
        <p14:creationId xmlns:p14="http://schemas.microsoft.com/office/powerpoint/2010/main" val="570044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te cover with blue text&#10;&#10;AI-generated content may be incorrect.">
            <a:extLst>
              <a:ext uri="{FF2B5EF4-FFF2-40B4-BE49-F238E27FC236}">
                <a16:creationId xmlns:a16="http://schemas.microsoft.com/office/drawing/2014/main" id="{699176D4-7D93-AD92-28A2-AC913D530285}"/>
              </a:ext>
            </a:extLst>
          </p:cNvPr>
          <p:cNvPicPr>
            <a:picLocks noChangeAspect="1"/>
          </p:cNvPicPr>
          <p:nvPr/>
        </p:nvPicPr>
        <p:blipFill>
          <a:blip r:embed="rId3"/>
          <a:stretch>
            <a:fillRect/>
          </a:stretch>
        </p:blipFill>
        <p:spPr>
          <a:xfrm>
            <a:off x="1861458" y="1404728"/>
            <a:ext cx="3824195" cy="46250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Copyright page...</a:t>
            </a:r>
          </a:p>
        </p:txBody>
      </p:sp>
      <p:sp>
        <p:nvSpPr>
          <p:cNvPr id="9" name="TextBox 8">
            <a:extLst>
              <a:ext uri="{FF2B5EF4-FFF2-40B4-BE49-F238E27FC236}">
                <a16:creationId xmlns:a16="http://schemas.microsoft.com/office/drawing/2014/main" id="{54C9D804-7097-4F26-954D-BA279E8FDB44}"/>
              </a:ext>
            </a:extLst>
          </p:cNvPr>
          <p:cNvSpPr txBox="1"/>
          <p:nvPr/>
        </p:nvSpPr>
        <p:spPr>
          <a:xfrm>
            <a:off x="67259" y="2026767"/>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t>Title</a:t>
            </a:r>
            <a:endParaRPr lang="en-US" sz="2400" b="1" dirty="0">
              <a:cs typeface="Calibri Light"/>
            </a:endParaRP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924465"/>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25770" y="3540602"/>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Author</a:t>
            </a:r>
            <a:r>
              <a:rPr lang="en-GB" sz="2400" dirty="0">
                <a:cs typeface="Calibri Light"/>
              </a:rPr>
              <a:t> ​</a:t>
            </a: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pic>
        <p:nvPicPr>
          <p:cNvPr id="27" name="Picture 26" descr="A blue and white text on a white background&#10;&#10;AI-generated content may be incorrect.">
            <a:extLst>
              <a:ext uri="{FF2B5EF4-FFF2-40B4-BE49-F238E27FC236}">
                <a16:creationId xmlns:a16="http://schemas.microsoft.com/office/drawing/2014/main" id="{FF2B3A70-8023-DA3D-149B-92BE4A09AA61}"/>
              </a:ext>
            </a:extLst>
          </p:cNvPr>
          <p:cNvPicPr>
            <a:picLocks noChangeAspect="1"/>
          </p:cNvPicPr>
          <p:nvPr/>
        </p:nvPicPr>
        <p:blipFill>
          <a:blip r:embed="rId4"/>
          <a:stretch>
            <a:fillRect/>
          </a:stretch>
        </p:blipFill>
        <p:spPr>
          <a:xfrm>
            <a:off x="8467888" y="1417982"/>
            <a:ext cx="3631597" cy="47641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8" name="TextBox 27">
            <a:extLst>
              <a:ext uri="{FF2B5EF4-FFF2-40B4-BE49-F238E27FC236}">
                <a16:creationId xmlns:a16="http://schemas.microsoft.com/office/drawing/2014/main" id="{DD675051-AFBB-9646-5758-1FAEC6DC7D00}"/>
              </a:ext>
            </a:extLst>
          </p:cNvPr>
          <p:cNvSpPr txBox="1"/>
          <p:nvPr/>
        </p:nvSpPr>
        <p:spPr>
          <a:xfrm>
            <a:off x="6895449" y="2819285"/>
            <a:ext cx="8767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ea typeface="Calibri Light"/>
                <a:cs typeface="Calibri Light"/>
              </a:rPr>
              <a:t>Date</a:t>
            </a:r>
          </a:p>
        </p:txBody>
      </p:sp>
      <p:cxnSp>
        <p:nvCxnSpPr>
          <p:cNvPr id="17" name="Straight Arrow Connector 16">
            <a:extLst>
              <a:ext uri="{FF2B5EF4-FFF2-40B4-BE49-F238E27FC236}">
                <a16:creationId xmlns:a16="http://schemas.microsoft.com/office/drawing/2014/main" id="{BAE31A1F-216B-07CC-51F0-D2D84BC2795B}"/>
              </a:ext>
            </a:extLst>
          </p:cNvPr>
          <p:cNvCxnSpPr>
            <a:stCxn id="9" idx="3"/>
          </p:cNvCxnSpPr>
          <p:nvPr/>
        </p:nvCxnSpPr>
        <p:spPr>
          <a:xfrm>
            <a:off x="921116" y="2257600"/>
            <a:ext cx="1443712" cy="2124"/>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87713DE1-111D-95D9-F977-C1165654E45D}"/>
              </a:ext>
            </a:extLst>
          </p:cNvPr>
          <p:cNvCxnSpPr/>
          <p:nvPr/>
        </p:nvCxnSpPr>
        <p:spPr>
          <a:xfrm>
            <a:off x="1131518" y="3196363"/>
            <a:ext cx="2084648"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D0F167E0-5157-4582-C5DF-0E852437D8AD}"/>
              </a:ext>
            </a:extLst>
          </p:cNvPr>
          <p:cNvCxnSpPr/>
          <p:nvPr/>
        </p:nvCxnSpPr>
        <p:spPr>
          <a:xfrm>
            <a:off x="1261241" y="3800060"/>
            <a:ext cx="1870842"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CD1AF515-C66F-A2FC-4D5F-41223F3639C1}"/>
              </a:ext>
            </a:extLst>
          </p:cNvPr>
          <p:cNvCxnSpPr>
            <a:stCxn id="12" idx="3"/>
          </p:cNvCxnSpPr>
          <p:nvPr/>
        </p:nvCxnSpPr>
        <p:spPr>
          <a:xfrm flipV="1">
            <a:off x="1392476" y="5654602"/>
            <a:ext cx="1645014" cy="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8F747046-CEC1-9DB7-B817-C8AC60F2A494}"/>
              </a:ext>
            </a:extLst>
          </p:cNvPr>
          <p:cNvCxnSpPr>
            <a:cxnSpLocks/>
            <a:stCxn id="28" idx="3"/>
          </p:cNvCxnSpPr>
          <p:nvPr/>
        </p:nvCxnSpPr>
        <p:spPr>
          <a:xfrm flipV="1">
            <a:off x="7772177" y="3050117"/>
            <a:ext cx="1634582" cy="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3716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109C5-B1A0-76D4-CA2D-5C62A08E85BB}"/>
              </a:ext>
            </a:extLst>
          </p:cNvPr>
          <p:cNvSpPr>
            <a:spLocks noGrp="1"/>
          </p:cNvSpPr>
          <p:nvPr>
            <p:ph type="title"/>
          </p:nvPr>
        </p:nvSpPr>
        <p:spPr/>
        <p:txBody>
          <a:bodyPr/>
          <a:lstStyle/>
          <a:p>
            <a:r>
              <a:rPr lang="en-GB" dirty="0"/>
              <a:t>Reference List: Book</a:t>
            </a:r>
          </a:p>
        </p:txBody>
      </p:sp>
      <p:sp>
        <p:nvSpPr>
          <p:cNvPr id="4" name="TextBox 3">
            <a:extLst>
              <a:ext uri="{FF2B5EF4-FFF2-40B4-BE49-F238E27FC236}">
                <a16:creationId xmlns:a16="http://schemas.microsoft.com/office/drawing/2014/main" id="{854DA573-AB78-1F83-1BB1-FC9668F213ED}"/>
              </a:ext>
            </a:extLst>
          </p:cNvPr>
          <p:cNvSpPr txBox="1"/>
          <p:nvPr/>
        </p:nvSpPr>
        <p:spPr>
          <a:xfrm>
            <a:off x="2252870" y="3273287"/>
            <a:ext cx="1709532"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Cottrell, S.</a:t>
            </a:r>
          </a:p>
        </p:txBody>
      </p:sp>
      <p:sp>
        <p:nvSpPr>
          <p:cNvPr id="5" name="TextBox 4">
            <a:extLst>
              <a:ext uri="{FF2B5EF4-FFF2-40B4-BE49-F238E27FC236}">
                <a16:creationId xmlns:a16="http://schemas.microsoft.com/office/drawing/2014/main" id="{E15A3D5A-3D83-D01F-9248-84645139D26F}"/>
              </a:ext>
            </a:extLst>
          </p:cNvPr>
          <p:cNvSpPr txBox="1"/>
          <p:nvPr/>
        </p:nvSpPr>
        <p:spPr>
          <a:xfrm>
            <a:off x="5161721" y="3293163"/>
            <a:ext cx="4032155"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dirty="0">
                <a:latin typeface="Calibri"/>
                <a:ea typeface="Calibri"/>
                <a:cs typeface="Calibri"/>
              </a:rPr>
              <a:t>The study skills handbook.</a:t>
            </a:r>
            <a:endParaRPr lang="en-US" sz="2800" i="1" dirty="0"/>
          </a:p>
        </p:txBody>
      </p:sp>
      <p:sp>
        <p:nvSpPr>
          <p:cNvPr id="6" name="TextBox 5">
            <a:extLst>
              <a:ext uri="{FF2B5EF4-FFF2-40B4-BE49-F238E27FC236}">
                <a16:creationId xmlns:a16="http://schemas.microsoft.com/office/drawing/2014/main" id="{AC1049C0-1535-DFDA-8F38-B15EA2C20A9B}"/>
              </a:ext>
            </a:extLst>
          </p:cNvPr>
          <p:cNvSpPr txBox="1"/>
          <p:nvPr/>
        </p:nvSpPr>
        <p:spPr>
          <a:xfrm>
            <a:off x="9057860" y="3286537"/>
            <a:ext cx="1404731"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6th edn.</a:t>
            </a:r>
          </a:p>
        </p:txBody>
      </p:sp>
      <p:sp>
        <p:nvSpPr>
          <p:cNvPr id="7" name="TextBox 6">
            <a:extLst>
              <a:ext uri="{FF2B5EF4-FFF2-40B4-BE49-F238E27FC236}">
                <a16:creationId xmlns:a16="http://schemas.microsoft.com/office/drawing/2014/main" id="{3FB35F0F-C4A1-4D4C-2AA3-3F34CB9F0927}"/>
              </a:ext>
            </a:extLst>
          </p:cNvPr>
          <p:cNvSpPr txBox="1"/>
          <p:nvPr/>
        </p:nvSpPr>
        <p:spPr>
          <a:xfrm>
            <a:off x="2286000" y="3816624"/>
            <a:ext cx="5009321" cy="523220"/>
          </a:xfrm>
          <a:prstGeom prst="rect">
            <a:avLst/>
          </a:prstGeom>
          <a:solidFill>
            <a:srgbClr val="58CBF5">
              <a:alpha val="26000"/>
            </a:srgbClr>
          </a:solidFill>
          <a:ln>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Bloomsbury Academic.</a:t>
            </a:r>
            <a:endParaRPr lang="en-US" sz="2800" dirty="0">
              <a:latin typeface="Calibri"/>
              <a:ea typeface="Calibri"/>
              <a:cs typeface="Calibri"/>
            </a:endParaRPr>
          </a:p>
        </p:txBody>
      </p:sp>
      <p:sp>
        <p:nvSpPr>
          <p:cNvPr id="8" name="TextBox 7">
            <a:extLst>
              <a:ext uri="{FF2B5EF4-FFF2-40B4-BE49-F238E27FC236}">
                <a16:creationId xmlns:a16="http://schemas.microsoft.com/office/drawing/2014/main" id="{055FA799-C779-867B-BE9B-785C80324964}"/>
              </a:ext>
            </a:extLst>
          </p:cNvPr>
          <p:cNvSpPr txBox="1"/>
          <p:nvPr/>
        </p:nvSpPr>
        <p:spPr>
          <a:xfrm>
            <a:off x="3962399" y="3286538"/>
            <a:ext cx="1199322" cy="523220"/>
          </a:xfrm>
          <a:prstGeom prst="rect">
            <a:avLst/>
          </a:prstGeom>
          <a:solidFill>
            <a:schemeClr val="accent6">
              <a:lumMod val="20000"/>
              <a:lumOff val="80000"/>
            </a:schemeClr>
          </a:solidFill>
          <a:ln>
            <a:solidFill>
              <a:schemeClr val="accent6">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(2024)</a:t>
            </a:r>
          </a:p>
        </p:txBody>
      </p:sp>
      <p:sp>
        <p:nvSpPr>
          <p:cNvPr id="10" name="TextBox 9">
            <a:extLst>
              <a:ext uri="{FF2B5EF4-FFF2-40B4-BE49-F238E27FC236}">
                <a16:creationId xmlns:a16="http://schemas.microsoft.com/office/drawing/2014/main" id="{3ABAE824-5428-80AE-0324-F3BCF3E20346}"/>
              </a:ext>
            </a:extLst>
          </p:cNvPr>
          <p:cNvSpPr txBox="1"/>
          <p:nvPr/>
        </p:nvSpPr>
        <p:spPr>
          <a:xfrm>
            <a:off x="405441" y="5624860"/>
            <a:ext cx="4252102" cy="461665"/>
          </a:xfrm>
          <a:prstGeom prst="rect">
            <a:avLst/>
          </a:prstGeom>
          <a:noFill/>
          <a:ln w="38100">
            <a:solidFill>
              <a:schemeClr val="accent2"/>
            </a:solidFill>
          </a:ln>
        </p:spPr>
        <p:txBody>
          <a:bodyPr wrap="square" lIns="91440" tIns="45720" rIns="91440" bIns="45720" rtlCol="0" anchor="t">
            <a:spAutoFit/>
          </a:bodyPr>
          <a:lstStyle/>
          <a:p>
            <a:r>
              <a:rPr lang="en-GB" sz="2400" b="1" dirty="0">
                <a:latin typeface="Calibri"/>
                <a:ea typeface="Calibri"/>
                <a:cs typeface="Calibri"/>
              </a:rPr>
              <a:t>In-text citation: </a:t>
            </a:r>
            <a:r>
              <a:rPr lang="en-GB" sz="2400" dirty="0">
                <a:latin typeface="Calibri"/>
                <a:ea typeface="Calibri"/>
                <a:cs typeface="Calibri"/>
              </a:rPr>
              <a:t>(Cottrell, 2024)</a:t>
            </a:r>
            <a:endParaRPr lang="en-US" dirty="0">
              <a:latin typeface="Calibri"/>
              <a:ea typeface="Calibri"/>
              <a:cs typeface="Calibri"/>
            </a:endParaRPr>
          </a:p>
        </p:txBody>
      </p:sp>
      <p:grpSp>
        <p:nvGrpSpPr>
          <p:cNvPr id="24" name="Group 23">
            <a:extLst>
              <a:ext uri="{FF2B5EF4-FFF2-40B4-BE49-F238E27FC236}">
                <a16:creationId xmlns:a16="http://schemas.microsoft.com/office/drawing/2014/main" id="{A0A487D7-A36D-93DD-0293-7DAEB0D3FDFE}"/>
              </a:ext>
            </a:extLst>
          </p:cNvPr>
          <p:cNvGrpSpPr/>
          <p:nvPr/>
        </p:nvGrpSpPr>
        <p:grpSpPr>
          <a:xfrm>
            <a:off x="530087" y="1596885"/>
            <a:ext cx="2743200" cy="1643272"/>
            <a:chOff x="530087" y="1596885"/>
            <a:chExt cx="2743200" cy="1643272"/>
          </a:xfrm>
        </p:grpSpPr>
        <p:sp>
          <p:nvSpPr>
            <p:cNvPr id="11" name="TextBox 10">
              <a:extLst>
                <a:ext uri="{FF2B5EF4-FFF2-40B4-BE49-F238E27FC236}">
                  <a16:creationId xmlns:a16="http://schemas.microsoft.com/office/drawing/2014/main" id="{2EAE5CFF-85C3-9FB4-BBDD-6BAEAB6D41C4}"/>
                </a:ext>
              </a:extLst>
            </p:cNvPr>
            <p:cNvSpPr txBox="1"/>
            <p:nvPr/>
          </p:nvSpPr>
          <p:spPr>
            <a:xfrm>
              <a:off x="530087"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WHO?</a:t>
              </a:r>
              <a:r>
                <a:rPr lang="en-GB" sz="2400" dirty="0">
                  <a:latin typeface="Calibri"/>
                  <a:ea typeface="Calibri Light"/>
                  <a:cs typeface="Calibri Light"/>
                </a:rPr>
                <a:t> Author's surname and initial.</a:t>
              </a:r>
              <a:endParaRPr lang="en-GB" sz="2400" dirty="0">
                <a:latin typeface="Calibri"/>
              </a:endParaRPr>
            </a:p>
          </p:txBody>
        </p:sp>
        <p:cxnSp>
          <p:nvCxnSpPr>
            <p:cNvPr id="12" name="Straight Arrow Connector 11">
              <a:extLst>
                <a:ext uri="{FF2B5EF4-FFF2-40B4-BE49-F238E27FC236}">
                  <a16:creationId xmlns:a16="http://schemas.microsoft.com/office/drawing/2014/main" id="{9F499DAD-FD5D-306D-7D24-1E0B677B6F10}"/>
                </a:ext>
              </a:extLst>
            </p:cNvPr>
            <p:cNvCxnSpPr/>
            <p:nvPr/>
          </p:nvCxnSpPr>
          <p:spPr>
            <a:xfrm>
              <a:off x="2590799" y="2451652"/>
              <a:ext cx="496956" cy="788505"/>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61F97320-F581-DA73-7D5B-BADFB1DEB0AC}"/>
              </a:ext>
            </a:extLst>
          </p:cNvPr>
          <p:cNvGrpSpPr/>
          <p:nvPr/>
        </p:nvGrpSpPr>
        <p:grpSpPr>
          <a:xfrm>
            <a:off x="4121425" y="1649896"/>
            <a:ext cx="3279914" cy="1636643"/>
            <a:chOff x="4518990" y="1636643"/>
            <a:chExt cx="3279914" cy="1636643"/>
          </a:xfrm>
        </p:grpSpPr>
        <p:sp>
          <p:nvSpPr>
            <p:cNvPr id="14" name="TextBox 13">
              <a:extLst>
                <a:ext uri="{FF2B5EF4-FFF2-40B4-BE49-F238E27FC236}">
                  <a16:creationId xmlns:a16="http://schemas.microsoft.com/office/drawing/2014/main" id="{00DEF734-B1BE-793A-2E2C-0B3B9C35205D}"/>
                </a:ext>
              </a:extLst>
            </p:cNvPr>
            <p:cNvSpPr txBox="1"/>
            <p:nvPr/>
          </p:nvSpPr>
          <p:spPr>
            <a:xfrm>
              <a:off x="5055704" y="1636643"/>
              <a:ext cx="2743200"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WHEN?</a:t>
              </a:r>
              <a:r>
                <a:rPr lang="en-GB" sz="2400" dirty="0">
                  <a:latin typeface="Calibri"/>
                  <a:ea typeface="Calibri Light"/>
                  <a:cs typeface="Calibri Light"/>
                </a:rPr>
                <a:t> Date in </a:t>
              </a:r>
              <a:r>
                <a:rPr lang="en-GB" sz="2400">
                  <a:latin typeface="Calibri"/>
                  <a:ea typeface="Calibri Light"/>
                  <a:cs typeface="Calibri Light"/>
                </a:rPr>
                <a:t>round brackets</a:t>
              </a:r>
              <a:r>
                <a:rPr lang="en-GB" sz="2400" dirty="0">
                  <a:latin typeface="Calibri"/>
                  <a:ea typeface="Calibri Light"/>
                  <a:cs typeface="Calibri Light"/>
                </a:rPr>
                <a:t>.</a:t>
              </a:r>
              <a:endParaRPr lang="en-GB" sz="2400" dirty="0">
                <a:latin typeface="Calibri"/>
              </a:endParaRPr>
            </a:p>
          </p:txBody>
        </p:sp>
        <p:cxnSp>
          <p:nvCxnSpPr>
            <p:cNvPr id="17" name="Straight Arrow Connector 16">
              <a:extLst>
                <a:ext uri="{FF2B5EF4-FFF2-40B4-BE49-F238E27FC236}">
                  <a16:creationId xmlns:a16="http://schemas.microsoft.com/office/drawing/2014/main" id="{C1F3329C-62A2-9633-AB22-167B635558ED}"/>
                </a:ext>
              </a:extLst>
            </p:cNvPr>
            <p:cNvCxnSpPr>
              <a:cxnSpLocks/>
            </p:cNvCxnSpPr>
            <p:nvPr/>
          </p:nvCxnSpPr>
          <p:spPr>
            <a:xfrm flipH="1">
              <a:off x="4518990" y="2166728"/>
              <a:ext cx="543340" cy="1106558"/>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2D44F1F3-ED64-0854-0634-1EAB50148D17}"/>
              </a:ext>
            </a:extLst>
          </p:cNvPr>
          <p:cNvGrpSpPr/>
          <p:nvPr/>
        </p:nvGrpSpPr>
        <p:grpSpPr>
          <a:xfrm>
            <a:off x="5797825" y="4379841"/>
            <a:ext cx="4055165" cy="971875"/>
            <a:chOff x="5797825" y="4379841"/>
            <a:chExt cx="4055165" cy="971875"/>
          </a:xfrm>
        </p:grpSpPr>
        <p:sp>
          <p:nvSpPr>
            <p:cNvPr id="16" name="TextBox 15">
              <a:extLst>
                <a:ext uri="{FF2B5EF4-FFF2-40B4-BE49-F238E27FC236}">
                  <a16:creationId xmlns:a16="http://schemas.microsoft.com/office/drawing/2014/main" id="{ED38BE6F-ACAA-53DA-248F-C6F35C775BDC}"/>
                </a:ext>
              </a:extLst>
            </p:cNvPr>
            <p:cNvSpPr txBox="1"/>
            <p:nvPr/>
          </p:nvSpPr>
          <p:spPr>
            <a:xfrm>
              <a:off x="7109790" y="4890051"/>
              <a:ext cx="2743200"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WHERE?</a:t>
              </a:r>
              <a:r>
                <a:rPr lang="en-GB" sz="2400" dirty="0">
                  <a:latin typeface="Calibri"/>
                  <a:ea typeface="Calibri Light"/>
                  <a:cs typeface="Calibri Light"/>
                </a:rPr>
                <a:t>  Publisher</a:t>
              </a:r>
              <a:endParaRPr lang="en-GB" sz="2400" dirty="0">
                <a:latin typeface="Calibri"/>
              </a:endParaRPr>
            </a:p>
          </p:txBody>
        </p:sp>
        <p:cxnSp>
          <p:nvCxnSpPr>
            <p:cNvPr id="19" name="Straight Arrow Connector 18">
              <a:extLst>
                <a:ext uri="{FF2B5EF4-FFF2-40B4-BE49-F238E27FC236}">
                  <a16:creationId xmlns:a16="http://schemas.microsoft.com/office/drawing/2014/main" id="{F835C406-87B0-A08F-1111-E2BF9575F771}"/>
                </a:ext>
              </a:extLst>
            </p:cNvPr>
            <p:cNvCxnSpPr>
              <a:cxnSpLocks/>
            </p:cNvCxnSpPr>
            <p:nvPr/>
          </p:nvCxnSpPr>
          <p:spPr>
            <a:xfrm>
              <a:off x="5797825" y="4379841"/>
              <a:ext cx="1278835" cy="901148"/>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083732A-1B94-F397-B245-B97514A50974}"/>
              </a:ext>
            </a:extLst>
          </p:cNvPr>
          <p:cNvGrpSpPr/>
          <p:nvPr/>
        </p:nvGrpSpPr>
        <p:grpSpPr>
          <a:xfrm>
            <a:off x="7679634" y="1487891"/>
            <a:ext cx="3609803" cy="1798647"/>
            <a:chOff x="7679634" y="1487891"/>
            <a:chExt cx="3609803" cy="1798647"/>
          </a:xfrm>
        </p:grpSpPr>
        <p:sp>
          <p:nvSpPr>
            <p:cNvPr id="15" name="TextBox 14">
              <a:extLst>
                <a:ext uri="{FF2B5EF4-FFF2-40B4-BE49-F238E27FC236}">
                  <a16:creationId xmlns:a16="http://schemas.microsoft.com/office/drawing/2014/main" id="{BF13E7DD-A3B1-3F05-A33E-1A3996BF41FF}"/>
                </a:ext>
              </a:extLst>
            </p:cNvPr>
            <p:cNvSpPr txBox="1"/>
            <p:nvPr/>
          </p:nvSpPr>
          <p:spPr>
            <a:xfrm>
              <a:off x="8413715" y="1487891"/>
              <a:ext cx="2875722" cy="1233459"/>
            </a:xfrm>
            <a:prstGeom prst="rect">
              <a:avLst/>
            </a:prstGeom>
            <a:noFill/>
            <a:ln w="57150">
              <a:solidFill>
                <a:schemeClr val="accent3">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WHAT?</a:t>
              </a:r>
              <a:r>
                <a:rPr lang="en-GB" sz="2400" dirty="0">
                  <a:latin typeface="Calibri"/>
                  <a:ea typeface="Calibri Light"/>
                  <a:cs typeface="Calibri Light"/>
                </a:rPr>
                <a:t> Title of </a:t>
              </a:r>
              <a:r>
                <a:rPr lang="en-GB" sz="2400">
                  <a:latin typeface="Calibri"/>
                  <a:ea typeface="Calibri Light"/>
                  <a:cs typeface="Calibri Light"/>
                </a:rPr>
                <a:t>book (in italics)  and edition.</a:t>
              </a:r>
            </a:p>
          </p:txBody>
        </p:sp>
        <p:cxnSp>
          <p:nvCxnSpPr>
            <p:cNvPr id="27" name="Straight Arrow Connector 26">
              <a:extLst>
                <a:ext uri="{FF2B5EF4-FFF2-40B4-BE49-F238E27FC236}">
                  <a16:creationId xmlns:a16="http://schemas.microsoft.com/office/drawing/2014/main" id="{D7E165EF-F824-7FB0-86A7-E0121AEB96B4}"/>
                </a:ext>
              </a:extLst>
            </p:cNvPr>
            <p:cNvCxnSpPr/>
            <p:nvPr/>
          </p:nvCxnSpPr>
          <p:spPr>
            <a:xfrm flipH="1">
              <a:off x="7679634" y="2358887"/>
              <a:ext cx="682485" cy="927651"/>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7378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1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8479-8456-4F17-BB5F-B60724727EA6}"/>
              </a:ext>
            </a:extLst>
          </p:cNvPr>
          <p:cNvSpPr>
            <a:spLocks noGrp="1"/>
          </p:cNvSpPr>
          <p:nvPr>
            <p:ph type="title" idx="4294967295"/>
          </p:nvPr>
        </p:nvSpPr>
        <p:spPr>
          <a:xfrm>
            <a:off x="213360" y="105446"/>
            <a:ext cx="11011989" cy="1003300"/>
          </a:xfrm>
        </p:spPr>
        <p:txBody>
          <a:bodyPr>
            <a:normAutofit/>
          </a:bodyPr>
          <a:lstStyle/>
          <a:p>
            <a:r>
              <a:rPr lang="en-GB" dirty="0">
                <a:cs typeface="Calibri"/>
              </a:rPr>
              <a:t>Harvard referencing: books</a:t>
            </a:r>
          </a:p>
        </p:txBody>
      </p:sp>
      <p:sp>
        <p:nvSpPr>
          <p:cNvPr id="3" name="Content Placeholder 2">
            <a:extLst>
              <a:ext uri="{FF2B5EF4-FFF2-40B4-BE49-F238E27FC236}">
                <a16:creationId xmlns:a16="http://schemas.microsoft.com/office/drawing/2014/main" id="{A6316321-DD31-4035-A7EE-BA149FFEFE2C}"/>
              </a:ext>
            </a:extLst>
          </p:cNvPr>
          <p:cNvSpPr>
            <a:spLocks noGrp="1"/>
          </p:cNvSpPr>
          <p:nvPr>
            <p:ph sz="quarter" idx="4294967295"/>
          </p:nvPr>
        </p:nvSpPr>
        <p:spPr>
          <a:xfrm>
            <a:off x="562408" y="1511482"/>
            <a:ext cx="10772775" cy="1917518"/>
          </a:xfrm>
        </p:spPr>
        <p:txBody>
          <a:bodyPr vert="horz" lIns="91440" tIns="45720" rIns="91440" bIns="45720" rtlCol="0" anchor="t">
            <a:normAutofit fontScale="92500" lnSpcReduction="20000"/>
          </a:bodyPr>
          <a:lstStyle/>
          <a:p>
            <a:pPr marL="0" indent="0">
              <a:buNone/>
            </a:pPr>
            <a:r>
              <a:rPr lang="en-GB" sz="3000" b="1" dirty="0">
                <a:latin typeface="Arial" panose="020B0604020202020204" pitchFamily="34" charset="0"/>
                <a:cs typeface="Arial" panose="020B0604020202020204" pitchFamily="34" charset="0"/>
              </a:rPr>
              <a:t>Print / print and electronic</a:t>
            </a:r>
          </a:p>
          <a:p>
            <a:pPr marL="0" indent="0">
              <a:buNone/>
            </a:pPr>
            <a:r>
              <a:rPr lang="en-GB" sz="3000" dirty="0">
                <a:solidFill>
                  <a:srgbClr val="3A3A3A"/>
                </a:solidFill>
                <a:latin typeface="Arial" panose="020B0604020202020204" pitchFamily="34" charset="0"/>
                <a:cs typeface="Arial" panose="020B0604020202020204" pitchFamily="34" charset="0"/>
              </a:rPr>
              <a:t>Marchington, M., Wilkinson, A., Donnelly, R. and </a:t>
            </a:r>
            <a:r>
              <a:rPr lang="en-GB" sz="3000" dirty="0" err="1">
                <a:solidFill>
                  <a:srgbClr val="3A3A3A"/>
                </a:solidFill>
                <a:latin typeface="Arial" panose="020B0604020202020204" pitchFamily="34" charset="0"/>
                <a:cs typeface="Arial" panose="020B0604020202020204" pitchFamily="34" charset="0"/>
              </a:rPr>
              <a:t>Kynighou</a:t>
            </a:r>
            <a:r>
              <a:rPr lang="en-GB" sz="3000" dirty="0">
                <a:solidFill>
                  <a:srgbClr val="3A3A3A"/>
                </a:solidFill>
                <a:latin typeface="Arial" panose="020B0604020202020204" pitchFamily="34" charset="0"/>
                <a:cs typeface="Arial" panose="020B0604020202020204" pitchFamily="34" charset="0"/>
              </a:rPr>
              <a:t>, A. (2021) </a:t>
            </a:r>
            <a:r>
              <a:rPr lang="en-GB" sz="3000" i="1" dirty="0">
                <a:solidFill>
                  <a:srgbClr val="3A3A3A"/>
                </a:solidFill>
                <a:latin typeface="Arial" panose="020B0604020202020204" pitchFamily="34" charset="0"/>
                <a:cs typeface="Arial" panose="020B0604020202020204" pitchFamily="34" charset="0"/>
              </a:rPr>
              <a:t>Human resource management at work: the definitive guide</a:t>
            </a:r>
            <a:r>
              <a:rPr lang="en-GB" sz="3000" b="0" i="1" dirty="0">
                <a:solidFill>
                  <a:srgbClr val="3A3A3A"/>
                </a:solidFill>
                <a:effectLst/>
                <a:latin typeface="Arial" panose="020B0604020202020204" pitchFamily="34" charset="0"/>
                <a:cs typeface="Arial" panose="020B0604020202020204" pitchFamily="34" charset="0"/>
              </a:rPr>
              <a:t>. </a:t>
            </a:r>
            <a:r>
              <a:rPr lang="en-GB" sz="3000" b="0" i="0" dirty="0">
                <a:solidFill>
                  <a:srgbClr val="3A3A3A"/>
                </a:solidFill>
                <a:effectLst/>
                <a:latin typeface="Arial" panose="020B0604020202020204" pitchFamily="34" charset="0"/>
                <a:cs typeface="Arial" panose="020B0604020202020204" pitchFamily="34" charset="0"/>
              </a:rPr>
              <a:t>7th </a:t>
            </a:r>
            <a:r>
              <a:rPr lang="en-GB" sz="3000" b="0" i="0" dirty="0" err="1">
                <a:solidFill>
                  <a:srgbClr val="3A3A3A"/>
                </a:solidFill>
                <a:effectLst/>
                <a:latin typeface="Arial" panose="020B0604020202020204" pitchFamily="34" charset="0"/>
                <a:cs typeface="Arial" panose="020B0604020202020204" pitchFamily="34" charset="0"/>
              </a:rPr>
              <a:t>edn</a:t>
            </a:r>
            <a:r>
              <a:rPr lang="en-GB" sz="3000" b="0" i="0" dirty="0">
                <a:solidFill>
                  <a:srgbClr val="3A3A3A"/>
                </a:solidFill>
                <a:effectLst/>
                <a:latin typeface="Arial" panose="020B0604020202020204" pitchFamily="34" charset="0"/>
                <a:cs typeface="Arial" panose="020B0604020202020204" pitchFamily="34" charset="0"/>
              </a:rPr>
              <a:t>. Kogan Page.</a:t>
            </a:r>
          </a:p>
          <a:p>
            <a:pPr marL="0" indent="0">
              <a:buNone/>
            </a:pPr>
            <a:r>
              <a:rPr lang="en-GB" sz="2200" dirty="0">
                <a:solidFill>
                  <a:srgbClr val="3A3A3A"/>
                </a:solidFill>
                <a:latin typeface="Arial" panose="020B0604020202020204" pitchFamily="34" charset="0"/>
                <a:cs typeface="Arial" panose="020B0604020202020204" pitchFamily="34" charset="0"/>
              </a:rPr>
              <a:t>in-text citation: (Marchington </a:t>
            </a:r>
            <a:r>
              <a:rPr lang="en-GB" sz="2200" i="1" dirty="0">
                <a:solidFill>
                  <a:srgbClr val="3A3A3A"/>
                </a:solidFill>
                <a:latin typeface="Arial" panose="020B0604020202020204" pitchFamily="34" charset="0"/>
                <a:cs typeface="Arial" panose="020B0604020202020204" pitchFamily="34" charset="0"/>
              </a:rPr>
              <a:t>et al., </a:t>
            </a:r>
            <a:r>
              <a:rPr lang="en-GB" sz="2200" dirty="0">
                <a:solidFill>
                  <a:srgbClr val="3A3A3A"/>
                </a:solidFill>
                <a:latin typeface="Arial" panose="020B0604020202020204" pitchFamily="34" charset="0"/>
                <a:cs typeface="Arial" panose="020B0604020202020204" pitchFamily="34" charset="0"/>
              </a:rPr>
              <a:t>2021)</a:t>
            </a:r>
            <a:endParaRPr lang="en-GB" sz="2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31C3AA7-ABCA-413C-932D-9ADB5965C5F6}"/>
              </a:ext>
            </a:extLst>
          </p:cNvPr>
          <p:cNvSpPr txBox="1"/>
          <p:nvPr/>
        </p:nvSpPr>
        <p:spPr>
          <a:xfrm>
            <a:off x="335709" y="3705876"/>
            <a:ext cx="1076729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panose="020B0604020202020204" pitchFamily="34" charset="0"/>
                <a:cs typeface="Arial" panose="020B0604020202020204" pitchFamily="34" charset="0"/>
              </a:rPr>
              <a:t>Electronic only</a:t>
            </a:r>
            <a:endParaRPr lang="en-US"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Kirkwood, L., Harper, S. and Jones, T. (2015) </a:t>
            </a:r>
            <a:r>
              <a:rPr lang="en-GB" sz="2800" i="1" dirty="0">
                <a:latin typeface="Arial" panose="020B0604020202020204" pitchFamily="34" charset="0"/>
                <a:cs typeface="Arial" panose="020B0604020202020204" pitchFamily="34" charset="0"/>
              </a:rPr>
              <a:t>The DIY culture in Britain: costs for homes and the nation</a:t>
            </a:r>
            <a:r>
              <a:rPr lang="en-GB" sz="2800" dirty="0">
                <a:latin typeface="Arial" panose="020B0604020202020204" pitchFamily="34" charset="0"/>
                <a:cs typeface="Arial" panose="020B0604020202020204" pitchFamily="34" charset="0"/>
              </a:rPr>
              <a:t>. Available at: http://amazon.co.uk/kindle-ebooks (Accessed: 18 August 2018).</a:t>
            </a:r>
          </a:p>
        </p:txBody>
      </p:sp>
      <p:sp>
        <p:nvSpPr>
          <p:cNvPr id="7" name="TextBox 6">
            <a:extLst>
              <a:ext uri="{FF2B5EF4-FFF2-40B4-BE49-F238E27FC236}">
                <a16:creationId xmlns:a16="http://schemas.microsoft.com/office/drawing/2014/main" id="{2A6D8D44-6795-04A1-B170-5219E89D9B79}"/>
              </a:ext>
            </a:extLst>
          </p:cNvPr>
          <p:cNvSpPr txBox="1"/>
          <p:nvPr/>
        </p:nvSpPr>
        <p:spPr>
          <a:xfrm>
            <a:off x="562408" y="5613968"/>
            <a:ext cx="583208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In-text citation: (Kirkwood, Harper and Jones, 2015)</a:t>
            </a:r>
          </a:p>
        </p:txBody>
      </p:sp>
    </p:spTree>
    <p:extLst>
      <p:ext uri="{BB962C8B-B14F-4D97-AF65-F5344CB8AC3E}">
        <p14:creationId xmlns:p14="http://schemas.microsoft.com/office/powerpoint/2010/main" val="398611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242F7-AB08-2419-17FA-3F882487D7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D12466-56FD-A8EF-784F-2B3F6ED4DA01}"/>
              </a:ext>
            </a:extLst>
          </p:cNvPr>
          <p:cNvSpPr>
            <a:spLocks noGrp="1"/>
          </p:cNvSpPr>
          <p:nvPr>
            <p:ph type="title"/>
          </p:nvPr>
        </p:nvSpPr>
        <p:spPr/>
        <p:txBody>
          <a:bodyPr/>
          <a:lstStyle/>
          <a:p>
            <a:r>
              <a:rPr lang="en-GB"/>
              <a:t>Referencing a journal article</a:t>
            </a:r>
            <a:endParaRPr lang="en-GB" dirty="0"/>
          </a:p>
        </p:txBody>
      </p:sp>
      <p:sp>
        <p:nvSpPr>
          <p:cNvPr id="5" name="TextBox 4">
            <a:extLst>
              <a:ext uri="{FF2B5EF4-FFF2-40B4-BE49-F238E27FC236}">
                <a16:creationId xmlns:a16="http://schemas.microsoft.com/office/drawing/2014/main" id="{4D8F5E0B-9EEA-7A38-AB72-15CF25162F07}"/>
              </a:ext>
            </a:extLst>
          </p:cNvPr>
          <p:cNvSpPr txBox="1"/>
          <p:nvPr/>
        </p:nvSpPr>
        <p:spPr>
          <a:xfrm>
            <a:off x="4502201" y="1767522"/>
            <a:ext cx="7667252"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rgbClr val="D1428D"/>
                </a:solidFill>
                <a:latin typeface="Calibri"/>
                <a:cs typeface="Arial"/>
              </a:rPr>
              <a:t>Who?</a:t>
            </a:r>
            <a:r>
              <a:rPr lang="en-US" sz="3200">
                <a:latin typeface="Calibri"/>
                <a:cs typeface="Arial"/>
              </a:rPr>
              <a:t> - Author(s) of article.</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a:solidFill>
                  <a:srgbClr val="D1428D"/>
                </a:solidFill>
                <a:latin typeface="Calibri"/>
                <a:cs typeface="Arial"/>
              </a:rPr>
              <a:t>When? </a:t>
            </a:r>
            <a:r>
              <a:rPr lang="en-US" sz="3200" dirty="0">
                <a:latin typeface="Calibri"/>
                <a:cs typeface="Arial"/>
              </a:rPr>
              <a:t>-</a:t>
            </a:r>
            <a:r>
              <a:rPr lang="en-US" sz="3200">
                <a:solidFill>
                  <a:srgbClr val="000000"/>
                </a:solidFill>
                <a:latin typeface="Calibri"/>
                <a:cs typeface="Arial"/>
              </a:rPr>
              <a:t> (</a:t>
            </a:r>
            <a:r>
              <a:rPr lang="en-US" sz="3200">
                <a:latin typeface="Calibri"/>
                <a:cs typeface="Arial"/>
              </a:rPr>
              <a:t>Date published).​</a:t>
            </a:r>
            <a:endParaRPr lang="en-US" sz="320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What?</a:t>
            </a:r>
            <a:r>
              <a:rPr lang="en-US" sz="3200">
                <a:latin typeface="Calibri"/>
                <a:cs typeface="Arial"/>
              </a:rPr>
              <a:t> - 'Title of article'.</a:t>
            </a:r>
            <a:endParaRPr lang="en-US" sz="320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rgbClr val="D1428D"/>
                </a:solidFill>
                <a:latin typeface="Calibri"/>
                <a:cs typeface="Arial"/>
              </a:rPr>
              <a:t>Where?</a:t>
            </a:r>
            <a:r>
              <a:rPr lang="en-US" sz="3200">
                <a:latin typeface="Calibri"/>
                <a:cs typeface="Arial"/>
              </a:rPr>
              <a:t> - </a:t>
            </a:r>
            <a:r>
              <a:rPr lang="en-US" sz="3200" i="1">
                <a:latin typeface="Calibri"/>
                <a:cs typeface="Arial"/>
              </a:rPr>
              <a:t>Journal Title</a:t>
            </a:r>
            <a:r>
              <a:rPr lang="en-US" sz="3200">
                <a:latin typeface="Calibri"/>
                <a:cs typeface="Arial"/>
              </a:rPr>
              <a:t>, issue information, doi </a:t>
            </a:r>
            <a:r>
              <a:rPr lang="en-US" sz="3200" dirty="0">
                <a:latin typeface="Calibri"/>
                <a:cs typeface="Arial"/>
              </a:rPr>
              <a:t>/url.</a:t>
            </a:r>
            <a:endParaRPr lang="en-US" sz="3200" dirty="0">
              <a:latin typeface="Calibri"/>
              <a:ea typeface="Calibri"/>
              <a:cs typeface="Arial"/>
            </a:endParaRPr>
          </a:p>
        </p:txBody>
      </p:sp>
      <p:pic>
        <p:nvPicPr>
          <p:cNvPr id="3" name="Picture 2" descr="A blue cover with white text&#10;&#10;AI-generated content may be incorrect.">
            <a:extLst>
              <a:ext uri="{FF2B5EF4-FFF2-40B4-BE49-F238E27FC236}">
                <a16:creationId xmlns:a16="http://schemas.microsoft.com/office/drawing/2014/main" id="{0F338E2E-3AC7-1ADB-109E-D480EAFDD3BB}"/>
              </a:ext>
            </a:extLst>
          </p:cNvPr>
          <p:cNvPicPr>
            <a:picLocks noChangeAspect="1"/>
          </p:cNvPicPr>
          <p:nvPr/>
        </p:nvPicPr>
        <p:blipFill>
          <a:blip r:embed="rId2"/>
          <a:srcRect l="52" t="3880" r="258" b="2645"/>
          <a:stretch/>
        </p:blipFill>
        <p:spPr>
          <a:xfrm>
            <a:off x="696427" y="1446103"/>
            <a:ext cx="3497049" cy="4812101"/>
          </a:xfrm>
          <a:prstGeom prst="rect">
            <a:avLst/>
          </a:prstGeom>
        </p:spPr>
      </p:pic>
    </p:spTree>
    <p:extLst>
      <p:ext uri="{BB962C8B-B14F-4D97-AF65-F5344CB8AC3E}">
        <p14:creationId xmlns:p14="http://schemas.microsoft.com/office/powerpoint/2010/main" val="13440210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5FFD6-F8E8-8A5D-D544-0E8378D01C25}"/>
              </a:ext>
            </a:extLst>
          </p:cNvPr>
          <p:cNvSpPr>
            <a:spLocks noGrp="1"/>
          </p:cNvSpPr>
          <p:nvPr>
            <p:ph type="title"/>
          </p:nvPr>
        </p:nvSpPr>
        <p:spPr/>
        <p:txBody>
          <a:bodyPr/>
          <a:lstStyle/>
          <a:p>
            <a:r>
              <a:rPr lang="en-GB" dirty="0"/>
              <a:t>Referencing a journal article. </a:t>
            </a:r>
          </a:p>
        </p:txBody>
      </p:sp>
      <p:pic>
        <p:nvPicPr>
          <p:cNvPr id="7" name="Picture 6">
            <a:extLst>
              <a:ext uri="{FF2B5EF4-FFF2-40B4-BE49-F238E27FC236}">
                <a16:creationId xmlns:a16="http://schemas.microsoft.com/office/drawing/2014/main" id="{88DD5BAD-24CB-CD9D-0F00-7AEE47FDB01A}"/>
              </a:ext>
            </a:extLst>
          </p:cNvPr>
          <p:cNvPicPr>
            <a:picLocks noChangeAspect="1"/>
          </p:cNvPicPr>
          <p:nvPr/>
        </p:nvPicPr>
        <p:blipFill>
          <a:blip r:embed="rId2"/>
          <a:stretch>
            <a:fillRect/>
          </a:stretch>
        </p:blipFill>
        <p:spPr>
          <a:xfrm>
            <a:off x="1592112" y="1276181"/>
            <a:ext cx="10031506" cy="4985996"/>
          </a:xfrm>
          <a:prstGeom prst="rect">
            <a:avLst/>
          </a:prstGeom>
        </p:spPr>
      </p:pic>
      <p:sp>
        <p:nvSpPr>
          <p:cNvPr id="9" name="TextBox 8">
            <a:extLst>
              <a:ext uri="{FF2B5EF4-FFF2-40B4-BE49-F238E27FC236}">
                <a16:creationId xmlns:a16="http://schemas.microsoft.com/office/drawing/2014/main" id="{0F0BC0E1-AB96-22E6-C19D-D3936AB886FA}"/>
              </a:ext>
            </a:extLst>
          </p:cNvPr>
          <p:cNvSpPr txBox="1"/>
          <p:nvPr/>
        </p:nvSpPr>
        <p:spPr>
          <a:xfrm>
            <a:off x="282167" y="2344467"/>
            <a:ext cx="1855694" cy="369332"/>
          </a:xfrm>
          <a:prstGeom prst="rect">
            <a:avLst/>
          </a:prstGeom>
          <a:noFill/>
          <a:ln w="28575">
            <a:noFill/>
          </a:ln>
        </p:spPr>
        <p:txBody>
          <a:bodyPr wrap="square" rtlCol="0">
            <a:spAutoFit/>
          </a:bodyPr>
          <a:lstStyle/>
          <a:p>
            <a:r>
              <a:rPr lang="en-GB" b="1" dirty="0">
                <a:latin typeface="Arial" panose="020B0604020202020204" pitchFamily="34" charset="0"/>
                <a:cs typeface="Arial" panose="020B0604020202020204" pitchFamily="34" charset="0"/>
              </a:rPr>
              <a:t>Journal details</a:t>
            </a:r>
          </a:p>
        </p:txBody>
      </p:sp>
      <p:sp>
        <p:nvSpPr>
          <p:cNvPr id="27" name="Rectangle 26">
            <a:extLst>
              <a:ext uri="{FF2B5EF4-FFF2-40B4-BE49-F238E27FC236}">
                <a16:creationId xmlns:a16="http://schemas.microsoft.com/office/drawing/2014/main" id="{39BB77EC-E2FA-30ED-5F2B-DBCA5E3A868B}"/>
              </a:ext>
            </a:extLst>
          </p:cNvPr>
          <p:cNvSpPr/>
          <p:nvPr/>
        </p:nvSpPr>
        <p:spPr>
          <a:xfrm>
            <a:off x="2443889" y="2462751"/>
            <a:ext cx="3652111" cy="64633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a:extLst>
              <a:ext uri="{FF2B5EF4-FFF2-40B4-BE49-F238E27FC236}">
                <a16:creationId xmlns:a16="http://schemas.microsoft.com/office/drawing/2014/main" id="{A5DD6ADA-9463-FA34-EAC7-B3D586088288}"/>
              </a:ext>
            </a:extLst>
          </p:cNvPr>
          <p:cNvSpPr/>
          <p:nvPr/>
        </p:nvSpPr>
        <p:spPr>
          <a:xfrm>
            <a:off x="2503676" y="3287287"/>
            <a:ext cx="4182036" cy="46163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AD9BBC6B-CABA-9CA5-E286-7829EC50BA53}"/>
              </a:ext>
            </a:extLst>
          </p:cNvPr>
          <p:cNvSpPr txBox="1"/>
          <p:nvPr/>
        </p:nvSpPr>
        <p:spPr>
          <a:xfrm flipH="1">
            <a:off x="476210" y="3250304"/>
            <a:ext cx="1000572"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DOI</a:t>
            </a:r>
          </a:p>
        </p:txBody>
      </p:sp>
      <p:sp>
        <p:nvSpPr>
          <p:cNvPr id="36" name="Rectangle 35">
            <a:extLst>
              <a:ext uri="{FF2B5EF4-FFF2-40B4-BE49-F238E27FC236}">
                <a16:creationId xmlns:a16="http://schemas.microsoft.com/office/drawing/2014/main" id="{5F56283D-963D-05C1-2992-3F4ADC3F7593}"/>
              </a:ext>
            </a:extLst>
          </p:cNvPr>
          <p:cNvSpPr/>
          <p:nvPr/>
        </p:nvSpPr>
        <p:spPr>
          <a:xfrm>
            <a:off x="2536461" y="4941984"/>
            <a:ext cx="1936377" cy="639835"/>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89851232-6C1C-6FCE-2F18-5C6AE200FC50}"/>
              </a:ext>
            </a:extLst>
          </p:cNvPr>
          <p:cNvSpPr txBox="1"/>
          <p:nvPr/>
        </p:nvSpPr>
        <p:spPr>
          <a:xfrm>
            <a:off x="520048" y="5077235"/>
            <a:ext cx="1855694"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Author</a:t>
            </a:r>
          </a:p>
        </p:txBody>
      </p:sp>
      <p:sp>
        <p:nvSpPr>
          <p:cNvPr id="40" name="Rectangle 39">
            <a:extLst>
              <a:ext uri="{FF2B5EF4-FFF2-40B4-BE49-F238E27FC236}">
                <a16:creationId xmlns:a16="http://schemas.microsoft.com/office/drawing/2014/main" id="{C3961467-A406-E4DA-7EAE-0C735E640C99}"/>
              </a:ext>
            </a:extLst>
          </p:cNvPr>
          <p:cNvSpPr/>
          <p:nvPr/>
        </p:nvSpPr>
        <p:spPr>
          <a:xfrm>
            <a:off x="2536461" y="4204010"/>
            <a:ext cx="6897471" cy="60272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60636537-9730-2CAC-AF1D-1C886FD9DB59}"/>
              </a:ext>
            </a:extLst>
          </p:cNvPr>
          <p:cNvSpPr txBox="1"/>
          <p:nvPr/>
        </p:nvSpPr>
        <p:spPr>
          <a:xfrm>
            <a:off x="520048" y="4359342"/>
            <a:ext cx="1569478"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Article title</a:t>
            </a:r>
          </a:p>
        </p:txBody>
      </p:sp>
    </p:spTree>
    <p:extLst>
      <p:ext uri="{BB962C8B-B14F-4D97-AF65-F5344CB8AC3E}">
        <p14:creationId xmlns:p14="http://schemas.microsoft.com/office/powerpoint/2010/main" val="3329454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32" grpId="0" animBg="1"/>
      <p:bldP spid="36" grpId="0" animBg="1"/>
      <p:bldP spid="4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a:xfrm>
            <a:off x="164842" y="252284"/>
            <a:ext cx="10795518" cy="1003916"/>
          </a:xfrm>
        </p:spPr>
        <p:txBody>
          <a:bodyPr/>
          <a:lstStyle/>
          <a:p>
            <a:r>
              <a:rPr lang="en-GB" dirty="0"/>
              <a:t>Harvard referencing: journal article</a:t>
            </a:r>
          </a:p>
        </p:txBody>
      </p:sp>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Available at:</a:t>
            </a:r>
          </a:p>
        </p:txBody>
      </p:sp>
      <p:sp>
        <p:nvSpPr>
          <p:cNvPr id="18" name="TextBox 17">
            <a:extLst>
              <a:ext uri="{FF2B5EF4-FFF2-40B4-BE49-F238E27FC236}">
                <a16:creationId xmlns:a16="http://schemas.microsoft.com/office/drawing/2014/main" id="{38464218-87AB-3515-C5FD-443E17378D96}"/>
              </a:ext>
            </a:extLst>
          </p:cNvPr>
          <p:cNvSpPr txBox="1"/>
          <p:nvPr/>
        </p:nvSpPr>
        <p:spPr>
          <a:xfrm>
            <a:off x="409433" y="1499163"/>
            <a:ext cx="2811439" cy="707886"/>
          </a:xfrm>
          <a:prstGeom prst="rect">
            <a:avLst/>
          </a:prstGeom>
          <a:noFill/>
          <a:ln w="28575">
            <a:solidFill>
              <a:srgbClr val="92D050"/>
            </a:solidFill>
          </a:ln>
        </p:spPr>
        <p:txBody>
          <a:bodyPr wrap="square" rtlCol="0">
            <a:spAutoFit/>
          </a:bodyPr>
          <a:lstStyle/>
          <a:p>
            <a:r>
              <a:rPr lang="en-GB" sz="2000" b="1" dirty="0">
                <a:latin typeface="Arial" panose="020B0604020202020204" pitchFamily="34" charset="0"/>
                <a:cs typeface="Arial" panose="020B0604020202020204" pitchFamily="34" charset="0"/>
              </a:rPr>
              <a:t>Who? </a:t>
            </a:r>
            <a:r>
              <a:rPr lang="en-GB" sz="2000" dirty="0">
                <a:latin typeface="Arial" panose="020B0604020202020204" pitchFamily="34" charset="0"/>
                <a:cs typeface="Arial" panose="020B0604020202020204" pitchFamily="34" charset="0"/>
              </a:rPr>
              <a:t>Author’s surname, initials</a:t>
            </a:r>
          </a:p>
        </p:txBody>
      </p:sp>
      <p:sp>
        <p:nvSpPr>
          <p:cNvPr id="19" name="TextBox 18">
            <a:extLst>
              <a:ext uri="{FF2B5EF4-FFF2-40B4-BE49-F238E27FC236}">
                <a16:creationId xmlns:a16="http://schemas.microsoft.com/office/drawing/2014/main" id="{3A51F9B4-C803-24B6-4EC5-2A9DCFEAA561}"/>
              </a:ext>
            </a:extLst>
          </p:cNvPr>
          <p:cNvSpPr txBox="1"/>
          <p:nvPr/>
        </p:nvSpPr>
        <p:spPr>
          <a:xfrm>
            <a:off x="3754272" y="1487605"/>
            <a:ext cx="3616657" cy="707886"/>
          </a:xfrm>
          <a:prstGeom prst="rect">
            <a:avLst/>
          </a:prstGeom>
          <a:noFill/>
          <a:ln w="28575">
            <a:solidFill>
              <a:schemeClr val="accent1">
                <a:lumMod val="60000"/>
                <a:lumOff val="40000"/>
              </a:schemeClr>
            </a:solidFill>
          </a:ln>
        </p:spPr>
        <p:txBody>
          <a:bodyPr wrap="square" rtlCol="0">
            <a:spAutoFit/>
          </a:bodyPr>
          <a:lstStyle/>
          <a:p>
            <a:r>
              <a:rPr lang="en-GB" sz="2000" b="1" dirty="0">
                <a:latin typeface="Arial" panose="020B0604020202020204" pitchFamily="34" charset="0"/>
                <a:cs typeface="Arial" panose="020B0604020202020204" pitchFamily="34" charset="0"/>
              </a:rPr>
              <a:t>When? </a:t>
            </a:r>
            <a:r>
              <a:rPr lang="en-GB" sz="2000" dirty="0">
                <a:latin typeface="Arial" panose="020B0604020202020204" pitchFamily="34" charset="0"/>
                <a:cs typeface="Arial" panose="020B0604020202020204" pitchFamily="34" charset="0"/>
              </a:rPr>
              <a:t>Year of publication in round brackets</a:t>
            </a:r>
          </a:p>
        </p:txBody>
      </p:sp>
      <p:sp>
        <p:nvSpPr>
          <p:cNvPr id="20" name="TextBox 19">
            <a:extLst>
              <a:ext uri="{FF2B5EF4-FFF2-40B4-BE49-F238E27FC236}">
                <a16:creationId xmlns:a16="http://schemas.microsoft.com/office/drawing/2014/main" id="{E5EF88D1-4D7C-27B0-4F45-9E17F9887A5D}"/>
              </a:ext>
            </a:extLst>
          </p:cNvPr>
          <p:cNvSpPr txBox="1"/>
          <p:nvPr/>
        </p:nvSpPr>
        <p:spPr>
          <a:xfrm>
            <a:off x="8052179" y="1487606"/>
            <a:ext cx="3289110" cy="707886"/>
          </a:xfrm>
          <a:prstGeom prst="rect">
            <a:avLst/>
          </a:prstGeom>
          <a:noFill/>
          <a:ln w="28575">
            <a:solidFill>
              <a:schemeClr val="bg2">
                <a:lumMod val="75000"/>
              </a:schemeClr>
            </a:solidFill>
          </a:ln>
        </p:spPr>
        <p:txBody>
          <a:bodyPr wrap="square" rtlCol="0">
            <a:spAutoFit/>
          </a:bodyPr>
          <a:lstStyle/>
          <a:p>
            <a:r>
              <a:rPr lang="en-GB" sz="2000" b="1" dirty="0">
                <a:latin typeface="Arial" panose="020B0604020202020204" pitchFamily="34" charset="0"/>
                <a:cs typeface="Arial" panose="020B0604020202020204" pitchFamily="34" charset="0"/>
              </a:rPr>
              <a:t>What? </a:t>
            </a:r>
            <a:r>
              <a:rPr lang="en-GB" sz="2000" dirty="0">
                <a:latin typeface="Arial" panose="020B0604020202020204" pitchFamily="34" charset="0"/>
                <a:cs typeface="Arial" panose="020B0604020202020204" pitchFamily="34" charset="0"/>
              </a:rPr>
              <a:t>Title of article in single quotation marks</a:t>
            </a:r>
          </a:p>
        </p:txBody>
      </p:sp>
      <p:sp>
        <p:nvSpPr>
          <p:cNvPr id="21" name="TextBox 20">
            <a:extLst>
              <a:ext uri="{FF2B5EF4-FFF2-40B4-BE49-F238E27FC236}">
                <a16:creationId xmlns:a16="http://schemas.microsoft.com/office/drawing/2014/main" id="{1D27553D-E683-F3D9-DE26-4B3E6B28A363}"/>
              </a:ext>
            </a:extLst>
          </p:cNvPr>
          <p:cNvSpPr txBox="1"/>
          <p:nvPr/>
        </p:nvSpPr>
        <p:spPr>
          <a:xfrm>
            <a:off x="3094983" y="4395885"/>
            <a:ext cx="8508438" cy="707886"/>
          </a:xfrm>
          <a:prstGeom prst="rect">
            <a:avLst/>
          </a:prstGeom>
          <a:noFill/>
          <a:ln w="28575">
            <a:solidFill>
              <a:schemeClr val="accent2"/>
            </a:solidFill>
          </a:ln>
        </p:spPr>
        <p:txBody>
          <a:bodyPr wrap="square" rtlCol="0">
            <a:spAutoFit/>
          </a:bodyPr>
          <a:lstStyle/>
          <a:p>
            <a:r>
              <a:rPr lang="en-GB" sz="2000" b="1" dirty="0">
                <a:latin typeface="Arial" panose="020B0604020202020204" pitchFamily="34" charset="0"/>
                <a:cs typeface="Arial" panose="020B0604020202020204" pitchFamily="34" charset="0"/>
              </a:rPr>
              <a:t>Where? </a:t>
            </a:r>
            <a:r>
              <a:rPr lang="en-GB" sz="2000" dirty="0">
                <a:latin typeface="Arial" panose="020B0604020202020204" pitchFamily="34" charset="0"/>
                <a:cs typeface="Arial" panose="020B0604020202020204" pitchFamily="34" charset="0"/>
              </a:rPr>
              <a:t>Name of journal in italics, , volume, issue/part, page range of whole article. DOI if accessed electronically (or URL and date accessed) </a:t>
            </a:r>
          </a:p>
        </p:txBody>
      </p:sp>
      <p:sp>
        <p:nvSpPr>
          <p:cNvPr id="22" name="TextBox 21">
            <a:extLst>
              <a:ext uri="{FF2B5EF4-FFF2-40B4-BE49-F238E27FC236}">
                <a16:creationId xmlns:a16="http://schemas.microsoft.com/office/drawing/2014/main" id="{167ABC22-E420-3B13-95FE-030050307772}"/>
              </a:ext>
            </a:extLst>
          </p:cNvPr>
          <p:cNvSpPr txBox="1"/>
          <p:nvPr/>
        </p:nvSpPr>
        <p:spPr>
          <a:xfrm>
            <a:off x="598619" y="5370394"/>
            <a:ext cx="10121933" cy="646331"/>
          </a:xfrm>
          <a:prstGeom prst="rect">
            <a:avLst/>
          </a:prstGeom>
          <a:noFill/>
          <a:ln>
            <a:solidFill>
              <a:srgbClr val="002060"/>
            </a:solidFill>
          </a:ln>
        </p:spPr>
        <p:txBody>
          <a:bodyPr wrap="square" rtlCol="0">
            <a:spAutoFit/>
          </a:bodyPr>
          <a:lstStyle/>
          <a:p>
            <a:r>
              <a:rPr lang="en-GB" b="1" dirty="0">
                <a:latin typeface="Arial" panose="020B0604020202020204" pitchFamily="34" charset="0"/>
                <a:cs typeface="Arial" panose="020B0604020202020204" pitchFamily="34" charset="0"/>
              </a:rPr>
              <a:t>N.B</a:t>
            </a:r>
            <a:r>
              <a:rPr lang="en-GB" dirty="0">
                <a:latin typeface="Arial" panose="020B0604020202020204" pitchFamily="34" charset="0"/>
                <a:cs typeface="Arial" panose="020B0604020202020204" pitchFamily="34" charset="0"/>
              </a:rPr>
              <a:t>.  In case of journal articles accessed in hard copy, you can leave the ‘Where’ part, finish the reference with the pagination. However, it is a good practice to add the DOI if you can find one. </a:t>
            </a:r>
          </a:p>
        </p:txBody>
      </p:sp>
      <p:cxnSp>
        <p:nvCxnSpPr>
          <p:cNvPr id="24" name="Straight Arrow Connector 23">
            <a:extLst>
              <a:ext uri="{FF2B5EF4-FFF2-40B4-BE49-F238E27FC236}">
                <a16:creationId xmlns:a16="http://schemas.microsoft.com/office/drawing/2014/main" id="{3449DAE6-FCB5-67F6-77FC-6761E00827B9}"/>
              </a:ext>
            </a:extLst>
          </p:cNvPr>
          <p:cNvCxnSpPr>
            <a:cxnSpLocks/>
          </p:cNvCxnSpPr>
          <p:nvPr/>
        </p:nvCxnSpPr>
        <p:spPr>
          <a:xfrm>
            <a:off x="1619534" y="2193779"/>
            <a:ext cx="0" cy="7280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9A319C7F-AB33-B43B-E190-4B38FE41A664}"/>
              </a:ext>
            </a:extLst>
          </p:cNvPr>
          <p:cNvCxnSpPr>
            <a:cxnSpLocks/>
          </p:cNvCxnSpPr>
          <p:nvPr/>
        </p:nvCxnSpPr>
        <p:spPr>
          <a:xfrm flipH="1">
            <a:off x="2575560" y="2303461"/>
            <a:ext cx="2286000" cy="672317"/>
          </a:xfrm>
          <a:prstGeom prst="straightConnector1">
            <a:avLst/>
          </a:prstGeom>
          <a:ln>
            <a:solidFill>
              <a:schemeClr val="accent1">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A049F34A-19F3-8DB0-D266-4181F3748C15}"/>
              </a:ext>
            </a:extLst>
          </p:cNvPr>
          <p:cNvCxnSpPr>
            <a:cxnSpLocks/>
          </p:cNvCxnSpPr>
          <p:nvPr/>
        </p:nvCxnSpPr>
        <p:spPr>
          <a:xfrm flipH="1">
            <a:off x="6558455" y="2303461"/>
            <a:ext cx="2564524" cy="683875"/>
          </a:xfrm>
          <a:prstGeom prst="straightConnector1">
            <a:avLst/>
          </a:prstGeom>
          <a:ln>
            <a:solidFill>
              <a:schemeClr val="bg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06C3BC0F-CA06-A7EE-5E01-CFEF16D1BE02}"/>
              </a:ext>
            </a:extLst>
          </p:cNvPr>
          <p:cNvCxnSpPr>
            <a:cxnSpLocks/>
          </p:cNvCxnSpPr>
          <p:nvPr/>
        </p:nvCxnSpPr>
        <p:spPr>
          <a:xfrm flipV="1">
            <a:off x="6558455" y="3817492"/>
            <a:ext cx="0" cy="455342"/>
          </a:xfrm>
          <a:prstGeom prst="straightConnector1">
            <a:avLst/>
          </a:prstGeom>
          <a:ln>
            <a:solidFill>
              <a:schemeClr val="accent2">
                <a:lumMod val="60000"/>
                <a:lumOff val="40000"/>
              </a:schemeClr>
            </a:solidFill>
            <a:tailEnd type="triangle"/>
          </a:ln>
        </p:spPr>
        <p:style>
          <a:lnRef idx="1">
            <a:schemeClr val="accent2"/>
          </a:lnRef>
          <a:fillRef idx="0">
            <a:schemeClr val="accent2"/>
          </a:fillRef>
          <a:effectRef idx="0">
            <a:schemeClr val="accent2"/>
          </a:effectRef>
          <a:fontRef idx="minor">
            <a:schemeClr val="tx1"/>
          </a:fontRef>
        </p:style>
      </p:cxnSp>
      <p:sp>
        <p:nvSpPr>
          <p:cNvPr id="3" name="TextBox 2">
            <a:extLst>
              <a:ext uri="{FF2B5EF4-FFF2-40B4-BE49-F238E27FC236}">
                <a16:creationId xmlns:a16="http://schemas.microsoft.com/office/drawing/2014/main" id="{3B63D6CE-783C-9D20-14A6-22CB0F91F0B7}"/>
              </a:ext>
            </a:extLst>
          </p:cNvPr>
          <p:cNvSpPr txBox="1"/>
          <p:nvPr/>
        </p:nvSpPr>
        <p:spPr>
          <a:xfrm>
            <a:off x="409432" y="2987336"/>
            <a:ext cx="11645397" cy="707886"/>
          </a:xfrm>
          <a:prstGeom prst="rect">
            <a:avLst/>
          </a:prstGeom>
          <a:noFill/>
        </p:spPr>
        <p:txBody>
          <a:bodyPr wrap="square" rtlCol="0">
            <a:spAutoFit/>
          </a:bodyPr>
          <a:lstStyle/>
          <a:p>
            <a:r>
              <a:rPr lang="en-GB" sz="2000" dirty="0">
                <a:highlight>
                  <a:srgbClr val="E2EFD9"/>
                </a:highlight>
                <a:latin typeface="Arial" panose="020B0604020202020204" pitchFamily="34" charset="0"/>
                <a:cs typeface="Arial" panose="020B0604020202020204" pitchFamily="34" charset="0"/>
              </a:rPr>
              <a:t>Thompson, P. </a:t>
            </a:r>
            <a:r>
              <a:rPr lang="en-GB" sz="2000" dirty="0">
                <a:highlight>
                  <a:srgbClr val="00FFFF"/>
                </a:highlight>
                <a:latin typeface="Arial" panose="020B0604020202020204" pitchFamily="34" charset="0"/>
                <a:cs typeface="Arial" panose="020B0604020202020204" pitchFamily="34" charset="0"/>
              </a:rPr>
              <a:t>(2017) </a:t>
            </a:r>
            <a:r>
              <a:rPr lang="en-GB" sz="2000" dirty="0">
                <a:highlight>
                  <a:srgbClr val="D3CFDD"/>
                </a:highlight>
                <a:latin typeface="Arial" panose="020B0604020202020204" pitchFamily="34" charset="0"/>
                <a:cs typeface="Arial" panose="020B0604020202020204" pitchFamily="34" charset="0"/>
              </a:rPr>
              <a:t>‘Communication technology use and study skills’, </a:t>
            </a:r>
            <a:r>
              <a:rPr lang="en-GB" sz="2000" i="1" dirty="0">
                <a:highlight>
                  <a:srgbClr val="FFFF00"/>
                </a:highlight>
                <a:latin typeface="Arial" panose="020B0604020202020204" pitchFamily="34" charset="0"/>
                <a:cs typeface="Arial" panose="020B0604020202020204" pitchFamily="34" charset="0"/>
              </a:rPr>
              <a:t>Active Learning in Higher Education, </a:t>
            </a:r>
            <a:r>
              <a:rPr lang="en-GB" sz="2000" dirty="0">
                <a:highlight>
                  <a:srgbClr val="FFFF00"/>
                </a:highlight>
                <a:latin typeface="Arial" panose="020B0604020202020204" pitchFamily="34" charset="0"/>
                <a:cs typeface="Arial" panose="020B0604020202020204" pitchFamily="34" charset="0"/>
              </a:rPr>
              <a:t>18(3), pp. 257-270</a:t>
            </a:r>
            <a:r>
              <a:rPr lang="en-GB" sz="2000" dirty="0">
                <a:latin typeface="Arial" panose="020B0604020202020204" pitchFamily="34" charset="0"/>
                <a:cs typeface="Arial" panose="020B0604020202020204" pitchFamily="34" charset="0"/>
              </a:rPr>
              <a:t>. </a:t>
            </a:r>
            <a:r>
              <a:rPr lang="en-GB" sz="2000" dirty="0">
                <a:highlight>
                  <a:srgbClr val="FF00FF"/>
                </a:highlight>
                <a:latin typeface="Arial" panose="020B0604020202020204" pitchFamily="34" charset="0"/>
                <a:cs typeface="Arial" panose="020B0604020202020204" pitchFamily="34" charset="0"/>
              </a:rPr>
              <a:t>Available at: https://doi.org/10.1177.1469787417715024</a:t>
            </a:r>
          </a:p>
        </p:txBody>
      </p:sp>
    </p:spTree>
    <p:extLst>
      <p:ext uri="{BB962C8B-B14F-4D97-AF65-F5344CB8AC3E}">
        <p14:creationId xmlns:p14="http://schemas.microsoft.com/office/powerpoint/2010/main" val="39928352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DD6B9-39B9-48D4-970A-335B79B603CC}"/>
              </a:ext>
            </a:extLst>
          </p:cNvPr>
          <p:cNvSpPr>
            <a:spLocks noGrp="1"/>
          </p:cNvSpPr>
          <p:nvPr>
            <p:ph type="title"/>
          </p:nvPr>
        </p:nvSpPr>
        <p:spPr>
          <a:xfrm>
            <a:off x="219166" y="153900"/>
            <a:ext cx="10795518" cy="1003916"/>
          </a:xfrm>
        </p:spPr>
        <p:txBody>
          <a:bodyPr/>
          <a:lstStyle/>
          <a:p>
            <a:r>
              <a:rPr lang="en-GB" dirty="0"/>
              <a:t>Web page with individual author.</a:t>
            </a:r>
          </a:p>
        </p:txBody>
      </p:sp>
      <p:sp>
        <p:nvSpPr>
          <p:cNvPr id="5" name="TextBox 4">
            <a:extLst>
              <a:ext uri="{FF2B5EF4-FFF2-40B4-BE49-F238E27FC236}">
                <a16:creationId xmlns:a16="http://schemas.microsoft.com/office/drawing/2014/main" id="{6A92E379-83E3-84DD-E1C8-283F7A5B709D}"/>
              </a:ext>
            </a:extLst>
          </p:cNvPr>
          <p:cNvSpPr txBox="1"/>
          <p:nvPr/>
        </p:nvSpPr>
        <p:spPr>
          <a:xfrm>
            <a:off x="219166" y="5765740"/>
            <a:ext cx="2883415" cy="400110"/>
          </a:xfrm>
          <a:prstGeom prst="rect">
            <a:avLst/>
          </a:prstGeom>
          <a:noFill/>
        </p:spPr>
        <p:txBody>
          <a:bodyPr wrap="square" rtlCol="0">
            <a:spAutoFit/>
          </a:bodyPr>
          <a:lstStyle/>
          <a:p>
            <a:r>
              <a:rPr lang="en-GB" sz="2000" dirty="0">
                <a:hlinkClick r:id="rId3"/>
              </a:rPr>
              <a:t>The Conversation.com </a:t>
            </a:r>
            <a:endParaRPr lang="en-GB" sz="2000" dirty="0"/>
          </a:p>
        </p:txBody>
      </p:sp>
      <p:pic>
        <p:nvPicPr>
          <p:cNvPr id="6" name="Picture 5">
            <a:extLst>
              <a:ext uri="{FF2B5EF4-FFF2-40B4-BE49-F238E27FC236}">
                <a16:creationId xmlns:a16="http://schemas.microsoft.com/office/drawing/2014/main" id="{654F8B68-348B-7B30-0200-35C1E137688C}"/>
              </a:ext>
            </a:extLst>
          </p:cNvPr>
          <p:cNvPicPr>
            <a:picLocks noChangeAspect="1"/>
          </p:cNvPicPr>
          <p:nvPr/>
        </p:nvPicPr>
        <p:blipFill>
          <a:blip r:embed="rId4"/>
          <a:stretch>
            <a:fillRect/>
          </a:stretch>
        </p:blipFill>
        <p:spPr>
          <a:xfrm>
            <a:off x="2986617" y="1282065"/>
            <a:ext cx="9172575" cy="5010150"/>
          </a:xfrm>
          <a:prstGeom prst="rect">
            <a:avLst/>
          </a:prstGeom>
        </p:spPr>
      </p:pic>
      <p:sp>
        <p:nvSpPr>
          <p:cNvPr id="7" name="Rectangle 6">
            <a:extLst>
              <a:ext uri="{FF2B5EF4-FFF2-40B4-BE49-F238E27FC236}">
                <a16:creationId xmlns:a16="http://schemas.microsoft.com/office/drawing/2014/main" id="{DAFEE9A2-D47F-B4F0-DE03-563B211B6CCD}"/>
              </a:ext>
            </a:extLst>
          </p:cNvPr>
          <p:cNvSpPr/>
          <p:nvPr/>
        </p:nvSpPr>
        <p:spPr>
          <a:xfrm>
            <a:off x="3568390" y="3914078"/>
            <a:ext cx="5636993" cy="1059366"/>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40D669C3-8284-116D-0590-2FDC3730CAAF}"/>
              </a:ext>
            </a:extLst>
          </p:cNvPr>
          <p:cNvSpPr/>
          <p:nvPr/>
        </p:nvSpPr>
        <p:spPr>
          <a:xfrm>
            <a:off x="9991493" y="5207620"/>
            <a:ext cx="1304692" cy="68022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394840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a:xfrm>
            <a:off x="164842" y="261241"/>
            <a:ext cx="10795518" cy="1003916"/>
          </a:xfrm>
        </p:spPr>
        <p:txBody>
          <a:bodyPr/>
          <a:lstStyle/>
          <a:p>
            <a:r>
              <a:rPr lang="en-GB" dirty="0"/>
              <a:t>Web page with individual author.</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1126010" cy="1870755"/>
          </a:xfrm>
          <a:ln>
            <a:noFill/>
          </a:ln>
        </p:spPr>
        <p:txBody>
          <a:bodyPr vert="horz" lIns="91440" tIns="45720" rIns="91440" bIns="45720" rtlCol="0" anchor="t">
            <a:normAutofit/>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sz="2200" dirty="0" err="1">
                <a:latin typeface="Arial" panose="020B0604020202020204" pitchFamily="34" charset="0"/>
                <a:cs typeface="Arial" panose="020B0604020202020204" pitchFamily="34" charset="0"/>
              </a:rPr>
              <a:t>Doldor</a:t>
            </a:r>
            <a:r>
              <a:rPr lang="en-GB" sz="2200" dirty="0">
                <a:latin typeface="Arial" panose="020B0604020202020204" pitchFamily="34" charset="0"/>
                <a:cs typeface="Arial" panose="020B0604020202020204" pitchFamily="34" charset="0"/>
              </a:rPr>
              <a:t>, E. (2023) </a:t>
            </a:r>
            <a:r>
              <a:rPr lang="en-GB" sz="2200" i="1" dirty="0">
                <a:highlight>
                  <a:srgbClr val="E2EFD9"/>
                </a:highlight>
                <a:latin typeface="Arial" panose="020B0604020202020204" pitchFamily="34" charset="0"/>
                <a:cs typeface="Arial" panose="020B0604020202020204" pitchFamily="34" charset="0"/>
              </a:rPr>
              <a:t>M</a:t>
            </a:r>
            <a:r>
              <a:rPr lang="en-GB" sz="2200" i="1" dirty="0">
                <a:latin typeface="Arial" panose="020B0604020202020204" pitchFamily="34" charset="0"/>
                <a:cs typeface="Arial" panose="020B0604020202020204" pitchFamily="34" charset="0"/>
              </a:rPr>
              <a:t>anaging people for the first time: expert tips on how to succeed. </a:t>
            </a:r>
            <a:r>
              <a:rPr lang="en-GB" sz="2200" dirty="0">
                <a:latin typeface="Arial" panose="020B0604020202020204" pitchFamily="34" charset="0"/>
                <a:cs typeface="Arial" panose="020B0604020202020204" pitchFamily="34" charset="0"/>
              </a:rPr>
              <a:t>Available at: https://theconversation.com/managing-people-for-the-first-time-expert-tips-on-how-to-succeed-198615 (Accessed: 11 August 2025).</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panose="020B0604020202020204" pitchFamily="34" charset="0"/>
                <a:cs typeface="Arial" panose="020B0604020202020204" pitchFamily="34" charset="0"/>
              </a:rPr>
              <a:t>Who?</a:t>
            </a:r>
            <a:r>
              <a:rPr lang="en-GB" dirty="0">
                <a:latin typeface="Arial" panose="020B0604020202020204" pitchFamily="34" charset="0"/>
                <a:cs typeface="Arial" panose="020B0604020202020204" pitchFamily="34" charset="0"/>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panose="020B0604020202020204" pitchFamily="34" charset="0"/>
                <a:cs typeface="Arial" panose="020B0604020202020204" pitchFamily="34" charset="0"/>
              </a:rPr>
              <a:t>When?</a:t>
            </a:r>
            <a:r>
              <a:rPr lang="en-GB" dirty="0">
                <a:latin typeface="Arial" panose="020B0604020202020204" pitchFamily="34" charset="0"/>
                <a:cs typeface="Arial" panose="020B0604020202020204" pitchFamily="34" charset="0"/>
              </a:rPr>
              <a:t> Date in round brackets</a:t>
            </a:r>
            <a:endParaRPr lang="en-US"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Arial" panose="020B0604020202020204" pitchFamily="34" charset="0"/>
                <a:cs typeface="Arial" panose="020B0604020202020204" pitchFamily="34" charset="0"/>
              </a:rPr>
              <a:t>What? </a:t>
            </a:r>
            <a:r>
              <a:rPr lang="en-GB" i="1">
                <a:latin typeface="Arial" panose="020B0604020202020204" pitchFamily="34" charset="0"/>
                <a:cs typeface="Arial" panose="020B0604020202020204" pitchFamily="34" charset="0"/>
              </a:rPr>
              <a:t>Title of webpage in italics</a:t>
            </a:r>
            <a:endParaRPr lang="en-US" i="1">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6625770" y="5475293"/>
            <a:ext cx="5047341" cy="646331"/>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panose="020B0604020202020204" pitchFamily="34" charset="0"/>
                <a:cs typeface="Arial" panose="020B0604020202020204" pitchFamily="34" charset="0"/>
              </a:rPr>
              <a:t>Where?</a:t>
            </a:r>
            <a:r>
              <a:rPr lang="en-GB">
                <a:latin typeface="Arial" panose="020B0604020202020204" pitchFamily="34" charset="0"/>
                <a:cs typeface="Arial" panose="020B0604020202020204" pitchFamily="34" charset="0"/>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62679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DF0CD-EB09-BE77-4CA4-8F122BD852DF}"/>
              </a:ext>
            </a:extLst>
          </p:cNvPr>
          <p:cNvSpPr>
            <a:spLocks noGrp="1"/>
          </p:cNvSpPr>
          <p:nvPr>
            <p:ph type="title"/>
          </p:nvPr>
        </p:nvSpPr>
        <p:spPr/>
        <p:txBody>
          <a:bodyPr>
            <a:normAutofit/>
          </a:bodyPr>
          <a:lstStyle/>
          <a:p>
            <a:r>
              <a:rPr lang="en-GB" dirty="0"/>
              <a:t>Web page with organisation as author. </a:t>
            </a:r>
          </a:p>
        </p:txBody>
      </p:sp>
      <p:pic>
        <p:nvPicPr>
          <p:cNvPr id="7" name="Picture 6">
            <a:extLst>
              <a:ext uri="{FF2B5EF4-FFF2-40B4-BE49-F238E27FC236}">
                <a16:creationId xmlns:a16="http://schemas.microsoft.com/office/drawing/2014/main" id="{0DA98AC3-C7E4-2DF1-0B39-2BB2ED451383}"/>
              </a:ext>
            </a:extLst>
          </p:cNvPr>
          <p:cNvPicPr>
            <a:picLocks noChangeAspect="1"/>
          </p:cNvPicPr>
          <p:nvPr/>
        </p:nvPicPr>
        <p:blipFill>
          <a:blip r:embed="rId3"/>
          <a:stretch>
            <a:fillRect/>
          </a:stretch>
        </p:blipFill>
        <p:spPr>
          <a:xfrm>
            <a:off x="5570000" y="2359179"/>
            <a:ext cx="6622000" cy="3477374"/>
          </a:xfrm>
          <a:prstGeom prst="rect">
            <a:avLst/>
          </a:prstGeom>
        </p:spPr>
      </p:pic>
      <p:pic>
        <p:nvPicPr>
          <p:cNvPr id="4" name="Picture 3">
            <a:extLst>
              <a:ext uri="{FF2B5EF4-FFF2-40B4-BE49-F238E27FC236}">
                <a16:creationId xmlns:a16="http://schemas.microsoft.com/office/drawing/2014/main" id="{8DC980E0-9838-4C0F-23A1-FDFE753D3D6B}"/>
              </a:ext>
            </a:extLst>
          </p:cNvPr>
          <p:cNvPicPr>
            <a:picLocks noChangeAspect="1"/>
          </p:cNvPicPr>
          <p:nvPr/>
        </p:nvPicPr>
        <p:blipFill>
          <a:blip r:embed="rId4"/>
          <a:stretch>
            <a:fillRect/>
          </a:stretch>
        </p:blipFill>
        <p:spPr>
          <a:xfrm>
            <a:off x="295472" y="1822647"/>
            <a:ext cx="5018360" cy="3830494"/>
          </a:xfrm>
          <a:prstGeom prst="rect">
            <a:avLst/>
          </a:prstGeom>
        </p:spPr>
      </p:pic>
      <p:sp>
        <p:nvSpPr>
          <p:cNvPr id="3" name="Rectangle 2">
            <a:extLst>
              <a:ext uri="{FF2B5EF4-FFF2-40B4-BE49-F238E27FC236}">
                <a16:creationId xmlns:a16="http://schemas.microsoft.com/office/drawing/2014/main" id="{ED64A2AF-8F22-FC8A-ACDE-4FCD3A9B680C}"/>
              </a:ext>
            </a:extLst>
          </p:cNvPr>
          <p:cNvSpPr/>
          <p:nvPr/>
        </p:nvSpPr>
        <p:spPr>
          <a:xfrm>
            <a:off x="295472" y="3465513"/>
            <a:ext cx="2255999" cy="590293"/>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152A8AD-4F48-FBB2-5249-0B1B6B8F036F}"/>
              </a:ext>
            </a:extLst>
          </p:cNvPr>
          <p:cNvSpPr/>
          <p:nvPr/>
        </p:nvSpPr>
        <p:spPr>
          <a:xfrm>
            <a:off x="1017639" y="5309419"/>
            <a:ext cx="796413" cy="389253"/>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1DEF83-5C41-8AFA-86C4-384A0A87ACA0}"/>
              </a:ext>
            </a:extLst>
          </p:cNvPr>
          <p:cNvSpPr/>
          <p:nvPr/>
        </p:nvSpPr>
        <p:spPr>
          <a:xfrm>
            <a:off x="295472" y="1696065"/>
            <a:ext cx="1061380" cy="66311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5754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66D2F-34BA-873C-41C6-268C4EF4C694}"/>
              </a:ext>
            </a:extLst>
          </p:cNvPr>
          <p:cNvSpPr>
            <a:spLocks noGrp="1"/>
          </p:cNvSpPr>
          <p:nvPr>
            <p:ph type="title"/>
          </p:nvPr>
        </p:nvSpPr>
        <p:spPr>
          <a:xfrm>
            <a:off x="161213" y="243137"/>
            <a:ext cx="10795518" cy="1003916"/>
          </a:xfrm>
        </p:spPr>
        <p:txBody>
          <a:bodyPr/>
          <a:lstStyle/>
          <a:p>
            <a:r>
              <a:rPr lang="en-GB" dirty="0"/>
              <a:t>Harvard </a:t>
            </a:r>
            <a:r>
              <a:rPr lang="en-GB" dirty="0" err="1"/>
              <a:t>referenceing</a:t>
            </a:r>
            <a:r>
              <a:rPr lang="en-GB" dirty="0"/>
              <a:t>: web page</a:t>
            </a:r>
          </a:p>
        </p:txBody>
      </p:sp>
      <p:sp>
        <p:nvSpPr>
          <p:cNvPr id="3" name="TextBox 2">
            <a:extLst>
              <a:ext uri="{FF2B5EF4-FFF2-40B4-BE49-F238E27FC236}">
                <a16:creationId xmlns:a16="http://schemas.microsoft.com/office/drawing/2014/main" id="{054CB64F-2AA1-75EA-B190-139DC4A830F5}"/>
              </a:ext>
            </a:extLst>
          </p:cNvPr>
          <p:cNvSpPr txBox="1"/>
          <p:nvPr/>
        </p:nvSpPr>
        <p:spPr>
          <a:xfrm>
            <a:off x="174171" y="1447155"/>
            <a:ext cx="11678194" cy="2646878"/>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2800" dirty="0">
              <a:highlight>
                <a:srgbClr val="FFFF00"/>
              </a:highlight>
              <a:latin typeface="Arial" panose="020B0604020202020204" pitchFamily="34" charset="0"/>
              <a:cs typeface="Arial" panose="020B0604020202020204" pitchFamily="34" charset="0"/>
            </a:endParaRPr>
          </a:p>
          <a:p>
            <a:r>
              <a:rPr lang="en-GB" sz="2800" dirty="0">
                <a:highlight>
                  <a:srgbClr val="FFFF00"/>
                </a:highlight>
                <a:latin typeface="Arial" panose="020B0604020202020204" pitchFamily="34" charset="0"/>
                <a:cs typeface="Arial" panose="020B0604020202020204" pitchFamily="34" charset="0"/>
              </a:rPr>
              <a:t>CIPD </a:t>
            </a:r>
            <a:r>
              <a:rPr lang="en-GB" sz="2800" dirty="0">
                <a:highlight>
                  <a:srgbClr val="E2EFD9"/>
                </a:highlight>
                <a:latin typeface="Arial" panose="020B0604020202020204" pitchFamily="34" charset="0"/>
                <a:cs typeface="Arial" panose="020B0604020202020204" pitchFamily="34" charset="0"/>
              </a:rPr>
              <a:t>(2025) </a:t>
            </a:r>
            <a:r>
              <a:rPr lang="en-GB" sz="2800" i="1" dirty="0">
                <a:highlight>
                  <a:srgbClr val="00FFFF"/>
                </a:highlight>
                <a:latin typeface="Arial" panose="020B0604020202020204" pitchFamily="34" charset="0"/>
                <a:cs typeface="Arial" panose="020B0604020202020204" pitchFamily="34" charset="0"/>
              </a:rPr>
              <a:t>What is wellbeing at work</a:t>
            </a:r>
            <a:r>
              <a:rPr lang="en-GB" sz="2800" dirty="0">
                <a:highlight>
                  <a:srgbClr val="00FFFF"/>
                </a:highlight>
                <a:latin typeface="Arial" panose="020B0604020202020204" pitchFamily="34" charset="0"/>
                <a:cs typeface="Arial" panose="020B0604020202020204" pitchFamily="34" charset="0"/>
              </a:rPr>
              <a:t>. </a:t>
            </a:r>
            <a:r>
              <a:rPr lang="en-GB" sz="2800" dirty="0">
                <a:highlight>
                  <a:srgbClr val="D3CFDD"/>
                </a:highlight>
                <a:latin typeface="Arial" panose="020B0604020202020204" pitchFamily="34" charset="0"/>
                <a:cs typeface="Arial" panose="020B0604020202020204" pitchFamily="34" charset="0"/>
              </a:rPr>
              <a:t>Available at: https://www.cipd.org/en/knowledge/factsheets/well-being-factsheet/#what-is-wellbeing-at-work (Accessed: 30 August 2025).</a:t>
            </a:r>
          </a:p>
        </p:txBody>
      </p:sp>
      <p:sp>
        <p:nvSpPr>
          <p:cNvPr id="4" name="TextBox 3">
            <a:extLst>
              <a:ext uri="{FF2B5EF4-FFF2-40B4-BE49-F238E27FC236}">
                <a16:creationId xmlns:a16="http://schemas.microsoft.com/office/drawing/2014/main" id="{26F798CE-26FC-B8ED-DFBE-385D3AE0933E}"/>
              </a:ext>
            </a:extLst>
          </p:cNvPr>
          <p:cNvSpPr txBox="1"/>
          <p:nvPr/>
        </p:nvSpPr>
        <p:spPr>
          <a:xfrm>
            <a:off x="339635" y="2050869"/>
            <a:ext cx="822960" cy="461665"/>
          </a:xfrm>
          <a:prstGeom prst="rect">
            <a:avLst/>
          </a:prstGeom>
          <a:noFill/>
          <a:ln w="38100">
            <a:solidFill>
              <a:srgbClr val="FFFF00"/>
            </a:solidFill>
          </a:ln>
        </p:spPr>
        <p:txBody>
          <a:bodyPr wrap="square" rtlCol="0">
            <a:spAutoFit/>
          </a:bodyPr>
          <a:lstStyle/>
          <a:p>
            <a:r>
              <a:rPr lang="en-GB" sz="2400" dirty="0">
                <a:latin typeface="Arial" panose="020B0604020202020204" pitchFamily="34" charset="0"/>
                <a:cs typeface="Arial" panose="020B0604020202020204" pitchFamily="34" charset="0"/>
              </a:rPr>
              <a:t>Who</a:t>
            </a:r>
          </a:p>
        </p:txBody>
      </p:sp>
      <p:sp>
        <p:nvSpPr>
          <p:cNvPr id="5" name="TextBox 4">
            <a:extLst>
              <a:ext uri="{FF2B5EF4-FFF2-40B4-BE49-F238E27FC236}">
                <a16:creationId xmlns:a16="http://schemas.microsoft.com/office/drawing/2014/main" id="{7CFA9E49-0AA1-E130-7408-9FC921F987D5}"/>
              </a:ext>
            </a:extLst>
          </p:cNvPr>
          <p:cNvSpPr txBox="1"/>
          <p:nvPr/>
        </p:nvSpPr>
        <p:spPr>
          <a:xfrm>
            <a:off x="1431316" y="2050869"/>
            <a:ext cx="1201783" cy="461665"/>
          </a:xfrm>
          <a:prstGeom prst="rect">
            <a:avLst/>
          </a:prstGeom>
          <a:noFill/>
          <a:ln w="38100">
            <a:solidFill>
              <a:srgbClr val="E2EFD9"/>
            </a:solidFill>
          </a:ln>
        </p:spPr>
        <p:txBody>
          <a:bodyPr wrap="square" rtlCol="0">
            <a:spAutoFit/>
          </a:bodyPr>
          <a:lstStyle/>
          <a:p>
            <a:r>
              <a:rPr lang="en-GB" sz="2400" dirty="0">
                <a:latin typeface="Arial" panose="020B0604020202020204" pitchFamily="34" charset="0"/>
                <a:cs typeface="Arial" panose="020B0604020202020204" pitchFamily="34" charset="0"/>
              </a:rPr>
              <a:t>When</a:t>
            </a:r>
          </a:p>
        </p:txBody>
      </p:sp>
      <p:sp>
        <p:nvSpPr>
          <p:cNvPr id="7" name="TextBox 6">
            <a:extLst>
              <a:ext uri="{FF2B5EF4-FFF2-40B4-BE49-F238E27FC236}">
                <a16:creationId xmlns:a16="http://schemas.microsoft.com/office/drawing/2014/main" id="{D74F17F4-4D08-F059-4267-740D7074598E}"/>
              </a:ext>
            </a:extLst>
          </p:cNvPr>
          <p:cNvSpPr txBox="1"/>
          <p:nvPr/>
        </p:nvSpPr>
        <p:spPr>
          <a:xfrm>
            <a:off x="4711337" y="2050869"/>
            <a:ext cx="1384663" cy="461665"/>
          </a:xfrm>
          <a:prstGeom prst="rect">
            <a:avLst/>
          </a:prstGeom>
          <a:noFill/>
          <a:ln w="38100">
            <a:solidFill>
              <a:schemeClr val="accent1">
                <a:lumMod val="40000"/>
                <a:lumOff val="60000"/>
              </a:schemeClr>
            </a:solidFill>
          </a:ln>
        </p:spPr>
        <p:txBody>
          <a:bodyPr wrap="square" rtlCol="0">
            <a:spAutoFit/>
          </a:bodyPr>
          <a:lstStyle/>
          <a:p>
            <a:r>
              <a:rPr lang="en-GB" sz="2400" dirty="0">
                <a:latin typeface="Arial" panose="020B0604020202020204" pitchFamily="34" charset="0"/>
                <a:cs typeface="Arial" panose="020B0604020202020204" pitchFamily="34" charset="0"/>
              </a:rPr>
              <a:t>What</a:t>
            </a:r>
          </a:p>
        </p:txBody>
      </p:sp>
      <p:sp>
        <p:nvSpPr>
          <p:cNvPr id="8" name="TextBox 7">
            <a:extLst>
              <a:ext uri="{FF2B5EF4-FFF2-40B4-BE49-F238E27FC236}">
                <a16:creationId xmlns:a16="http://schemas.microsoft.com/office/drawing/2014/main" id="{B463F3D0-CDD0-C025-E18A-17D350339697}"/>
              </a:ext>
            </a:extLst>
          </p:cNvPr>
          <p:cNvSpPr txBox="1"/>
          <p:nvPr/>
        </p:nvSpPr>
        <p:spPr>
          <a:xfrm>
            <a:off x="8026799" y="2050868"/>
            <a:ext cx="1356686" cy="461665"/>
          </a:xfrm>
          <a:prstGeom prst="rect">
            <a:avLst/>
          </a:prstGeom>
          <a:noFill/>
          <a:ln w="38100">
            <a:solidFill>
              <a:srgbClr val="D3CFDD"/>
            </a:solidFill>
          </a:ln>
        </p:spPr>
        <p:txBody>
          <a:bodyPr wrap="square" rtlCol="0">
            <a:spAutoFit/>
          </a:bodyPr>
          <a:lstStyle/>
          <a:p>
            <a:r>
              <a:rPr lang="en-GB" sz="2400" dirty="0">
                <a:latin typeface="Arial" panose="020B0604020202020204" pitchFamily="34" charset="0"/>
                <a:cs typeface="Arial" panose="020B0604020202020204" pitchFamily="34" charset="0"/>
              </a:rPr>
              <a:t>Where</a:t>
            </a:r>
          </a:p>
        </p:txBody>
      </p:sp>
      <p:cxnSp>
        <p:nvCxnSpPr>
          <p:cNvPr id="10" name="Straight Arrow Connector 9">
            <a:extLst>
              <a:ext uri="{FF2B5EF4-FFF2-40B4-BE49-F238E27FC236}">
                <a16:creationId xmlns:a16="http://schemas.microsoft.com/office/drawing/2014/main" id="{FFE49677-FE94-50D5-610E-E2C2A5903720}"/>
              </a:ext>
            </a:extLst>
          </p:cNvPr>
          <p:cNvCxnSpPr/>
          <p:nvPr/>
        </p:nvCxnSpPr>
        <p:spPr>
          <a:xfrm flipH="1">
            <a:off x="698242" y="2612571"/>
            <a:ext cx="52873"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EEF9E7C7-47FE-CB77-6F4B-558E7E71EBC7}"/>
              </a:ext>
            </a:extLst>
          </p:cNvPr>
          <p:cNvCxnSpPr/>
          <p:nvPr/>
        </p:nvCxnSpPr>
        <p:spPr>
          <a:xfrm flipH="1">
            <a:off x="1920240" y="2612571"/>
            <a:ext cx="111967"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289BD54-E8AF-2660-40AE-CC333F6DABE1}"/>
              </a:ext>
            </a:extLst>
          </p:cNvPr>
          <p:cNvCxnSpPr/>
          <p:nvPr/>
        </p:nvCxnSpPr>
        <p:spPr>
          <a:xfrm flipH="1">
            <a:off x="5068389" y="2512534"/>
            <a:ext cx="209005" cy="4657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1B5D24F4-32D0-6719-BED6-602AE47B740E}"/>
              </a:ext>
            </a:extLst>
          </p:cNvPr>
          <p:cNvCxnSpPr>
            <a:cxnSpLocks/>
          </p:cNvCxnSpPr>
          <p:nvPr/>
        </p:nvCxnSpPr>
        <p:spPr>
          <a:xfrm flipH="1">
            <a:off x="8026799" y="2638173"/>
            <a:ext cx="538080" cy="478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5F1ED3E4-EE42-D322-4F94-4B83D627B2C8}"/>
              </a:ext>
            </a:extLst>
          </p:cNvPr>
          <p:cNvSpPr txBox="1"/>
          <p:nvPr/>
        </p:nvSpPr>
        <p:spPr>
          <a:xfrm>
            <a:off x="326573" y="4949180"/>
            <a:ext cx="11586132" cy="101566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The internet </a:t>
            </a:r>
            <a:r>
              <a:rPr lang="en-GB" sz="2000" dirty="0">
                <a:latin typeface="Arial" panose="020B0604020202020204" pitchFamily="34" charset="0"/>
                <a:cs typeface="Arial" panose="020B0604020202020204" pitchFamily="34" charset="0"/>
              </a:rPr>
              <a:t>hosts a vast range of materials. Ask yourself, </a:t>
            </a:r>
            <a:r>
              <a:rPr lang="en-GB" sz="2000" b="1" dirty="0">
                <a:latin typeface="Arial" panose="020B0604020202020204" pitchFamily="34" charset="0"/>
                <a:cs typeface="Arial" panose="020B0604020202020204" pitchFamily="34" charset="0"/>
              </a:rPr>
              <a:t>what type of work is this? </a:t>
            </a:r>
            <a:r>
              <a:rPr lang="en-GB" sz="2000" dirty="0">
                <a:latin typeface="Arial" panose="020B0604020202020204" pitchFamily="34" charset="0"/>
                <a:cs typeface="Arial" panose="020B0604020202020204" pitchFamily="34" charset="0"/>
              </a:rPr>
              <a:t>and reference accordingly. If no author or title, you may use the URL and accession date… you may also want to question whether it is suitable to include in an academic assignment.</a:t>
            </a:r>
          </a:p>
        </p:txBody>
      </p:sp>
      <p:sp>
        <p:nvSpPr>
          <p:cNvPr id="6" name="TextBox 5">
            <a:extLst>
              <a:ext uri="{FF2B5EF4-FFF2-40B4-BE49-F238E27FC236}">
                <a16:creationId xmlns:a16="http://schemas.microsoft.com/office/drawing/2014/main" id="{DABFA58E-F75C-F055-256C-C521836D8324}"/>
              </a:ext>
            </a:extLst>
          </p:cNvPr>
          <p:cNvSpPr txBox="1"/>
          <p:nvPr/>
        </p:nvSpPr>
        <p:spPr>
          <a:xfrm>
            <a:off x="339634" y="4270917"/>
            <a:ext cx="2916521" cy="369332"/>
          </a:xfrm>
          <a:prstGeom prst="rect">
            <a:avLst/>
          </a:prstGeom>
          <a:noFill/>
          <a:ln w="28575">
            <a:solidFill>
              <a:srgbClr val="FF0000"/>
            </a:solidFill>
          </a:ln>
        </p:spPr>
        <p:txBody>
          <a:bodyPr wrap="square" rtlCol="0">
            <a:spAutoFit/>
          </a:bodyPr>
          <a:lstStyle/>
          <a:p>
            <a:r>
              <a:rPr lang="en-GB" dirty="0"/>
              <a:t>In-text citation: (CIPD, 2025)</a:t>
            </a:r>
          </a:p>
        </p:txBody>
      </p:sp>
    </p:spTree>
    <p:extLst>
      <p:ext uri="{BB962C8B-B14F-4D97-AF65-F5344CB8AC3E}">
        <p14:creationId xmlns:p14="http://schemas.microsoft.com/office/powerpoint/2010/main" val="33058637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0232-D093-4654-8F3B-D4EAD12D1B50}"/>
              </a:ext>
            </a:extLst>
          </p:cNvPr>
          <p:cNvSpPr>
            <a:spLocks noGrp="1"/>
          </p:cNvSpPr>
          <p:nvPr>
            <p:ph type="title" idx="4294967295"/>
          </p:nvPr>
        </p:nvSpPr>
        <p:spPr>
          <a:xfrm>
            <a:off x="143435" y="34249"/>
            <a:ext cx="10067925" cy="1003300"/>
          </a:xfrm>
        </p:spPr>
        <p:txBody>
          <a:bodyPr/>
          <a:lstStyle/>
          <a:p>
            <a:r>
              <a:rPr lang="en-GB" dirty="0">
                <a:cs typeface="Calibri"/>
              </a:rPr>
              <a:t>Harvard referencing: what's wrong?</a:t>
            </a:r>
            <a:endParaRPr lang="en-GB" dirty="0"/>
          </a:p>
        </p:txBody>
      </p:sp>
      <p:sp>
        <p:nvSpPr>
          <p:cNvPr id="3" name="Content Placeholder 2">
            <a:extLst>
              <a:ext uri="{FF2B5EF4-FFF2-40B4-BE49-F238E27FC236}">
                <a16:creationId xmlns:a16="http://schemas.microsoft.com/office/drawing/2014/main" id="{A161295D-B847-4F52-AD1E-AD43A6FFFFD7}"/>
              </a:ext>
            </a:extLst>
          </p:cNvPr>
          <p:cNvSpPr>
            <a:spLocks noGrp="1"/>
          </p:cNvSpPr>
          <p:nvPr>
            <p:ph sz="quarter" idx="4294967295"/>
          </p:nvPr>
        </p:nvSpPr>
        <p:spPr>
          <a:xfrm>
            <a:off x="189617" y="3045918"/>
            <a:ext cx="11073692" cy="1788805"/>
          </a:xfrm>
        </p:spPr>
        <p:txBody>
          <a:bodyPr vert="horz" lIns="91440" tIns="45720" rIns="91440" bIns="45720" rtlCol="0" anchor="t">
            <a:normAutofit fontScale="32500" lnSpcReduction="20000"/>
          </a:bodyPr>
          <a:lstStyle/>
          <a:p>
            <a:pPr marL="0" indent="0">
              <a:lnSpc>
                <a:spcPct val="107000"/>
              </a:lnSpc>
              <a:spcAft>
                <a:spcPts val="800"/>
              </a:spcAft>
              <a:buNone/>
            </a:pPr>
            <a:r>
              <a:rPr lang="en-GB" sz="9600" kern="100" dirty="0">
                <a:latin typeface="Arial" panose="020B0604020202020204" pitchFamily="34" charset="0"/>
                <a:ea typeface="DengXian" panose="02010600030101010101" pitchFamily="2" charset="-122"/>
                <a:cs typeface="Arial" panose="020B0604020202020204" pitchFamily="34" charset="0"/>
              </a:rPr>
              <a:t>Parry, E., Morley, M.J.</a:t>
            </a:r>
            <a:r>
              <a:rPr lang="en-GB" sz="9600" kern="100" dirty="0">
                <a:solidFill>
                  <a:srgbClr val="FF0000"/>
                </a:solidFill>
                <a:latin typeface="Arial" panose="020B0604020202020204" pitchFamily="34" charset="0"/>
                <a:ea typeface="DengXian" panose="02010600030101010101" pitchFamily="2" charset="-122"/>
                <a:cs typeface="Arial" panose="020B0604020202020204" pitchFamily="34" charset="0"/>
              </a:rPr>
              <a:t>, </a:t>
            </a:r>
            <a:r>
              <a:rPr lang="en-GB" sz="9600" kern="100" dirty="0">
                <a:latin typeface="Arial" panose="020B0604020202020204" pitchFamily="34" charset="0"/>
                <a:ea typeface="DengXian" panose="02010600030101010101" pitchFamily="2" charset="-122"/>
                <a:cs typeface="Arial" panose="020B0604020202020204" pitchFamily="34" charset="0"/>
              </a:rPr>
              <a:t>Brewster, C. (</a:t>
            </a:r>
            <a:r>
              <a:rPr lang="en-GB" sz="9600" kern="100" dirty="0">
                <a:solidFill>
                  <a:srgbClr val="FF0000"/>
                </a:solidFill>
                <a:latin typeface="Arial" panose="020B0604020202020204" pitchFamily="34" charset="0"/>
                <a:ea typeface="DengXian" panose="02010600030101010101" pitchFamily="2" charset="-122"/>
                <a:cs typeface="Arial" panose="020B0604020202020204" pitchFamily="34" charset="0"/>
              </a:rPr>
              <a:t>editors</a:t>
            </a:r>
            <a:r>
              <a:rPr lang="en-GB" sz="9600" kern="100" dirty="0">
                <a:latin typeface="Arial" panose="020B0604020202020204" pitchFamily="34" charset="0"/>
                <a:ea typeface="DengXian" panose="02010600030101010101" pitchFamily="2" charset="-122"/>
                <a:cs typeface="Arial" panose="020B0604020202020204" pitchFamily="34" charset="0"/>
              </a:rPr>
              <a:t>) (2021) </a:t>
            </a:r>
            <a:r>
              <a:rPr lang="en-GB" sz="9600" u="sng" kern="100" dirty="0">
                <a:solidFill>
                  <a:srgbClr val="FF0000"/>
                </a:solidFill>
                <a:latin typeface="Arial" panose="020B0604020202020204" pitchFamily="34" charset="0"/>
                <a:ea typeface="DengXian" panose="02010600030101010101" pitchFamily="2" charset="-122"/>
                <a:cs typeface="Arial" panose="020B0604020202020204" pitchFamily="34" charset="0"/>
              </a:rPr>
              <a:t>The Oxford handbook of contextual approaches to human resource management</a:t>
            </a:r>
            <a:r>
              <a:rPr lang="en-GB" sz="9600" kern="100" dirty="0">
                <a:solidFill>
                  <a:srgbClr val="FF0000"/>
                </a:solidFill>
                <a:latin typeface="Arial" panose="020B0604020202020204" pitchFamily="34" charset="0"/>
                <a:ea typeface="DengXian" panose="02010600030101010101" pitchFamily="2" charset="-122"/>
                <a:cs typeface="Arial" panose="020B0604020202020204" pitchFamily="34" charset="0"/>
              </a:rPr>
              <a:t>. 1st</a:t>
            </a:r>
            <a:r>
              <a:rPr lang="en-GB" sz="9600" kern="100" dirty="0">
                <a:latin typeface="Arial" panose="020B0604020202020204" pitchFamily="34" charset="0"/>
                <a:ea typeface="DengXian" panose="02010600030101010101" pitchFamily="2" charset="-122"/>
                <a:cs typeface="Arial" panose="020B0604020202020204" pitchFamily="34" charset="0"/>
              </a:rPr>
              <a:t> </a:t>
            </a:r>
            <a:r>
              <a:rPr lang="en-GB" sz="9600" kern="100" dirty="0">
                <a:solidFill>
                  <a:srgbClr val="FF0000"/>
                </a:solidFill>
                <a:latin typeface="Arial" panose="020B0604020202020204" pitchFamily="34" charset="0"/>
                <a:ea typeface="DengXian" panose="02010600030101010101" pitchFamily="2" charset="-122"/>
                <a:cs typeface="Arial" panose="020B0604020202020204" pitchFamily="34" charset="0"/>
              </a:rPr>
              <a:t>edition.</a:t>
            </a:r>
            <a:r>
              <a:rPr lang="en-GB" sz="9600" kern="100" dirty="0">
                <a:latin typeface="Arial" panose="020B0604020202020204" pitchFamily="34" charset="0"/>
                <a:ea typeface="DengXian" panose="02010600030101010101" pitchFamily="2" charset="-122"/>
                <a:cs typeface="Arial" panose="020B0604020202020204" pitchFamily="34" charset="0"/>
              </a:rPr>
              <a:t> Oxford University Press. </a:t>
            </a:r>
            <a:endParaRPr lang="en-GB" sz="9600"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p:txBody>
      </p:sp>
      <p:sp>
        <p:nvSpPr>
          <p:cNvPr id="5" name="TextBox 4">
            <a:extLst>
              <a:ext uri="{FF2B5EF4-FFF2-40B4-BE49-F238E27FC236}">
                <a16:creationId xmlns:a16="http://schemas.microsoft.com/office/drawing/2014/main" id="{5265B7B2-E8C1-481D-80CF-A082A16B2D89}"/>
              </a:ext>
            </a:extLst>
          </p:cNvPr>
          <p:cNvSpPr txBox="1"/>
          <p:nvPr/>
        </p:nvSpPr>
        <p:spPr>
          <a:xfrm>
            <a:off x="143435" y="1427905"/>
            <a:ext cx="10969336" cy="12267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07000"/>
              </a:lnSpc>
              <a:spcAft>
                <a:spcPts val="800"/>
              </a:spcAft>
            </a:pPr>
            <a:r>
              <a:rPr lang="en-GB" sz="2200" kern="100" dirty="0">
                <a:effectLst/>
                <a:latin typeface="Arial" panose="020B0604020202020204" pitchFamily="34" charset="0"/>
                <a:ea typeface="DengXian" panose="02010600030101010101" pitchFamily="2" charset="-122"/>
                <a:cs typeface="Arial" panose="020B0604020202020204" pitchFamily="34" charset="0"/>
              </a:rPr>
              <a:t>Parry, E., Morley, M.J., Brewster, C. (editors) (2021) </a:t>
            </a:r>
            <a:r>
              <a:rPr lang="en-GB" sz="2400" u="sng" kern="100" dirty="0">
                <a:latin typeface="Arial" panose="020B0604020202020204" pitchFamily="34" charset="0"/>
                <a:ea typeface="DengXian" panose="02010600030101010101" pitchFamily="2" charset="-122"/>
                <a:cs typeface="Arial" panose="020B0604020202020204" pitchFamily="34" charset="0"/>
              </a:rPr>
              <a:t>The Oxford handbook of contextual approaches to human resource management</a:t>
            </a:r>
            <a:r>
              <a:rPr lang="en-GB" sz="2200" kern="100" dirty="0">
                <a:effectLst/>
                <a:latin typeface="Arial" panose="020B0604020202020204" pitchFamily="34" charset="0"/>
                <a:ea typeface="DengXian" panose="02010600030101010101" pitchFamily="2" charset="-122"/>
                <a:cs typeface="Arial" panose="020B0604020202020204" pitchFamily="34" charset="0"/>
              </a:rPr>
              <a:t>. 1st edition. Oxford University Press. </a:t>
            </a: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6" name="TextBox 5">
            <a:extLst>
              <a:ext uri="{FF2B5EF4-FFF2-40B4-BE49-F238E27FC236}">
                <a16:creationId xmlns:a16="http://schemas.microsoft.com/office/drawing/2014/main" id="{E432D82A-95E3-4D2E-AEA8-F402F0688FB5}"/>
              </a:ext>
            </a:extLst>
          </p:cNvPr>
          <p:cNvSpPr txBox="1"/>
          <p:nvPr/>
        </p:nvSpPr>
        <p:spPr>
          <a:xfrm>
            <a:off x="189617" y="4829930"/>
            <a:ext cx="109231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Parry, E., Morley, M.J. and Brewster, C. (eds.) (2021) </a:t>
            </a:r>
            <a:r>
              <a:rPr lang="en-GB" sz="2400" i="1" dirty="0">
                <a:latin typeface="Arial" panose="020B0604020202020204" pitchFamily="34" charset="0"/>
                <a:cs typeface="Arial" panose="020B0604020202020204" pitchFamily="34" charset="0"/>
              </a:rPr>
              <a:t>The Oxford handbook of contextual approaches to human resource management. </a:t>
            </a:r>
            <a:r>
              <a:rPr lang="en-GB" sz="2400" dirty="0">
                <a:latin typeface="Arial" panose="020B0604020202020204" pitchFamily="34" charset="0"/>
                <a:cs typeface="Arial" panose="020B0604020202020204" pitchFamily="34" charset="0"/>
              </a:rPr>
              <a:t>Oxford University Press. </a:t>
            </a:r>
          </a:p>
        </p:txBody>
      </p:sp>
    </p:spTree>
    <p:extLst>
      <p:ext uri="{BB962C8B-B14F-4D97-AF65-F5344CB8AC3E}">
        <p14:creationId xmlns:p14="http://schemas.microsoft.com/office/powerpoint/2010/main" val="357756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0232-D093-4654-8F3B-D4EAD12D1B50}"/>
              </a:ext>
            </a:extLst>
          </p:cNvPr>
          <p:cNvSpPr>
            <a:spLocks noGrp="1"/>
          </p:cNvSpPr>
          <p:nvPr>
            <p:ph type="title" idx="4294967295"/>
          </p:nvPr>
        </p:nvSpPr>
        <p:spPr>
          <a:xfrm>
            <a:off x="0" y="33338"/>
            <a:ext cx="10067925" cy="1003300"/>
          </a:xfrm>
        </p:spPr>
        <p:txBody>
          <a:bodyPr/>
          <a:lstStyle/>
          <a:p>
            <a:r>
              <a:rPr lang="en-GB" dirty="0">
                <a:cs typeface="Calibri"/>
              </a:rPr>
              <a:t>Harvard referencing: what's wrong?</a:t>
            </a:r>
            <a:endParaRPr lang="en-GB" dirty="0"/>
          </a:p>
        </p:txBody>
      </p:sp>
      <p:sp>
        <p:nvSpPr>
          <p:cNvPr id="3" name="Content Placeholder 2">
            <a:extLst>
              <a:ext uri="{FF2B5EF4-FFF2-40B4-BE49-F238E27FC236}">
                <a16:creationId xmlns:a16="http://schemas.microsoft.com/office/drawing/2014/main" id="{A161295D-B847-4F52-AD1E-AD43A6FFFFD7}"/>
              </a:ext>
            </a:extLst>
          </p:cNvPr>
          <p:cNvSpPr>
            <a:spLocks noGrp="1"/>
          </p:cNvSpPr>
          <p:nvPr>
            <p:ph sz="quarter" idx="4294967295"/>
          </p:nvPr>
        </p:nvSpPr>
        <p:spPr>
          <a:xfrm>
            <a:off x="218704" y="3155950"/>
            <a:ext cx="11073692" cy="1566863"/>
          </a:xfrm>
        </p:spPr>
        <p:txBody>
          <a:bodyPr vert="horz" lIns="91440" tIns="45720" rIns="91440" bIns="45720" rtlCol="0" anchor="t">
            <a:normAutofit/>
          </a:bodyPr>
          <a:lstStyle/>
          <a:p>
            <a:pPr marL="0" indent="0">
              <a:buNone/>
            </a:pPr>
            <a:r>
              <a:rPr lang="en-GB" sz="2400" dirty="0">
                <a:latin typeface="Arial" panose="020B0604020202020204" pitchFamily="34" charset="0"/>
                <a:cs typeface="Arial" panose="020B0604020202020204" pitchFamily="34" charset="0"/>
              </a:rPr>
              <a:t>Shore, L.M., Cleveland, J.N. and Sanchez, D. (2018) </a:t>
            </a:r>
            <a:r>
              <a:rPr lang="en-GB" sz="2400" dirty="0">
                <a:solidFill>
                  <a:srgbClr val="FF0000"/>
                </a:solidFill>
                <a:latin typeface="Arial" panose="020B0604020202020204" pitchFamily="34" charset="0"/>
                <a:cs typeface="Arial" panose="020B0604020202020204" pitchFamily="34" charset="0"/>
              </a:rPr>
              <a:t>“</a:t>
            </a:r>
            <a:r>
              <a:rPr lang="en-GB" sz="2400" i="1" dirty="0">
                <a:solidFill>
                  <a:srgbClr val="FF0000"/>
                </a:solidFill>
                <a:latin typeface="Arial" panose="020B0604020202020204" pitchFamily="34" charset="0"/>
                <a:cs typeface="Arial" panose="020B0604020202020204" pitchFamily="34" charset="0"/>
              </a:rPr>
              <a:t>Inclusive workplaces: a review and model”</a:t>
            </a:r>
            <a:r>
              <a:rPr lang="en-GB" sz="2400" dirty="0">
                <a:solidFill>
                  <a:srgbClr val="FF0000"/>
                </a:solidFill>
                <a:latin typeface="Arial" panose="020B0604020202020204" pitchFamily="34" charset="0"/>
                <a:cs typeface="Arial" panose="020B0604020202020204" pitchFamily="34" charset="0"/>
              </a:rPr>
              <a:t>, in </a:t>
            </a:r>
            <a:r>
              <a:rPr lang="en-GB" sz="2400" i="1" dirty="0">
                <a:solidFill>
                  <a:srgbClr val="FF0000"/>
                </a:solidFill>
                <a:latin typeface="Arial" panose="020B0604020202020204" pitchFamily="34" charset="0"/>
                <a:cs typeface="Arial" panose="020B0604020202020204" pitchFamily="34" charset="0"/>
              </a:rPr>
              <a:t>human resource management review </a:t>
            </a:r>
            <a:r>
              <a:rPr lang="en-GB" sz="2400" dirty="0">
                <a:latin typeface="Arial" panose="020B0604020202020204" pitchFamily="34" charset="0"/>
                <a:cs typeface="Arial" panose="020B0604020202020204" pitchFamily="34" charset="0"/>
              </a:rPr>
              <a:t>28, </a:t>
            </a:r>
            <a:r>
              <a:rPr lang="en-GB" sz="2400" dirty="0">
                <a:solidFill>
                  <a:srgbClr val="FF0000"/>
                </a:solidFill>
                <a:latin typeface="Arial" panose="020B0604020202020204" pitchFamily="34" charset="0"/>
                <a:cs typeface="Arial" panose="020B0604020202020204" pitchFamily="34" charset="0"/>
              </a:rPr>
              <a:t>p.</a:t>
            </a:r>
            <a:r>
              <a:rPr lang="en-GB" sz="2400" dirty="0">
                <a:latin typeface="Arial" panose="020B0604020202020204" pitchFamily="34" charset="0"/>
                <a:cs typeface="Arial" panose="020B0604020202020204" pitchFamily="34" charset="0"/>
              </a:rPr>
              <a:t>176-189. Available at: https://doi.org/10.1016/j.hrmr.2017.07.003 </a:t>
            </a:r>
            <a:r>
              <a:rPr lang="en-GB" sz="2400" kern="100" dirty="0">
                <a:solidFill>
                  <a:srgbClr val="FF0000"/>
                </a:solidFill>
                <a:latin typeface="Arial" panose="020B0604020202020204" pitchFamily="34" charset="0"/>
                <a:ea typeface="DengXian" panose="02010600030101010101" pitchFamily="2" charset="-122"/>
                <a:cs typeface="Arial" panose="020B0604020202020204" pitchFamily="34" charset="0"/>
              </a:rPr>
              <a:t>(Accessed: 12 April 2024).</a:t>
            </a:r>
            <a:endParaRPr lang="en-GB" sz="2400" dirty="0">
              <a:solidFill>
                <a:srgbClr val="FF0000"/>
              </a:solidFill>
              <a:latin typeface="Arial" panose="020B0604020202020204" pitchFamily="34" charset="0"/>
              <a:cs typeface="Arial" panose="020B0604020202020204" pitchFamily="34" charset="0"/>
            </a:endParaRPr>
          </a:p>
          <a:p>
            <a:pPr marL="0" indent="0">
              <a:buNone/>
            </a:pPr>
            <a:endParaRPr lang="en-GB" sz="2400" dirty="0">
              <a:solidFill>
                <a:srgbClr val="FF0000"/>
              </a:solidFill>
              <a:latin typeface="Arial" panose="020B0604020202020204" pitchFamily="34" charset="0"/>
              <a:cs typeface="Arial" panose="020B0604020202020204" pitchFamily="34" charset="0"/>
            </a:endParaRPr>
          </a:p>
          <a:p>
            <a:pPr marL="0" indent="0">
              <a:buNone/>
            </a:pPr>
            <a:endParaRPr lang="en-GB" sz="2400" dirty="0">
              <a:solidFill>
                <a:srgbClr val="FF0000"/>
              </a:solidFill>
              <a:latin typeface="Arial" panose="020B0604020202020204" pitchFamily="34" charset="0"/>
              <a:cs typeface="Arial" panose="020B0604020202020204" pitchFamily="34" charset="0"/>
            </a:endParaRPr>
          </a:p>
          <a:p>
            <a:pPr marL="0" indent="0">
              <a:buNone/>
            </a:pPr>
            <a:endParaRPr lang="en-GB" sz="2400" dirty="0">
              <a:solidFill>
                <a:srgbClr val="FF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265B7B2-E8C1-481D-80CF-A082A16B2D89}"/>
              </a:ext>
            </a:extLst>
          </p:cNvPr>
          <p:cNvSpPr txBox="1"/>
          <p:nvPr/>
        </p:nvSpPr>
        <p:spPr>
          <a:xfrm>
            <a:off x="218704" y="1592263"/>
            <a:ext cx="10969336" cy="11528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07000"/>
              </a:lnSpc>
              <a:spcAft>
                <a:spcPts val="800"/>
              </a:spcAft>
            </a:pPr>
            <a:r>
              <a:rPr lang="en-GB" sz="2200" kern="100" dirty="0">
                <a:effectLst/>
                <a:latin typeface="Arial" panose="020B0604020202020204" pitchFamily="34" charset="0"/>
                <a:ea typeface="DengXian" panose="02010600030101010101" pitchFamily="2" charset="-122"/>
                <a:cs typeface="Arial" panose="020B0604020202020204" pitchFamily="34" charset="0"/>
              </a:rPr>
              <a:t>Shore, L.M., Cleveland, J.N. and Sanchez, D. (2018) “</a:t>
            </a:r>
            <a:r>
              <a:rPr lang="en-GB" sz="2200" i="1" kern="100" dirty="0">
                <a:effectLst/>
                <a:latin typeface="Arial" panose="020B0604020202020204" pitchFamily="34" charset="0"/>
                <a:ea typeface="DengXian" panose="02010600030101010101" pitchFamily="2" charset="-122"/>
                <a:cs typeface="Arial" panose="020B0604020202020204" pitchFamily="34" charset="0"/>
              </a:rPr>
              <a:t>Inclusive workplaces: a review and model” </a:t>
            </a:r>
            <a:r>
              <a:rPr lang="en-GB" sz="2200" kern="100" dirty="0">
                <a:effectLst/>
                <a:latin typeface="Arial" panose="020B0604020202020204" pitchFamily="34" charset="0"/>
                <a:ea typeface="DengXian" panose="02010600030101010101" pitchFamily="2" charset="-122"/>
                <a:cs typeface="Arial" panose="020B0604020202020204" pitchFamily="34" charset="0"/>
              </a:rPr>
              <a:t>in</a:t>
            </a:r>
            <a:r>
              <a:rPr lang="en-GB" sz="2200" i="1" kern="100" dirty="0">
                <a:effectLst/>
                <a:latin typeface="Arial" panose="020B0604020202020204" pitchFamily="34" charset="0"/>
                <a:ea typeface="DengXian" panose="02010600030101010101" pitchFamily="2" charset="-122"/>
                <a:cs typeface="Arial" panose="020B0604020202020204" pitchFamily="34" charset="0"/>
              </a:rPr>
              <a:t> Human resource </a:t>
            </a:r>
            <a:r>
              <a:rPr lang="en-GB" sz="2200" i="1" kern="100" dirty="0">
                <a:latin typeface="Arial" panose="020B0604020202020204" pitchFamily="34" charset="0"/>
                <a:ea typeface="DengXian" panose="02010600030101010101" pitchFamily="2" charset="-122"/>
                <a:cs typeface="Arial" panose="020B0604020202020204" pitchFamily="34" charset="0"/>
              </a:rPr>
              <a:t>m</a:t>
            </a:r>
            <a:r>
              <a:rPr lang="en-GB" sz="2200" i="1" kern="100" dirty="0">
                <a:effectLst/>
                <a:latin typeface="Arial" panose="020B0604020202020204" pitchFamily="34" charset="0"/>
                <a:ea typeface="DengXian" panose="02010600030101010101" pitchFamily="2" charset="-122"/>
                <a:cs typeface="Arial" panose="020B0604020202020204" pitchFamily="34" charset="0"/>
              </a:rPr>
              <a:t>anagement </a:t>
            </a:r>
            <a:r>
              <a:rPr lang="en-GB" sz="2200" i="1" kern="100" dirty="0">
                <a:latin typeface="Arial" panose="020B0604020202020204" pitchFamily="34" charset="0"/>
                <a:ea typeface="DengXian" panose="02010600030101010101" pitchFamily="2" charset="-122"/>
                <a:cs typeface="Arial" panose="020B0604020202020204" pitchFamily="34" charset="0"/>
              </a:rPr>
              <a:t>r</a:t>
            </a:r>
            <a:r>
              <a:rPr lang="en-GB" sz="2200" i="1" kern="100" dirty="0">
                <a:effectLst/>
                <a:latin typeface="Arial" panose="020B0604020202020204" pitchFamily="34" charset="0"/>
                <a:ea typeface="DengXian" panose="02010600030101010101" pitchFamily="2" charset="-122"/>
                <a:cs typeface="Arial" panose="020B0604020202020204" pitchFamily="34" charset="0"/>
              </a:rPr>
              <a:t>eview </a:t>
            </a:r>
            <a:r>
              <a:rPr lang="en-GB" sz="2200" kern="100" dirty="0">
                <a:effectLst/>
                <a:latin typeface="Arial" panose="020B0604020202020204" pitchFamily="34" charset="0"/>
                <a:ea typeface="DengXian" panose="02010600030101010101" pitchFamily="2" charset="-122"/>
                <a:cs typeface="Arial" panose="020B0604020202020204" pitchFamily="34" charset="0"/>
              </a:rPr>
              <a:t>28, p.176-189. Available at: https://doi.org/10.1016/j.hrmr.2017.07.003 (Accessed: 12 April 2024).</a:t>
            </a:r>
          </a:p>
        </p:txBody>
      </p:sp>
      <p:sp>
        <p:nvSpPr>
          <p:cNvPr id="6" name="TextBox 5">
            <a:extLst>
              <a:ext uri="{FF2B5EF4-FFF2-40B4-BE49-F238E27FC236}">
                <a16:creationId xmlns:a16="http://schemas.microsoft.com/office/drawing/2014/main" id="{E432D82A-95E3-4D2E-AEA8-F402F0688FB5}"/>
              </a:ext>
            </a:extLst>
          </p:cNvPr>
          <p:cNvSpPr txBox="1"/>
          <p:nvPr/>
        </p:nvSpPr>
        <p:spPr>
          <a:xfrm>
            <a:off x="264886" y="4917796"/>
            <a:ext cx="109231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Shore, L.M., Cleveland, J.N. and Sanchez, D. (2018) ‘Inclusive workplaces: a review and model’, </a:t>
            </a:r>
            <a:r>
              <a:rPr lang="en-GB" sz="2400" i="1" dirty="0">
                <a:latin typeface="Arial" panose="020B0604020202020204" pitchFamily="34" charset="0"/>
                <a:cs typeface="Arial" panose="020B0604020202020204" pitchFamily="34" charset="0"/>
              </a:rPr>
              <a:t>Human Resource Management Review </a:t>
            </a:r>
            <a:r>
              <a:rPr lang="en-GB" sz="2400" dirty="0">
                <a:latin typeface="Arial" panose="020B0604020202020204" pitchFamily="34" charset="0"/>
                <a:cs typeface="Arial" panose="020B0604020202020204" pitchFamily="34" charset="0"/>
              </a:rPr>
              <a:t>28, pp.176-189. Available at: https://doi.org/10.1016/j.hrmr.2017.07.003 </a:t>
            </a:r>
          </a:p>
        </p:txBody>
      </p:sp>
    </p:spTree>
    <p:extLst>
      <p:ext uri="{BB962C8B-B14F-4D97-AF65-F5344CB8AC3E}">
        <p14:creationId xmlns:p14="http://schemas.microsoft.com/office/powerpoint/2010/main" val="237898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44F97-0F33-48E6-B81C-0DFC83BF98A6}"/>
              </a:ext>
            </a:extLst>
          </p:cNvPr>
          <p:cNvSpPr>
            <a:spLocks noGrp="1"/>
          </p:cNvSpPr>
          <p:nvPr>
            <p:ph type="title" idx="4294967295"/>
          </p:nvPr>
        </p:nvSpPr>
        <p:spPr>
          <a:xfrm>
            <a:off x="0" y="68263"/>
            <a:ext cx="10919534" cy="1003300"/>
          </a:xfrm>
        </p:spPr>
        <p:txBody>
          <a:bodyPr>
            <a:normAutofit/>
          </a:bodyPr>
          <a:lstStyle/>
          <a:p>
            <a:r>
              <a:rPr lang="en-GB" dirty="0">
                <a:cs typeface="Calibri"/>
              </a:rPr>
              <a:t>Harvard referencing: what's wrong?</a:t>
            </a:r>
            <a:endParaRPr lang="en-GB" dirty="0"/>
          </a:p>
        </p:txBody>
      </p:sp>
      <p:sp>
        <p:nvSpPr>
          <p:cNvPr id="3" name="Content Placeholder 2">
            <a:extLst>
              <a:ext uri="{FF2B5EF4-FFF2-40B4-BE49-F238E27FC236}">
                <a16:creationId xmlns:a16="http://schemas.microsoft.com/office/drawing/2014/main" id="{A1B4D7D0-0D90-4087-BA94-BBFE6029E3F6}"/>
              </a:ext>
            </a:extLst>
          </p:cNvPr>
          <p:cNvSpPr>
            <a:spLocks noGrp="1"/>
          </p:cNvSpPr>
          <p:nvPr>
            <p:ph sz="quarter" idx="4294967295"/>
          </p:nvPr>
        </p:nvSpPr>
        <p:spPr>
          <a:xfrm>
            <a:off x="0" y="1592263"/>
            <a:ext cx="10795000" cy="2311400"/>
          </a:xfrm>
        </p:spPr>
        <p:txBody>
          <a:bodyPr vert="horz" lIns="91440" tIns="45720" rIns="91440" bIns="45720" rtlCol="0" anchor="t">
            <a:normAutofit/>
          </a:bodyPr>
          <a:lstStyle/>
          <a:p>
            <a:pPr marL="0" indent="0" algn="just">
              <a:lnSpc>
                <a:spcPct val="100000"/>
              </a:lnSpc>
              <a:spcBef>
                <a:spcPts val="0"/>
              </a:spcBef>
              <a:buNone/>
            </a:pPr>
            <a:endParaRPr lang="en-GB" dirty="0">
              <a:latin typeface="Calibri"/>
              <a:ea typeface="+mn-lt"/>
              <a:cs typeface="Calibri"/>
            </a:endParaRPr>
          </a:p>
          <a:p>
            <a:pPr marL="0" indent="0">
              <a:lnSpc>
                <a:spcPct val="100000"/>
              </a:lnSpc>
              <a:spcBef>
                <a:spcPts val="0"/>
              </a:spcBef>
              <a:buNone/>
            </a:pPr>
            <a:endParaRPr lang="en-GB" dirty="0">
              <a:ea typeface="+mn-lt"/>
              <a:cs typeface="+mn-lt"/>
            </a:endParaRPr>
          </a:p>
          <a:p>
            <a:pPr marL="0" indent="0">
              <a:lnSpc>
                <a:spcPct val="100000"/>
              </a:lnSpc>
              <a:spcBef>
                <a:spcPts val="0"/>
              </a:spcBef>
              <a:buNone/>
            </a:pPr>
            <a:endParaRPr lang="en-GB" dirty="0">
              <a:latin typeface="Calibri Light"/>
              <a:cs typeface="Calibri Light"/>
            </a:endParaRPr>
          </a:p>
          <a:p>
            <a:pPr marL="0" indent="0">
              <a:lnSpc>
                <a:spcPct val="100000"/>
              </a:lnSpc>
              <a:spcBef>
                <a:spcPts val="0"/>
              </a:spcBef>
              <a:buNone/>
            </a:pPr>
            <a:endParaRPr lang="en-GB" dirty="0">
              <a:latin typeface="Calibri Light"/>
              <a:cs typeface="Calibri Light"/>
            </a:endParaRP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63F7CB32-13C6-4B90-8551-E95E897FC44E}"/>
              </a:ext>
            </a:extLst>
          </p:cNvPr>
          <p:cNvSpPr txBox="1"/>
          <p:nvPr/>
        </p:nvSpPr>
        <p:spPr>
          <a:xfrm>
            <a:off x="695037" y="5070764"/>
            <a:ext cx="110212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Holly, G.H. (2020) </a:t>
            </a:r>
            <a:r>
              <a:rPr lang="en-GB" sz="2400" i="1" dirty="0">
                <a:latin typeface="Arial" panose="020B0604020202020204" pitchFamily="34" charset="0"/>
                <a:cs typeface="Arial" panose="020B0604020202020204" pitchFamily="34" charset="0"/>
              </a:rPr>
              <a:t>Can dogs help to reduce stress? </a:t>
            </a:r>
            <a:r>
              <a:rPr lang="en-GB" sz="2400" dirty="0">
                <a:latin typeface="Arial" panose="020B0604020202020204" pitchFamily="34" charset="0"/>
                <a:cs typeface="Arial" panose="020B0604020202020204" pitchFamily="34" charset="0"/>
              </a:rPr>
              <a:t>Available at: https://</a:t>
            </a:r>
          </a:p>
          <a:p>
            <a:r>
              <a:rPr lang="en-GB" sz="2400" dirty="0">
                <a:latin typeface="Arial" panose="020B0604020202020204" pitchFamily="34" charset="0"/>
                <a:cs typeface="Arial" panose="020B0604020202020204" pitchFamily="34" charset="0"/>
              </a:rPr>
              <a:t>www.bbc.com/bitesize/articles/z3bqfcw (Accessed: 30 January 2021).</a:t>
            </a:r>
          </a:p>
        </p:txBody>
      </p:sp>
      <p:sp>
        <p:nvSpPr>
          <p:cNvPr id="5" name="TextBox 4">
            <a:extLst>
              <a:ext uri="{FF2B5EF4-FFF2-40B4-BE49-F238E27FC236}">
                <a16:creationId xmlns:a16="http://schemas.microsoft.com/office/drawing/2014/main" id="{F1177685-6E2B-49A4-B57A-6FBDD4CE5689}"/>
              </a:ext>
            </a:extLst>
          </p:cNvPr>
          <p:cNvSpPr txBox="1"/>
          <p:nvPr/>
        </p:nvSpPr>
        <p:spPr>
          <a:xfrm>
            <a:off x="693594" y="1750002"/>
            <a:ext cx="10495972"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Holly, G.H. (2020). </a:t>
            </a:r>
            <a:r>
              <a:rPr lang="en-GB" sz="2400" i="1" dirty="0">
                <a:latin typeface="Arial" panose="020B0604020202020204" pitchFamily="34" charset="0"/>
                <a:cs typeface="Arial" panose="020B0604020202020204" pitchFamily="34" charset="0"/>
              </a:rPr>
              <a:t>Can dogs help to reduce stress? </a:t>
            </a:r>
            <a:r>
              <a:rPr lang="en-GB" sz="2400" dirty="0">
                <a:latin typeface="Arial" panose="020B0604020202020204" pitchFamily="34" charset="0"/>
                <a:cs typeface="Arial" panose="020B0604020202020204" pitchFamily="34" charset="0"/>
              </a:rPr>
              <a:t>Retrieved from:</a:t>
            </a:r>
            <a:endParaRPr lang="en-GB" sz="2400" dirty="0">
              <a:latin typeface="Arial" panose="020B0604020202020204" pitchFamily="34" charset="0"/>
              <a:ea typeface="+mn-lt"/>
              <a:cs typeface="Arial" panose="020B0604020202020204" pitchFamily="34" charset="0"/>
            </a:endParaRPr>
          </a:p>
          <a:p>
            <a:r>
              <a:rPr lang="en-GB" sz="2400" dirty="0">
                <a:latin typeface="Arial" panose="020B0604020202020204" pitchFamily="34" charset="0"/>
                <a:cs typeface="Arial" panose="020B0604020202020204" pitchFamily="34" charset="0"/>
              </a:rPr>
              <a:t>www.bbc.com/bitesize/articles/z3bqfcw Accessed: 30th January 2021.</a:t>
            </a:r>
          </a:p>
          <a:p>
            <a:endParaRPr lang="en-GB"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52C5195-F97C-495F-9D11-A2FD29519F93}"/>
              </a:ext>
            </a:extLst>
          </p:cNvPr>
          <p:cNvSpPr txBox="1"/>
          <p:nvPr/>
        </p:nvSpPr>
        <p:spPr>
          <a:xfrm>
            <a:off x="692150" y="3162877"/>
            <a:ext cx="1122910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Holly, G.H. (2020)</a:t>
            </a:r>
            <a:r>
              <a:rPr lang="en-GB" sz="2400" dirty="0">
                <a:solidFill>
                  <a:srgbClr val="FF0000"/>
                </a:solidFill>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Can dogs help to reduce stress? </a:t>
            </a:r>
            <a:r>
              <a:rPr lang="en-GB" sz="2400" dirty="0">
                <a:solidFill>
                  <a:srgbClr val="FF0000"/>
                </a:solidFill>
                <a:latin typeface="Arial" panose="020B0604020202020204" pitchFamily="34" charset="0"/>
                <a:cs typeface="Arial" panose="020B0604020202020204" pitchFamily="34" charset="0"/>
              </a:rPr>
              <a:t>Retrieved from</a:t>
            </a:r>
            <a:r>
              <a:rPr lang="en-GB" sz="2400" dirty="0">
                <a:latin typeface="Arial" panose="020B0604020202020204" pitchFamily="34" charset="0"/>
                <a:cs typeface="Arial" panose="020B0604020202020204" pitchFamily="34" charset="0"/>
              </a:rPr>
              <a:t>: </a:t>
            </a:r>
            <a:r>
              <a:rPr lang="en-GB" sz="2400" dirty="0">
                <a:solidFill>
                  <a:srgbClr val="FF0000"/>
                </a:solidFill>
                <a:latin typeface="Arial" panose="020B0604020202020204" pitchFamily="34" charset="0"/>
                <a:cs typeface="Arial" panose="020B0604020202020204" pitchFamily="34" charset="0"/>
              </a:rPr>
              <a:t>www.</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bbc.com/bitesize/articles/z3bqfcw </a:t>
            </a:r>
            <a:r>
              <a:rPr lang="en-GB" sz="2400" dirty="0">
                <a:solidFill>
                  <a:srgbClr val="FF0000"/>
                </a:solidFill>
                <a:latin typeface="Arial" panose="020B0604020202020204" pitchFamily="34" charset="0"/>
                <a:cs typeface="Arial" panose="020B0604020202020204" pitchFamily="34" charset="0"/>
              </a:rPr>
              <a:t>Accessed: 30th January 2021</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081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B7D4A-D8E9-ED95-26AA-B34AAE9830C0}"/>
              </a:ext>
            </a:extLst>
          </p:cNvPr>
          <p:cNvSpPr>
            <a:spLocks noGrp="1"/>
          </p:cNvSpPr>
          <p:nvPr>
            <p:ph type="title"/>
          </p:nvPr>
        </p:nvSpPr>
        <p:spPr>
          <a:xfrm>
            <a:off x="307544" y="174865"/>
            <a:ext cx="10795518" cy="1003916"/>
          </a:xfrm>
        </p:spPr>
        <p:txBody>
          <a:bodyPr/>
          <a:lstStyle/>
          <a:p>
            <a:r>
              <a:rPr lang="en-GB" dirty="0"/>
              <a:t>Exercise: blog</a:t>
            </a:r>
          </a:p>
        </p:txBody>
      </p:sp>
      <p:pic>
        <p:nvPicPr>
          <p:cNvPr id="3" name="Picture 2">
            <a:extLst>
              <a:ext uri="{FF2B5EF4-FFF2-40B4-BE49-F238E27FC236}">
                <a16:creationId xmlns:a16="http://schemas.microsoft.com/office/drawing/2014/main" id="{439E5E3D-C76A-657E-536E-D652DB364F2B}"/>
              </a:ext>
            </a:extLst>
          </p:cNvPr>
          <p:cNvPicPr>
            <a:picLocks noChangeAspect="1"/>
          </p:cNvPicPr>
          <p:nvPr/>
        </p:nvPicPr>
        <p:blipFill>
          <a:blip r:embed="rId3"/>
          <a:stretch>
            <a:fillRect/>
          </a:stretch>
        </p:blipFill>
        <p:spPr>
          <a:xfrm>
            <a:off x="181779" y="1392382"/>
            <a:ext cx="9715158" cy="1871777"/>
          </a:xfrm>
          <a:prstGeom prst="rect">
            <a:avLst/>
          </a:prstGeom>
        </p:spPr>
      </p:pic>
      <p:sp>
        <p:nvSpPr>
          <p:cNvPr id="4" name="TextBox 3">
            <a:extLst>
              <a:ext uri="{FF2B5EF4-FFF2-40B4-BE49-F238E27FC236}">
                <a16:creationId xmlns:a16="http://schemas.microsoft.com/office/drawing/2014/main" id="{218C5E50-B3CE-3DA6-FD72-3FF1D9836BD2}"/>
              </a:ext>
            </a:extLst>
          </p:cNvPr>
          <p:cNvSpPr txBox="1"/>
          <p:nvPr/>
        </p:nvSpPr>
        <p:spPr>
          <a:xfrm>
            <a:off x="436418" y="3979718"/>
            <a:ext cx="8967355" cy="923330"/>
          </a:xfrm>
          <a:prstGeom prst="rect">
            <a:avLst/>
          </a:prstGeom>
          <a:noFill/>
        </p:spPr>
        <p:txBody>
          <a:bodyPr wrap="square" rtlCol="0">
            <a:spAutoFit/>
          </a:bodyPr>
          <a:lstStyle/>
          <a:p>
            <a:r>
              <a:rPr lang="en-GB" dirty="0"/>
              <a:t>Marsland, P. (2019) ‘Making the switch to self-employment’, </a:t>
            </a:r>
            <a:r>
              <a:rPr lang="en-GB" i="1" dirty="0"/>
              <a:t>CIPD Member Blog</a:t>
            </a:r>
            <a:r>
              <a:rPr lang="en-GB" dirty="0"/>
              <a:t>, 12 February. Available at: https://community.cipd.co.uk/cipd-blogs/b/cipd_member_blog/posts/making-the-switch-to-self-employment (Accessed: 2 September 2024).</a:t>
            </a:r>
          </a:p>
        </p:txBody>
      </p:sp>
      <p:sp>
        <p:nvSpPr>
          <p:cNvPr id="5" name="TextBox 4">
            <a:extLst>
              <a:ext uri="{FF2B5EF4-FFF2-40B4-BE49-F238E27FC236}">
                <a16:creationId xmlns:a16="http://schemas.microsoft.com/office/drawing/2014/main" id="{150E175D-299C-F338-796E-A1C44D6737DE}"/>
              </a:ext>
            </a:extLst>
          </p:cNvPr>
          <p:cNvSpPr txBox="1"/>
          <p:nvPr/>
        </p:nvSpPr>
        <p:spPr>
          <a:xfrm>
            <a:off x="7232073" y="5683827"/>
            <a:ext cx="3616036" cy="369332"/>
          </a:xfrm>
          <a:prstGeom prst="rect">
            <a:avLst/>
          </a:prstGeom>
          <a:noFill/>
        </p:spPr>
        <p:txBody>
          <a:bodyPr wrap="square" rtlCol="0">
            <a:spAutoFit/>
          </a:bodyPr>
          <a:lstStyle/>
          <a:p>
            <a:r>
              <a:rPr lang="en-GB" dirty="0">
                <a:hlinkClick r:id="rId4"/>
              </a:rPr>
              <a:t>CIPD Member Blog</a:t>
            </a:r>
            <a:endParaRPr lang="en-GB" dirty="0"/>
          </a:p>
        </p:txBody>
      </p:sp>
    </p:spTree>
    <p:extLst>
      <p:ext uri="{BB962C8B-B14F-4D97-AF65-F5344CB8AC3E}">
        <p14:creationId xmlns:p14="http://schemas.microsoft.com/office/powerpoint/2010/main" val="3372472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9D23D-85D6-DBFB-6031-878745BB9256}"/>
              </a:ext>
            </a:extLst>
          </p:cNvPr>
          <p:cNvSpPr>
            <a:spLocks noGrp="1"/>
          </p:cNvSpPr>
          <p:nvPr>
            <p:ph type="title"/>
          </p:nvPr>
        </p:nvSpPr>
        <p:spPr/>
        <p:txBody>
          <a:bodyPr/>
          <a:lstStyle/>
          <a:p>
            <a:r>
              <a:rPr lang="en-GB" dirty="0"/>
              <a:t>Exercise: HR magazine</a:t>
            </a:r>
          </a:p>
        </p:txBody>
      </p:sp>
      <p:pic>
        <p:nvPicPr>
          <p:cNvPr id="4" name="Picture 3">
            <a:extLst>
              <a:ext uri="{FF2B5EF4-FFF2-40B4-BE49-F238E27FC236}">
                <a16:creationId xmlns:a16="http://schemas.microsoft.com/office/drawing/2014/main" id="{1FB75C54-F1FB-9746-35C6-8DB48C43C0CD}"/>
              </a:ext>
            </a:extLst>
          </p:cNvPr>
          <p:cNvPicPr>
            <a:picLocks noChangeAspect="1"/>
          </p:cNvPicPr>
          <p:nvPr/>
        </p:nvPicPr>
        <p:blipFill>
          <a:blip r:embed="rId3"/>
          <a:stretch>
            <a:fillRect/>
          </a:stretch>
        </p:blipFill>
        <p:spPr>
          <a:xfrm>
            <a:off x="0" y="1354974"/>
            <a:ext cx="7286614" cy="3313762"/>
          </a:xfrm>
          <a:prstGeom prst="rect">
            <a:avLst/>
          </a:prstGeom>
        </p:spPr>
      </p:pic>
      <p:sp>
        <p:nvSpPr>
          <p:cNvPr id="5" name="TextBox 4">
            <a:extLst>
              <a:ext uri="{FF2B5EF4-FFF2-40B4-BE49-F238E27FC236}">
                <a16:creationId xmlns:a16="http://schemas.microsoft.com/office/drawing/2014/main" id="{89F3F78E-5F7F-189C-D948-B5E319F7488D}"/>
              </a:ext>
            </a:extLst>
          </p:cNvPr>
          <p:cNvSpPr txBox="1"/>
          <p:nvPr/>
        </p:nvSpPr>
        <p:spPr>
          <a:xfrm>
            <a:off x="698242" y="4995949"/>
            <a:ext cx="10457438" cy="923330"/>
          </a:xfrm>
          <a:prstGeom prst="rect">
            <a:avLst/>
          </a:prstGeom>
          <a:noFill/>
        </p:spPr>
        <p:txBody>
          <a:bodyPr wrap="square" rtlCol="0">
            <a:spAutoFit/>
          </a:bodyPr>
          <a:lstStyle/>
          <a:p>
            <a:r>
              <a:rPr lang="en-GB" b="0" i="0" dirty="0">
                <a:solidFill>
                  <a:srgbClr val="333333"/>
                </a:solidFill>
                <a:effectLst/>
                <a:latin typeface="avenir-regular-class"/>
              </a:rPr>
              <a:t>Frith, B. (2015) 'Rob Briner: spend longer on evidence-based decision-making', </a:t>
            </a:r>
            <a:r>
              <a:rPr lang="en-GB" b="0" i="1" dirty="0">
                <a:solidFill>
                  <a:srgbClr val="333333"/>
                </a:solidFill>
                <a:effectLst/>
                <a:latin typeface="avenir-regular-class"/>
              </a:rPr>
              <a:t>HR Magazine</a:t>
            </a:r>
            <a:r>
              <a:rPr lang="en-GB" b="0" i="0" dirty="0">
                <a:solidFill>
                  <a:srgbClr val="333333"/>
                </a:solidFill>
                <a:effectLst/>
                <a:latin typeface="avenir-regular-class"/>
              </a:rPr>
              <a:t>, 8 July. Available at: </a:t>
            </a:r>
            <a:r>
              <a:rPr lang="en-GB" dirty="0">
                <a:hlinkClick r:id="rId4"/>
              </a:rPr>
              <a:t>https://www.hrmagazine.co.uk/content/features/rob-briner-spend-longer-on-evidence-based-decision-making</a:t>
            </a:r>
            <a:r>
              <a:rPr lang="en-GB" dirty="0"/>
              <a:t> </a:t>
            </a:r>
            <a:r>
              <a:rPr lang="en-GB" b="0" i="0" dirty="0">
                <a:solidFill>
                  <a:srgbClr val="333333"/>
                </a:solidFill>
                <a:effectLst/>
                <a:latin typeface="avenir-regular-class"/>
              </a:rPr>
              <a:t>(Accessed: 10 October 2024).</a:t>
            </a:r>
            <a:endParaRPr lang="en-GB" dirty="0"/>
          </a:p>
        </p:txBody>
      </p:sp>
    </p:spTree>
    <p:extLst>
      <p:ext uri="{BB962C8B-B14F-4D97-AF65-F5344CB8AC3E}">
        <p14:creationId xmlns:p14="http://schemas.microsoft.com/office/powerpoint/2010/main" val="235174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8FB3A-1C7A-7688-7195-6917FF62E2B1}"/>
              </a:ext>
            </a:extLst>
          </p:cNvPr>
          <p:cNvSpPr>
            <a:spLocks noGrp="1"/>
          </p:cNvSpPr>
          <p:nvPr>
            <p:ph type="title"/>
          </p:nvPr>
        </p:nvSpPr>
        <p:spPr/>
        <p:txBody>
          <a:bodyPr/>
          <a:lstStyle/>
          <a:p>
            <a:r>
              <a:rPr lang="en-GB" dirty="0"/>
              <a:t>Exercise: podcast</a:t>
            </a:r>
          </a:p>
        </p:txBody>
      </p:sp>
      <p:sp>
        <p:nvSpPr>
          <p:cNvPr id="5" name="TextBox 4">
            <a:extLst>
              <a:ext uri="{FF2B5EF4-FFF2-40B4-BE49-F238E27FC236}">
                <a16:creationId xmlns:a16="http://schemas.microsoft.com/office/drawing/2014/main" id="{31DA5725-851A-8977-D165-ECFB2F21BB58}"/>
              </a:ext>
            </a:extLst>
          </p:cNvPr>
          <p:cNvSpPr txBox="1"/>
          <p:nvPr/>
        </p:nvSpPr>
        <p:spPr>
          <a:xfrm>
            <a:off x="6223241" y="2511959"/>
            <a:ext cx="6094562" cy="1785104"/>
          </a:xfrm>
          <a:prstGeom prst="rect">
            <a:avLst/>
          </a:prstGeom>
          <a:noFill/>
        </p:spPr>
        <p:txBody>
          <a:bodyPr wrap="square">
            <a:spAutoFit/>
          </a:bodyPr>
          <a:lstStyle/>
          <a:p>
            <a:r>
              <a:rPr lang="en-GB" sz="2200" b="0" i="0" dirty="0">
                <a:solidFill>
                  <a:srgbClr val="333333"/>
                </a:solidFill>
                <a:effectLst/>
                <a:latin typeface="Arial" panose="020B0604020202020204" pitchFamily="34" charset="0"/>
                <a:cs typeface="Arial" panose="020B0604020202020204" pitchFamily="34" charset="0"/>
              </a:rPr>
              <a:t>D'Souza, D. (2024) </a:t>
            </a:r>
            <a:r>
              <a:rPr lang="en-GB" sz="2200" b="0" i="1" dirty="0">
                <a:solidFill>
                  <a:srgbClr val="333333"/>
                </a:solidFill>
                <a:effectLst/>
                <a:latin typeface="Arial" panose="020B0604020202020204" pitchFamily="34" charset="0"/>
                <a:cs typeface="Arial" panose="020B0604020202020204" pitchFamily="34" charset="0"/>
              </a:rPr>
              <a:t>HR People Pod – Ep 3: a new UK  government and a ‘new </a:t>
            </a:r>
            <a:r>
              <a:rPr lang="en-GB" sz="2200" i="1" dirty="0">
                <a:solidFill>
                  <a:srgbClr val="333333"/>
                </a:solidFill>
                <a:latin typeface="Arial" panose="020B0604020202020204" pitchFamily="34" charset="0"/>
                <a:cs typeface="Arial" panose="020B0604020202020204" pitchFamily="34" charset="0"/>
              </a:rPr>
              <a:t>d</a:t>
            </a:r>
            <a:r>
              <a:rPr lang="en-GB" sz="2200" b="0" i="1" dirty="0">
                <a:solidFill>
                  <a:srgbClr val="333333"/>
                </a:solidFill>
                <a:effectLst/>
                <a:latin typeface="Arial" panose="020B0604020202020204" pitchFamily="34" charset="0"/>
                <a:cs typeface="Arial" panose="020B0604020202020204" pitchFamily="34" charset="0"/>
              </a:rPr>
              <a:t>eal for working </a:t>
            </a:r>
            <a:r>
              <a:rPr lang="en-GB" sz="2200" i="1" dirty="0">
                <a:solidFill>
                  <a:srgbClr val="333333"/>
                </a:solidFill>
                <a:latin typeface="Arial" panose="020B0604020202020204" pitchFamily="34" charset="0"/>
                <a:cs typeface="Arial" panose="020B0604020202020204" pitchFamily="34" charset="0"/>
              </a:rPr>
              <a:t>p</a:t>
            </a:r>
            <a:r>
              <a:rPr lang="en-GB" sz="2200" b="0" i="1" dirty="0">
                <a:solidFill>
                  <a:srgbClr val="333333"/>
                </a:solidFill>
                <a:effectLst/>
                <a:latin typeface="Arial" panose="020B0604020202020204" pitchFamily="34" charset="0"/>
                <a:cs typeface="Arial" panose="020B0604020202020204" pitchFamily="34" charset="0"/>
              </a:rPr>
              <a:t>eople'</a:t>
            </a:r>
            <a:r>
              <a:rPr lang="en-GB" sz="2200" b="0" i="0" dirty="0">
                <a:solidFill>
                  <a:srgbClr val="333333"/>
                </a:solidFill>
                <a:effectLst/>
                <a:latin typeface="Arial" panose="020B0604020202020204" pitchFamily="34" charset="0"/>
                <a:cs typeface="Arial" panose="020B0604020202020204" pitchFamily="34" charset="0"/>
              </a:rPr>
              <a:t> [Podcast]. </a:t>
            </a:r>
            <a:r>
              <a:rPr lang="en-GB" sz="2200" dirty="0">
                <a:solidFill>
                  <a:srgbClr val="333333"/>
                </a:solidFill>
                <a:latin typeface="Arial" panose="020B0604020202020204" pitchFamily="34" charset="0"/>
                <a:cs typeface="Arial" panose="020B0604020202020204" pitchFamily="34" charset="0"/>
              </a:rPr>
              <a:t>5 July</a:t>
            </a:r>
            <a:r>
              <a:rPr lang="en-GB" sz="2200" b="0" i="0" dirty="0">
                <a:solidFill>
                  <a:srgbClr val="333333"/>
                </a:solidFill>
                <a:effectLst/>
                <a:latin typeface="Arial" panose="020B0604020202020204" pitchFamily="34" charset="0"/>
                <a:cs typeface="Arial" panose="020B0604020202020204" pitchFamily="34" charset="0"/>
              </a:rPr>
              <a:t>. Available at</a:t>
            </a:r>
            <a:r>
              <a:rPr lang="en-GB" sz="2200" dirty="0">
                <a:solidFill>
                  <a:srgbClr val="333333"/>
                </a:solidFill>
                <a:latin typeface="Arial" panose="020B0604020202020204" pitchFamily="34" charset="0"/>
                <a:cs typeface="Arial" panose="020B0604020202020204" pitchFamily="34" charset="0"/>
              </a:rPr>
              <a:t>: https://soundcloud.com/cipd/hr-people-pod-episode-three (</a:t>
            </a:r>
            <a:r>
              <a:rPr lang="en-GB" sz="2200" b="0" i="0" dirty="0">
                <a:solidFill>
                  <a:srgbClr val="333333"/>
                </a:solidFill>
                <a:effectLst/>
                <a:latin typeface="Arial" panose="020B0604020202020204" pitchFamily="34" charset="0"/>
                <a:cs typeface="Arial" panose="020B0604020202020204" pitchFamily="34" charset="0"/>
              </a:rPr>
              <a:t>Accessed: 10 October 2024).</a:t>
            </a:r>
            <a:endParaRPr lang="en-GB" sz="22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68FB017B-B8CF-034A-35C0-BC8EF699D730}"/>
              </a:ext>
            </a:extLst>
          </p:cNvPr>
          <p:cNvPicPr>
            <a:picLocks noChangeAspect="1"/>
          </p:cNvPicPr>
          <p:nvPr/>
        </p:nvPicPr>
        <p:blipFill>
          <a:blip r:embed="rId2"/>
          <a:stretch>
            <a:fillRect/>
          </a:stretch>
        </p:blipFill>
        <p:spPr>
          <a:xfrm>
            <a:off x="146528" y="1353685"/>
            <a:ext cx="5935594" cy="4624873"/>
          </a:xfrm>
          <a:prstGeom prst="rect">
            <a:avLst/>
          </a:prstGeom>
        </p:spPr>
      </p:pic>
      <p:sp>
        <p:nvSpPr>
          <p:cNvPr id="14" name="TextBox 13">
            <a:extLst>
              <a:ext uri="{FF2B5EF4-FFF2-40B4-BE49-F238E27FC236}">
                <a16:creationId xmlns:a16="http://schemas.microsoft.com/office/drawing/2014/main" id="{7679B2F0-2645-CD15-CFFC-F33DA4B020D0}"/>
              </a:ext>
            </a:extLst>
          </p:cNvPr>
          <p:cNvSpPr txBox="1"/>
          <p:nvPr/>
        </p:nvSpPr>
        <p:spPr>
          <a:xfrm>
            <a:off x="6492240" y="5494713"/>
            <a:ext cx="4522124" cy="646331"/>
          </a:xfrm>
          <a:prstGeom prst="rect">
            <a:avLst/>
          </a:prstGeom>
          <a:noFill/>
        </p:spPr>
        <p:txBody>
          <a:bodyPr wrap="square" rtlCol="0">
            <a:spAutoFit/>
          </a:bodyPr>
          <a:lstStyle/>
          <a:p>
            <a:r>
              <a:rPr lang="en-GB" dirty="0">
                <a:hlinkClick r:id="rId3"/>
              </a:rPr>
              <a:t>https://www.cipd.org/uk/knowledge/podcasts/hr-people-pod/</a:t>
            </a:r>
            <a:r>
              <a:rPr lang="en-GB" dirty="0"/>
              <a:t> </a:t>
            </a:r>
          </a:p>
        </p:txBody>
      </p:sp>
    </p:spTree>
    <p:extLst>
      <p:ext uri="{BB962C8B-B14F-4D97-AF65-F5344CB8AC3E}">
        <p14:creationId xmlns:p14="http://schemas.microsoft.com/office/powerpoint/2010/main" val="237840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3F17-46FF-651E-F6B7-25D8F47D2369}"/>
              </a:ext>
            </a:extLst>
          </p:cNvPr>
          <p:cNvSpPr>
            <a:spLocks noGrp="1"/>
          </p:cNvSpPr>
          <p:nvPr>
            <p:ph type="title" idx="4294967295"/>
          </p:nvPr>
        </p:nvSpPr>
        <p:spPr>
          <a:xfrm>
            <a:off x="0" y="101600"/>
            <a:ext cx="9121775" cy="1004888"/>
          </a:xfrm>
        </p:spPr>
        <p:txBody>
          <a:bodyPr/>
          <a:lstStyle/>
          <a:p>
            <a:r>
              <a:rPr lang="en-GB">
                <a:latin typeface="Calibri"/>
                <a:cs typeface="Calibri"/>
              </a:rPr>
              <a:t>Referencing Help</a:t>
            </a:r>
            <a:endParaRPr lang="en-GB" dirty="0">
              <a:latin typeface="Calibri"/>
              <a:cs typeface="Calibri"/>
            </a:endParaRPr>
          </a:p>
        </p:txBody>
      </p:sp>
      <p:pic>
        <p:nvPicPr>
          <p:cNvPr id="4" name="Picture 4" descr="Graphical user interface, website&#10;&#10;Description automatically generated">
            <a:extLst>
              <a:ext uri="{FF2B5EF4-FFF2-40B4-BE49-F238E27FC236}">
                <a16:creationId xmlns:a16="http://schemas.microsoft.com/office/drawing/2014/main" id="{2654CE0D-BECB-694E-4EE1-991B78807E61}"/>
              </a:ext>
            </a:extLst>
          </p:cNvPr>
          <p:cNvPicPr>
            <a:picLocks noChangeAspect="1"/>
          </p:cNvPicPr>
          <p:nvPr/>
        </p:nvPicPr>
        <p:blipFill>
          <a:blip r:embed="rId3"/>
          <a:stretch>
            <a:fillRect/>
          </a:stretch>
        </p:blipFill>
        <p:spPr>
          <a:xfrm>
            <a:off x="158174" y="1494149"/>
            <a:ext cx="5294746" cy="2876792"/>
          </a:xfrm>
          <a:prstGeom prst="rect">
            <a:avLst/>
          </a:prstGeom>
        </p:spPr>
      </p:pic>
      <p:sp>
        <p:nvSpPr>
          <p:cNvPr id="5" name="TextBox 4">
            <a:extLst>
              <a:ext uri="{FF2B5EF4-FFF2-40B4-BE49-F238E27FC236}">
                <a16:creationId xmlns:a16="http://schemas.microsoft.com/office/drawing/2014/main" id="{B18135B4-0EAA-8EA0-EDF3-A24C5003E8AE}"/>
              </a:ext>
            </a:extLst>
          </p:cNvPr>
          <p:cNvSpPr txBox="1"/>
          <p:nvPr/>
        </p:nvSpPr>
        <p:spPr>
          <a:xfrm>
            <a:off x="155862" y="4312228"/>
            <a:ext cx="510886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Calibri"/>
              </a:rPr>
              <a:t>Library catalogue – Database Search tab – Cite them right: the essential referencing guide.</a:t>
            </a:r>
          </a:p>
          <a:p>
            <a:endParaRPr lang="en-GB" sz="2000" dirty="0">
              <a:latin typeface="Calibri"/>
              <a:ea typeface="+mn-lt"/>
              <a:cs typeface="Calibri"/>
            </a:endParaRPr>
          </a:p>
          <a:p>
            <a:r>
              <a:rPr lang="en-GB" sz="2000" dirty="0">
                <a:latin typeface="Calibri"/>
                <a:ea typeface="+mn-lt"/>
                <a:cs typeface="Calibri"/>
              </a:rPr>
              <a:t>13th edition (2025).</a:t>
            </a:r>
          </a:p>
          <a:p>
            <a:endParaRPr lang="en-GB" sz="2000" dirty="0">
              <a:latin typeface="Calibri"/>
              <a:ea typeface="+mn-lt"/>
              <a:cs typeface="Calibri"/>
            </a:endParaRPr>
          </a:p>
          <a:p>
            <a:r>
              <a:rPr lang="en-GB" sz="2000" dirty="0">
                <a:latin typeface="Calibri"/>
                <a:ea typeface="+mn-lt"/>
                <a:cs typeface="+mn-lt"/>
                <a:hlinkClick r:id="rId4"/>
              </a:rPr>
              <a:t>Cite them Right database</a:t>
            </a:r>
            <a:endParaRPr lang="en-GB" dirty="0">
              <a:cs typeface="Calibri Light"/>
            </a:endParaRPr>
          </a:p>
        </p:txBody>
      </p:sp>
      <p:sp>
        <p:nvSpPr>
          <p:cNvPr id="7" name="TextBox 6">
            <a:extLst>
              <a:ext uri="{FF2B5EF4-FFF2-40B4-BE49-F238E27FC236}">
                <a16:creationId xmlns:a16="http://schemas.microsoft.com/office/drawing/2014/main" id="{1004AC68-9381-7E19-0EAD-68CC29B4AA68}"/>
              </a:ext>
            </a:extLst>
          </p:cNvPr>
          <p:cNvSpPr txBox="1"/>
          <p:nvPr/>
        </p:nvSpPr>
        <p:spPr>
          <a:xfrm>
            <a:off x="5651499" y="5178137"/>
            <a:ext cx="307311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13th edition (2025).</a:t>
            </a:r>
            <a:endParaRPr lang="en-GB" sz="2000" dirty="0">
              <a:ea typeface="+mn-lt"/>
              <a:cs typeface="+mn-lt"/>
            </a:endParaRPr>
          </a:p>
          <a:p>
            <a:endParaRPr lang="en-GB" sz="2000" dirty="0">
              <a:latin typeface="Calibri"/>
              <a:ea typeface="+mn-lt"/>
              <a:cs typeface="+mn-lt"/>
            </a:endParaRPr>
          </a:p>
          <a:p>
            <a:r>
              <a:rPr lang="en-GB" sz="2000" dirty="0">
                <a:latin typeface="Calibri"/>
                <a:ea typeface="+mn-lt"/>
                <a:cs typeface="+mn-lt"/>
                <a:hlinkClick r:id="rId5"/>
              </a:rPr>
              <a:t>Cite them Right print book</a:t>
            </a:r>
            <a:endParaRPr lang="en-GB" dirty="0">
              <a:cs typeface="Calibri Light"/>
            </a:endParaRPr>
          </a:p>
          <a:p>
            <a:endParaRPr lang="en-GB" dirty="0">
              <a:latin typeface="Calibri"/>
              <a:cs typeface="Calibri Light"/>
            </a:endParaRPr>
          </a:p>
        </p:txBody>
      </p:sp>
      <p:pic>
        <p:nvPicPr>
          <p:cNvPr id="8" name="Picture 8" descr="A picture containing text, businesscard&#10;&#10;Description automatically generated">
            <a:extLst>
              <a:ext uri="{FF2B5EF4-FFF2-40B4-BE49-F238E27FC236}">
                <a16:creationId xmlns:a16="http://schemas.microsoft.com/office/drawing/2014/main" id="{F5DBCE49-CC51-AAE9-2734-CA15290B61AF}"/>
              </a:ext>
            </a:extLst>
          </p:cNvPr>
          <p:cNvPicPr>
            <a:picLocks noChangeAspect="1"/>
          </p:cNvPicPr>
          <p:nvPr/>
        </p:nvPicPr>
        <p:blipFill>
          <a:blip r:embed="rId6"/>
          <a:stretch>
            <a:fillRect/>
          </a:stretch>
        </p:blipFill>
        <p:spPr>
          <a:xfrm>
            <a:off x="8851899" y="1409995"/>
            <a:ext cx="2535383" cy="3605057"/>
          </a:xfrm>
          <a:prstGeom prst="rect">
            <a:avLst/>
          </a:prstGeom>
        </p:spPr>
      </p:pic>
      <p:sp>
        <p:nvSpPr>
          <p:cNvPr id="9" name="TextBox 8">
            <a:extLst>
              <a:ext uri="{FF2B5EF4-FFF2-40B4-BE49-F238E27FC236}">
                <a16:creationId xmlns:a16="http://schemas.microsoft.com/office/drawing/2014/main" id="{E7CC790C-6340-E6AC-B179-0794E949C854}"/>
              </a:ext>
            </a:extLst>
          </p:cNvPr>
          <p:cNvSpPr txBox="1"/>
          <p:nvPr/>
        </p:nvSpPr>
        <p:spPr>
          <a:xfrm>
            <a:off x="8722592" y="5178137"/>
            <a:ext cx="346940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latin typeface="Calibri"/>
              <a:ea typeface="+mn-lt"/>
              <a:cs typeface="+mn-lt"/>
            </a:endParaRPr>
          </a:p>
          <a:p>
            <a:r>
              <a:rPr lang="en-GB" sz="2000" dirty="0">
                <a:latin typeface="Calibri"/>
                <a:ea typeface="+mn-lt"/>
                <a:cs typeface="+mn-lt"/>
                <a:hlinkClick r:id="rId7"/>
              </a:rPr>
              <a:t>Referencing handbook: Harvard</a:t>
            </a:r>
            <a:endParaRPr lang="en-GB" sz="2000" dirty="0">
              <a:latin typeface="Calibri"/>
              <a:cs typeface="Calibri Light"/>
            </a:endParaRPr>
          </a:p>
        </p:txBody>
      </p:sp>
      <p:pic>
        <p:nvPicPr>
          <p:cNvPr id="10" name="Picture 9">
            <a:extLst>
              <a:ext uri="{FF2B5EF4-FFF2-40B4-BE49-F238E27FC236}">
                <a16:creationId xmlns:a16="http://schemas.microsoft.com/office/drawing/2014/main" id="{87DDFCC0-02D7-4F3B-4D61-69E20D38D6C6}"/>
              </a:ext>
            </a:extLst>
          </p:cNvPr>
          <p:cNvPicPr>
            <a:picLocks noChangeAspect="1"/>
          </p:cNvPicPr>
          <p:nvPr/>
        </p:nvPicPr>
        <p:blipFill>
          <a:blip r:embed="rId8"/>
          <a:stretch>
            <a:fillRect/>
          </a:stretch>
        </p:blipFill>
        <p:spPr>
          <a:xfrm>
            <a:off x="5471391" y="1276784"/>
            <a:ext cx="2946468" cy="3848449"/>
          </a:xfrm>
          <a:prstGeom prst="rect">
            <a:avLst/>
          </a:prstGeom>
        </p:spPr>
      </p:pic>
    </p:spTree>
    <p:extLst>
      <p:ext uri="{BB962C8B-B14F-4D97-AF65-F5344CB8AC3E}">
        <p14:creationId xmlns:p14="http://schemas.microsoft.com/office/powerpoint/2010/main" val="158723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22FA2-8D00-B25E-3A9B-2B0A7F4CA2AF}"/>
              </a:ext>
            </a:extLst>
          </p:cNvPr>
          <p:cNvSpPr>
            <a:spLocks noGrp="1"/>
          </p:cNvSpPr>
          <p:nvPr>
            <p:ph type="title"/>
          </p:nvPr>
        </p:nvSpPr>
        <p:spPr/>
        <p:txBody>
          <a:bodyPr/>
          <a:lstStyle/>
          <a:p>
            <a:r>
              <a:rPr lang="en-GB" dirty="0" err="1"/>
              <a:t>MyBib</a:t>
            </a:r>
            <a:endParaRPr lang="en-GB" dirty="0"/>
          </a:p>
        </p:txBody>
      </p:sp>
      <p:sp>
        <p:nvSpPr>
          <p:cNvPr id="3" name="TextBox 2">
            <a:extLst>
              <a:ext uri="{FF2B5EF4-FFF2-40B4-BE49-F238E27FC236}">
                <a16:creationId xmlns:a16="http://schemas.microsoft.com/office/drawing/2014/main" id="{D485F96D-DA66-67C0-2791-2852E803F80F}"/>
              </a:ext>
            </a:extLst>
          </p:cNvPr>
          <p:cNvSpPr txBox="1"/>
          <p:nvPr/>
        </p:nvSpPr>
        <p:spPr>
          <a:xfrm>
            <a:off x="452762" y="1490993"/>
            <a:ext cx="10626570" cy="430887"/>
          </a:xfrm>
          <a:prstGeom prst="rect">
            <a:avLst/>
          </a:prstGeom>
          <a:noFill/>
        </p:spPr>
        <p:txBody>
          <a:bodyPr wrap="square" rtlCol="0">
            <a:spAutoFit/>
          </a:bodyPr>
          <a:lstStyle/>
          <a:p>
            <a:r>
              <a:rPr lang="en-GB" sz="2200" dirty="0"/>
              <a:t>…is a free online citation generator that helps students create references in various styles. </a:t>
            </a:r>
          </a:p>
        </p:txBody>
      </p:sp>
      <p:sp>
        <p:nvSpPr>
          <p:cNvPr id="4" name="TextBox 3">
            <a:extLst>
              <a:ext uri="{FF2B5EF4-FFF2-40B4-BE49-F238E27FC236}">
                <a16:creationId xmlns:a16="http://schemas.microsoft.com/office/drawing/2014/main" id="{7C3495F6-1726-5535-3882-B9AD415F88D4}"/>
              </a:ext>
            </a:extLst>
          </p:cNvPr>
          <p:cNvSpPr txBox="1"/>
          <p:nvPr/>
        </p:nvSpPr>
        <p:spPr>
          <a:xfrm>
            <a:off x="923277" y="5406500"/>
            <a:ext cx="9108490" cy="769441"/>
          </a:xfrm>
          <a:prstGeom prst="rect">
            <a:avLst/>
          </a:prstGeom>
          <a:noFill/>
        </p:spPr>
        <p:txBody>
          <a:bodyPr wrap="square" rtlCol="0">
            <a:spAutoFit/>
          </a:bodyPr>
          <a:lstStyle/>
          <a:p>
            <a:r>
              <a:rPr lang="en-GB" sz="2200" dirty="0"/>
              <a:t>N.B. Tools like My Bib can help you format citations, but always double-check against our Harvard style guide to ensure accuracy.</a:t>
            </a:r>
          </a:p>
        </p:txBody>
      </p:sp>
      <p:pic>
        <p:nvPicPr>
          <p:cNvPr id="6" name="Picture 5">
            <a:extLst>
              <a:ext uri="{FF2B5EF4-FFF2-40B4-BE49-F238E27FC236}">
                <a16:creationId xmlns:a16="http://schemas.microsoft.com/office/drawing/2014/main" id="{EE1188FD-9176-7F77-F973-2D2FE64042E1}"/>
              </a:ext>
            </a:extLst>
          </p:cNvPr>
          <p:cNvPicPr>
            <a:picLocks noChangeAspect="1"/>
          </p:cNvPicPr>
          <p:nvPr/>
        </p:nvPicPr>
        <p:blipFill>
          <a:blip r:embed="rId3"/>
          <a:stretch>
            <a:fillRect/>
          </a:stretch>
        </p:blipFill>
        <p:spPr>
          <a:xfrm>
            <a:off x="1597980" y="2151418"/>
            <a:ext cx="5740818" cy="3025544"/>
          </a:xfrm>
          <a:prstGeom prst="rect">
            <a:avLst/>
          </a:prstGeom>
        </p:spPr>
      </p:pic>
      <p:sp>
        <p:nvSpPr>
          <p:cNvPr id="5" name="TextBox 4">
            <a:extLst>
              <a:ext uri="{FF2B5EF4-FFF2-40B4-BE49-F238E27FC236}">
                <a16:creationId xmlns:a16="http://schemas.microsoft.com/office/drawing/2014/main" id="{51194F14-3679-B0CF-B9CA-C8041A650E12}"/>
              </a:ext>
            </a:extLst>
          </p:cNvPr>
          <p:cNvSpPr txBox="1"/>
          <p:nvPr/>
        </p:nvSpPr>
        <p:spPr>
          <a:xfrm>
            <a:off x="8575288" y="4493941"/>
            <a:ext cx="2754351" cy="369332"/>
          </a:xfrm>
          <a:prstGeom prst="rect">
            <a:avLst/>
          </a:prstGeom>
          <a:noFill/>
        </p:spPr>
        <p:txBody>
          <a:bodyPr wrap="square" rtlCol="0">
            <a:spAutoFit/>
          </a:bodyPr>
          <a:lstStyle/>
          <a:p>
            <a:r>
              <a:rPr lang="en-GB" dirty="0">
                <a:hlinkClick r:id="rId4"/>
              </a:rPr>
              <a:t>Mybib.com </a:t>
            </a:r>
            <a:endParaRPr lang="en-GB" dirty="0"/>
          </a:p>
        </p:txBody>
      </p:sp>
    </p:spTree>
    <p:extLst>
      <p:ext uri="{BB962C8B-B14F-4D97-AF65-F5344CB8AC3E}">
        <p14:creationId xmlns:p14="http://schemas.microsoft.com/office/powerpoint/2010/main" val="19706497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AE7F8-2DB1-B047-BED2-0BCE014A6F2A}"/>
              </a:ext>
            </a:extLst>
          </p:cNvPr>
          <p:cNvSpPr>
            <a:spLocks noGrp="1"/>
          </p:cNvSpPr>
          <p:nvPr>
            <p:ph type="title"/>
          </p:nvPr>
        </p:nvSpPr>
        <p:spPr/>
        <p:txBody>
          <a:bodyPr/>
          <a:lstStyle/>
          <a:p>
            <a:r>
              <a:rPr lang="en-GB" dirty="0" err="1"/>
              <a:t>ZoteroBib</a:t>
            </a:r>
            <a:endParaRPr lang="en-GB" dirty="0"/>
          </a:p>
        </p:txBody>
      </p:sp>
      <p:pic>
        <p:nvPicPr>
          <p:cNvPr id="4" name="Picture 3">
            <a:extLst>
              <a:ext uri="{FF2B5EF4-FFF2-40B4-BE49-F238E27FC236}">
                <a16:creationId xmlns:a16="http://schemas.microsoft.com/office/drawing/2014/main" id="{60929176-F920-45FC-AC50-A7CC0B124E01}"/>
              </a:ext>
            </a:extLst>
          </p:cNvPr>
          <p:cNvPicPr>
            <a:picLocks noChangeAspect="1"/>
          </p:cNvPicPr>
          <p:nvPr/>
        </p:nvPicPr>
        <p:blipFill>
          <a:blip r:embed="rId3"/>
          <a:stretch>
            <a:fillRect/>
          </a:stretch>
        </p:blipFill>
        <p:spPr>
          <a:xfrm>
            <a:off x="5997246" y="1784412"/>
            <a:ext cx="6112372" cy="3708964"/>
          </a:xfrm>
          <a:prstGeom prst="rect">
            <a:avLst/>
          </a:prstGeom>
        </p:spPr>
      </p:pic>
      <p:sp>
        <p:nvSpPr>
          <p:cNvPr id="5" name="TextBox 4">
            <a:extLst>
              <a:ext uri="{FF2B5EF4-FFF2-40B4-BE49-F238E27FC236}">
                <a16:creationId xmlns:a16="http://schemas.microsoft.com/office/drawing/2014/main" id="{9AA07057-D7E4-226C-BA41-7FCFA599EDBC}"/>
              </a:ext>
            </a:extLst>
          </p:cNvPr>
          <p:cNvSpPr txBox="1"/>
          <p:nvPr/>
        </p:nvSpPr>
        <p:spPr>
          <a:xfrm>
            <a:off x="124287" y="1393794"/>
            <a:ext cx="5628443" cy="4093428"/>
          </a:xfrm>
          <a:prstGeom prst="rect">
            <a:avLst/>
          </a:prstGeom>
          <a:noFill/>
        </p:spPr>
        <p:txBody>
          <a:bodyPr wrap="square" rtlCol="0">
            <a:spAutoFit/>
          </a:bodyPr>
          <a:lstStyle/>
          <a:p>
            <a:r>
              <a:rPr lang="en-GB" sz="2600" dirty="0"/>
              <a:t>… is a free, open-source reference manager designed to help you:</a:t>
            </a:r>
          </a:p>
          <a:p>
            <a:endParaRPr lang="en-GB" sz="2600" dirty="0"/>
          </a:p>
          <a:p>
            <a:pPr marL="285750" indent="-285750">
              <a:buFont typeface="Arial" panose="020B0604020202020204" pitchFamily="34" charset="0"/>
              <a:buChar char="•"/>
            </a:pPr>
            <a:r>
              <a:rPr lang="en-GB" sz="2600" dirty="0"/>
              <a:t>Collect and organise research materials</a:t>
            </a:r>
          </a:p>
          <a:p>
            <a:pPr marL="285750" indent="-285750">
              <a:buFont typeface="Arial" panose="020B0604020202020204" pitchFamily="34" charset="0"/>
              <a:buChar char="•"/>
            </a:pPr>
            <a:r>
              <a:rPr lang="en-GB" sz="2600" dirty="0"/>
              <a:t>Generate citations and bibliographies</a:t>
            </a:r>
          </a:p>
          <a:p>
            <a:pPr marL="285750" indent="-285750">
              <a:buFont typeface="Arial" panose="020B0604020202020204" pitchFamily="34" charset="0"/>
              <a:buChar char="•"/>
            </a:pPr>
            <a:r>
              <a:rPr lang="en-GB" sz="2600" dirty="0"/>
              <a:t>Automatically saves your bibliography to your browser’s local storage</a:t>
            </a:r>
          </a:p>
          <a:p>
            <a:pPr marL="285750" indent="-285750">
              <a:buFont typeface="Arial" panose="020B0604020202020204" pitchFamily="34" charset="0"/>
              <a:buChar char="•"/>
            </a:pPr>
            <a:r>
              <a:rPr lang="en-GB" sz="2600" dirty="0"/>
              <a:t>Integrate with Microsoft Word and LibreOffice</a:t>
            </a:r>
          </a:p>
        </p:txBody>
      </p:sp>
      <p:sp>
        <p:nvSpPr>
          <p:cNvPr id="6" name="TextBox 5">
            <a:extLst>
              <a:ext uri="{FF2B5EF4-FFF2-40B4-BE49-F238E27FC236}">
                <a16:creationId xmlns:a16="http://schemas.microsoft.com/office/drawing/2014/main" id="{A6DB6AD7-624E-0C4A-7231-BD3B822FAF6F}"/>
              </a:ext>
            </a:extLst>
          </p:cNvPr>
          <p:cNvSpPr txBox="1"/>
          <p:nvPr/>
        </p:nvSpPr>
        <p:spPr>
          <a:xfrm>
            <a:off x="3057864" y="5796518"/>
            <a:ext cx="1123843" cy="369332"/>
          </a:xfrm>
          <a:prstGeom prst="rect">
            <a:avLst/>
          </a:prstGeom>
          <a:noFill/>
        </p:spPr>
        <p:txBody>
          <a:bodyPr wrap="square">
            <a:spAutoFit/>
          </a:bodyPr>
          <a:lstStyle/>
          <a:p>
            <a:r>
              <a:rPr lang="en-GB" dirty="0" err="1">
                <a:hlinkClick r:id="rId4"/>
              </a:rPr>
              <a:t>ZoteroBib</a:t>
            </a:r>
            <a:endParaRPr lang="en-GB" dirty="0"/>
          </a:p>
        </p:txBody>
      </p:sp>
    </p:spTree>
    <p:extLst>
      <p:ext uri="{BB962C8B-B14F-4D97-AF65-F5344CB8AC3E}">
        <p14:creationId xmlns:p14="http://schemas.microsoft.com/office/powerpoint/2010/main" val="7838420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F040A-14CF-CAF2-65E8-A5E7B1ED0E8E}"/>
              </a:ext>
            </a:extLst>
          </p:cNvPr>
          <p:cNvSpPr>
            <a:spLocks noGrp="1"/>
          </p:cNvSpPr>
          <p:nvPr>
            <p:ph type="title"/>
          </p:nvPr>
        </p:nvSpPr>
        <p:spPr/>
        <p:txBody>
          <a:bodyPr/>
          <a:lstStyle/>
          <a:p>
            <a:r>
              <a:rPr lang="en-GB" dirty="0"/>
              <a:t>RefWorks.</a:t>
            </a:r>
          </a:p>
        </p:txBody>
      </p:sp>
      <p:pic>
        <p:nvPicPr>
          <p:cNvPr id="4" name="Picture 3">
            <a:extLst>
              <a:ext uri="{FF2B5EF4-FFF2-40B4-BE49-F238E27FC236}">
                <a16:creationId xmlns:a16="http://schemas.microsoft.com/office/drawing/2014/main" id="{89F39CAB-F5DC-EE6F-005F-E12FC1443AD0}"/>
              </a:ext>
            </a:extLst>
          </p:cNvPr>
          <p:cNvPicPr>
            <a:picLocks noChangeAspect="1"/>
          </p:cNvPicPr>
          <p:nvPr/>
        </p:nvPicPr>
        <p:blipFill>
          <a:blip r:embed="rId3"/>
          <a:stretch>
            <a:fillRect/>
          </a:stretch>
        </p:blipFill>
        <p:spPr>
          <a:xfrm>
            <a:off x="0" y="1274055"/>
            <a:ext cx="9126071" cy="4382915"/>
          </a:xfrm>
          <a:prstGeom prst="rect">
            <a:avLst/>
          </a:prstGeom>
        </p:spPr>
      </p:pic>
      <p:sp>
        <p:nvSpPr>
          <p:cNvPr id="6" name="TextBox 5">
            <a:extLst>
              <a:ext uri="{FF2B5EF4-FFF2-40B4-BE49-F238E27FC236}">
                <a16:creationId xmlns:a16="http://schemas.microsoft.com/office/drawing/2014/main" id="{69E4D79F-0492-F70D-D591-E918BD1C24C3}"/>
              </a:ext>
            </a:extLst>
          </p:cNvPr>
          <p:cNvSpPr txBox="1"/>
          <p:nvPr/>
        </p:nvSpPr>
        <p:spPr>
          <a:xfrm>
            <a:off x="5475081" y="5796518"/>
            <a:ext cx="6807573" cy="369332"/>
          </a:xfrm>
          <a:prstGeom prst="rect">
            <a:avLst/>
          </a:prstGeom>
          <a:noFill/>
        </p:spPr>
        <p:txBody>
          <a:bodyPr wrap="square">
            <a:spAutoFit/>
          </a:bodyPr>
          <a:lstStyle/>
          <a:p>
            <a:r>
              <a:rPr lang="en-GB" dirty="0">
                <a:hlinkClick r:id="rId4"/>
              </a:rPr>
              <a:t>RefWorks - Digital Services | University of Wales Trinity Saint David</a:t>
            </a:r>
            <a:endParaRPr lang="en-GB" dirty="0"/>
          </a:p>
        </p:txBody>
      </p:sp>
    </p:spTree>
    <p:extLst>
      <p:ext uri="{BB962C8B-B14F-4D97-AF65-F5344CB8AC3E}">
        <p14:creationId xmlns:p14="http://schemas.microsoft.com/office/powerpoint/2010/main" val="29543996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p:txBody>
          <a:bodyPr/>
          <a:lstStyle/>
          <a:p>
            <a:r>
              <a:rPr lang="en-GB"/>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574040"/>
          </a:xfrm>
        </p:spPr>
        <p:txBody>
          <a:bodyPr/>
          <a:lstStyle/>
          <a:p>
            <a:pPr>
              <a:buFont typeface="Arial" panose="020B0604020202020204" pitchFamily="34" charset="0"/>
              <a:buChar char="•"/>
            </a:pPr>
            <a:r>
              <a:rPr lang="en-GB">
                <a:latin typeface="Calibri" panose="020F0502020204030204" pitchFamily="34" charset="0"/>
                <a:cs typeface="Calibri" panose="020F0502020204030204" pitchFamily="34" charset="0"/>
              </a:rPr>
              <a:t>Many citation tools available, but they are </a:t>
            </a:r>
            <a:r>
              <a:rPr lang="en-GB" b="1">
                <a:solidFill>
                  <a:schemeClr val="accent2"/>
                </a:solidFill>
                <a:latin typeface="Calibri" panose="020F0502020204030204" pitchFamily="34" charset="0"/>
                <a:cs typeface="Calibri" panose="020F0502020204030204" pitchFamily="34" charset="0"/>
              </a:rPr>
              <a:t>not 100% accurate </a:t>
            </a:r>
            <a:r>
              <a:rPr lang="en-GB">
                <a:latin typeface="Calibri" panose="020F0502020204030204" pitchFamily="34" charset="0"/>
                <a:cs typeface="Calibri" panose="020F0502020204030204" pitchFamily="34" charset="0"/>
              </a:rPr>
              <a:t>all of the time.</a:t>
            </a:r>
          </a:p>
          <a:p>
            <a:pPr>
              <a:buFont typeface="Arial" panose="020B0604020202020204" pitchFamily="34" charset="0"/>
              <a:buChar char="•"/>
            </a:pPr>
            <a:r>
              <a:rPr lang="en-GB">
                <a:latin typeface="Calibri" panose="020F0502020204030204" pitchFamily="34" charset="0"/>
                <a:cs typeface="Calibri" panose="020F0502020204030204" pitchFamily="34" charset="0"/>
              </a:rPr>
              <a:t>Personal choice. </a:t>
            </a:r>
          </a:p>
          <a:p>
            <a:pPr marL="0" indent="0">
              <a:buNone/>
            </a:pPr>
            <a:r>
              <a:rPr lang="en-GB">
                <a:latin typeface="Calibri" panose="020F0502020204030204" pitchFamily="34" charset="0"/>
                <a:cs typeface="Calibri" panose="020F0502020204030204" pitchFamily="34" charset="0"/>
              </a:rPr>
              <a:t> </a:t>
            </a:r>
          </a:p>
          <a:p>
            <a:pPr marL="0" indent="0">
              <a:buNone/>
            </a:pPr>
            <a:r>
              <a:rPr lang="en-GB">
                <a:latin typeface="Calibri" panose="020F0502020204030204" pitchFamily="34" charset="0"/>
                <a:cs typeface="Calibri" panose="020F0502020204030204" pitchFamily="34" charset="0"/>
              </a:rPr>
              <a:t>Some you may wish to explore: </a:t>
            </a: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2"/>
              </a:rPr>
              <a:t>MyBib</a:t>
            </a:r>
            <a:r>
              <a:rPr lang="en-GB">
                <a:latin typeface="Calibri" panose="020F0502020204030204" pitchFamily="34" charset="0"/>
                <a:cs typeface="Calibri" panose="020F0502020204030204" pitchFamily="34" charset="0"/>
              </a:rPr>
              <a:t>. </a:t>
            </a:r>
          </a:p>
          <a:p>
            <a:pPr>
              <a:buFont typeface="Arial" panose="020B0604020202020204" pitchFamily="34" charset="0"/>
              <a:buChar char="•"/>
            </a:pPr>
            <a:r>
              <a:rPr lang="en-GB" err="1">
                <a:latin typeface="Calibri" panose="020F0502020204030204" pitchFamily="34" charset="0"/>
                <a:cs typeface="Calibri" panose="020F0502020204030204" pitchFamily="34" charset="0"/>
                <a:hlinkClick r:id="rId3"/>
              </a:rPr>
              <a:t>ZoteroBib</a:t>
            </a:r>
            <a:r>
              <a:rPr lang="en-GB">
                <a:latin typeface="Calibri" panose="020F0502020204030204" pitchFamily="34" charset="0"/>
                <a:cs typeface="Calibri" panose="020F0502020204030204" pitchFamily="34" charset="0"/>
                <a:hlinkClick r:id="rId4"/>
              </a:rPr>
              <a:t>.</a:t>
            </a: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5"/>
              </a:rPr>
              <a:t>RefWorks </a:t>
            </a:r>
            <a:r>
              <a:rPr lang="en-GB">
                <a:latin typeface="Calibri" panose="020F0502020204030204" pitchFamily="34" charset="0"/>
                <a:cs typeface="Calibri" panose="020F0502020204030204" pitchFamily="34" charset="0"/>
              </a:rPr>
              <a:t>(Supported by UWTSD).</a:t>
            </a: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6"/>
              </a:rPr>
              <a:t>Mendeley.</a:t>
            </a:r>
            <a:endParaRPr lang="en-GB">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7127675" y="3428772"/>
            <a:ext cx="4711027" cy="1569660"/>
          </a:xfrm>
          <a:prstGeom prst="rect">
            <a:avLst/>
          </a:prstGeom>
          <a:noFill/>
          <a:ln w="28575">
            <a:solidFill>
              <a:schemeClr val="accent2"/>
            </a:solidFill>
          </a:ln>
        </p:spPr>
        <p:txBody>
          <a:bodyPr wrap="square" lIns="91440" tIns="45720" rIns="91440" bIns="45720" rtlCol="0" anchor="t">
            <a:spAutoFit/>
          </a:bodyPr>
          <a:lstStyle/>
          <a:p>
            <a:r>
              <a:rPr lang="en-GB" sz="2400" b="1">
                <a:solidFill>
                  <a:schemeClr val="accent2"/>
                </a:solidFill>
                <a:latin typeface="Calibri"/>
                <a:ea typeface="Calibri"/>
                <a:cs typeface="Calibri"/>
              </a:rPr>
              <a:t>TIP:</a:t>
            </a:r>
          </a:p>
          <a:p>
            <a:r>
              <a:rPr lang="en-GB" sz="2400">
                <a:latin typeface="Calibri"/>
                <a:ea typeface="Calibri"/>
                <a:cs typeface="Calibri"/>
              </a:rPr>
              <a:t>Explore Library </a:t>
            </a:r>
            <a:r>
              <a:rPr lang="en-GB" sz="2400" err="1">
                <a:latin typeface="Calibri"/>
                <a:ea typeface="Calibri"/>
                <a:cs typeface="Calibri"/>
              </a:rPr>
              <a:t>Infoskills</a:t>
            </a:r>
            <a:r>
              <a:rPr lang="en-GB" sz="2400">
                <a:latin typeface="Calibri"/>
                <a:ea typeface="Calibri"/>
                <a:cs typeface="Calibri"/>
              </a:rPr>
              <a:t>:</a:t>
            </a:r>
          </a:p>
          <a:p>
            <a:r>
              <a:rPr lang="en-GB" sz="2400">
                <a:latin typeface="Calibri"/>
                <a:ea typeface="Calibri"/>
                <a:cs typeface="Calibri"/>
              </a:rPr>
              <a:t>Referencing: </a:t>
            </a:r>
            <a:r>
              <a:rPr lang="en-GB" sz="2400" b="1">
                <a:solidFill>
                  <a:schemeClr val="accent2"/>
                </a:solidFill>
                <a:latin typeface="Calibri"/>
                <a:ea typeface="Calibri"/>
                <a:cs typeface="Calibri"/>
                <a:hlinkClick r:id="rId7">
                  <a:extLst>
                    <a:ext uri="{A12FA001-AC4F-418D-AE19-62706E023703}">
                      <ahyp:hlinkClr xmlns:ahyp="http://schemas.microsoft.com/office/drawing/2018/hyperlinkcolor" val="tx"/>
                    </a:ext>
                  </a:extLst>
                </a:hlinkClick>
              </a:rPr>
              <a:t>Managing Information</a:t>
            </a:r>
            <a:r>
              <a:rPr lang="en-GB" sz="2400">
                <a:latin typeface="Calibri"/>
                <a:ea typeface="Calibri"/>
                <a:cs typeface="Calibri"/>
              </a:rPr>
              <a:t> to find out more. </a:t>
            </a:r>
          </a:p>
        </p:txBody>
      </p:sp>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C3D12C39-5AA7-C961-3DBD-75B374626367}"/>
              </a:ext>
            </a:extLst>
          </p:cNvPr>
          <p:cNvSpPr txBox="1">
            <a:spLocks/>
          </p:cNvSpPr>
          <p:nvPr/>
        </p:nvSpPr>
        <p:spPr>
          <a:xfrm>
            <a:off x="191192" y="99090"/>
            <a:ext cx="7594600" cy="10033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latin typeface="Calibri"/>
                <a:cs typeface="Calibri"/>
              </a:rPr>
              <a:t>Tips to improve your referencing</a:t>
            </a:r>
            <a:endParaRPr lang="en-GB" dirty="0">
              <a:latin typeface="Calibri"/>
              <a:cs typeface="Calibri"/>
            </a:endParaRPr>
          </a:p>
        </p:txBody>
      </p:sp>
      <p:sp>
        <p:nvSpPr>
          <p:cNvPr id="4" name="TextBox 3">
            <a:extLst>
              <a:ext uri="{FF2B5EF4-FFF2-40B4-BE49-F238E27FC236}">
                <a16:creationId xmlns:a16="http://schemas.microsoft.com/office/drawing/2014/main" id="{6BADA62E-2DB9-EDA7-BC83-65102ABC314A}"/>
              </a:ext>
            </a:extLst>
          </p:cNvPr>
          <p:cNvSpPr txBox="1"/>
          <p:nvPr/>
        </p:nvSpPr>
        <p:spPr>
          <a:xfrm>
            <a:off x="274321" y="1463040"/>
            <a:ext cx="5233418" cy="517988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When used properly, references strengthen and enhance your work. </a:t>
            </a:r>
            <a:endParaRPr lang="en-US" sz="2000" dirty="0">
              <a:latin typeface="Calibri" panose="020F0502020204030204" pitchFamily="34" charset="0"/>
              <a:cs typeface="Calibri" panose="020F0502020204030204" pitchFamily="34" charset="0"/>
            </a:endParaRPr>
          </a:p>
          <a:p>
            <a:pPr marL="342900" indent="-342900">
              <a:lnSpc>
                <a:spcPct val="107000"/>
              </a:lnSpc>
              <a:spcBef>
                <a:spcPts val="0"/>
              </a:spcBef>
              <a:buFont typeface="Arial" panose="05000000000000000000" pitchFamily="2" charset="2"/>
              <a:buChar char="•"/>
            </a:pPr>
            <a:r>
              <a:rPr lang="en-GB" sz="2000" dirty="0">
                <a:latin typeface="Calibri" panose="020F0502020204030204" pitchFamily="34" charset="0"/>
                <a:cs typeface="Calibri" panose="020F0502020204030204" pitchFamily="34" charset="0"/>
              </a:rPr>
              <a:t>Understand the basics before you begin.</a:t>
            </a:r>
            <a:endParaRPr lang="en-GB" sz="2000" dirty="0">
              <a:latin typeface="Calibri" panose="020F0502020204030204" pitchFamily="34" charset="0"/>
              <a:ea typeface="+mn-lt"/>
              <a:cs typeface="Calibri" panose="020F0502020204030204" pitchFamily="34" charset="0"/>
            </a:endParaRPr>
          </a:p>
          <a:p>
            <a:pPr marL="0" indent="0">
              <a:lnSpc>
                <a:spcPct val="107000"/>
              </a:lnSpc>
              <a:spcBef>
                <a:spcPts val="0"/>
              </a:spcBef>
              <a:buNone/>
            </a:pPr>
            <a:endParaRPr lang="en-GB" sz="2000" dirty="0">
              <a:latin typeface="Calibri" panose="020F0502020204030204" pitchFamily="34" charset="0"/>
              <a:cs typeface="Calibri" panose="020F0502020204030204" pitchFamily="34" charset="0"/>
            </a:endParaRPr>
          </a:p>
          <a:p>
            <a:pPr marL="342900" indent="-342900">
              <a:lnSpc>
                <a:spcPct val="107000"/>
              </a:lnSpc>
              <a:spcBef>
                <a:spcPts val="0"/>
              </a:spcBef>
              <a:buFont typeface="Arial" panose="05000000000000000000" pitchFamily="2" charset="2"/>
              <a:buChar char="•"/>
            </a:pPr>
            <a:r>
              <a:rPr lang="en-GB" sz="2000" dirty="0">
                <a:latin typeface="Calibri" panose="020F0502020204030204" pitchFamily="34" charset="0"/>
                <a:cs typeface="Calibri" panose="020F0502020204030204" pitchFamily="34" charset="0"/>
              </a:rPr>
              <a:t>Keep a record of all sources as you use them.</a:t>
            </a:r>
            <a:endParaRPr lang="en-US" sz="2000" dirty="0">
              <a:latin typeface="Calibri" panose="020F0502020204030204" pitchFamily="34" charset="0"/>
              <a:ea typeface="+mn-lt"/>
              <a:cs typeface="Calibri" panose="020F0502020204030204" pitchFamily="34" charset="0"/>
            </a:endParaRPr>
          </a:p>
          <a:p>
            <a:pPr marL="0" indent="0">
              <a:lnSpc>
                <a:spcPct val="107000"/>
              </a:lnSpc>
              <a:spcBef>
                <a:spcPts val="0"/>
              </a:spcBef>
              <a:buNone/>
            </a:pPr>
            <a:endParaRPr lang="en-GB" sz="2000" dirty="0">
              <a:latin typeface="Calibri" panose="020F0502020204030204" pitchFamily="34" charset="0"/>
              <a:cs typeface="Calibri" panose="020F0502020204030204" pitchFamily="34" charset="0"/>
            </a:endParaRPr>
          </a:p>
          <a:p>
            <a:pPr marL="342900" indent="-342900">
              <a:lnSpc>
                <a:spcPct val="107000"/>
              </a:lnSpc>
              <a:spcBef>
                <a:spcPts val="0"/>
              </a:spcBef>
              <a:buFont typeface="Arial" panose="05000000000000000000" pitchFamily="2" charset="2"/>
              <a:buChar char="•"/>
            </a:pPr>
            <a:r>
              <a:rPr lang="en-GB" sz="2000" dirty="0">
                <a:latin typeface="Calibri" panose="020F0502020204030204" pitchFamily="34" charset="0"/>
                <a:cs typeface="Calibri" panose="020F0502020204030204" pitchFamily="34" charset="0"/>
              </a:rPr>
              <a:t>Be consistent in the records you keep and in the way you reference. </a:t>
            </a:r>
            <a:endParaRPr lang="en-US" sz="2000" dirty="0">
              <a:latin typeface="Calibri" panose="020F0502020204030204" pitchFamily="34" charset="0"/>
              <a:ea typeface="+mn-lt"/>
              <a:cs typeface="Calibri" panose="020F0502020204030204" pitchFamily="34" charset="0"/>
            </a:endParaRPr>
          </a:p>
          <a:p>
            <a:pPr marL="0" indent="0">
              <a:lnSpc>
                <a:spcPct val="107000"/>
              </a:lnSpc>
              <a:spcBef>
                <a:spcPts val="0"/>
              </a:spcBef>
              <a:buNone/>
            </a:pPr>
            <a:endParaRPr lang="en-GB" sz="2000" dirty="0">
              <a:latin typeface="Calibri" panose="020F0502020204030204" pitchFamily="34" charset="0"/>
              <a:cs typeface="Calibri" panose="020F0502020204030204" pitchFamily="34" charset="0"/>
            </a:endParaRPr>
          </a:p>
          <a:p>
            <a:pPr marL="342900" indent="-342900">
              <a:lnSpc>
                <a:spcPct val="107000"/>
              </a:lnSpc>
              <a:spcBef>
                <a:spcPts val="0"/>
              </a:spcBef>
              <a:buFont typeface="Arial" panose="05000000000000000000" pitchFamily="2" charset="2"/>
              <a:buChar char="•"/>
            </a:pPr>
            <a:r>
              <a:rPr lang="en-GB" sz="2000" dirty="0">
                <a:latin typeface="Calibri" panose="020F0502020204030204" pitchFamily="34" charset="0"/>
                <a:cs typeface="Calibri" panose="020F0502020204030204" pitchFamily="34" charset="0"/>
              </a:rPr>
              <a:t>Check your references before submitting your assignment.</a:t>
            </a:r>
            <a:endParaRPr lang="en-GB" sz="2000" dirty="0">
              <a:latin typeface="Calibri" panose="020F0502020204030204" pitchFamily="34" charset="0"/>
              <a:ea typeface="+mn-lt"/>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Ask for help </a:t>
            </a:r>
            <a:r>
              <a:rPr lang="en-GB" sz="2000" dirty="0">
                <a:latin typeface="Calibri" panose="020F0502020204030204" pitchFamily="34" charset="0"/>
                <a:cs typeface="Calibri" panose="020F0502020204030204" pitchFamily="34" charset="0"/>
              </a:rPr>
              <a:t>if you need it – your librarian, course tutor or student services can advise.</a:t>
            </a:r>
            <a:endParaRPr lang="en-US" sz="2000" dirty="0">
              <a:latin typeface="Calibri" panose="020F0502020204030204" pitchFamily="34" charset="0"/>
              <a:cs typeface="Calibri" panose="020F0502020204030204" pitchFamily="34" charset="0"/>
            </a:endParaRPr>
          </a:p>
          <a:p>
            <a:endParaRPr lang="en-GB" dirty="0"/>
          </a:p>
        </p:txBody>
      </p:sp>
      <p:pic>
        <p:nvPicPr>
          <p:cNvPr id="6" name="Picture 5" descr="A chalk drawing of a person climbing stairs to a light bulb">
            <a:extLst>
              <a:ext uri="{FF2B5EF4-FFF2-40B4-BE49-F238E27FC236}">
                <a16:creationId xmlns:a16="http://schemas.microsoft.com/office/drawing/2014/main" id="{1CF9F630-33C7-6ADE-2CC5-AE7B8497E9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2718" y="1280160"/>
            <a:ext cx="6459281" cy="5020887"/>
          </a:xfrm>
          <a:prstGeom prst="rect">
            <a:avLst/>
          </a:prstGeom>
        </p:spPr>
      </p:pic>
      <p:pic>
        <p:nvPicPr>
          <p:cNvPr id="7" name="Picture 6" descr="A word written in sand on a beach&#10;&#10;AI-generated content may be incorrect.">
            <a:extLst>
              <a:ext uri="{FF2B5EF4-FFF2-40B4-BE49-F238E27FC236}">
                <a16:creationId xmlns:a16="http://schemas.microsoft.com/office/drawing/2014/main" id="{EC9F2D4D-3E15-0DD5-9490-F6B8184221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84586" y="1280160"/>
            <a:ext cx="6507413" cy="5063440"/>
          </a:xfrm>
          <a:prstGeom prst="rect">
            <a:avLst/>
          </a:prstGeom>
        </p:spPr>
      </p:pic>
    </p:spTree>
    <p:extLst>
      <p:ext uri="{BB962C8B-B14F-4D97-AF65-F5344CB8AC3E}">
        <p14:creationId xmlns:p14="http://schemas.microsoft.com/office/powerpoint/2010/main" val="24840833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p:txBody>
          <a:bodyPr anchor="b">
            <a:normAutofit/>
          </a:bodyPr>
          <a:lstStyle/>
          <a:p>
            <a:r>
              <a:rPr lang="en-GB" dirty="0"/>
              <a:t>Useful resource links</a:t>
            </a:r>
          </a:p>
        </p:txBody>
      </p:sp>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698499" y="1592263"/>
            <a:ext cx="6903027" cy="4573587"/>
          </a:xfrm>
        </p:spPr>
        <p:txBody>
          <a:bodyPr vert="horz" lIns="91440" tIns="45720" rIns="91440" bIns="45720" rtlCol="0" anchor="t">
            <a:normAutofit/>
          </a:bodyPr>
          <a:lstStyle/>
          <a:p>
            <a:pPr>
              <a:buFont typeface="Arial" panose="020B0604020202020204" pitchFamily="34" charset="0"/>
              <a:buChar char="•"/>
            </a:pPr>
            <a:r>
              <a:rPr lang="en-GB" dirty="0">
                <a:hlinkClick r:id="rId3"/>
              </a:rPr>
              <a:t> </a:t>
            </a:r>
            <a:r>
              <a:rPr lang="en-GB" dirty="0">
                <a:latin typeface="Calibri"/>
                <a:ea typeface="Calibri"/>
                <a:cs typeface="Calibri"/>
                <a:hlinkClick r:id="rId3"/>
              </a:rPr>
              <a:t>Library </a:t>
            </a:r>
            <a:r>
              <a:rPr lang="en-GB" dirty="0" err="1">
                <a:latin typeface="Calibri"/>
                <a:ea typeface="Calibri"/>
                <a:cs typeface="Calibri"/>
                <a:hlinkClick r:id="rId3"/>
              </a:rPr>
              <a:t>Infoskills</a:t>
            </a:r>
            <a:r>
              <a:rPr lang="en-GB" dirty="0">
                <a:latin typeface="Calibri"/>
                <a:ea typeface="Calibri"/>
                <a:cs typeface="Calibri"/>
              </a:rPr>
              <a:t>.</a:t>
            </a:r>
          </a:p>
          <a:p>
            <a:pPr marL="0" indent="0">
              <a:buNone/>
            </a:pP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rPr>
              <a:t> </a:t>
            </a:r>
            <a:r>
              <a:rPr lang="en-GB" dirty="0">
                <a:latin typeface="Calibri"/>
                <a:ea typeface="Calibri"/>
                <a:cs typeface="Calibri"/>
                <a:hlinkClick r:id="rId4"/>
              </a:rPr>
              <a:t>Cite Them Right Database</a:t>
            </a:r>
            <a:r>
              <a:rPr lang="en-GB" dirty="0">
                <a:latin typeface="Calibri"/>
                <a:ea typeface="Calibri"/>
                <a:cs typeface="Calibri"/>
              </a:rPr>
              <a:t>.</a:t>
            </a:r>
          </a:p>
          <a:p>
            <a:pPr marL="0" indent="0">
              <a:buNone/>
            </a:pP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rPr>
              <a:t>  </a:t>
            </a:r>
            <a:r>
              <a:rPr lang="en-GB" dirty="0">
                <a:latin typeface="Calibri"/>
                <a:ea typeface="Calibri"/>
                <a:cs typeface="Calibri"/>
                <a:hlinkClick r:id="rId5"/>
              </a:rPr>
              <a:t>UWTSD’s Harvard  Referencing Handbook.</a:t>
            </a:r>
            <a:endParaRPr lang="en-GB" dirty="0">
              <a:latin typeface="Calibri"/>
              <a:ea typeface="Calibri"/>
              <a:cs typeface="Calibri"/>
            </a:endParaRPr>
          </a:p>
          <a:p>
            <a:pPr marL="0" indent="0">
              <a:buNone/>
            </a:pP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rPr>
              <a:t> </a:t>
            </a:r>
            <a:r>
              <a:rPr lang="en-GB" dirty="0">
                <a:latin typeface="Calibri"/>
                <a:ea typeface="Calibri"/>
                <a:cs typeface="Calibri"/>
                <a:hlinkClick r:id="rId6"/>
              </a:rPr>
              <a:t>TurnitIn: Evaluating Sources Playlist</a:t>
            </a:r>
            <a:r>
              <a:rPr lang="en-GB" dirty="0">
                <a:latin typeface="Calibri"/>
                <a:ea typeface="Calibri"/>
                <a:cs typeface="Calibri"/>
              </a:rPr>
              <a:t>.</a:t>
            </a:r>
          </a:p>
          <a:p>
            <a:pPr marL="0" indent="0">
              <a:buNone/>
            </a:pPr>
            <a:endParaRPr lang="en-GB" dirty="0"/>
          </a:p>
        </p:txBody>
      </p:sp>
      <p:pic>
        <p:nvPicPr>
          <p:cNvPr id="5" name="Graphic 4" descr="Internet with solid fill">
            <a:extLst>
              <a:ext uri="{FF2B5EF4-FFF2-40B4-BE49-F238E27FC236}">
                <a16:creationId xmlns:a16="http://schemas.microsoft.com/office/drawing/2014/main" id="{93D2757D-7E4D-48B3-CB35-2FE4A94AEA5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779658" y="1592263"/>
            <a:ext cx="4130725" cy="4130725"/>
          </a:xfrm>
          <a:prstGeom prst="rect">
            <a:avLst/>
          </a:prstGeom>
        </p:spPr>
      </p:pic>
    </p:spTree>
    <p:extLst>
      <p:ext uri="{BB962C8B-B14F-4D97-AF65-F5344CB8AC3E}">
        <p14:creationId xmlns:p14="http://schemas.microsoft.com/office/powerpoint/2010/main" val="21957101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idx="4294967295"/>
          </p:nvPr>
        </p:nvSpPr>
        <p:spPr>
          <a:xfrm>
            <a:off x="0" y="0"/>
            <a:ext cx="5780088" cy="1004888"/>
          </a:xfrm>
        </p:spPr>
        <p:txBody>
          <a:bodyPr/>
          <a:lstStyle/>
          <a:p>
            <a:pPr algn="ctr"/>
            <a:r>
              <a:rPr lang="en-GB" dirty="0">
                <a:latin typeface="Calibri"/>
                <a:cs typeface="Calibri"/>
              </a:rPr>
              <a:t>Help is always available</a:t>
            </a:r>
            <a:endParaRPr lang="en-US" dirty="0"/>
          </a:p>
        </p:txBody>
      </p:sp>
      <p:sp>
        <p:nvSpPr>
          <p:cNvPr id="4" name="TextBox 3">
            <a:extLst>
              <a:ext uri="{FF2B5EF4-FFF2-40B4-BE49-F238E27FC236}">
                <a16:creationId xmlns:a16="http://schemas.microsoft.com/office/drawing/2014/main" id="{134578A5-024E-4685-8863-6C722C43D67B}"/>
              </a:ext>
            </a:extLst>
          </p:cNvPr>
          <p:cNvSpPr txBox="1"/>
          <p:nvPr/>
        </p:nvSpPr>
        <p:spPr>
          <a:xfrm>
            <a:off x="307384" y="1541215"/>
            <a:ext cx="4683071"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dirty="0">
              <a:ea typeface="+mn-lt"/>
              <a:cs typeface="+mn-lt"/>
            </a:endParaRPr>
          </a:p>
          <a:p>
            <a:pPr marL="457200" indent="-457200">
              <a:buFont typeface="Arial,Sans-Serif"/>
              <a:buChar char="•"/>
            </a:pPr>
            <a:r>
              <a:rPr lang="en-GB" sz="2600" b="1" dirty="0">
                <a:latin typeface="Calibri"/>
                <a:cs typeface="Calibri"/>
              </a:rPr>
              <a:t>Connie Davage </a:t>
            </a:r>
          </a:p>
          <a:p>
            <a:r>
              <a:rPr lang="en-GB" sz="2600" b="1" dirty="0">
                <a:latin typeface="Calibri"/>
                <a:cs typeface="Calibri"/>
              </a:rPr>
              <a:t>      </a:t>
            </a:r>
            <a:r>
              <a:rPr lang="en-GB" sz="2600" dirty="0">
                <a:latin typeface="Calibri"/>
                <a:cs typeface="Calibri"/>
              </a:rPr>
              <a:t>Academic Liaison Librarian</a:t>
            </a:r>
            <a:endParaRPr lang="en-GB" sz="2600" dirty="0">
              <a:ea typeface="+mn-lt"/>
              <a:cs typeface="+mn-lt"/>
            </a:endParaRPr>
          </a:p>
          <a:p>
            <a:r>
              <a:rPr lang="en-GB" sz="2600" dirty="0">
                <a:latin typeface="Calibri"/>
                <a:cs typeface="Calibri"/>
              </a:rPr>
              <a:t>      </a:t>
            </a:r>
            <a:r>
              <a:rPr lang="en-GB" sz="2600" dirty="0">
                <a:latin typeface="Calibri"/>
                <a:cs typeface="Calibri"/>
                <a:hlinkClick r:id="rId3"/>
              </a:rPr>
              <a:t>c.davage@uwtsd.ac.uk</a:t>
            </a:r>
            <a:endParaRPr lang="en-GB" sz="2600" dirty="0">
              <a:latin typeface="Calibri"/>
              <a:cs typeface="Calibri"/>
            </a:endParaRPr>
          </a:p>
          <a:p>
            <a:r>
              <a:rPr lang="en-GB" sz="2600" dirty="0">
                <a:latin typeface="Calibri"/>
                <a:cs typeface="Calibri"/>
              </a:rPr>
              <a:t> </a:t>
            </a:r>
            <a:endParaRPr lang="en-US" sz="2600" dirty="0">
              <a:ea typeface="+mn-lt"/>
              <a:cs typeface="+mn-lt"/>
            </a:endParaRPr>
          </a:p>
          <a:p>
            <a:pPr marL="457200" indent="-457200">
              <a:buFont typeface="Arial" panose="020B0604020202020204" pitchFamily="34" charset="0"/>
              <a:buChar char="•"/>
            </a:pPr>
            <a:r>
              <a:rPr lang="en-GB" sz="2600" dirty="0">
                <a:latin typeface="Calibri"/>
                <a:cs typeface="Calibri"/>
                <a:hlinkClick r:id="rId4"/>
              </a:rPr>
              <a:t>infoskills@uwtsd.ac.uk</a:t>
            </a:r>
            <a:endParaRPr lang="en-GB" sz="2600" dirty="0">
              <a:latin typeface="Calibri"/>
              <a:cs typeface="Calibri"/>
            </a:endParaRPr>
          </a:p>
          <a:p>
            <a:pPr marL="457200" indent="-457200">
              <a:buFont typeface="Arial,Sans-Serif"/>
              <a:buChar char="•"/>
            </a:pPr>
            <a:endParaRPr lang="en-GB" sz="2600" dirty="0">
              <a:latin typeface="Calibri"/>
              <a:ea typeface="+mn-lt"/>
              <a:cs typeface="Calibri"/>
            </a:endParaRPr>
          </a:p>
        </p:txBody>
      </p:sp>
      <p:pic>
        <p:nvPicPr>
          <p:cNvPr id="5" name="Picture 4" descr="A group of wooden tiles with letters on them&#10;&#10;AI-generated content may be incorrect.">
            <a:extLst>
              <a:ext uri="{FF2B5EF4-FFF2-40B4-BE49-F238E27FC236}">
                <a16:creationId xmlns:a16="http://schemas.microsoft.com/office/drawing/2014/main" id="{C9042952-23CB-1830-E426-2EA3468215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60966" y="1290353"/>
            <a:ext cx="6531033" cy="5050693"/>
          </a:xfrm>
          <a:prstGeom prst="rect">
            <a:avLst/>
          </a:prstGeom>
        </p:spPr>
      </p:pic>
    </p:spTree>
    <p:extLst>
      <p:ext uri="{BB962C8B-B14F-4D97-AF65-F5344CB8AC3E}">
        <p14:creationId xmlns:p14="http://schemas.microsoft.com/office/powerpoint/2010/main" val="9585026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4C77F7-B09F-35EE-3C01-CEFC089D8BC8}"/>
            </a:ext>
          </a:extLst>
        </p:cNvPr>
        <p:cNvGrpSpPr/>
        <p:nvPr/>
      </p:nvGrpSpPr>
      <p:grpSpPr>
        <a:xfrm>
          <a:off x="0" y="0"/>
          <a:ext cx="0" cy="0"/>
          <a:chOff x="0" y="0"/>
          <a:chExt cx="0" cy="0"/>
        </a:xfrm>
      </p:grpSpPr>
      <p:sp>
        <p:nvSpPr>
          <p:cNvPr id="8" name="Title 2">
            <a:extLst>
              <a:ext uri="{FF2B5EF4-FFF2-40B4-BE49-F238E27FC236}">
                <a16:creationId xmlns:a16="http://schemas.microsoft.com/office/drawing/2014/main" id="{E2092571-B2F7-7C31-BD5C-40DCE5C245BB}"/>
              </a:ext>
            </a:extLst>
          </p:cNvPr>
          <p:cNvSpPr txBox="1">
            <a:spLocks/>
          </p:cNvSpPr>
          <p:nvPr/>
        </p:nvSpPr>
        <p:spPr>
          <a:xfrm>
            <a:off x="6378926" y="1838961"/>
            <a:ext cx="5446198" cy="22254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dirty="0"/>
              <a:t>Let us know how we did.</a:t>
            </a:r>
          </a:p>
        </p:txBody>
      </p:sp>
      <p:sp>
        <p:nvSpPr>
          <p:cNvPr id="12" name="Subtitle 1">
            <a:extLst>
              <a:ext uri="{FF2B5EF4-FFF2-40B4-BE49-F238E27FC236}">
                <a16:creationId xmlns:a16="http://schemas.microsoft.com/office/drawing/2014/main" id="{372E4B3C-6A97-ECC8-F3BC-35DC10C74ABC}"/>
              </a:ext>
            </a:extLst>
          </p:cNvPr>
          <p:cNvSpPr>
            <a:spLocks noGrp="1"/>
          </p:cNvSpPr>
          <p:nvPr>
            <p:ph type="subTitle" idx="1"/>
          </p:nvPr>
        </p:nvSpPr>
        <p:spPr>
          <a:xfrm>
            <a:off x="6378926" y="4698064"/>
            <a:ext cx="5435249" cy="1046857"/>
          </a:xfrm>
        </p:spPr>
        <p:txBody>
          <a:bodyPr/>
          <a:lstStyle/>
          <a:p>
            <a:r>
              <a:rPr lang="en-GB" dirty="0"/>
              <a:t>If you have 5 minutes, please scan the QR code and fill out our feedback form. </a:t>
            </a:r>
          </a:p>
        </p:txBody>
      </p:sp>
      <p:pic>
        <p:nvPicPr>
          <p:cNvPr id="19" name="Picture 18">
            <a:extLst>
              <a:ext uri="{FF2B5EF4-FFF2-40B4-BE49-F238E27FC236}">
                <a16:creationId xmlns:a16="http://schemas.microsoft.com/office/drawing/2014/main" id="{BBF079A3-45B6-0A7F-BD49-1B9F932581E8}"/>
              </a:ext>
            </a:extLst>
          </p:cNvPr>
          <p:cNvPicPr>
            <a:picLocks noChangeAspect="1"/>
          </p:cNvPicPr>
          <p:nvPr/>
        </p:nvPicPr>
        <p:blipFill>
          <a:blip r:embed="rId3"/>
          <a:stretch>
            <a:fillRect/>
          </a:stretch>
        </p:blipFill>
        <p:spPr>
          <a:xfrm>
            <a:off x="750566" y="973457"/>
            <a:ext cx="4601217" cy="4525006"/>
          </a:xfrm>
          <a:prstGeom prst="rect">
            <a:avLst/>
          </a:prstGeom>
        </p:spPr>
      </p:pic>
    </p:spTree>
    <p:extLst>
      <p:ext uri="{BB962C8B-B14F-4D97-AF65-F5344CB8AC3E}">
        <p14:creationId xmlns:p14="http://schemas.microsoft.com/office/powerpoint/2010/main" val="196763925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177eb1a9-d182-4967-8a92-b3ef6d331baf"/>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infoskills (1)" id="{8922DA5D-4F5E-4917-9E69-F4754099A351}" vid="{E55864B7-8172-4883-9242-DE6CFFD1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a308fc74-0b47-4e21-bbf8-e3a69c4a2084"/>
    <ds:schemaRef ds:uri="0ff53c00-e326-45a7-a061-0f5487e81cfb"/>
    <ds:schemaRef ds:uri="http://www.w3.org/XML/1998/namespace"/>
    <ds:schemaRef ds:uri="http://purl.org/dc/dcmityp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6E59E92B-10D4-40E7-BF1F-40FD891F7F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Presentation-mustard</Template>
  <TotalTime>0</TotalTime>
  <Words>4044</Words>
  <Application>Microsoft Office PowerPoint</Application>
  <PresentationFormat>Widescreen</PresentationFormat>
  <Paragraphs>409</Paragraphs>
  <Slides>48</Slides>
  <Notes>36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48</vt:i4>
      </vt:variant>
    </vt:vector>
  </HeadingPairs>
  <TitlesOfParts>
    <vt:vector size="58" baseType="lpstr">
      <vt:lpstr>Arial,Sans-Serif</vt:lpstr>
      <vt:lpstr>avenir-regular-class</vt:lpstr>
      <vt:lpstr>Aptos</vt:lpstr>
      <vt:lpstr>Arial</vt:lpstr>
      <vt:lpstr>Calibri</vt:lpstr>
      <vt:lpstr>Calibri Light</vt:lpstr>
      <vt:lpstr>Lato</vt:lpstr>
      <vt:lpstr>Lucida Sans</vt:lpstr>
      <vt:lpstr>Wingdings</vt:lpstr>
      <vt:lpstr>Office Theme</vt:lpstr>
      <vt:lpstr>Harvard Referencing: the basics</vt:lpstr>
      <vt:lpstr>Background</vt:lpstr>
      <vt:lpstr>PowerPoint Presentation</vt:lpstr>
      <vt:lpstr>PowerPoint Presentation</vt:lpstr>
      <vt:lpstr>Referencing Process</vt:lpstr>
      <vt:lpstr>Writing your references</vt:lpstr>
      <vt:lpstr>PowerPoint Presentation</vt:lpstr>
      <vt:lpstr>Integrating sources into your work</vt:lpstr>
      <vt:lpstr>Quoting v Paraphrasing</vt:lpstr>
      <vt:lpstr>Example</vt:lpstr>
      <vt:lpstr>Parenthetical Citation</vt:lpstr>
      <vt:lpstr>Narrative Citation</vt:lpstr>
      <vt:lpstr>Example</vt:lpstr>
      <vt:lpstr>Quoting</vt:lpstr>
      <vt:lpstr>Examples: Direct (short) quote</vt:lpstr>
      <vt:lpstr>Which in-text citation is correct?</vt:lpstr>
      <vt:lpstr>Which in-text citation is correct?</vt:lpstr>
      <vt:lpstr>Spot the in-text citations</vt:lpstr>
      <vt:lpstr>Spot the in-text citations</vt:lpstr>
      <vt:lpstr>Useful Resources</vt:lpstr>
      <vt:lpstr>What information makes up a reference?</vt:lpstr>
      <vt:lpstr>The reference list…</vt:lpstr>
      <vt:lpstr>Referencing a book</vt:lpstr>
      <vt:lpstr>Copyright page...</vt:lpstr>
      <vt:lpstr>Reference List: Book</vt:lpstr>
      <vt:lpstr>Harvard referencing: books</vt:lpstr>
      <vt:lpstr>Referencing a journal article</vt:lpstr>
      <vt:lpstr>Referencing a journal article. </vt:lpstr>
      <vt:lpstr>Harvard referencing: journal article</vt:lpstr>
      <vt:lpstr>Web page with individual author.</vt:lpstr>
      <vt:lpstr>Web page with individual author.</vt:lpstr>
      <vt:lpstr>Web page with organisation as author. </vt:lpstr>
      <vt:lpstr>Harvard referenceing: web page</vt:lpstr>
      <vt:lpstr>Harvard referencing: what's wrong?</vt:lpstr>
      <vt:lpstr>Harvard referencing: what's wrong?</vt:lpstr>
      <vt:lpstr>Harvard referencing: what's wrong?</vt:lpstr>
      <vt:lpstr>Exercise: blog</vt:lpstr>
      <vt:lpstr>Exercise: HR magazine</vt:lpstr>
      <vt:lpstr>Exercise: podcast</vt:lpstr>
      <vt:lpstr>Referencing Help</vt:lpstr>
      <vt:lpstr>MyBib</vt:lpstr>
      <vt:lpstr>ZoteroBib</vt:lpstr>
      <vt:lpstr>RefWorks.</vt:lpstr>
      <vt:lpstr>Citation manager tools</vt:lpstr>
      <vt:lpstr>PowerPoint Presentation</vt:lpstr>
      <vt:lpstr>Useful resource links</vt:lpstr>
      <vt:lpstr>Help is always available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Connie Davage</cp:lastModifiedBy>
  <cp:revision>8</cp:revision>
  <dcterms:created xsi:type="dcterms:W3CDTF">2019-08-13T11:11:50Z</dcterms:created>
  <dcterms:modified xsi:type="dcterms:W3CDTF">2025-10-09T15:08:17Z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