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62" r:id="rId2"/>
    <p:sldId id="256" r:id="rId3"/>
    <p:sldId id="257" r:id="rId4"/>
    <p:sldId id="258" r:id="rId5"/>
    <p:sldId id="264" r:id="rId6"/>
    <p:sldId id="265" r:id="rId7"/>
    <p:sldId id="259" r:id="rId8"/>
    <p:sldId id="263" r:id="rId9"/>
    <p:sldId id="260" r:id="rId10"/>
    <p:sldId id="261"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009"/>
    <p:restoredTop sz="96405"/>
  </p:normalViewPr>
  <p:slideViewPr>
    <p:cSldViewPr snapToGrid="0">
      <p:cViewPr>
        <p:scale>
          <a:sx n="102" d="100"/>
          <a:sy n="102" d="100"/>
        </p:scale>
        <p:origin x="1568" y="13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a:pPr/>
              <a:t>7/12/26</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a:t>7/12/26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a:pPr/>
              <a:t>7/12/26</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a:t>7/12/26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a:t>7/12/26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a:t>7/12/26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a:t>7/12/26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a:pPr/>
              <a:t>7/12/26</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a:pPr/>
              <a:t>7/12/26</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a:t>7/12/26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a:t>7/12/26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a:pPr/>
              <a:t>7/12/26</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microsoft.com/office/2017/06/relationships/model3d" Target="../media/model3d1.glb"/><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microsoft.com/office/2017/06/relationships/model3d" Target="../media/model3d1.glb"/><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wallstreetmojo.com/fishbone-diagram/" TargetMode="External"/><Relationship Id="rId2" Type="http://schemas.openxmlformats.org/officeDocument/2006/relationships/hyperlink" Target="https://www.cipd.org/en/knowledge/factsheets/pestle-analysis-factshee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24874-ED0E-9CDD-412A-462847D87495}"/>
              </a:ext>
            </a:extLst>
          </p:cNvPr>
          <p:cNvSpPr>
            <a:spLocks noGrp="1"/>
          </p:cNvSpPr>
          <p:nvPr>
            <p:ph type="title"/>
          </p:nvPr>
        </p:nvSpPr>
        <p:spPr/>
        <p:txBody>
          <a:bodyPr>
            <a:normAutofit fontScale="90000"/>
          </a:bodyPr>
          <a:lstStyle/>
          <a:p>
            <a:pPr algn="ctr"/>
            <a:r>
              <a:rPr lang="en-US" dirty="0"/>
              <a:t>Abdul-Azeez Simisola Obileye 2531449</a:t>
            </a:r>
            <a:br>
              <a:rPr lang="en-US" dirty="0"/>
            </a:br>
            <a:br>
              <a:rPr lang="en-US" dirty="0"/>
            </a:br>
            <a:endParaRPr lang="en-US" dirty="0"/>
          </a:p>
        </p:txBody>
      </p:sp>
      <p:sp>
        <p:nvSpPr>
          <p:cNvPr id="3" name="Content Placeholder 2">
            <a:extLst>
              <a:ext uri="{FF2B5EF4-FFF2-40B4-BE49-F238E27FC236}">
                <a16:creationId xmlns:a16="http://schemas.microsoft.com/office/drawing/2014/main" id="{F28C4964-49D3-CC60-2721-BCF64B64E9DA}"/>
              </a:ext>
            </a:extLst>
          </p:cNvPr>
          <p:cNvSpPr>
            <a:spLocks noGrp="1"/>
          </p:cNvSpPr>
          <p:nvPr>
            <p:ph idx="1"/>
          </p:nvPr>
        </p:nvSpPr>
        <p:spPr/>
        <p:txBody>
          <a:bodyPr>
            <a:normAutofit/>
          </a:bodyPr>
          <a:lstStyle/>
          <a:p>
            <a:pPr marL="0" indent="0" algn="ctr">
              <a:buNone/>
            </a:pPr>
            <a:r>
              <a:rPr lang="en-US" sz="3200" dirty="0"/>
              <a:t>PROBLEM SOLVING AND DECISION MAKING</a:t>
            </a:r>
          </a:p>
          <a:p>
            <a:pPr marL="0" indent="0" algn="ctr">
              <a:buNone/>
            </a:pPr>
            <a:r>
              <a:rPr lang="en-US" sz="3200" dirty="0"/>
              <a:t>Assessment 1</a:t>
            </a:r>
          </a:p>
          <a:p>
            <a:pPr marL="0" indent="0" algn="ctr">
              <a:buNone/>
            </a:pPr>
            <a:endParaRPr lang="en-US" sz="3200" dirty="0"/>
          </a:p>
          <a:p>
            <a:pPr marL="0" indent="0" algn="ctr">
              <a:buNone/>
            </a:pPr>
            <a:r>
              <a:rPr lang="en-US" sz="3200" dirty="0"/>
              <a:t>Individual Presentation </a:t>
            </a:r>
          </a:p>
          <a:p>
            <a:pPr marL="0" indent="0" algn="ctr">
              <a:buNone/>
            </a:pPr>
            <a:r>
              <a:rPr lang="en-US" sz="3200" dirty="0"/>
              <a:t>Basil’s Bakery</a:t>
            </a:r>
          </a:p>
        </p:txBody>
      </p:sp>
    </p:spTree>
    <p:extLst>
      <p:ext uri="{BB962C8B-B14F-4D97-AF65-F5344CB8AC3E}">
        <p14:creationId xmlns:p14="http://schemas.microsoft.com/office/powerpoint/2010/main" val="39590808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52EAC-96FF-C7F1-CA43-EB9FC12B7AA8}"/>
              </a:ext>
            </a:extLst>
          </p:cNvPr>
          <p:cNvSpPr>
            <a:spLocks noGrp="1"/>
          </p:cNvSpPr>
          <p:nvPr>
            <p:ph type="ctrTitle"/>
          </p:nvPr>
        </p:nvSpPr>
        <p:spPr/>
        <p:txBody>
          <a:bodyPr/>
          <a:lstStyle/>
          <a:p>
            <a:r>
              <a:rPr lang="en-US" dirty="0"/>
              <a:t>BASIL’S BAKErY</a:t>
            </a:r>
          </a:p>
        </p:txBody>
      </p:sp>
    </p:spTree>
    <p:extLst>
      <p:ext uri="{BB962C8B-B14F-4D97-AF65-F5344CB8AC3E}">
        <p14:creationId xmlns:p14="http://schemas.microsoft.com/office/powerpoint/2010/main" val="3728164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51B0F-34FD-55F5-F750-0D961BFCAA2A}"/>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6AB30FF9-9C8E-3C6E-9500-1F68FC460F00}"/>
              </a:ext>
            </a:extLst>
          </p:cNvPr>
          <p:cNvSpPr>
            <a:spLocks noGrp="1"/>
          </p:cNvSpPr>
          <p:nvPr>
            <p:ph idx="1"/>
          </p:nvPr>
        </p:nvSpPr>
        <p:spPr/>
        <p:txBody>
          <a:bodyPr/>
          <a:lstStyle/>
          <a:p>
            <a:pPr marL="0" indent="0">
              <a:buNone/>
            </a:pPr>
            <a:r>
              <a:rPr lang="en-US" dirty="0"/>
              <a:t>Basil’s Bakery is an independent artisan bakery located in a shopping retail parkin Coventry. Established 2015, Basil’s Bakery proudly promotes organic ingredients used in breads, cakes and pastries.</a:t>
            </a:r>
          </a:p>
          <a:p>
            <a:pPr marL="0" indent="0">
              <a:buNone/>
            </a:pPr>
            <a:r>
              <a:rPr lang="en-US" dirty="0"/>
              <a:t>Annual sales increased yearly until 2020 when the covid-19 epidemic and the country was lockdown and restrictions was imposed. Sales decreased during this periods and become stagnated between 2023-2025.</a:t>
            </a:r>
          </a:p>
          <a:p>
            <a:pPr marL="0" indent="0">
              <a:buNone/>
            </a:pPr>
            <a:r>
              <a:rPr lang="en-US" dirty="0"/>
              <a:t>By the end of this presentation I will identify the problematic issues, halting the business sales and solutions Basil will implement to sustain long-term operational growth.</a:t>
            </a:r>
          </a:p>
        </p:txBody>
      </p:sp>
    </p:spTree>
    <p:extLst>
      <p:ext uri="{BB962C8B-B14F-4D97-AF65-F5344CB8AC3E}">
        <p14:creationId xmlns:p14="http://schemas.microsoft.com/office/powerpoint/2010/main" val="25390755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CF805-2B94-C4D5-E18B-70EE0E460539}"/>
              </a:ext>
            </a:extLst>
          </p:cNvPr>
          <p:cNvSpPr>
            <a:spLocks noGrp="1"/>
          </p:cNvSpPr>
          <p:nvPr>
            <p:ph type="title"/>
          </p:nvPr>
        </p:nvSpPr>
        <p:spPr/>
        <p:txBody>
          <a:bodyPr/>
          <a:lstStyle/>
          <a:p>
            <a:r>
              <a:rPr lang="en-US" dirty="0"/>
              <a:t>Key Issues</a:t>
            </a:r>
          </a:p>
        </p:txBody>
      </p:sp>
      <p:sp>
        <p:nvSpPr>
          <p:cNvPr id="3" name="Content Placeholder 2">
            <a:extLst>
              <a:ext uri="{FF2B5EF4-FFF2-40B4-BE49-F238E27FC236}">
                <a16:creationId xmlns:a16="http://schemas.microsoft.com/office/drawing/2014/main" id="{61A29545-7EEC-1257-8331-C33F98CEE99F}"/>
              </a:ext>
            </a:extLst>
          </p:cNvPr>
          <p:cNvSpPr>
            <a:spLocks noGrp="1"/>
          </p:cNvSpPr>
          <p:nvPr>
            <p:ph idx="1"/>
          </p:nvPr>
        </p:nvSpPr>
        <p:spPr>
          <a:xfrm>
            <a:off x="1371601" y="2286000"/>
            <a:ext cx="4724400" cy="3581400"/>
          </a:xfrm>
        </p:spPr>
        <p:txBody>
          <a:bodyPr/>
          <a:lstStyle/>
          <a:p>
            <a:r>
              <a:rPr lang="en-US" dirty="0"/>
              <a:t>Reduced consumer footfall</a:t>
            </a:r>
          </a:p>
          <a:p>
            <a:r>
              <a:rPr lang="en-US" dirty="0"/>
              <a:t>Changes in customer working patterns</a:t>
            </a:r>
          </a:p>
          <a:p>
            <a:r>
              <a:rPr lang="en-US" dirty="0"/>
              <a:t>Loss of existing customers</a:t>
            </a:r>
          </a:p>
          <a:p>
            <a:r>
              <a:rPr lang="en-US" dirty="0"/>
              <a:t>Limited customer convenience </a:t>
            </a:r>
          </a:p>
          <a:p>
            <a:r>
              <a:rPr lang="en-US" dirty="0"/>
              <a:t>Rising company overheads</a:t>
            </a:r>
          </a:p>
        </p:txBody>
      </p:sp>
      <p:sp>
        <p:nvSpPr>
          <p:cNvPr id="6" name="TextBox 5">
            <a:extLst>
              <a:ext uri="{FF2B5EF4-FFF2-40B4-BE49-F238E27FC236}">
                <a16:creationId xmlns:a16="http://schemas.microsoft.com/office/drawing/2014/main" id="{1FF92864-FB7B-63A4-EB73-68284387CBEF}"/>
              </a:ext>
            </a:extLst>
          </p:cNvPr>
          <p:cNvSpPr txBox="1"/>
          <p:nvPr/>
        </p:nvSpPr>
        <p:spPr>
          <a:xfrm>
            <a:off x="6172200" y="2165465"/>
            <a:ext cx="2576944" cy="1754326"/>
          </a:xfrm>
          <a:prstGeom prst="rect">
            <a:avLst/>
          </a:prstGeom>
          <a:solidFill>
            <a:srgbClr val="92D050"/>
          </a:solidFill>
        </p:spPr>
        <p:txBody>
          <a:bodyPr wrap="square" rtlCol="0">
            <a:spAutoFit/>
          </a:bodyPr>
          <a:lstStyle/>
          <a:p>
            <a:r>
              <a:rPr lang="en-US" dirty="0"/>
              <a:t>	      </a:t>
            </a:r>
            <a:r>
              <a:rPr lang="en-US" b="1" u="sng" dirty="0"/>
              <a:t>External</a:t>
            </a:r>
          </a:p>
          <a:p>
            <a:pPr algn="ctr"/>
            <a:r>
              <a:rPr lang="en-US" dirty="0"/>
              <a:t>Hybrid working</a:t>
            </a:r>
          </a:p>
          <a:p>
            <a:pPr algn="ctr"/>
            <a:r>
              <a:rPr lang="en-US" dirty="0"/>
              <a:t>Shop closures</a:t>
            </a:r>
          </a:p>
          <a:p>
            <a:pPr algn="ctr"/>
            <a:r>
              <a:rPr lang="en-US" dirty="0"/>
              <a:t>Reduced footfall</a:t>
            </a:r>
          </a:p>
          <a:p>
            <a:pPr algn="ctr"/>
            <a:r>
              <a:rPr lang="en-US" dirty="0"/>
              <a:t>Customer redundancies</a:t>
            </a:r>
          </a:p>
          <a:p>
            <a:pPr algn="ctr"/>
            <a:r>
              <a:rPr lang="en-US" dirty="0"/>
              <a:t>Inflation on stock</a:t>
            </a:r>
          </a:p>
        </p:txBody>
      </p:sp>
      <p:sp>
        <p:nvSpPr>
          <p:cNvPr id="7" name="TextBox 6">
            <a:extLst>
              <a:ext uri="{FF2B5EF4-FFF2-40B4-BE49-F238E27FC236}">
                <a16:creationId xmlns:a16="http://schemas.microsoft.com/office/drawing/2014/main" id="{A4A65F48-8118-1400-03AE-B6C0959F83B3}"/>
              </a:ext>
            </a:extLst>
          </p:cNvPr>
          <p:cNvSpPr txBox="1"/>
          <p:nvPr/>
        </p:nvSpPr>
        <p:spPr>
          <a:xfrm>
            <a:off x="8975666" y="2165465"/>
            <a:ext cx="2966952" cy="1754326"/>
          </a:xfrm>
          <a:prstGeom prst="rect">
            <a:avLst/>
          </a:prstGeom>
          <a:solidFill>
            <a:schemeClr val="accent6">
              <a:lumMod val="60000"/>
              <a:lumOff val="40000"/>
            </a:schemeClr>
          </a:solidFill>
        </p:spPr>
        <p:txBody>
          <a:bodyPr wrap="square" rtlCol="0">
            <a:spAutoFit/>
          </a:bodyPr>
          <a:lstStyle/>
          <a:p>
            <a:r>
              <a:rPr lang="en-US" dirty="0"/>
              <a:t>	         </a:t>
            </a:r>
            <a:r>
              <a:rPr lang="en-US" b="1" u="sng" dirty="0"/>
              <a:t>Internal</a:t>
            </a:r>
          </a:p>
          <a:p>
            <a:pPr algn="ctr"/>
            <a:r>
              <a:rPr lang="en-US" dirty="0"/>
              <a:t>Limited operational capacity</a:t>
            </a:r>
          </a:p>
          <a:p>
            <a:pPr algn="ctr"/>
            <a:r>
              <a:rPr lang="en-US" dirty="0"/>
              <a:t>Waiting times</a:t>
            </a:r>
          </a:p>
          <a:p>
            <a:pPr algn="ctr"/>
            <a:r>
              <a:rPr lang="en-US" dirty="0"/>
              <a:t>Pre-order system limited</a:t>
            </a:r>
          </a:p>
          <a:p>
            <a:pPr algn="ctr"/>
            <a:r>
              <a:rPr lang="en-US" dirty="0"/>
              <a:t>Basil onsite reliance </a:t>
            </a:r>
          </a:p>
          <a:p>
            <a:pPr algn="ctr"/>
            <a:r>
              <a:rPr lang="en-US" dirty="0"/>
              <a:t>Lack of delivery service </a:t>
            </a:r>
          </a:p>
        </p:txBody>
      </p:sp>
    </p:spTree>
    <p:extLst>
      <p:ext uri="{BB962C8B-B14F-4D97-AF65-F5344CB8AC3E}">
        <p14:creationId xmlns:p14="http://schemas.microsoft.com/office/powerpoint/2010/main" val="3317539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2DC82-1014-A574-DDF0-F6406608365D}"/>
              </a:ext>
            </a:extLst>
          </p:cNvPr>
          <p:cNvSpPr>
            <a:spLocks noGrp="1"/>
          </p:cNvSpPr>
          <p:nvPr>
            <p:ph type="title"/>
          </p:nvPr>
        </p:nvSpPr>
        <p:spPr/>
        <p:txBody>
          <a:bodyPr/>
          <a:lstStyle/>
          <a:p>
            <a:r>
              <a:rPr lang="en-US" dirty="0"/>
              <a:t>5W2H </a:t>
            </a:r>
            <a:r>
              <a:rPr lang="en-US" sz="1800" dirty="0"/>
              <a:t>(PART1)</a:t>
            </a:r>
            <a:endParaRPr lang="en-US" dirty="0"/>
          </a:p>
        </p:txBody>
      </p:sp>
      <p:sp>
        <p:nvSpPr>
          <p:cNvPr id="3" name="Content Placeholder 2">
            <a:extLst>
              <a:ext uri="{FF2B5EF4-FFF2-40B4-BE49-F238E27FC236}">
                <a16:creationId xmlns:a16="http://schemas.microsoft.com/office/drawing/2014/main" id="{D6624813-5F7D-190E-70A5-58CCA4F93A5C}"/>
              </a:ext>
            </a:extLst>
          </p:cNvPr>
          <p:cNvSpPr>
            <a:spLocks noGrp="1"/>
          </p:cNvSpPr>
          <p:nvPr>
            <p:ph idx="1"/>
          </p:nvPr>
        </p:nvSpPr>
        <p:spPr/>
        <p:txBody>
          <a:bodyPr>
            <a:normAutofit fontScale="92500" lnSpcReduction="20000"/>
          </a:bodyPr>
          <a:lstStyle/>
          <a:p>
            <a:r>
              <a:rPr lang="en-US" b="1" dirty="0">
                <a:solidFill>
                  <a:srgbClr val="FF0000"/>
                </a:solidFill>
              </a:rPr>
              <a:t>Who-</a:t>
            </a:r>
            <a:r>
              <a:rPr lang="en-US" dirty="0"/>
              <a:t> The stakeholders which include Basil and his employees, warehouse workers, retail workers, offices workers and suppliers of organic ingredients </a:t>
            </a:r>
          </a:p>
          <a:p>
            <a:endParaRPr lang="en-US" dirty="0"/>
          </a:p>
          <a:p>
            <a:r>
              <a:rPr lang="en-US" b="1" dirty="0">
                <a:solidFill>
                  <a:srgbClr val="FF0000"/>
                </a:solidFill>
              </a:rPr>
              <a:t>What-</a:t>
            </a:r>
            <a:r>
              <a:rPr lang="en-US" dirty="0"/>
              <a:t> Stagnant sales is what Basil’s Bakery is experiencing, sitting about 25% below 2019 sales between 2023-2025.</a:t>
            </a:r>
          </a:p>
          <a:p>
            <a:endParaRPr lang="en-US" dirty="0"/>
          </a:p>
          <a:p>
            <a:r>
              <a:rPr lang="en-US" b="1" dirty="0">
                <a:solidFill>
                  <a:srgbClr val="FF0000"/>
                </a:solidFill>
              </a:rPr>
              <a:t>Where-</a:t>
            </a:r>
            <a:r>
              <a:rPr lang="en-US" dirty="0"/>
              <a:t> Basil’s Bakery is locate in an retail park in Coventry, fallen footfall and shop closures has been evident post 2020 lockdown.</a:t>
            </a:r>
          </a:p>
          <a:p>
            <a:endParaRPr lang="en-US" dirty="0"/>
          </a:p>
          <a:p>
            <a:r>
              <a:rPr lang="en-US" b="1" dirty="0">
                <a:solidFill>
                  <a:srgbClr val="FF0000"/>
                </a:solidFill>
              </a:rPr>
              <a:t>When-</a:t>
            </a:r>
            <a:r>
              <a:rPr lang="en-US" dirty="0"/>
              <a:t> sales declined rabidly during 2020 lockdown and never returned to its original sales forecast pre-pandemic.</a:t>
            </a:r>
          </a:p>
          <a:p>
            <a:endParaRPr lang="en-US" dirty="0"/>
          </a:p>
          <a:p>
            <a:pPr marL="0" indent="0">
              <a:buNone/>
            </a:pPr>
            <a:endParaRPr lang="en-US" dirty="0"/>
          </a:p>
        </p:txBody>
      </p:sp>
    </p:spTree>
    <p:extLst>
      <p:ext uri="{BB962C8B-B14F-4D97-AF65-F5344CB8AC3E}">
        <p14:creationId xmlns:p14="http://schemas.microsoft.com/office/powerpoint/2010/main" val="3262929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E05DB-6749-5742-2EB4-06476F888EBC}"/>
              </a:ext>
            </a:extLst>
          </p:cNvPr>
          <p:cNvSpPr>
            <a:spLocks noGrp="1"/>
          </p:cNvSpPr>
          <p:nvPr>
            <p:ph type="title"/>
          </p:nvPr>
        </p:nvSpPr>
        <p:spPr/>
        <p:txBody>
          <a:bodyPr/>
          <a:lstStyle/>
          <a:p>
            <a:r>
              <a:rPr lang="en-US" dirty="0"/>
              <a:t>5W2H </a:t>
            </a:r>
            <a:r>
              <a:rPr lang="en-US" sz="1800" dirty="0"/>
              <a:t>(PART2)</a:t>
            </a:r>
            <a:endParaRPr lang="en-US" dirty="0"/>
          </a:p>
        </p:txBody>
      </p:sp>
      <p:sp>
        <p:nvSpPr>
          <p:cNvPr id="3" name="Content Placeholder 2">
            <a:extLst>
              <a:ext uri="{FF2B5EF4-FFF2-40B4-BE49-F238E27FC236}">
                <a16:creationId xmlns:a16="http://schemas.microsoft.com/office/drawing/2014/main" id="{62DC6B2F-A383-C7F0-DD3D-0CEF88F906CA}"/>
              </a:ext>
            </a:extLst>
          </p:cNvPr>
          <p:cNvSpPr>
            <a:spLocks noGrp="1"/>
          </p:cNvSpPr>
          <p:nvPr>
            <p:ph idx="1"/>
          </p:nvPr>
        </p:nvSpPr>
        <p:spPr/>
        <p:txBody>
          <a:bodyPr/>
          <a:lstStyle/>
          <a:p>
            <a:r>
              <a:rPr lang="en-US" b="1" dirty="0">
                <a:solidFill>
                  <a:srgbClr val="FF0000"/>
                </a:solidFill>
              </a:rPr>
              <a:t>Why-</a:t>
            </a:r>
            <a:r>
              <a:rPr lang="en-US" dirty="0"/>
              <a:t> Shop closures, reduced consumer footfall, hybrid working, limited pre –order service, no delivery service, long waiting time and rising operational overheads</a:t>
            </a:r>
          </a:p>
          <a:p>
            <a:endParaRPr lang="en-US" dirty="0"/>
          </a:p>
          <a:p>
            <a:r>
              <a:rPr lang="en-US" b="1" dirty="0">
                <a:solidFill>
                  <a:srgbClr val="FF0000"/>
                </a:solidFill>
              </a:rPr>
              <a:t>How-</a:t>
            </a:r>
            <a:r>
              <a:rPr lang="en-US" dirty="0"/>
              <a:t> These factors have decreased consumer footfall, increased operational overheads and decreased the ability to adapt to operational change that will fit consumers needs and expectation </a:t>
            </a:r>
          </a:p>
          <a:p>
            <a:endParaRPr lang="en-US" dirty="0"/>
          </a:p>
          <a:p>
            <a:r>
              <a:rPr lang="en-US" b="1" dirty="0">
                <a:solidFill>
                  <a:srgbClr val="FF0000"/>
                </a:solidFill>
              </a:rPr>
              <a:t>How much-  </a:t>
            </a:r>
            <a:r>
              <a:rPr lang="en-US" dirty="0">
                <a:solidFill>
                  <a:schemeClr val="tx1"/>
                </a:solidFill>
              </a:rPr>
              <a:t>Sales are 25% below 2019 levels, whilst operational overheads have all increased such as rent, utilities, insurance and business rates.</a:t>
            </a:r>
            <a:endParaRPr lang="en-US" b="1" dirty="0">
              <a:solidFill>
                <a:srgbClr val="FF0000"/>
              </a:solidFill>
            </a:endParaRPr>
          </a:p>
        </p:txBody>
      </p:sp>
    </p:spTree>
    <p:extLst>
      <p:ext uri="{BB962C8B-B14F-4D97-AF65-F5344CB8AC3E}">
        <p14:creationId xmlns:p14="http://schemas.microsoft.com/office/powerpoint/2010/main" val="1555559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88EA5-4584-B8A5-B758-62C831C37B71}"/>
              </a:ext>
            </a:extLst>
          </p:cNvPr>
          <p:cNvSpPr>
            <a:spLocks noGrp="1"/>
          </p:cNvSpPr>
          <p:nvPr>
            <p:ph type="title"/>
          </p:nvPr>
        </p:nvSpPr>
        <p:spPr/>
        <p:txBody>
          <a:bodyPr/>
          <a:lstStyle/>
          <a:p>
            <a:r>
              <a:rPr lang="en-US" dirty="0"/>
              <a:t>PESTLE ANALYSIS </a:t>
            </a:r>
            <a:r>
              <a:rPr lang="en-US" sz="1800" dirty="0"/>
              <a:t>(PART 1)</a:t>
            </a:r>
            <a:endParaRPr lang="en-US" dirty="0"/>
          </a:p>
        </p:txBody>
      </p:sp>
      <mc:AlternateContent xmlns:mc="http://schemas.openxmlformats.org/markup-compatibility/2006">
        <mc:Choice xmlns:am3d="http://schemas.microsoft.com/office/drawing/2017/model3d" Requires="am3d">
          <p:graphicFrame>
            <p:nvGraphicFramePr>
              <p:cNvPr id="16" name="Content Placeholder 15" descr="Biscuit cutter – hexagon 1">
                <a:extLst>
                  <a:ext uri="{FF2B5EF4-FFF2-40B4-BE49-F238E27FC236}">
                    <a16:creationId xmlns:a16="http://schemas.microsoft.com/office/drawing/2014/main" id="{0DB4B060-551F-45E8-1DA4-C3FC5250F851}"/>
                  </a:ext>
                </a:extLst>
              </p:cNvPr>
              <p:cNvGraphicFramePr>
                <a:graphicFrameLocks noGrp="1" noChangeAspect="1"/>
              </p:cNvGraphicFramePr>
              <p:nvPr>
                <p:ph idx="1"/>
                <p:extLst>
                  <p:ext uri="{D42A27DB-BD31-4B8C-83A1-F6EECF244321}">
                    <p14:modId xmlns:p14="http://schemas.microsoft.com/office/powerpoint/2010/main" val="2892531623"/>
                  </p:ext>
                </p:extLst>
              </p:nvPr>
            </p:nvGraphicFramePr>
            <p:xfrm>
              <a:off x="8533251" y="1890798"/>
              <a:ext cx="3078260" cy="2778910"/>
            </p:xfrm>
            <a:graphic>
              <a:graphicData uri="http://schemas.microsoft.com/office/drawing/2017/model3d">
                <am3d:model3d r:embed="rId2">
                  <am3d:spPr>
                    <a:xfrm>
                      <a:off x="0" y="0"/>
                      <a:ext cx="3078260" cy="2778910"/>
                    </a:xfrm>
                    <a:prstGeom prst="rect">
                      <a:avLst/>
                    </a:prstGeom>
                  </am3d:spPr>
                  <am3d:camera>
                    <am3d:pos x="0" y="0" z="63157207"/>
                    <am3d:up dx="0" dy="36000000" dz="0"/>
                    <am3d:lookAt x="0" y="0" z="0"/>
                    <am3d:perspective fov="2700000"/>
                  </am3d:camera>
                  <am3d:trans>
                    <am3d:meterPerModelUnit n="11506339" d="1000000"/>
                    <am3d:preTrans dx="-31564188" dy="-19729835" dz="27422862"/>
                    <am3d:scale>
                      <am3d:sx n="1000000" d="1000000"/>
                      <am3d:sy n="1000000" d="1000000"/>
                      <am3d:sz n="1000000" d="1000000"/>
                    </am3d:scale>
                    <am3d:rot ax="2941546" ay="-15098" az="-17425"/>
                    <am3d:postTrans dx="0" dy="0" dz="0"/>
                  </am3d:trans>
                  <am3d:raster rName="Office3DRenderer" rVer="16.0.8326">
                    <am3d:blip r:embed="rId3"/>
                  </am3d:raster>
                  <am3d:objViewport viewportSz="442104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6" name="Content Placeholder 15" descr="Biscuit cutter – hexagon 1">
                <a:extLst>
                  <a:ext uri="{FF2B5EF4-FFF2-40B4-BE49-F238E27FC236}">
                    <a16:creationId xmlns:a16="http://schemas.microsoft.com/office/drawing/2014/main" id="{0DB4B060-551F-45E8-1DA4-C3FC5250F851}"/>
                  </a:ext>
                </a:extLst>
              </p:cNvPr>
              <p:cNvPicPr>
                <a:picLocks noGrp="1" noRot="1" noChangeAspect="1" noMove="1" noResize="1" noEditPoints="1" noAdjustHandles="1" noChangeArrowheads="1" noChangeShapeType="1" noCrop="1"/>
              </p:cNvPicPr>
              <p:nvPr/>
            </p:nvPicPr>
            <p:blipFill>
              <a:blip r:embed="rId3"/>
              <a:stretch>
                <a:fillRect/>
              </a:stretch>
            </p:blipFill>
            <p:spPr>
              <a:xfrm>
                <a:off x="8533251" y="1890798"/>
                <a:ext cx="3078260" cy="2778910"/>
              </a:xfrm>
              <a:prstGeom prst="rect">
                <a:avLst/>
              </a:prstGeom>
            </p:spPr>
          </p:pic>
        </mc:Fallback>
      </mc:AlternateContent>
      <p:sp>
        <p:nvSpPr>
          <p:cNvPr id="17" name="TextBox 16">
            <a:extLst>
              <a:ext uri="{FF2B5EF4-FFF2-40B4-BE49-F238E27FC236}">
                <a16:creationId xmlns:a16="http://schemas.microsoft.com/office/drawing/2014/main" id="{54543D79-2584-AD11-2703-B089EE973193}"/>
              </a:ext>
            </a:extLst>
          </p:cNvPr>
          <p:cNvSpPr txBox="1"/>
          <p:nvPr/>
        </p:nvSpPr>
        <p:spPr>
          <a:xfrm>
            <a:off x="11344406" y="3822542"/>
            <a:ext cx="771365" cy="369332"/>
          </a:xfrm>
          <a:prstGeom prst="rect">
            <a:avLst/>
          </a:prstGeom>
          <a:noFill/>
        </p:spPr>
        <p:txBody>
          <a:bodyPr wrap="none" rtlCol="0">
            <a:spAutoFit/>
          </a:bodyPr>
          <a:lstStyle/>
          <a:p>
            <a:r>
              <a:rPr lang="en-US" dirty="0"/>
              <a:t>Social</a:t>
            </a:r>
          </a:p>
        </p:txBody>
      </p:sp>
      <p:sp>
        <p:nvSpPr>
          <p:cNvPr id="18" name="TextBox 17">
            <a:extLst>
              <a:ext uri="{FF2B5EF4-FFF2-40B4-BE49-F238E27FC236}">
                <a16:creationId xmlns:a16="http://schemas.microsoft.com/office/drawing/2014/main" id="{E677F1A7-F77C-FA84-BA0A-A1570CB642AB}"/>
              </a:ext>
            </a:extLst>
          </p:cNvPr>
          <p:cNvSpPr txBox="1"/>
          <p:nvPr/>
        </p:nvSpPr>
        <p:spPr>
          <a:xfrm>
            <a:off x="11053601" y="2362541"/>
            <a:ext cx="1132041" cy="369332"/>
          </a:xfrm>
          <a:prstGeom prst="rect">
            <a:avLst/>
          </a:prstGeom>
          <a:noFill/>
        </p:spPr>
        <p:txBody>
          <a:bodyPr wrap="none" rtlCol="0">
            <a:spAutoFit/>
          </a:bodyPr>
          <a:lstStyle/>
          <a:p>
            <a:r>
              <a:rPr lang="en-US" dirty="0"/>
              <a:t>Economic</a:t>
            </a:r>
          </a:p>
        </p:txBody>
      </p:sp>
      <p:sp>
        <p:nvSpPr>
          <p:cNvPr id="19" name="TextBox 18">
            <a:extLst>
              <a:ext uri="{FF2B5EF4-FFF2-40B4-BE49-F238E27FC236}">
                <a16:creationId xmlns:a16="http://schemas.microsoft.com/office/drawing/2014/main" id="{53F37794-5E3A-7889-89D4-15E1F94C0913}"/>
              </a:ext>
            </a:extLst>
          </p:cNvPr>
          <p:cNvSpPr txBox="1"/>
          <p:nvPr/>
        </p:nvSpPr>
        <p:spPr>
          <a:xfrm>
            <a:off x="9624131" y="1890798"/>
            <a:ext cx="983781" cy="369332"/>
          </a:xfrm>
          <a:prstGeom prst="rect">
            <a:avLst/>
          </a:prstGeom>
          <a:noFill/>
        </p:spPr>
        <p:txBody>
          <a:bodyPr wrap="square" rtlCol="0">
            <a:spAutoFit/>
          </a:bodyPr>
          <a:lstStyle/>
          <a:p>
            <a:r>
              <a:rPr lang="en-US" dirty="0"/>
              <a:t>Political</a:t>
            </a:r>
          </a:p>
        </p:txBody>
      </p:sp>
      <p:sp>
        <p:nvSpPr>
          <p:cNvPr id="20" name="TextBox 19">
            <a:extLst>
              <a:ext uri="{FF2B5EF4-FFF2-40B4-BE49-F238E27FC236}">
                <a16:creationId xmlns:a16="http://schemas.microsoft.com/office/drawing/2014/main" id="{A1CDCC99-7963-10D9-0AEE-5C16B0BBC5E0}"/>
              </a:ext>
            </a:extLst>
          </p:cNvPr>
          <p:cNvSpPr txBox="1"/>
          <p:nvPr/>
        </p:nvSpPr>
        <p:spPr>
          <a:xfrm>
            <a:off x="9321502" y="4656633"/>
            <a:ext cx="1501758" cy="369332"/>
          </a:xfrm>
          <a:prstGeom prst="rect">
            <a:avLst/>
          </a:prstGeom>
          <a:noFill/>
        </p:spPr>
        <p:txBody>
          <a:bodyPr wrap="none" rtlCol="0">
            <a:spAutoFit/>
          </a:bodyPr>
          <a:lstStyle/>
          <a:p>
            <a:r>
              <a:rPr lang="en-US" dirty="0"/>
              <a:t>Technological</a:t>
            </a:r>
          </a:p>
        </p:txBody>
      </p:sp>
      <p:sp>
        <p:nvSpPr>
          <p:cNvPr id="21" name="TextBox 20">
            <a:extLst>
              <a:ext uri="{FF2B5EF4-FFF2-40B4-BE49-F238E27FC236}">
                <a16:creationId xmlns:a16="http://schemas.microsoft.com/office/drawing/2014/main" id="{26526193-5041-0581-7C12-1CCB0FD83E42}"/>
              </a:ext>
            </a:extLst>
          </p:cNvPr>
          <p:cNvSpPr txBox="1"/>
          <p:nvPr/>
        </p:nvSpPr>
        <p:spPr>
          <a:xfrm>
            <a:off x="7280659" y="3822542"/>
            <a:ext cx="1582869" cy="369332"/>
          </a:xfrm>
          <a:prstGeom prst="rect">
            <a:avLst/>
          </a:prstGeom>
          <a:noFill/>
        </p:spPr>
        <p:txBody>
          <a:bodyPr wrap="none" rtlCol="0">
            <a:spAutoFit/>
          </a:bodyPr>
          <a:lstStyle/>
          <a:p>
            <a:r>
              <a:rPr lang="en-US" dirty="0"/>
              <a:t>Environmental</a:t>
            </a:r>
          </a:p>
        </p:txBody>
      </p:sp>
      <p:sp>
        <p:nvSpPr>
          <p:cNvPr id="22" name="TextBox 21">
            <a:extLst>
              <a:ext uri="{FF2B5EF4-FFF2-40B4-BE49-F238E27FC236}">
                <a16:creationId xmlns:a16="http://schemas.microsoft.com/office/drawing/2014/main" id="{04D72A80-B306-FF93-DC0D-847A795EA8E2}"/>
              </a:ext>
            </a:extLst>
          </p:cNvPr>
          <p:cNvSpPr txBox="1"/>
          <p:nvPr/>
        </p:nvSpPr>
        <p:spPr>
          <a:xfrm>
            <a:off x="8179628" y="2362541"/>
            <a:ext cx="707245" cy="369332"/>
          </a:xfrm>
          <a:prstGeom prst="rect">
            <a:avLst/>
          </a:prstGeom>
          <a:noFill/>
        </p:spPr>
        <p:txBody>
          <a:bodyPr wrap="none" rtlCol="0">
            <a:spAutoFit/>
          </a:bodyPr>
          <a:lstStyle/>
          <a:p>
            <a:r>
              <a:rPr lang="en-US" dirty="0"/>
              <a:t>Legal</a:t>
            </a:r>
          </a:p>
        </p:txBody>
      </p:sp>
      <p:sp>
        <p:nvSpPr>
          <p:cNvPr id="23" name="TextBox 22">
            <a:extLst>
              <a:ext uri="{FF2B5EF4-FFF2-40B4-BE49-F238E27FC236}">
                <a16:creationId xmlns:a16="http://schemas.microsoft.com/office/drawing/2014/main" id="{7B14ED37-CE50-D57E-42EB-295F98F6A9AE}"/>
              </a:ext>
            </a:extLst>
          </p:cNvPr>
          <p:cNvSpPr txBox="1"/>
          <p:nvPr/>
        </p:nvSpPr>
        <p:spPr>
          <a:xfrm>
            <a:off x="9280946" y="3192032"/>
            <a:ext cx="1679242" cy="646331"/>
          </a:xfrm>
          <a:prstGeom prst="rect">
            <a:avLst/>
          </a:prstGeom>
          <a:noFill/>
        </p:spPr>
        <p:txBody>
          <a:bodyPr wrap="none" rtlCol="0">
            <a:spAutoFit/>
          </a:bodyPr>
          <a:lstStyle/>
          <a:p>
            <a:r>
              <a:rPr lang="en-US" dirty="0">
                <a:solidFill>
                  <a:srgbClr val="FF0000"/>
                </a:solidFill>
              </a:rPr>
              <a:t>Pestel analysis </a:t>
            </a:r>
          </a:p>
          <a:p>
            <a:pPr algn="ctr"/>
            <a:r>
              <a:rPr lang="en-US" dirty="0">
                <a:solidFill>
                  <a:srgbClr val="FF0000"/>
                </a:solidFill>
              </a:rPr>
              <a:t>framework</a:t>
            </a:r>
          </a:p>
        </p:txBody>
      </p:sp>
      <p:sp>
        <p:nvSpPr>
          <p:cNvPr id="26" name="TextBox 25">
            <a:extLst>
              <a:ext uri="{FF2B5EF4-FFF2-40B4-BE49-F238E27FC236}">
                <a16:creationId xmlns:a16="http://schemas.microsoft.com/office/drawing/2014/main" id="{5685225D-F11B-5BEC-D42D-756BE70EC0C1}"/>
              </a:ext>
            </a:extLst>
          </p:cNvPr>
          <p:cNvSpPr txBox="1"/>
          <p:nvPr/>
        </p:nvSpPr>
        <p:spPr>
          <a:xfrm>
            <a:off x="1371599" y="1830044"/>
            <a:ext cx="5696465" cy="4524315"/>
          </a:xfrm>
          <a:prstGeom prst="rect">
            <a:avLst/>
          </a:prstGeom>
          <a:noFill/>
        </p:spPr>
        <p:txBody>
          <a:bodyPr wrap="square" rtlCol="0">
            <a:spAutoFit/>
          </a:bodyPr>
          <a:lstStyle/>
          <a:p>
            <a:pPr marL="285750" indent="-285750">
              <a:buFont typeface="Arial" panose="020B0604020202020204" pitchFamily="34" charset="0"/>
              <a:buChar char="•"/>
            </a:pPr>
            <a:r>
              <a:rPr lang="en-US" dirty="0"/>
              <a:t>Political- Lockdown restrictions in 2020 and higher operational costs. Profitability reduction evident.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Economic- inflation on operational overheads and stock. Consumers have less income at their disposal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Social- Consumers workflow change, remote and hybrid working leads to reductions in office workers visiting retail park. Shop closures reduces sales and footfall.</a:t>
            </a:r>
          </a:p>
          <a:p>
            <a:endParaRPr lang="en-US" dirty="0"/>
          </a:p>
          <a:p>
            <a:pPr marL="285750" indent="-285750">
              <a:buFont typeface="Arial" panose="020B0604020202020204" pitchFamily="34" charset="0"/>
              <a:buChar char="•"/>
            </a:pPr>
            <a:r>
              <a:rPr lang="en-US" dirty="0"/>
              <a:t>Technological- No innovation in delivery service and lack of consistency with pre-order system means consumers who prefer convenience is at a loss.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38644063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88EA5-4584-B8A5-B758-62C831C37B71}"/>
              </a:ext>
            </a:extLst>
          </p:cNvPr>
          <p:cNvSpPr>
            <a:spLocks noGrp="1"/>
          </p:cNvSpPr>
          <p:nvPr>
            <p:ph type="title"/>
          </p:nvPr>
        </p:nvSpPr>
        <p:spPr/>
        <p:txBody>
          <a:bodyPr/>
          <a:lstStyle/>
          <a:p>
            <a:r>
              <a:rPr lang="en-US" dirty="0"/>
              <a:t>PESTLE ANALYSIS </a:t>
            </a:r>
            <a:r>
              <a:rPr lang="en-US" sz="1800" dirty="0"/>
              <a:t>(PART 2)</a:t>
            </a:r>
          </a:p>
        </p:txBody>
      </p:sp>
      <mc:AlternateContent xmlns:mc="http://schemas.openxmlformats.org/markup-compatibility/2006">
        <mc:Choice xmlns:am3d="http://schemas.microsoft.com/office/drawing/2017/model3d" Requires="am3d">
          <p:graphicFrame>
            <p:nvGraphicFramePr>
              <p:cNvPr id="16" name="Content Placeholder 15" descr="Biscuit cutter – hexagon 1">
                <a:extLst>
                  <a:ext uri="{FF2B5EF4-FFF2-40B4-BE49-F238E27FC236}">
                    <a16:creationId xmlns:a16="http://schemas.microsoft.com/office/drawing/2014/main" id="{0DB4B060-551F-45E8-1DA4-C3FC5250F851}"/>
                  </a:ext>
                </a:extLst>
              </p:cNvPr>
              <p:cNvGraphicFramePr>
                <a:graphicFrameLocks noGrp="1" noChangeAspect="1"/>
              </p:cNvGraphicFramePr>
              <p:nvPr>
                <p:ph idx="1"/>
              </p:nvPr>
            </p:nvGraphicFramePr>
            <p:xfrm>
              <a:off x="8533251" y="1890798"/>
              <a:ext cx="3078260" cy="2778910"/>
            </p:xfrm>
            <a:graphic>
              <a:graphicData uri="http://schemas.microsoft.com/office/drawing/2017/model3d">
                <am3d:model3d r:embed="rId2">
                  <am3d:spPr>
                    <a:xfrm>
                      <a:off x="0" y="0"/>
                      <a:ext cx="3078260" cy="2778910"/>
                    </a:xfrm>
                    <a:prstGeom prst="rect">
                      <a:avLst/>
                    </a:prstGeom>
                  </am3d:spPr>
                  <am3d:camera>
                    <am3d:pos x="0" y="0" z="63157207"/>
                    <am3d:up dx="0" dy="36000000" dz="0"/>
                    <am3d:lookAt x="0" y="0" z="0"/>
                    <am3d:perspective fov="2700000"/>
                  </am3d:camera>
                  <am3d:trans>
                    <am3d:meterPerModelUnit n="11506339" d="1000000"/>
                    <am3d:preTrans dx="-31564188" dy="-19729835" dz="27422862"/>
                    <am3d:scale>
                      <am3d:sx n="1000000" d="1000000"/>
                      <am3d:sy n="1000000" d="1000000"/>
                      <am3d:sz n="1000000" d="1000000"/>
                    </am3d:scale>
                    <am3d:rot ax="2941546" ay="-15098" az="-17425"/>
                    <am3d:postTrans dx="0" dy="0" dz="0"/>
                  </am3d:trans>
                  <am3d:raster rName="Office3DRenderer" rVer="16.0.8326">
                    <am3d:blip r:embed="rId3"/>
                  </am3d:raster>
                  <am3d:objViewport viewportSz="442104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6" name="Content Placeholder 15" descr="Biscuit cutter – hexagon 1">
                <a:extLst>
                  <a:ext uri="{FF2B5EF4-FFF2-40B4-BE49-F238E27FC236}">
                    <a16:creationId xmlns:a16="http://schemas.microsoft.com/office/drawing/2014/main" id="{0DB4B060-551F-45E8-1DA4-C3FC5250F851}"/>
                  </a:ext>
                </a:extLst>
              </p:cNvPr>
              <p:cNvPicPr>
                <a:picLocks noGrp="1" noRot="1" noChangeAspect="1" noMove="1" noResize="1" noEditPoints="1" noAdjustHandles="1" noChangeArrowheads="1" noChangeShapeType="1" noCrop="1"/>
              </p:cNvPicPr>
              <p:nvPr/>
            </p:nvPicPr>
            <p:blipFill>
              <a:blip r:embed="rId3"/>
              <a:stretch>
                <a:fillRect/>
              </a:stretch>
            </p:blipFill>
            <p:spPr>
              <a:xfrm>
                <a:off x="8533251" y="1890798"/>
                <a:ext cx="3078260" cy="2778910"/>
              </a:xfrm>
              <a:prstGeom prst="rect">
                <a:avLst/>
              </a:prstGeom>
            </p:spPr>
          </p:pic>
        </mc:Fallback>
      </mc:AlternateContent>
      <p:sp>
        <p:nvSpPr>
          <p:cNvPr id="17" name="TextBox 16">
            <a:extLst>
              <a:ext uri="{FF2B5EF4-FFF2-40B4-BE49-F238E27FC236}">
                <a16:creationId xmlns:a16="http://schemas.microsoft.com/office/drawing/2014/main" id="{54543D79-2584-AD11-2703-B089EE973193}"/>
              </a:ext>
            </a:extLst>
          </p:cNvPr>
          <p:cNvSpPr txBox="1"/>
          <p:nvPr/>
        </p:nvSpPr>
        <p:spPr>
          <a:xfrm>
            <a:off x="11344406" y="3822542"/>
            <a:ext cx="771365" cy="369332"/>
          </a:xfrm>
          <a:prstGeom prst="rect">
            <a:avLst/>
          </a:prstGeom>
          <a:noFill/>
        </p:spPr>
        <p:txBody>
          <a:bodyPr wrap="none" rtlCol="0">
            <a:spAutoFit/>
          </a:bodyPr>
          <a:lstStyle/>
          <a:p>
            <a:r>
              <a:rPr lang="en-US" dirty="0"/>
              <a:t>Social</a:t>
            </a:r>
          </a:p>
        </p:txBody>
      </p:sp>
      <p:sp>
        <p:nvSpPr>
          <p:cNvPr id="18" name="TextBox 17">
            <a:extLst>
              <a:ext uri="{FF2B5EF4-FFF2-40B4-BE49-F238E27FC236}">
                <a16:creationId xmlns:a16="http://schemas.microsoft.com/office/drawing/2014/main" id="{E677F1A7-F77C-FA84-BA0A-A1570CB642AB}"/>
              </a:ext>
            </a:extLst>
          </p:cNvPr>
          <p:cNvSpPr txBox="1"/>
          <p:nvPr/>
        </p:nvSpPr>
        <p:spPr>
          <a:xfrm>
            <a:off x="11053601" y="2362541"/>
            <a:ext cx="1132041" cy="369332"/>
          </a:xfrm>
          <a:prstGeom prst="rect">
            <a:avLst/>
          </a:prstGeom>
          <a:noFill/>
        </p:spPr>
        <p:txBody>
          <a:bodyPr wrap="none" rtlCol="0">
            <a:spAutoFit/>
          </a:bodyPr>
          <a:lstStyle/>
          <a:p>
            <a:r>
              <a:rPr lang="en-US" dirty="0"/>
              <a:t>Economic</a:t>
            </a:r>
          </a:p>
        </p:txBody>
      </p:sp>
      <p:sp>
        <p:nvSpPr>
          <p:cNvPr id="19" name="TextBox 18">
            <a:extLst>
              <a:ext uri="{FF2B5EF4-FFF2-40B4-BE49-F238E27FC236}">
                <a16:creationId xmlns:a16="http://schemas.microsoft.com/office/drawing/2014/main" id="{53F37794-5E3A-7889-89D4-15E1F94C0913}"/>
              </a:ext>
            </a:extLst>
          </p:cNvPr>
          <p:cNvSpPr txBox="1"/>
          <p:nvPr/>
        </p:nvSpPr>
        <p:spPr>
          <a:xfrm>
            <a:off x="9624131" y="1890798"/>
            <a:ext cx="983781" cy="369332"/>
          </a:xfrm>
          <a:prstGeom prst="rect">
            <a:avLst/>
          </a:prstGeom>
          <a:noFill/>
        </p:spPr>
        <p:txBody>
          <a:bodyPr wrap="square" rtlCol="0">
            <a:spAutoFit/>
          </a:bodyPr>
          <a:lstStyle/>
          <a:p>
            <a:r>
              <a:rPr lang="en-US" dirty="0"/>
              <a:t>Political</a:t>
            </a:r>
          </a:p>
        </p:txBody>
      </p:sp>
      <p:sp>
        <p:nvSpPr>
          <p:cNvPr id="20" name="TextBox 19">
            <a:extLst>
              <a:ext uri="{FF2B5EF4-FFF2-40B4-BE49-F238E27FC236}">
                <a16:creationId xmlns:a16="http://schemas.microsoft.com/office/drawing/2014/main" id="{A1CDCC99-7963-10D9-0AEE-5C16B0BBC5E0}"/>
              </a:ext>
            </a:extLst>
          </p:cNvPr>
          <p:cNvSpPr txBox="1"/>
          <p:nvPr/>
        </p:nvSpPr>
        <p:spPr>
          <a:xfrm>
            <a:off x="9321502" y="4656633"/>
            <a:ext cx="1501758" cy="369332"/>
          </a:xfrm>
          <a:prstGeom prst="rect">
            <a:avLst/>
          </a:prstGeom>
          <a:noFill/>
        </p:spPr>
        <p:txBody>
          <a:bodyPr wrap="none" rtlCol="0">
            <a:spAutoFit/>
          </a:bodyPr>
          <a:lstStyle/>
          <a:p>
            <a:r>
              <a:rPr lang="en-US" dirty="0"/>
              <a:t>Technological</a:t>
            </a:r>
          </a:p>
        </p:txBody>
      </p:sp>
      <p:sp>
        <p:nvSpPr>
          <p:cNvPr id="21" name="TextBox 20">
            <a:extLst>
              <a:ext uri="{FF2B5EF4-FFF2-40B4-BE49-F238E27FC236}">
                <a16:creationId xmlns:a16="http://schemas.microsoft.com/office/drawing/2014/main" id="{26526193-5041-0581-7C12-1CCB0FD83E42}"/>
              </a:ext>
            </a:extLst>
          </p:cNvPr>
          <p:cNvSpPr txBox="1"/>
          <p:nvPr/>
        </p:nvSpPr>
        <p:spPr>
          <a:xfrm>
            <a:off x="7280659" y="3822542"/>
            <a:ext cx="1582869" cy="369332"/>
          </a:xfrm>
          <a:prstGeom prst="rect">
            <a:avLst/>
          </a:prstGeom>
          <a:noFill/>
        </p:spPr>
        <p:txBody>
          <a:bodyPr wrap="none" rtlCol="0">
            <a:spAutoFit/>
          </a:bodyPr>
          <a:lstStyle/>
          <a:p>
            <a:r>
              <a:rPr lang="en-US" dirty="0"/>
              <a:t>Environmental</a:t>
            </a:r>
          </a:p>
        </p:txBody>
      </p:sp>
      <p:sp>
        <p:nvSpPr>
          <p:cNvPr id="22" name="TextBox 21">
            <a:extLst>
              <a:ext uri="{FF2B5EF4-FFF2-40B4-BE49-F238E27FC236}">
                <a16:creationId xmlns:a16="http://schemas.microsoft.com/office/drawing/2014/main" id="{04D72A80-B306-FF93-DC0D-847A795EA8E2}"/>
              </a:ext>
            </a:extLst>
          </p:cNvPr>
          <p:cNvSpPr txBox="1"/>
          <p:nvPr/>
        </p:nvSpPr>
        <p:spPr>
          <a:xfrm>
            <a:off x="8179628" y="2260130"/>
            <a:ext cx="707245" cy="369332"/>
          </a:xfrm>
          <a:prstGeom prst="rect">
            <a:avLst/>
          </a:prstGeom>
          <a:noFill/>
        </p:spPr>
        <p:txBody>
          <a:bodyPr wrap="none" rtlCol="0">
            <a:spAutoFit/>
          </a:bodyPr>
          <a:lstStyle/>
          <a:p>
            <a:r>
              <a:rPr lang="en-US" dirty="0"/>
              <a:t>Legal</a:t>
            </a:r>
          </a:p>
        </p:txBody>
      </p:sp>
      <p:sp>
        <p:nvSpPr>
          <p:cNvPr id="23" name="TextBox 22">
            <a:extLst>
              <a:ext uri="{FF2B5EF4-FFF2-40B4-BE49-F238E27FC236}">
                <a16:creationId xmlns:a16="http://schemas.microsoft.com/office/drawing/2014/main" id="{7B14ED37-CE50-D57E-42EB-295F98F6A9AE}"/>
              </a:ext>
            </a:extLst>
          </p:cNvPr>
          <p:cNvSpPr txBox="1"/>
          <p:nvPr/>
        </p:nvSpPr>
        <p:spPr>
          <a:xfrm>
            <a:off x="9280946" y="3192032"/>
            <a:ext cx="1679242" cy="646331"/>
          </a:xfrm>
          <a:prstGeom prst="rect">
            <a:avLst/>
          </a:prstGeom>
          <a:noFill/>
        </p:spPr>
        <p:txBody>
          <a:bodyPr wrap="none" rtlCol="0">
            <a:spAutoFit/>
          </a:bodyPr>
          <a:lstStyle/>
          <a:p>
            <a:r>
              <a:rPr lang="en-US" dirty="0">
                <a:solidFill>
                  <a:srgbClr val="FF0000"/>
                </a:solidFill>
              </a:rPr>
              <a:t>Pestel analysis </a:t>
            </a:r>
          </a:p>
          <a:p>
            <a:pPr algn="ctr"/>
            <a:r>
              <a:rPr lang="en-US" dirty="0">
                <a:solidFill>
                  <a:srgbClr val="FF0000"/>
                </a:solidFill>
              </a:rPr>
              <a:t>framework</a:t>
            </a:r>
          </a:p>
        </p:txBody>
      </p:sp>
      <p:sp>
        <p:nvSpPr>
          <p:cNvPr id="3" name="TextBox 2">
            <a:extLst>
              <a:ext uri="{FF2B5EF4-FFF2-40B4-BE49-F238E27FC236}">
                <a16:creationId xmlns:a16="http://schemas.microsoft.com/office/drawing/2014/main" id="{249067CA-181A-4713-2D9C-C8ABA9892A1E}"/>
              </a:ext>
            </a:extLst>
          </p:cNvPr>
          <p:cNvSpPr txBox="1"/>
          <p:nvPr/>
        </p:nvSpPr>
        <p:spPr>
          <a:xfrm>
            <a:off x="1371599" y="1830044"/>
            <a:ext cx="5696465" cy="2308324"/>
          </a:xfrm>
          <a:prstGeom prst="rect">
            <a:avLst/>
          </a:prstGeom>
          <a:noFill/>
        </p:spPr>
        <p:txBody>
          <a:bodyPr wrap="square" rtlCol="0">
            <a:spAutoFit/>
          </a:bodyPr>
          <a:lstStyle/>
          <a:p>
            <a:pPr marL="285750" indent="-285750">
              <a:buFont typeface="Arial" panose="020B0604020202020204" pitchFamily="34" charset="0"/>
              <a:buChar char="•"/>
            </a:pPr>
            <a:r>
              <a:rPr lang="en-US" dirty="0"/>
              <a:t>Environmental- Basil’s bakery unique selling point is organic ingredients which are vulnerable to crop failure and supply issues.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Legal- Business compliance food safety regulations and employment law. These protocols increase overheads for organization.</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1433862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B0F70AB1-70BC-52FB-E620-FADA3FEDB122}"/>
              </a:ext>
            </a:extLst>
          </p:cNvPr>
          <p:cNvSpPr/>
          <p:nvPr/>
        </p:nvSpPr>
        <p:spPr>
          <a:xfrm>
            <a:off x="6392173" y="1756760"/>
            <a:ext cx="1228725" cy="369332"/>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B7B32AA4-700C-7BD7-8431-6268C5D93309}"/>
              </a:ext>
            </a:extLst>
          </p:cNvPr>
          <p:cNvSpPr/>
          <p:nvPr/>
        </p:nvSpPr>
        <p:spPr>
          <a:xfrm>
            <a:off x="8398083" y="1711151"/>
            <a:ext cx="1644288" cy="369332"/>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A420106E-0BE8-7E2C-3D3A-41BE731F4A17}"/>
              </a:ext>
            </a:extLst>
          </p:cNvPr>
          <p:cNvSpPr/>
          <p:nvPr/>
        </p:nvSpPr>
        <p:spPr>
          <a:xfrm>
            <a:off x="2000845" y="5290751"/>
            <a:ext cx="1228725" cy="369332"/>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B778B3F2-1091-80AC-6B1D-A5E838030B96}"/>
              </a:ext>
            </a:extLst>
          </p:cNvPr>
          <p:cNvSpPr/>
          <p:nvPr/>
        </p:nvSpPr>
        <p:spPr>
          <a:xfrm>
            <a:off x="3997270" y="5290751"/>
            <a:ext cx="1228725" cy="369332"/>
          </a:xfrm>
          <a:prstGeom prst="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BA571869-5491-2A5C-E6CE-363ADFCAC145}"/>
              </a:ext>
            </a:extLst>
          </p:cNvPr>
          <p:cNvSpPr/>
          <p:nvPr/>
        </p:nvSpPr>
        <p:spPr>
          <a:xfrm>
            <a:off x="6180028" y="5288517"/>
            <a:ext cx="1228725" cy="578199"/>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DCE518-1B0B-9FC7-42D9-AF724F77F6F7}"/>
              </a:ext>
            </a:extLst>
          </p:cNvPr>
          <p:cNvSpPr>
            <a:spLocks noGrp="1"/>
          </p:cNvSpPr>
          <p:nvPr>
            <p:ph type="title"/>
          </p:nvPr>
        </p:nvSpPr>
        <p:spPr/>
        <p:txBody>
          <a:bodyPr/>
          <a:lstStyle/>
          <a:p>
            <a:r>
              <a:rPr lang="en-US" dirty="0"/>
              <a:t>FISHBONE</a:t>
            </a:r>
          </a:p>
        </p:txBody>
      </p:sp>
      <p:cxnSp>
        <p:nvCxnSpPr>
          <p:cNvPr id="5" name="Straight Connector 4">
            <a:extLst>
              <a:ext uri="{FF2B5EF4-FFF2-40B4-BE49-F238E27FC236}">
                <a16:creationId xmlns:a16="http://schemas.microsoft.com/office/drawing/2014/main" id="{AA20F32F-BA27-0D51-6F88-9F32F5D14A4B}"/>
              </a:ext>
            </a:extLst>
          </p:cNvPr>
          <p:cNvCxnSpPr/>
          <p:nvPr/>
        </p:nvCxnSpPr>
        <p:spPr>
          <a:xfrm>
            <a:off x="1949570" y="3657600"/>
            <a:ext cx="8885207" cy="0"/>
          </a:xfrm>
          <a:prstGeom prst="line">
            <a:avLst/>
          </a:prstGeom>
          <a:ln>
            <a:solidFill>
              <a:schemeClr val="tx1"/>
            </a:solidFill>
          </a:ln>
        </p:spPr>
        <p:style>
          <a:lnRef idx="1">
            <a:schemeClr val="dk1"/>
          </a:lnRef>
          <a:fillRef idx="0">
            <a:schemeClr val="dk1"/>
          </a:fillRef>
          <a:effectRef idx="0">
            <a:schemeClr val="dk1"/>
          </a:effectRef>
          <a:fontRef idx="minor">
            <a:schemeClr val="tx1"/>
          </a:fontRef>
        </p:style>
      </p:cxnSp>
      <p:sp>
        <p:nvSpPr>
          <p:cNvPr id="6" name="Oval 5">
            <a:extLst>
              <a:ext uri="{FF2B5EF4-FFF2-40B4-BE49-F238E27FC236}">
                <a16:creationId xmlns:a16="http://schemas.microsoft.com/office/drawing/2014/main" id="{C102E58E-0493-C9D2-CFEA-BCC933CB17B2}"/>
              </a:ext>
            </a:extLst>
          </p:cNvPr>
          <p:cNvSpPr/>
          <p:nvPr/>
        </p:nvSpPr>
        <p:spPr>
          <a:xfrm>
            <a:off x="10398368" y="2594396"/>
            <a:ext cx="1617121" cy="17005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97CE0F8A-AF35-24DD-5921-54F628EFBD9D}"/>
              </a:ext>
            </a:extLst>
          </p:cNvPr>
          <p:cNvSpPr txBox="1"/>
          <p:nvPr/>
        </p:nvSpPr>
        <p:spPr>
          <a:xfrm>
            <a:off x="10398369" y="3105834"/>
            <a:ext cx="1617120" cy="738664"/>
          </a:xfrm>
          <a:prstGeom prst="rect">
            <a:avLst/>
          </a:prstGeom>
          <a:noFill/>
        </p:spPr>
        <p:txBody>
          <a:bodyPr wrap="square" rtlCol="0">
            <a:spAutoFit/>
          </a:bodyPr>
          <a:lstStyle/>
          <a:p>
            <a:pPr algn="ctr"/>
            <a:r>
              <a:rPr lang="en-US" sz="1400" dirty="0"/>
              <a:t>Stagnant sales</a:t>
            </a:r>
          </a:p>
          <a:p>
            <a:pPr algn="ctr"/>
            <a:r>
              <a:rPr lang="en-US" sz="1400" dirty="0"/>
              <a:t>25% below</a:t>
            </a:r>
          </a:p>
          <a:p>
            <a:pPr algn="ctr"/>
            <a:r>
              <a:rPr lang="en-US" sz="1400" dirty="0"/>
              <a:t>2019 levels</a:t>
            </a:r>
          </a:p>
        </p:txBody>
      </p:sp>
      <p:cxnSp>
        <p:nvCxnSpPr>
          <p:cNvPr id="9" name="Straight Connector 8">
            <a:extLst>
              <a:ext uri="{FF2B5EF4-FFF2-40B4-BE49-F238E27FC236}">
                <a16:creationId xmlns:a16="http://schemas.microsoft.com/office/drawing/2014/main" id="{254E61D5-78D4-8E06-1C45-E7E5377D5F38}"/>
              </a:ext>
            </a:extLst>
          </p:cNvPr>
          <p:cNvCxnSpPr/>
          <p:nvPr/>
        </p:nvCxnSpPr>
        <p:spPr>
          <a:xfrm flipH="1">
            <a:off x="2643188" y="2171700"/>
            <a:ext cx="2386012" cy="3028950"/>
          </a:xfrm>
          <a:prstGeom prst="line">
            <a:avLst/>
          </a:prstGeom>
          <a:ln>
            <a:solidFill>
              <a:schemeClr val="tx1"/>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85F0F661-6B36-B962-5B0E-28E9A89A3D80}"/>
              </a:ext>
            </a:extLst>
          </p:cNvPr>
          <p:cNvCxnSpPr/>
          <p:nvPr/>
        </p:nvCxnSpPr>
        <p:spPr>
          <a:xfrm flipH="1">
            <a:off x="4652963" y="2171700"/>
            <a:ext cx="2386012" cy="3028950"/>
          </a:xfrm>
          <a:prstGeom prst="line">
            <a:avLst/>
          </a:prstGeom>
          <a:ln>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1BEEAB81-C170-2B18-B58C-4624946BFF3F}"/>
              </a:ext>
            </a:extLst>
          </p:cNvPr>
          <p:cNvCxnSpPr/>
          <p:nvPr/>
        </p:nvCxnSpPr>
        <p:spPr>
          <a:xfrm flipH="1">
            <a:off x="6819350" y="2171700"/>
            <a:ext cx="2386012" cy="3028950"/>
          </a:xfrm>
          <a:prstGeom prst="line">
            <a:avLst/>
          </a:prstGeom>
          <a:ln>
            <a:solidFill>
              <a:schemeClr val="tx1"/>
            </a:solidFill>
          </a:ln>
        </p:spPr>
        <p:style>
          <a:lnRef idx="1">
            <a:schemeClr val="dk1"/>
          </a:lnRef>
          <a:fillRef idx="0">
            <a:schemeClr val="dk1"/>
          </a:fillRef>
          <a:effectRef idx="0">
            <a:schemeClr val="dk1"/>
          </a:effectRef>
          <a:fontRef idx="minor">
            <a:schemeClr val="tx1"/>
          </a:fontRef>
        </p:style>
      </p:cxnSp>
      <p:sp>
        <p:nvSpPr>
          <p:cNvPr id="19" name="Rectangle 18">
            <a:extLst>
              <a:ext uri="{FF2B5EF4-FFF2-40B4-BE49-F238E27FC236}">
                <a16:creationId xmlns:a16="http://schemas.microsoft.com/office/drawing/2014/main" id="{ED43F6BE-13AA-DC66-66E1-C8241AD0FBB6}"/>
              </a:ext>
            </a:extLst>
          </p:cNvPr>
          <p:cNvSpPr/>
          <p:nvPr/>
        </p:nvSpPr>
        <p:spPr>
          <a:xfrm>
            <a:off x="4386263" y="1711151"/>
            <a:ext cx="1228725" cy="369332"/>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Box 11">
            <a:extLst>
              <a:ext uri="{FF2B5EF4-FFF2-40B4-BE49-F238E27FC236}">
                <a16:creationId xmlns:a16="http://schemas.microsoft.com/office/drawing/2014/main" id="{8AD6DBDB-9A0C-28A7-0431-E4739CD306EC}"/>
              </a:ext>
            </a:extLst>
          </p:cNvPr>
          <p:cNvSpPr txBox="1"/>
          <p:nvPr/>
        </p:nvSpPr>
        <p:spPr>
          <a:xfrm>
            <a:off x="4171950" y="1675381"/>
            <a:ext cx="1674019" cy="369332"/>
          </a:xfrm>
          <a:prstGeom prst="rect">
            <a:avLst/>
          </a:prstGeom>
          <a:noFill/>
        </p:spPr>
        <p:txBody>
          <a:bodyPr wrap="square" rtlCol="0">
            <a:spAutoFit/>
          </a:bodyPr>
          <a:lstStyle/>
          <a:p>
            <a:pPr algn="ctr"/>
            <a:r>
              <a:rPr lang="en-US" dirty="0"/>
              <a:t>People</a:t>
            </a:r>
          </a:p>
        </p:txBody>
      </p:sp>
      <p:sp>
        <p:nvSpPr>
          <p:cNvPr id="13" name="TextBox 12">
            <a:extLst>
              <a:ext uri="{FF2B5EF4-FFF2-40B4-BE49-F238E27FC236}">
                <a16:creationId xmlns:a16="http://schemas.microsoft.com/office/drawing/2014/main" id="{722453FF-6149-F31E-3F77-ADC20793CC83}"/>
              </a:ext>
            </a:extLst>
          </p:cNvPr>
          <p:cNvSpPr txBox="1"/>
          <p:nvPr/>
        </p:nvSpPr>
        <p:spPr>
          <a:xfrm>
            <a:off x="6201965" y="1711151"/>
            <a:ext cx="1674019" cy="369332"/>
          </a:xfrm>
          <a:prstGeom prst="rect">
            <a:avLst/>
          </a:prstGeom>
          <a:noFill/>
        </p:spPr>
        <p:txBody>
          <a:bodyPr wrap="square" rtlCol="0">
            <a:spAutoFit/>
          </a:bodyPr>
          <a:lstStyle/>
          <a:p>
            <a:pPr algn="ctr"/>
            <a:r>
              <a:rPr lang="en-US" dirty="0"/>
              <a:t>Process</a:t>
            </a:r>
          </a:p>
        </p:txBody>
      </p:sp>
      <p:sp>
        <p:nvSpPr>
          <p:cNvPr id="14" name="TextBox 13">
            <a:extLst>
              <a:ext uri="{FF2B5EF4-FFF2-40B4-BE49-F238E27FC236}">
                <a16:creationId xmlns:a16="http://schemas.microsoft.com/office/drawing/2014/main" id="{C76F3AF1-8F1B-1773-BD35-055455FFE48F}"/>
              </a:ext>
            </a:extLst>
          </p:cNvPr>
          <p:cNvSpPr txBox="1"/>
          <p:nvPr/>
        </p:nvSpPr>
        <p:spPr>
          <a:xfrm>
            <a:off x="8368352" y="1711151"/>
            <a:ext cx="1674019" cy="369332"/>
          </a:xfrm>
          <a:prstGeom prst="rect">
            <a:avLst/>
          </a:prstGeom>
          <a:noFill/>
        </p:spPr>
        <p:txBody>
          <a:bodyPr wrap="square" rtlCol="0">
            <a:spAutoFit/>
          </a:bodyPr>
          <a:lstStyle/>
          <a:p>
            <a:pPr algn="ctr"/>
            <a:r>
              <a:rPr lang="en-US" dirty="0"/>
              <a:t>Environment</a:t>
            </a:r>
          </a:p>
        </p:txBody>
      </p:sp>
      <p:sp>
        <p:nvSpPr>
          <p:cNvPr id="15" name="TextBox 14">
            <a:extLst>
              <a:ext uri="{FF2B5EF4-FFF2-40B4-BE49-F238E27FC236}">
                <a16:creationId xmlns:a16="http://schemas.microsoft.com/office/drawing/2014/main" id="{CDAE0F46-C01C-08E8-381B-C282675DF9DB}"/>
              </a:ext>
            </a:extLst>
          </p:cNvPr>
          <p:cNvSpPr txBox="1"/>
          <p:nvPr/>
        </p:nvSpPr>
        <p:spPr>
          <a:xfrm>
            <a:off x="1778197" y="5288517"/>
            <a:ext cx="1674019" cy="369332"/>
          </a:xfrm>
          <a:prstGeom prst="rect">
            <a:avLst/>
          </a:prstGeom>
          <a:noFill/>
        </p:spPr>
        <p:txBody>
          <a:bodyPr wrap="square" rtlCol="0">
            <a:spAutoFit/>
          </a:bodyPr>
          <a:lstStyle/>
          <a:p>
            <a:pPr algn="ctr"/>
            <a:r>
              <a:rPr lang="en-US" dirty="0"/>
              <a:t>Materials </a:t>
            </a:r>
          </a:p>
        </p:txBody>
      </p:sp>
      <p:sp>
        <p:nvSpPr>
          <p:cNvPr id="16" name="TextBox 15">
            <a:extLst>
              <a:ext uri="{FF2B5EF4-FFF2-40B4-BE49-F238E27FC236}">
                <a16:creationId xmlns:a16="http://schemas.microsoft.com/office/drawing/2014/main" id="{6E9FDA19-6C7A-864C-01BB-C6A37E4E2951}"/>
              </a:ext>
            </a:extLst>
          </p:cNvPr>
          <p:cNvSpPr txBox="1"/>
          <p:nvPr/>
        </p:nvSpPr>
        <p:spPr>
          <a:xfrm>
            <a:off x="3815953" y="5290751"/>
            <a:ext cx="1674019" cy="369332"/>
          </a:xfrm>
          <a:prstGeom prst="rect">
            <a:avLst/>
          </a:prstGeom>
          <a:noFill/>
        </p:spPr>
        <p:txBody>
          <a:bodyPr wrap="square" rtlCol="0">
            <a:spAutoFit/>
          </a:bodyPr>
          <a:lstStyle/>
          <a:p>
            <a:pPr algn="ctr"/>
            <a:r>
              <a:rPr lang="en-US" dirty="0"/>
              <a:t>Finance</a:t>
            </a:r>
          </a:p>
        </p:txBody>
      </p:sp>
      <p:sp>
        <p:nvSpPr>
          <p:cNvPr id="17" name="TextBox 16">
            <a:extLst>
              <a:ext uri="{FF2B5EF4-FFF2-40B4-BE49-F238E27FC236}">
                <a16:creationId xmlns:a16="http://schemas.microsoft.com/office/drawing/2014/main" id="{E59E9E03-C8E5-22B4-F0F1-BC56FB7D6742}"/>
              </a:ext>
            </a:extLst>
          </p:cNvPr>
          <p:cNvSpPr txBox="1"/>
          <p:nvPr/>
        </p:nvSpPr>
        <p:spPr>
          <a:xfrm>
            <a:off x="5982340" y="5210518"/>
            <a:ext cx="1674019" cy="646331"/>
          </a:xfrm>
          <a:prstGeom prst="rect">
            <a:avLst/>
          </a:prstGeom>
          <a:noFill/>
        </p:spPr>
        <p:txBody>
          <a:bodyPr wrap="square" rtlCol="0">
            <a:spAutoFit/>
          </a:bodyPr>
          <a:lstStyle/>
          <a:p>
            <a:pPr algn="ctr"/>
            <a:r>
              <a:rPr lang="en-US" dirty="0"/>
              <a:t>External factors</a:t>
            </a:r>
          </a:p>
        </p:txBody>
      </p:sp>
      <p:sp>
        <p:nvSpPr>
          <p:cNvPr id="27" name="TextBox 26">
            <a:extLst>
              <a:ext uri="{FF2B5EF4-FFF2-40B4-BE49-F238E27FC236}">
                <a16:creationId xmlns:a16="http://schemas.microsoft.com/office/drawing/2014/main" id="{B61C1A28-CC33-C5AB-3E1F-5A9C55D15B09}"/>
              </a:ext>
            </a:extLst>
          </p:cNvPr>
          <p:cNvSpPr txBox="1"/>
          <p:nvPr/>
        </p:nvSpPr>
        <p:spPr>
          <a:xfrm>
            <a:off x="2000845" y="2340826"/>
            <a:ext cx="3124840" cy="1200329"/>
          </a:xfrm>
          <a:prstGeom prst="rect">
            <a:avLst/>
          </a:prstGeom>
          <a:noFill/>
        </p:spPr>
        <p:txBody>
          <a:bodyPr wrap="square" rtlCol="0">
            <a:spAutoFit/>
          </a:bodyPr>
          <a:lstStyle/>
          <a:p>
            <a:pPr marL="285750" indent="-285750">
              <a:buFont typeface="Arial" panose="020B0604020202020204" pitchFamily="34" charset="0"/>
              <a:buChar char="•"/>
            </a:pPr>
            <a:r>
              <a:rPr lang="en-US" dirty="0"/>
              <a:t>Redundancies</a:t>
            </a:r>
          </a:p>
          <a:p>
            <a:pPr marL="285750" indent="-285750">
              <a:buFont typeface="Arial" panose="020B0604020202020204" pitchFamily="34" charset="0"/>
              <a:buChar char="•"/>
            </a:pPr>
            <a:r>
              <a:rPr lang="en-US" dirty="0"/>
              <a:t>Remote &amp; hybrid working</a:t>
            </a:r>
          </a:p>
          <a:p>
            <a:pPr marL="285750" indent="-285750">
              <a:buFont typeface="Arial" panose="020B0604020202020204" pitchFamily="34" charset="0"/>
              <a:buChar char="•"/>
            </a:pPr>
            <a:r>
              <a:rPr lang="en-US" dirty="0"/>
              <a:t>Lack of loyal customers</a:t>
            </a:r>
          </a:p>
          <a:p>
            <a:pPr marL="285750" indent="-285750">
              <a:buFont typeface="Arial" panose="020B0604020202020204" pitchFamily="34" charset="0"/>
              <a:buChar char="•"/>
            </a:pPr>
            <a:endParaRPr lang="en-US" dirty="0"/>
          </a:p>
        </p:txBody>
      </p:sp>
      <p:sp>
        <p:nvSpPr>
          <p:cNvPr id="28" name="TextBox 27">
            <a:extLst>
              <a:ext uri="{FF2B5EF4-FFF2-40B4-BE49-F238E27FC236}">
                <a16:creationId xmlns:a16="http://schemas.microsoft.com/office/drawing/2014/main" id="{CA57D862-2433-CBDA-ADF4-11019B34A126}"/>
              </a:ext>
            </a:extLst>
          </p:cNvPr>
          <p:cNvSpPr txBox="1"/>
          <p:nvPr/>
        </p:nvSpPr>
        <p:spPr>
          <a:xfrm>
            <a:off x="5526127" y="2340826"/>
            <a:ext cx="2393476" cy="923330"/>
          </a:xfrm>
          <a:prstGeom prst="rect">
            <a:avLst/>
          </a:prstGeom>
          <a:noFill/>
        </p:spPr>
        <p:txBody>
          <a:bodyPr wrap="square" rtlCol="0">
            <a:spAutoFit/>
          </a:bodyPr>
          <a:lstStyle/>
          <a:p>
            <a:pPr marL="285750" indent="-285750">
              <a:buFont typeface="Arial" panose="020B0604020202020204" pitchFamily="34" charset="0"/>
              <a:buChar char="•"/>
            </a:pPr>
            <a:r>
              <a:rPr lang="en-US" dirty="0"/>
              <a:t>No delivery service</a:t>
            </a:r>
          </a:p>
          <a:p>
            <a:pPr marL="285750" indent="-285750">
              <a:buFont typeface="Arial" panose="020B0604020202020204" pitchFamily="34" charset="0"/>
              <a:buChar char="•"/>
            </a:pPr>
            <a:r>
              <a:rPr lang="en-US" dirty="0"/>
              <a:t>Long waiting times</a:t>
            </a:r>
          </a:p>
          <a:p>
            <a:pPr marL="285750" indent="-285750">
              <a:buFont typeface="Arial" panose="020B0604020202020204" pitchFamily="34" charset="0"/>
              <a:buChar char="•"/>
            </a:pPr>
            <a:r>
              <a:rPr lang="en-US" dirty="0"/>
              <a:t>Lack of pre-orders </a:t>
            </a:r>
          </a:p>
        </p:txBody>
      </p:sp>
      <p:sp>
        <p:nvSpPr>
          <p:cNvPr id="29" name="TextBox 28">
            <a:extLst>
              <a:ext uri="{FF2B5EF4-FFF2-40B4-BE49-F238E27FC236}">
                <a16:creationId xmlns:a16="http://schemas.microsoft.com/office/drawing/2014/main" id="{05DDDFDD-133D-BD33-5872-074D90449A55}"/>
              </a:ext>
            </a:extLst>
          </p:cNvPr>
          <p:cNvSpPr txBox="1"/>
          <p:nvPr/>
        </p:nvSpPr>
        <p:spPr>
          <a:xfrm>
            <a:off x="8041696" y="2342921"/>
            <a:ext cx="3198019" cy="923330"/>
          </a:xfrm>
          <a:prstGeom prst="rect">
            <a:avLst/>
          </a:prstGeom>
          <a:noFill/>
        </p:spPr>
        <p:txBody>
          <a:bodyPr wrap="square" rtlCol="0">
            <a:spAutoFit/>
          </a:bodyPr>
          <a:lstStyle/>
          <a:p>
            <a:pPr marL="285750" indent="-285750">
              <a:buFont typeface="Arial" panose="020B0604020202020204" pitchFamily="34" charset="0"/>
              <a:buChar char="•"/>
            </a:pPr>
            <a:r>
              <a:rPr lang="en-US" dirty="0"/>
              <a:t>Low footfall at retail park</a:t>
            </a:r>
          </a:p>
          <a:p>
            <a:pPr marL="285750" indent="-285750">
              <a:buFont typeface="Arial" panose="020B0604020202020204" pitchFamily="34" charset="0"/>
              <a:buChar char="•"/>
            </a:pPr>
            <a:r>
              <a:rPr lang="en-US" dirty="0"/>
              <a:t>Less shoppers </a:t>
            </a:r>
          </a:p>
          <a:p>
            <a:pPr marL="285750" indent="-285750">
              <a:buFont typeface="Arial" panose="020B0604020202020204" pitchFamily="34" charset="0"/>
              <a:buChar char="•"/>
            </a:pPr>
            <a:r>
              <a:rPr lang="en-US" dirty="0"/>
              <a:t>Shop closuers</a:t>
            </a:r>
          </a:p>
        </p:txBody>
      </p:sp>
      <p:sp>
        <p:nvSpPr>
          <p:cNvPr id="30" name="TextBox 29">
            <a:extLst>
              <a:ext uri="{FF2B5EF4-FFF2-40B4-BE49-F238E27FC236}">
                <a16:creationId xmlns:a16="http://schemas.microsoft.com/office/drawing/2014/main" id="{7815C493-A12A-E920-71A8-A3195541DC9F}"/>
              </a:ext>
            </a:extLst>
          </p:cNvPr>
          <p:cNvSpPr txBox="1"/>
          <p:nvPr/>
        </p:nvSpPr>
        <p:spPr>
          <a:xfrm>
            <a:off x="8041696" y="3277259"/>
            <a:ext cx="2116717" cy="369332"/>
          </a:xfrm>
          <a:prstGeom prst="rect">
            <a:avLst/>
          </a:prstGeom>
          <a:noFill/>
        </p:spPr>
        <p:txBody>
          <a:bodyPr wrap="square" rtlCol="0">
            <a:spAutoFit/>
          </a:bodyPr>
          <a:lstStyle/>
          <a:p>
            <a:pPr algn="ctr"/>
            <a:r>
              <a:rPr lang="en-US" b="1" u="sng" dirty="0"/>
              <a:t>Declining location</a:t>
            </a:r>
          </a:p>
        </p:txBody>
      </p:sp>
      <p:sp>
        <p:nvSpPr>
          <p:cNvPr id="32" name="TextBox 31">
            <a:extLst>
              <a:ext uri="{FF2B5EF4-FFF2-40B4-BE49-F238E27FC236}">
                <a16:creationId xmlns:a16="http://schemas.microsoft.com/office/drawing/2014/main" id="{EA77C7EA-7AB5-F799-2F5C-2A6070456D57}"/>
              </a:ext>
            </a:extLst>
          </p:cNvPr>
          <p:cNvSpPr txBox="1"/>
          <p:nvPr/>
        </p:nvSpPr>
        <p:spPr>
          <a:xfrm>
            <a:off x="5225995" y="3276212"/>
            <a:ext cx="3005986" cy="369332"/>
          </a:xfrm>
          <a:prstGeom prst="rect">
            <a:avLst/>
          </a:prstGeom>
          <a:noFill/>
        </p:spPr>
        <p:txBody>
          <a:bodyPr wrap="square" rtlCol="0">
            <a:spAutoFit/>
          </a:bodyPr>
          <a:lstStyle/>
          <a:p>
            <a:r>
              <a:rPr lang="en-US" b="1" u="sng" dirty="0"/>
              <a:t>Don’t meet customer needs</a:t>
            </a:r>
          </a:p>
        </p:txBody>
      </p:sp>
      <p:sp>
        <p:nvSpPr>
          <p:cNvPr id="33" name="TextBox 32">
            <a:extLst>
              <a:ext uri="{FF2B5EF4-FFF2-40B4-BE49-F238E27FC236}">
                <a16:creationId xmlns:a16="http://schemas.microsoft.com/office/drawing/2014/main" id="{55FEE721-C8BB-C263-A0C0-4DA57D06C5FD}"/>
              </a:ext>
            </a:extLst>
          </p:cNvPr>
          <p:cNvSpPr txBox="1"/>
          <p:nvPr/>
        </p:nvSpPr>
        <p:spPr>
          <a:xfrm>
            <a:off x="2000845" y="3276212"/>
            <a:ext cx="3028355" cy="369332"/>
          </a:xfrm>
          <a:prstGeom prst="rect">
            <a:avLst/>
          </a:prstGeom>
          <a:noFill/>
        </p:spPr>
        <p:txBody>
          <a:bodyPr wrap="square" rtlCol="0">
            <a:spAutoFit/>
          </a:bodyPr>
          <a:lstStyle/>
          <a:p>
            <a:r>
              <a:rPr lang="en-US" b="1" u="sng" dirty="0"/>
              <a:t>Workflow reduced footfall</a:t>
            </a:r>
          </a:p>
        </p:txBody>
      </p:sp>
      <p:sp>
        <p:nvSpPr>
          <p:cNvPr id="35" name="TextBox 34">
            <a:extLst>
              <a:ext uri="{FF2B5EF4-FFF2-40B4-BE49-F238E27FC236}">
                <a16:creationId xmlns:a16="http://schemas.microsoft.com/office/drawing/2014/main" id="{A988720C-F015-1C4A-A1E5-D983BD898280}"/>
              </a:ext>
            </a:extLst>
          </p:cNvPr>
          <p:cNvSpPr txBox="1"/>
          <p:nvPr/>
        </p:nvSpPr>
        <p:spPr>
          <a:xfrm>
            <a:off x="1361226" y="4306281"/>
            <a:ext cx="2970565" cy="1200329"/>
          </a:xfrm>
          <a:prstGeom prst="rect">
            <a:avLst/>
          </a:prstGeom>
          <a:noFill/>
        </p:spPr>
        <p:txBody>
          <a:bodyPr wrap="square" rtlCol="0">
            <a:spAutoFit/>
          </a:bodyPr>
          <a:lstStyle/>
          <a:p>
            <a:pPr marL="285750" indent="-285750">
              <a:buFont typeface="Arial" panose="020B0604020202020204" pitchFamily="34" charset="0"/>
              <a:buChar char="•"/>
            </a:pPr>
            <a:r>
              <a:rPr lang="en-US" dirty="0"/>
              <a:t>Costly organic ingredients</a:t>
            </a:r>
          </a:p>
          <a:p>
            <a:pPr marL="285750" indent="-285750">
              <a:buFont typeface="Arial" panose="020B0604020202020204" pitchFamily="34" charset="0"/>
              <a:buChar char="•"/>
            </a:pPr>
            <a:r>
              <a:rPr lang="en-US" dirty="0"/>
              <a:t>Prone to crop failure</a:t>
            </a:r>
          </a:p>
          <a:p>
            <a:pPr marL="285750" indent="-285750">
              <a:buFont typeface="Arial" panose="020B0604020202020204" pitchFamily="34" charset="0"/>
              <a:buChar char="•"/>
            </a:pPr>
            <a:r>
              <a:rPr lang="en-US" dirty="0"/>
              <a:t>Difficulty budgeting </a:t>
            </a:r>
          </a:p>
          <a:p>
            <a:pPr marL="285750" indent="-285750">
              <a:buFont typeface="Arial" panose="020B0604020202020204" pitchFamily="34" charset="0"/>
              <a:buChar char="•"/>
            </a:pPr>
            <a:endParaRPr lang="en-US" dirty="0"/>
          </a:p>
        </p:txBody>
      </p:sp>
      <p:sp>
        <p:nvSpPr>
          <p:cNvPr id="36" name="TextBox 35">
            <a:extLst>
              <a:ext uri="{FF2B5EF4-FFF2-40B4-BE49-F238E27FC236}">
                <a16:creationId xmlns:a16="http://schemas.microsoft.com/office/drawing/2014/main" id="{2E081B6E-F36F-E8B3-C861-A77465A08646}"/>
              </a:ext>
            </a:extLst>
          </p:cNvPr>
          <p:cNvSpPr txBox="1"/>
          <p:nvPr/>
        </p:nvSpPr>
        <p:spPr>
          <a:xfrm>
            <a:off x="1698978" y="3710281"/>
            <a:ext cx="2857500" cy="646331"/>
          </a:xfrm>
          <a:prstGeom prst="rect">
            <a:avLst/>
          </a:prstGeom>
          <a:noFill/>
        </p:spPr>
        <p:txBody>
          <a:bodyPr wrap="square" rtlCol="0">
            <a:spAutoFit/>
          </a:bodyPr>
          <a:lstStyle/>
          <a:p>
            <a:pPr algn="ctr"/>
            <a:r>
              <a:rPr lang="en-US" b="1" u="sng" dirty="0"/>
              <a:t>Rising and unpredictable costs cuts</a:t>
            </a:r>
          </a:p>
        </p:txBody>
      </p:sp>
      <p:sp>
        <p:nvSpPr>
          <p:cNvPr id="37" name="TextBox 36">
            <a:extLst>
              <a:ext uri="{FF2B5EF4-FFF2-40B4-BE49-F238E27FC236}">
                <a16:creationId xmlns:a16="http://schemas.microsoft.com/office/drawing/2014/main" id="{E08B9097-D3A8-97CA-D21E-B7CD290F4A9C}"/>
              </a:ext>
            </a:extLst>
          </p:cNvPr>
          <p:cNvSpPr txBox="1"/>
          <p:nvPr/>
        </p:nvSpPr>
        <p:spPr>
          <a:xfrm>
            <a:off x="3786761" y="4606513"/>
            <a:ext cx="2857499" cy="646331"/>
          </a:xfrm>
          <a:prstGeom prst="rect">
            <a:avLst/>
          </a:prstGeom>
          <a:noFill/>
        </p:spPr>
        <p:txBody>
          <a:bodyPr wrap="square" rtlCol="0">
            <a:spAutoFit/>
          </a:bodyPr>
          <a:lstStyle/>
          <a:p>
            <a:pPr marL="285750" indent="-285750">
              <a:buFont typeface="Arial" panose="020B0604020202020204" pitchFamily="34" charset="0"/>
              <a:buChar char="•"/>
            </a:pPr>
            <a:r>
              <a:rPr lang="en-US" dirty="0"/>
              <a:t>Rent &amp; Utilities increase</a:t>
            </a:r>
          </a:p>
          <a:p>
            <a:pPr marL="285750" indent="-285750">
              <a:buFont typeface="Arial" panose="020B0604020202020204" pitchFamily="34" charset="0"/>
              <a:buChar char="•"/>
            </a:pPr>
            <a:r>
              <a:rPr lang="en-US" dirty="0"/>
              <a:t>Business rates rise</a:t>
            </a:r>
          </a:p>
        </p:txBody>
      </p:sp>
      <p:sp>
        <p:nvSpPr>
          <p:cNvPr id="38" name="TextBox 37">
            <a:extLst>
              <a:ext uri="{FF2B5EF4-FFF2-40B4-BE49-F238E27FC236}">
                <a16:creationId xmlns:a16="http://schemas.microsoft.com/office/drawing/2014/main" id="{E1BC2C2F-1FB2-64A7-636D-71272A13237C}"/>
              </a:ext>
            </a:extLst>
          </p:cNvPr>
          <p:cNvSpPr txBox="1"/>
          <p:nvPr/>
        </p:nvSpPr>
        <p:spPr>
          <a:xfrm>
            <a:off x="4132615" y="3717629"/>
            <a:ext cx="3134871" cy="923330"/>
          </a:xfrm>
          <a:prstGeom prst="rect">
            <a:avLst/>
          </a:prstGeom>
          <a:noFill/>
        </p:spPr>
        <p:txBody>
          <a:bodyPr wrap="square" rtlCol="0">
            <a:spAutoFit/>
          </a:bodyPr>
          <a:lstStyle/>
          <a:p>
            <a:pPr algn="ctr"/>
            <a:r>
              <a:rPr lang="en-US" b="1" u="sng" dirty="0"/>
              <a:t>Costs rise while profit margins decreased and stagnated</a:t>
            </a:r>
          </a:p>
        </p:txBody>
      </p:sp>
      <p:sp>
        <p:nvSpPr>
          <p:cNvPr id="39" name="TextBox 38">
            <a:extLst>
              <a:ext uri="{FF2B5EF4-FFF2-40B4-BE49-F238E27FC236}">
                <a16:creationId xmlns:a16="http://schemas.microsoft.com/office/drawing/2014/main" id="{180CEA8C-9F0F-6B7E-CB20-371288694D41}"/>
              </a:ext>
            </a:extLst>
          </p:cNvPr>
          <p:cNvSpPr txBox="1"/>
          <p:nvPr/>
        </p:nvSpPr>
        <p:spPr>
          <a:xfrm>
            <a:off x="6607352" y="4573476"/>
            <a:ext cx="3023700" cy="646331"/>
          </a:xfrm>
          <a:prstGeom prst="rect">
            <a:avLst/>
          </a:prstGeom>
          <a:noFill/>
        </p:spPr>
        <p:txBody>
          <a:bodyPr wrap="square" rtlCol="0">
            <a:spAutoFit/>
          </a:bodyPr>
          <a:lstStyle/>
          <a:p>
            <a:pPr marL="285750" indent="-285750">
              <a:buFont typeface="Arial" panose="020B0604020202020204" pitchFamily="34" charset="0"/>
              <a:buChar char="•"/>
            </a:pPr>
            <a:r>
              <a:rPr lang="en-US" dirty="0"/>
              <a:t>Covid-19</a:t>
            </a:r>
          </a:p>
          <a:p>
            <a:pPr marL="285750" indent="-285750">
              <a:buFont typeface="Arial" panose="020B0604020202020204" pitchFamily="34" charset="0"/>
              <a:buChar char="•"/>
            </a:pPr>
            <a:r>
              <a:rPr lang="en-US" dirty="0"/>
              <a:t>Remote &amp; hybrid work</a:t>
            </a:r>
          </a:p>
        </p:txBody>
      </p:sp>
      <p:sp>
        <p:nvSpPr>
          <p:cNvPr id="40" name="TextBox 39">
            <a:extLst>
              <a:ext uri="{FF2B5EF4-FFF2-40B4-BE49-F238E27FC236}">
                <a16:creationId xmlns:a16="http://schemas.microsoft.com/office/drawing/2014/main" id="{C3DB84A1-83B9-C350-922D-7CE3746E9EEB}"/>
              </a:ext>
            </a:extLst>
          </p:cNvPr>
          <p:cNvSpPr txBox="1"/>
          <p:nvPr/>
        </p:nvSpPr>
        <p:spPr>
          <a:xfrm>
            <a:off x="7267486" y="3717629"/>
            <a:ext cx="2205127" cy="923330"/>
          </a:xfrm>
          <a:prstGeom prst="rect">
            <a:avLst/>
          </a:prstGeom>
          <a:noFill/>
        </p:spPr>
        <p:txBody>
          <a:bodyPr wrap="square" rtlCol="0">
            <a:spAutoFit/>
          </a:bodyPr>
          <a:lstStyle/>
          <a:p>
            <a:pPr algn="ctr"/>
            <a:r>
              <a:rPr lang="en-US" b="1" u="sng" dirty="0"/>
              <a:t>Reduced footfall and consumer demands</a:t>
            </a:r>
          </a:p>
        </p:txBody>
      </p:sp>
    </p:spTree>
    <p:extLst>
      <p:ext uri="{BB962C8B-B14F-4D97-AF65-F5344CB8AC3E}">
        <p14:creationId xmlns:p14="http://schemas.microsoft.com/office/powerpoint/2010/main" val="22596802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4EFCC-7179-D2A1-1AF6-8425220272B8}"/>
              </a:ext>
            </a:extLst>
          </p:cNvPr>
          <p:cNvSpPr>
            <a:spLocks noGrp="1"/>
          </p:cNvSpPr>
          <p:nvPr>
            <p:ph type="title"/>
          </p:nvPr>
        </p:nvSpPr>
        <p:spPr/>
        <p:txBody>
          <a:bodyPr/>
          <a:lstStyle/>
          <a:p>
            <a:r>
              <a:rPr lang="en-US" dirty="0"/>
              <a:t>KEY FINDINGS</a:t>
            </a:r>
          </a:p>
        </p:txBody>
      </p:sp>
      <p:sp>
        <p:nvSpPr>
          <p:cNvPr id="3" name="Content Placeholder 2">
            <a:extLst>
              <a:ext uri="{FF2B5EF4-FFF2-40B4-BE49-F238E27FC236}">
                <a16:creationId xmlns:a16="http://schemas.microsoft.com/office/drawing/2014/main" id="{E731C548-F6B7-491E-7BC9-03F8F79B3268}"/>
              </a:ext>
            </a:extLst>
          </p:cNvPr>
          <p:cNvSpPr>
            <a:spLocks noGrp="1"/>
          </p:cNvSpPr>
          <p:nvPr>
            <p:ph idx="1"/>
          </p:nvPr>
        </p:nvSpPr>
        <p:spPr/>
        <p:txBody>
          <a:bodyPr/>
          <a:lstStyle/>
          <a:p>
            <a:pPr marL="0" indent="0">
              <a:buNone/>
            </a:pPr>
            <a:r>
              <a:rPr lang="en-US" dirty="0"/>
              <a:t>Basil’s Bakery stagnant sales are caused by both external and internal factors. External factors consist of rising operational overheads such as increased ingredients, utilities and rent. This can be combined with the reduction of footfall due to the decline at the retail park and hybrid working. The covid-19 pandemic restrictions and the rising operational rates has intensified the pressure on the business. </a:t>
            </a:r>
          </a:p>
          <a:p>
            <a:pPr marL="0" indent="0">
              <a:buNone/>
            </a:pPr>
            <a:r>
              <a:rPr lang="en-US" dirty="0"/>
              <a:t>The 5W2H framework clarifies who is affected, where and when the problems occurred, why they happened, how much its impact the business and how much the sales have fallen since 2019. Basil’s Bakery needs to establish methods and processes to improve operational efficiency such as delivery options, online ordering and reliable pre-order system. This will improve sales, increase profitability and long-term sustainability. Basil needs to fix operational gaps to remain competitive whilst having scope to expand.</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9752627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C6366-3F2D-D157-0067-8BECE8C87BEE}"/>
              </a:ext>
            </a:extLst>
          </p:cNvPr>
          <p:cNvSpPr>
            <a:spLocks noGrp="1"/>
          </p:cNvSpPr>
          <p:nvPr>
            <p:ph type="title"/>
          </p:nvPr>
        </p:nvSpPr>
        <p:spPr/>
        <p:txBody>
          <a:bodyPr/>
          <a:lstStyle/>
          <a:p>
            <a:pPr algn="ctr"/>
            <a:r>
              <a:rPr lang="en-US" dirty="0"/>
              <a:t>References</a:t>
            </a:r>
          </a:p>
        </p:txBody>
      </p:sp>
      <p:sp>
        <p:nvSpPr>
          <p:cNvPr id="3" name="Content Placeholder 2">
            <a:extLst>
              <a:ext uri="{FF2B5EF4-FFF2-40B4-BE49-F238E27FC236}">
                <a16:creationId xmlns:a16="http://schemas.microsoft.com/office/drawing/2014/main" id="{8CFE89CC-0ADB-F768-A7DF-F6B5E4D2BB39}"/>
              </a:ext>
            </a:extLst>
          </p:cNvPr>
          <p:cNvSpPr>
            <a:spLocks noGrp="1"/>
          </p:cNvSpPr>
          <p:nvPr>
            <p:ph idx="1"/>
          </p:nvPr>
        </p:nvSpPr>
        <p:spPr/>
        <p:txBody>
          <a:bodyPr/>
          <a:lstStyle/>
          <a:p>
            <a:r>
              <a:rPr lang="en-GB" b="0" i="0" dirty="0">
                <a:solidFill>
                  <a:srgbClr val="1B1B1B"/>
                </a:solidFill>
                <a:effectLst/>
                <a:latin typeface="Source Sans Pro" panose="020F0502020204030204" pitchFamily="34" charset="0"/>
              </a:rPr>
              <a:t>Tague N. The tools. In: O'Mara P, editor. The quality toolbox. 2nd ed. Milwaukee, WI: ASQ Quality Press; 2005. p. 93-521.</a:t>
            </a:r>
          </a:p>
          <a:p>
            <a:endParaRPr lang="en-GB" dirty="0">
              <a:solidFill>
                <a:srgbClr val="1B1B1B"/>
              </a:solidFill>
              <a:latin typeface="Source Sans Pro" panose="020F0502020204030204" pitchFamily="34" charset="0"/>
            </a:endParaRPr>
          </a:p>
          <a:p>
            <a:r>
              <a:rPr lang="en-GB" dirty="0">
                <a:solidFill>
                  <a:srgbClr val="1B1B1B"/>
                </a:solidFill>
                <a:latin typeface="Source Sans Pro" panose="020F0502020204030204" pitchFamily="34" charset="0"/>
              </a:rPr>
              <a:t>David,H. (21 MARCH 2025). Pestle Analysis. (online) available at: </a:t>
            </a:r>
            <a:r>
              <a:rPr lang="en-GB" dirty="0">
                <a:solidFill>
                  <a:srgbClr val="1B1B1B"/>
                </a:solidFill>
                <a:latin typeface="Source Sans Pro" panose="020F0502020204030204" pitchFamily="34" charset="0"/>
                <a:hlinkClick r:id="rId2"/>
              </a:rPr>
              <a:t>https://www.cipd.org/en/knowledge/factsheets/pestle-analysis-factsheet/</a:t>
            </a:r>
            <a:r>
              <a:rPr lang="en-US" dirty="0">
                <a:solidFill>
                  <a:srgbClr val="1B1B1B"/>
                </a:solidFill>
                <a:latin typeface="Source Sans Pro" panose="020F0502020204030204" pitchFamily="34" charset="0"/>
              </a:rPr>
              <a:t> (accessed 12 July 2026)</a:t>
            </a:r>
          </a:p>
          <a:p>
            <a:r>
              <a:rPr lang="en-GB" i="0" dirty="0">
                <a:solidFill>
                  <a:srgbClr val="102A2A"/>
                </a:solidFill>
                <a:effectLst/>
                <a:latin typeface="-apple-system"/>
              </a:rPr>
              <a:t>Srivastav, AK. (updated 06 November 2025) </a:t>
            </a:r>
            <a:r>
              <a:rPr lang="en-GB" b="0" i="0" dirty="0">
                <a:solidFill>
                  <a:srgbClr val="333333"/>
                </a:solidFill>
                <a:effectLst/>
                <a:latin typeface="Aspira Webfont"/>
              </a:rPr>
              <a:t>Fishbone Diagram, (pnline) available at: </a:t>
            </a:r>
            <a:r>
              <a:rPr lang="en-GB" b="0" i="0" dirty="0">
                <a:solidFill>
                  <a:srgbClr val="333333"/>
                </a:solidFill>
                <a:effectLst/>
                <a:latin typeface="Aspira Webfont"/>
                <a:hlinkClick r:id="rId3"/>
              </a:rPr>
              <a:t>https://www.wallstreetmojo.com/fishbone-diagram/</a:t>
            </a:r>
            <a:r>
              <a:rPr lang="en-GB" b="0" i="0" dirty="0">
                <a:solidFill>
                  <a:srgbClr val="333333"/>
                </a:solidFill>
                <a:effectLst/>
                <a:latin typeface="Aspira Webfont"/>
              </a:rPr>
              <a:t> (accessed 12 July 2026)</a:t>
            </a:r>
          </a:p>
          <a:p>
            <a:endParaRPr lang="en-GB" dirty="0">
              <a:solidFill>
                <a:srgbClr val="1B1B1B"/>
              </a:solidFill>
              <a:latin typeface="Source Sans Pro" panose="020F0502020204030204" pitchFamily="34" charset="0"/>
            </a:endParaRPr>
          </a:p>
        </p:txBody>
      </p:sp>
    </p:spTree>
    <p:extLst>
      <p:ext uri="{BB962C8B-B14F-4D97-AF65-F5344CB8AC3E}">
        <p14:creationId xmlns:p14="http://schemas.microsoft.com/office/powerpoint/2010/main" val="3478390462"/>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Crop</Template>
  <TotalTime>613</TotalTime>
  <Words>835</Words>
  <Application>Microsoft Macintosh PowerPoint</Application>
  <PresentationFormat>Widescreen</PresentationFormat>
  <Paragraphs>111</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-apple-system</vt:lpstr>
      <vt:lpstr>Arial</vt:lpstr>
      <vt:lpstr>Aspira Webfont</vt:lpstr>
      <vt:lpstr>Franklin Gothic Book</vt:lpstr>
      <vt:lpstr>Source Sans Pro</vt:lpstr>
      <vt:lpstr>Crop</vt:lpstr>
      <vt:lpstr>Abdul-Azeez Simisola Obileye 2531449  </vt:lpstr>
      <vt:lpstr>BASIL’S BAKErY</vt:lpstr>
      <vt:lpstr>INTRODUCTION</vt:lpstr>
      <vt:lpstr>Key Issues</vt:lpstr>
      <vt:lpstr>5W2H (PART1)</vt:lpstr>
      <vt:lpstr>5W2H (PART2)</vt:lpstr>
      <vt:lpstr>PESTLE ANALYSIS (PART 1)</vt:lpstr>
      <vt:lpstr>PESTLE ANALYSIS (PART 2)</vt:lpstr>
      <vt:lpstr>FISHBONE</vt:lpstr>
      <vt:lpstr>KEY FINDINGS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Abdul-Azeez Simisola Obileye 2531449  </dc:title>
  <dc:creator>Simi obileye</dc:creator>
  <cp:lastModifiedBy>Simi obileye</cp:lastModifiedBy>
  <cp:revision>5</cp:revision>
  <dcterms:created xsi:type="dcterms:W3CDTF">2026-07-12T14:51:05Z</dcterms:created>
  <dcterms:modified xsi:type="dcterms:W3CDTF">2026-07-13T01:04:42Z</dcterms:modified>
</cp:coreProperties>
</file>