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16"/>
  </p:notesMasterIdLst>
  <p:sldIdLst>
    <p:sldId id="256" r:id="rId2"/>
    <p:sldId id="257" r:id="rId3"/>
    <p:sldId id="264" r:id="rId4"/>
    <p:sldId id="258" r:id="rId5"/>
    <p:sldId id="259" r:id="rId6"/>
    <p:sldId id="260" r:id="rId7"/>
    <p:sldId id="261" r:id="rId8"/>
    <p:sldId id="262"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1" autoAdjust="0"/>
    <p:restoredTop sz="94660"/>
  </p:normalViewPr>
  <p:slideViewPr>
    <p:cSldViewPr snapToGrid="0">
      <p:cViewPr varScale="1">
        <p:scale>
          <a:sx n="65" d="100"/>
          <a:sy n="65" d="100"/>
        </p:scale>
        <p:origin x="64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5BFC10-AECA-4E71-9D60-43DE3296B9A8}" type="datetimeFigureOut">
              <a:rPr lang="en-GB" smtClean="0"/>
              <a:t>09/07/2022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76FAD6-E8EF-42F8-B598-9A8C138AA5B3}" type="slidenum">
              <a:rPr lang="en-GB" smtClean="0"/>
              <a:t>‹#›</a:t>
            </a:fld>
            <a:endParaRPr lang="en-GB" dirty="0"/>
          </a:p>
        </p:txBody>
      </p:sp>
    </p:spTree>
    <p:extLst>
      <p:ext uri="{BB962C8B-B14F-4D97-AF65-F5344CB8AC3E}">
        <p14:creationId xmlns:p14="http://schemas.microsoft.com/office/powerpoint/2010/main" val="2512466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Adult care provider such as ‘Proper Care’ is facing  biggest threat in their field because of staff shortages. Their management has recognised if staff shortages continues to grow it will have significant consequences for patients, vulnerable people and organisation. Its a threat to the quality of care and threat to the future of the service</a:t>
            </a:r>
            <a:endParaRPr lang="en-GB" dirty="0"/>
          </a:p>
        </p:txBody>
      </p:sp>
      <p:sp>
        <p:nvSpPr>
          <p:cNvPr id="4" name="Slide Number Placeholder 3"/>
          <p:cNvSpPr>
            <a:spLocks noGrp="1"/>
          </p:cNvSpPr>
          <p:nvPr>
            <p:ph type="sldNum" sz="quarter" idx="10"/>
          </p:nvPr>
        </p:nvSpPr>
        <p:spPr/>
        <p:txBody>
          <a:bodyPr/>
          <a:lstStyle/>
          <a:p>
            <a:fld id="{C276FAD6-E8EF-42F8-B598-9A8C138AA5B3}" type="slidenum">
              <a:rPr lang="en-GB" smtClean="0"/>
              <a:t>3</a:t>
            </a:fld>
            <a:endParaRPr lang="en-GB" dirty="0"/>
          </a:p>
        </p:txBody>
      </p:sp>
    </p:spTree>
    <p:extLst>
      <p:ext uri="{BB962C8B-B14F-4D97-AF65-F5344CB8AC3E}">
        <p14:creationId xmlns:p14="http://schemas.microsoft.com/office/powerpoint/2010/main" val="182422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76FAD6-E8EF-42F8-B598-9A8C138AA5B3}" type="slidenum">
              <a:rPr lang="en-GB" smtClean="0"/>
              <a:t>5</a:t>
            </a:fld>
            <a:endParaRPr lang="en-GB"/>
          </a:p>
        </p:txBody>
      </p:sp>
    </p:spTree>
    <p:extLst>
      <p:ext uri="{BB962C8B-B14F-4D97-AF65-F5344CB8AC3E}">
        <p14:creationId xmlns:p14="http://schemas.microsoft.com/office/powerpoint/2010/main" val="1795528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1610366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1589319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1792821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861946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2096291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3964698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4020223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2406686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527409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739047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3203108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61745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1668531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2996383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4050503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1085542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775CCF-7DBF-43AB-91FA-04D0E9601426}" type="datetimeFigureOut">
              <a:rPr lang="en-GB" smtClean="0"/>
              <a:t>09/07/2022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A36D0C-644B-42CA-B6C6-9C38D3B1AFDE}" type="slidenum">
              <a:rPr lang="en-GB" smtClean="0"/>
              <a:t>‹#›</a:t>
            </a:fld>
            <a:endParaRPr lang="en-GB" dirty="0"/>
          </a:p>
        </p:txBody>
      </p:sp>
    </p:spTree>
    <p:extLst>
      <p:ext uri="{BB962C8B-B14F-4D97-AF65-F5344CB8AC3E}">
        <p14:creationId xmlns:p14="http://schemas.microsoft.com/office/powerpoint/2010/main" val="3569109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775CCF-7DBF-43AB-91FA-04D0E9601426}" type="datetimeFigureOut">
              <a:rPr lang="en-GB" smtClean="0"/>
              <a:t>09/07/2022</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5A36D0C-644B-42CA-B6C6-9C38D3B1AFDE}" type="slidenum">
              <a:rPr lang="en-GB" smtClean="0"/>
              <a:t>‹#›</a:t>
            </a:fld>
            <a:endParaRPr lang="en-GB" dirty="0"/>
          </a:p>
        </p:txBody>
      </p:sp>
    </p:spTree>
    <p:extLst>
      <p:ext uri="{BB962C8B-B14F-4D97-AF65-F5344CB8AC3E}">
        <p14:creationId xmlns:p14="http://schemas.microsoft.com/office/powerpoint/2010/main" val="490859404"/>
      </p:ext>
    </p:extLst>
  </p:cSld>
  <p:clrMap bg1="dk1" tx1="lt1" bg2="dk2" tx2="lt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 id="2147483809" r:id="rId13"/>
    <p:sldLayoutId id="2147483810" r:id="rId14"/>
    <p:sldLayoutId id="2147483811" r:id="rId15"/>
    <p:sldLayoutId id="2147483812" r:id="rId16"/>
    <p:sldLayoutId id="21474838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1632156"/>
            <a:ext cx="8915399" cy="2477728"/>
          </a:xfrm>
        </p:spPr>
        <p:txBody>
          <a:bodyPr>
            <a:normAutofit fontScale="90000"/>
          </a:bodyPr>
          <a:lstStyle/>
          <a:p>
            <a:r>
              <a:rPr lang="en-GB" dirty="0" smtClean="0"/>
              <a:t>Staff shortages in the health and care sector.</a:t>
            </a:r>
            <a:endParaRPr lang="en-GB" dirty="0"/>
          </a:p>
        </p:txBody>
      </p:sp>
      <p:sp>
        <p:nvSpPr>
          <p:cNvPr id="3" name="Subtitle 2"/>
          <p:cNvSpPr>
            <a:spLocks noGrp="1"/>
          </p:cNvSpPr>
          <p:nvPr>
            <p:ph type="subTitle" idx="1"/>
          </p:nvPr>
        </p:nvSpPr>
        <p:spPr>
          <a:xfrm>
            <a:off x="4389120" y="4109884"/>
            <a:ext cx="7115492" cy="1780777"/>
          </a:xfrm>
        </p:spPr>
        <p:txBody>
          <a:bodyPr>
            <a:normAutofit fontScale="70000" lnSpcReduction="20000"/>
          </a:bodyPr>
          <a:lstStyle/>
          <a:p>
            <a:r>
              <a:rPr lang="en-GB" dirty="0" smtClean="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M</a:t>
            </a:r>
            <a:r>
              <a:rPr lang="en-GB" b="1" dirty="0" smtClean="0">
                <a:latin typeface="Arial" panose="020B0604020202020204" pitchFamily="34" charset="0"/>
                <a:cs typeface="Arial" panose="020B0604020202020204" pitchFamily="34" charset="0"/>
              </a:rPr>
              <a:t>odule;  Problem Solving and Decision making . </a:t>
            </a:r>
          </a:p>
          <a:p>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Module no;  BMSW 4004</a:t>
            </a:r>
          </a:p>
          <a:p>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Title;   Problem Solving and Decision making.</a:t>
            </a:r>
            <a:endParaRPr lang="en-GB" sz="1200" b="1" dirty="0" smtClean="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Teacher;  </a:t>
            </a:r>
            <a:r>
              <a:rPr lang="en-GB" b="1" dirty="0" smtClean="0"/>
              <a:t>Charles </a:t>
            </a:r>
            <a:r>
              <a:rPr lang="en-GB" b="1" dirty="0" err="1" smtClean="0"/>
              <a:t>Nimoh</a:t>
            </a:r>
            <a:endParaRPr lang="en-GB" b="1" dirty="0" smtClean="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s</a:t>
            </a:r>
            <a:r>
              <a:rPr lang="en-GB" b="1" dirty="0" smtClean="0">
                <a:latin typeface="Arial" panose="020B0604020202020204" pitchFamily="34" charset="0"/>
                <a:cs typeface="Arial" panose="020B0604020202020204" pitchFamily="34" charset="0"/>
              </a:rPr>
              <a:t>tudent;  Nahar Sultana Sumi </a:t>
            </a:r>
          </a:p>
          <a:p>
            <a:r>
              <a:rPr lang="en-GB" b="1" dirty="0" smtClean="0">
                <a:latin typeface="Arial" panose="020B0604020202020204" pitchFamily="34" charset="0"/>
                <a:cs typeface="Arial" panose="020B0604020202020204" pitchFamily="34" charset="0"/>
              </a:rPr>
              <a:t>                                      student no;  2122279</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53688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63580" y="1264555"/>
            <a:ext cx="8770374" cy="4062651"/>
          </a:xfrm>
          <a:prstGeom prst="rect">
            <a:avLst/>
          </a:prstGeom>
          <a:noFill/>
        </p:spPr>
        <p:txBody>
          <a:bodyPr wrap="square" rtlCol="0">
            <a:spAutoFit/>
          </a:bodyPr>
          <a:lstStyle/>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The health care service of the UK is a publicly funded umbrella system, which is called the National Health Service(NHS). </a:t>
            </a:r>
          </a:p>
          <a:p>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NHS is the largest workforce in England</a:t>
            </a:r>
          </a:p>
          <a:p>
            <a:pPr marL="285750" indent="-28575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Since 2007 there has been a shortage of staff  to meet the demand</a:t>
            </a:r>
          </a:p>
          <a:p>
            <a:pPr marL="285750" indent="-28575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number of unfilled posts are rising</a:t>
            </a:r>
          </a:p>
          <a:p>
            <a:endParaRPr lang="en-GB"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lstStyle/>
          <a:p>
            <a:r>
              <a:rPr lang="en-GB" dirty="0" smtClean="0"/>
              <a:t>Introduction</a:t>
            </a:r>
            <a:endParaRPr lang="en-GB" dirty="0"/>
          </a:p>
        </p:txBody>
      </p:sp>
    </p:spTree>
    <p:extLst>
      <p:ext uri="{BB962C8B-B14F-4D97-AF65-F5344CB8AC3E}">
        <p14:creationId xmlns:p14="http://schemas.microsoft.com/office/powerpoint/2010/main" val="30082661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08671" y="1209369"/>
            <a:ext cx="8077145" cy="430887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 </a:t>
            </a:r>
            <a:r>
              <a:rPr lang="en-GB" sz="2800" b="1" dirty="0" smtClean="0">
                <a:latin typeface="Arial" panose="020B0604020202020204" pitchFamily="34" charset="0"/>
                <a:cs typeface="Arial" panose="020B0604020202020204" pitchFamily="34" charset="0"/>
              </a:rPr>
              <a:t>Effects</a:t>
            </a:r>
          </a:p>
          <a:p>
            <a:endParaRPr lang="en-GB" sz="2800" b="1"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These </a:t>
            </a:r>
            <a:r>
              <a:rPr lang="en-GB" sz="2000" dirty="0">
                <a:latin typeface="Arial" panose="020B0604020202020204" pitchFamily="34" charset="0"/>
                <a:cs typeface="Arial" panose="020B0604020202020204" pitchFamily="34" charset="0"/>
              </a:rPr>
              <a:t>huge numbers severely effecting some key groups such as </a:t>
            </a:r>
            <a:r>
              <a:rPr lang="en-GB" sz="2000" dirty="0" smtClean="0">
                <a:latin typeface="Arial" panose="020B0604020202020204" pitchFamily="34" charset="0"/>
                <a:cs typeface="Arial" panose="020B0604020202020204" pitchFamily="34" charset="0"/>
              </a:rPr>
              <a:t>the</a:t>
            </a:r>
          </a:p>
          <a:p>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Nursing departments</a:t>
            </a:r>
            <a:r>
              <a:rPr lang="en-GB" sz="2000" dirty="0">
                <a:latin typeface="Arial" panose="020B0604020202020204" pitchFamily="34" charset="0"/>
                <a:cs typeface="Arial" panose="020B0604020202020204" pitchFamily="34" charset="0"/>
              </a:rPr>
              <a:t>, </a:t>
            </a:r>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Adult </a:t>
            </a:r>
            <a:r>
              <a:rPr lang="en-GB" sz="2000" dirty="0">
                <a:latin typeface="Arial" panose="020B0604020202020204" pitchFamily="34" charset="0"/>
                <a:cs typeface="Arial" panose="020B0604020202020204" pitchFamily="34" charset="0"/>
              </a:rPr>
              <a:t>social care, </a:t>
            </a:r>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Health </a:t>
            </a:r>
            <a:r>
              <a:rPr lang="en-GB" sz="2000" dirty="0">
                <a:latin typeface="Arial" panose="020B0604020202020204" pitchFamily="34" charset="0"/>
                <a:cs typeface="Arial" panose="020B0604020202020204" pitchFamily="34" charset="0"/>
              </a:rPr>
              <a:t>visitor</a:t>
            </a:r>
            <a:r>
              <a:rPr lang="en-GB" sz="2000" dirty="0" smtClean="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Medicine </a:t>
            </a:r>
            <a:r>
              <a:rPr lang="en-GB" sz="2000" dirty="0">
                <a:latin typeface="Arial" panose="020B0604020202020204" pitchFamily="34" charset="0"/>
                <a:cs typeface="Arial" panose="020B0604020202020204" pitchFamily="34" charset="0"/>
              </a:rPr>
              <a:t>department, </a:t>
            </a:r>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Some specialties</a:t>
            </a:r>
            <a:r>
              <a:rPr lang="en-GB" sz="2000" dirty="0">
                <a:latin typeface="Arial" panose="020B0604020202020204" pitchFamily="34" charset="0"/>
                <a:cs typeface="Arial" panose="020B0604020202020204" pitchFamily="34" charset="0"/>
              </a:rPr>
              <a:t>, Ailed health professionals, etc</a:t>
            </a:r>
            <a:r>
              <a:rPr lang="en-GB" sz="2000" dirty="0" smtClean="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More than 6 million people are in waiting list for routine hospital treatment and 300,000 have waited for more than a year</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84462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80887" y="906446"/>
            <a:ext cx="8904823" cy="5632311"/>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Impacts</a:t>
            </a:r>
          </a:p>
          <a:p>
            <a:endParaRPr lang="en-GB" sz="2800" dirty="0" smtClean="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Inappropriate staffing leads to </a:t>
            </a:r>
          </a:p>
          <a:p>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Errors,</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High morbidity rates</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Failure-to-rescue situations,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Work related stress</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Patients experiencing longer waits for A&amp;E, planned care and even the mental health department is affected. </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 Existing work force under pressure of extra work loads effecting the quality of service.</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Organisations struggling to deliver a quality service.</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Employers having to re –evaluate workforce requirements more frequently.</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Risks safety regulations of the organisation.</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Putting vulnerable people’s health and wellbeing at risk.</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59898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48583" y="485089"/>
            <a:ext cx="7787148" cy="5509200"/>
          </a:xfrm>
          <a:prstGeom prst="rect">
            <a:avLst/>
          </a:prstGeom>
          <a:noFill/>
        </p:spPr>
        <p:txBody>
          <a:bodyPr wrap="square" rtlCol="0">
            <a:spAutoFit/>
          </a:bodyPr>
          <a:lstStyle/>
          <a:p>
            <a:r>
              <a:rPr lang="en-GB" sz="1600" b="1" dirty="0" smtClean="0">
                <a:latin typeface="Arial" panose="020B0604020202020204" pitchFamily="34" charset="0"/>
                <a:cs typeface="Arial" panose="020B0604020202020204" pitchFamily="34" charset="0"/>
              </a:rPr>
              <a:t>PESTEL</a:t>
            </a:r>
            <a:r>
              <a:rPr lang="en-GB" sz="1600" dirty="0" smtClean="0"/>
              <a:t> </a:t>
            </a:r>
            <a:r>
              <a:rPr lang="en-GB" sz="1600" dirty="0" smtClean="0">
                <a:latin typeface="Arial" panose="020B0604020202020204" pitchFamily="34" charset="0"/>
                <a:cs typeface="Arial" panose="020B0604020202020204" pitchFamily="34" charset="0"/>
              </a:rPr>
              <a:t>Analysis  factors of staff shortage</a:t>
            </a:r>
          </a:p>
          <a:p>
            <a:endParaRPr lang="en-GB"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Political--- Government Foreign Policy,</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Removing bursary for students</a:t>
            </a:r>
          </a:p>
          <a:p>
            <a:endParaRPr lang="en-GB"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Economical---budget cut,</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disposable income,</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inflation rate.</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Social-----increased number of vulnerable adult,</a:t>
            </a:r>
          </a:p>
          <a:p>
            <a:r>
              <a:rPr lang="en-GB" sz="1600" dirty="0" smtClean="0">
                <a:latin typeface="Arial" panose="020B0604020202020204" pitchFamily="34" charset="0"/>
                <a:cs typeface="Arial" panose="020B0604020202020204" pitchFamily="34" charset="0"/>
              </a:rPr>
              <a:t>                change of lifestyle attitude,</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failure to value care professionals.</a:t>
            </a:r>
          </a:p>
          <a:p>
            <a:endParaRPr lang="en-GB"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Technological---not enough awareness of technology</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failure to deliver advance technology.</a:t>
            </a:r>
          </a:p>
          <a:p>
            <a:r>
              <a:rPr lang="en-GB" sz="1600" dirty="0">
                <a:latin typeface="Arial" panose="020B0604020202020204" pitchFamily="34" charset="0"/>
                <a:cs typeface="Arial" panose="020B0604020202020204" pitchFamily="34" charset="0"/>
              </a:rPr>
              <a:t> </a:t>
            </a:r>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Environmental---- climate change contributes on  more illness </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go green policy effects.</a:t>
            </a:r>
          </a:p>
          <a:p>
            <a:endParaRPr lang="en-GB"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Legal--------insufficient  migration pathways for the care sector.</a:t>
            </a:r>
          </a:p>
          <a:p>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lack of action on inequality and discrimination.</a:t>
            </a:r>
            <a:endParaRPr lang="en-GB" sz="1600" dirty="0">
              <a:latin typeface="Arial" panose="020B0604020202020204" pitchFamily="34" charset="0"/>
              <a:cs typeface="Arial" panose="020B0604020202020204" pitchFamily="34" charset="0"/>
            </a:endParaRPr>
          </a:p>
          <a:p>
            <a:r>
              <a:rPr lang="en-GB" sz="1600" dirty="0" smtClean="0"/>
              <a:t>                          </a:t>
            </a:r>
          </a:p>
        </p:txBody>
      </p:sp>
    </p:spTree>
    <p:extLst>
      <p:ext uri="{BB962C8B-B14F-4D97-AF65-F5344CB8AC3E}">
        <p14:creationId xmlns:p14="http://schemas.microsoft.com/office/powerpoint/2010/main" val="17914963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Line 43"/>
          <p:cNvSpPr>
            <a:spLocks noChangeShapeType="1"/>
          </p:cNvSpPr>
          <p:nvPr/>
        </p:nvSpPr>
        <p:spPr bwMode="auto">
          <a:xfrm>
            <a:off x="3444016" y="202145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Text Box 42"/>
          <p:cNvSpPr txBox="1">
            <a:spLocks noChangeArrowheads="1"/>
          </p:cNvSpPr>
          <p:nvPr/>
        </p:nvSpPr>
        <p:spPr bwMode="auto">
          <a:xfrm>
            <a:off x="2370866" y="18261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Immigration</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5" name="Line 41"/>
          <p:cNvSpPr>
            <a:spLocks noChangeShapeType="1"/>
          </p:cNvSpPr>
          <p:nvPr/>
        </p:nvSpPr>
        <p:spPr bwMode="auto">
          <a:xfrm>
            <a:off x="4045679" y="262312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Text Box 40"/>
          <p:cNvSpPr txBox="1">
            <a:spLocks noChangeArrowheads="1"/>
          </p:cNvSpPr>
          <p:nvPr/>
        </p:nvSpPr>
        <p:spPr bwMode="auto">
          <a:xfrm>
            <a:off x="2970941" y="242627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Discrimination</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7" name="Line 39"/>
          <p:cNvSpPr>
            <a:spLocks noChangeShapeType="1"/>
          </p:cNvSpPr>
          <p:nvPr/>
        </p:nvSpPr>
        <p:spPr bwMode="auto">
          <a:xfrm>
            <a:off x="4598129" y="317557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Text Box 38"/>
          <p:cNvSpPr txBox="1">
            <a:spLocks noChangeArrowheads="1"/>
          </p:cNvSpPr>
          <p:nvPr/>
        </p:nvSpPr>
        <p:spPr bwMode="auto">
          <a:xfrm>
            <a:off x="3523391" y="297872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Pension scheme</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9" name="Line 37"/>
          <p:cNvSpPr>
            <a:spLocks noChangeShapeType="1"/>
          </p:cNvSpPr>
          <p:nvPr/>
        </p:nvSpPr>
        <p:spPr bwMode="auto">
          <a:xfrm>
            <a:off x="5788754" y="20293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Text Box 36"/>
          <p:cNvSpPr txBox="1">
            <a:spLocks noChangeArrowheads="1"/>
          </p:cNvSpPr>
          <p:nvPr/>
        </p:nvSpPr>
        <p:spPr bwMode="auto">
          <a:xfrm>
            <a:off x="4714016" y="18261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Increased sickness</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1" name="Line 35"/>
          <p:cNvSpPr>
            <a:spLocks noChangeShapeType="1"/>
          </p:cNvSpPr>
          <p:nvPr/>
        </p:nvSpPr>
        <p:spPr bwMode="auto">
          <a:xfrm>
            <a:off x="6331679" y="262947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2" name="Text Box 34"/>
          <p:cNvSpPr txBox="1">
            <a:spLocks noChangeArrowheads="1"/>
          </p:cNvSpPr>
          <p:nvPr/>
        </p:nvSpPr>
        <p:spPr bwMode="auto">
          <a:xfrm>
            <a:off x="5256941" y="242627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Rapidly changing patients need</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3" name="Line 33"/>
          <p:cNvSpPr>
            <a:spLocks noChangeShapeType="1"/>
          </p:cNvSpPr>
          <p:nvPr/>
        </p:nvSpPr>
        <p:spPr bwMode="auto">
          <a:xfrm>
            <a:off x="6884129" y="318192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4" name="Text Box 32"/>
          <p:cNvSpPr txBox="1">
            <a:spLocks noChangeArrowheads="1"/>
          </p:cNvSpPr>
          <p:nvPr/>
        </p:nvSpPr>
        <p:spPr bwMode="auto">
          <a:xfrm>
            <a:off x="5809391" y="297872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Unsafe workplace</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5" name="Line 31"/>
          <p:cNvSpPr>
            <a:spLocks noChangeShapeType="1"/>
          </p:cNvSpPr>
          <p:nvPr/>
        </p:nvSpPr>
        <p:spPr bwMode="auto">
          <a:xfrm>
            <a:off x="7995379" y="2013521"/>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6" name="Text Box 30"/>
          <p:cNvSpPr txBox="1">
            <a:spLocks noChangeArrowheads="1"/>
          </p:cNvSpPr>
          <p:nvPr/>
        </p:nvSpPr>
        <p:spPr bwMode="auto">
          <a:xfrm>
            <a:off x="6920641" y="18261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Low budget</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7" name="Line 29"/>
          <p:cNvSpPr>
            <a:spLocks noChangeShapeType="1"/>
          </p:cNvSpPr>
          <p:nvPr/>
        </p:nvSpPr>
        <p:spPr bwMode="auto">
          <a:xfrm>
            <a:off x="8597041" y="261518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8" name="Text Box 28"/>
          <p:cNvSpPr txBox="1">
            <a:spLocks noChangeArrowheads="1"/>
          </p:cNvSpPr>
          <p:nvPr/>
        </p:nvSpPr>
        <p:spPr bwMode="auto">
          <a:xfrm>
            <a:off x="7522304" y="242627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 Pay and recognition</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9" name="Line 27"/>
          <p:cNvSpPr>
            <a:spLocks noChangeShapeType="1"/>
          </p:cNvSpPr>
          <p:nvPr/>
        </p:nvSpPr>
        <p:spPr bwMode="auto">
          <a:xfrm>
            <a:off x="9149491" y="316763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0" name="Text Box 26"/>
          <p:cNvSpPr txBox="1">
            <a:spLocks noChangeArrowheads="1"/>
          </p:cNvSpPr>
          <p:nvPr/>
        </p:nvSpPr>
        <p:spPr bwMode="auto">
          <a:xfrm>
            <a:off x="8074754" y="297872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High inflation</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21" name="Line 25"/>
          <p:cNvSpPr>
            <a:spLocks noChangeShapeType="1"/>
          </p:cNvSpPr>
          <p:nvPr/>
        </p:nvSpPr>
        <p:spPr bwMode="auto">
          <a:xfrm>
            <a:off x="8184291" y="395979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2" name="Text Box 24"/>
          <p:cNvSpPr txBox="1">
            <a:spLocks noChangeArrowheads="1"/>
          </p:cNvSpPr>
          <p:nvPr/>
        </p:nvSpPr>
        <p:spPr bwMode="auto">
          <a:xfrm>
            <a:off x="7109554" y="3770884"/>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Ineffective leadership</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23" name="Line 23"/>
          <p:cNvSpPr>
            <a:spLocks noChangeShapeType="1"/>
          </p:cNvSpPr>
          <p:nvPr/>
        </p:nvSpPr>
        <p:spPr bwMode="auto">
          <a:xfrm>
            <a:off x="7660416" y="451700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4" name="Text Box 22"/>
          <p:cNvSpPr txBox="1">
            <a:spLocks noChangeArrowheads="1"/>
          </p:cNvSpPr>
          <p:nvPr/>
        </p:nvSpPr>
        <p:spPr bwMode="auto">
          <a:xfrm>
            <a:off x="6585679" y="43280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Insufficient recruitment</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25" name="Line 21"/>
          <p:cNvSpPr>
            <a:spLocks noChangeShapeType="1"/>
          </p:cNvSpPr>
          <p:nvPr/>
        </p:nvSpPr>
        <p:spPr bwMode="auto">
          <a:xfrm>
            <a:off x="7161941" y="506945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6" name="Text Box 20"/>
          <p:cNvSpPr txBox="1">
            <a:spLocks noChangeArrowheads="1"/>
          </p:cNvSpPr>
          <p:nvPr/>
        </p:nvSpPr>
        <p:spPr bwMode="auto">
          <a:xfrm>
            <a:off x="6087204" y="488054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Lack of  policy compliance</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27" name="Line 19"/>
          <p:cNvSpPr>
            <a:spLocks noChangeShapeType="1"/>
          </p:cNvSpPr>
          <p:nvPr/>
        </p:nvSpPr>
        <p:spPr bwMode="auto">
          <a:xfrm>
            <a:off x="5656991" y="392963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8" name="Text Box 18"/>
          <p:cNvSpPr txBox="1">
            <a:spLocks noChangeArrowheads="1"/>
          </p:cNvSpPr>
          <p:nvPr/>
        </p:nvSpPr>
        <p:spPr bwMode="auto">
          <a:xfrm>
            <a:off x="4583841" y="374072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Attrition during training</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29" name="Line 17"/>
          <p:cNvSpPr>
            <a:spLocks noChangeShapeType="1"/>
          </p:cNvSpPr>
          <p:nvPr/>
        </p:nvSpPr>
        <p:spPr bwMode="auto">
          <a:xfrm>
            <a:off x="5207729" y="4486846"/>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0" name="Text Box 16"/>
          <p:cNvSpPr txBox="1">
            <a:spLocks noChangeArrowheads="1"/>
          </p:cNvSpPr>
          <p:nvPr/>
        </p:nvSpPr>
        <p:spPr bwMode="auto">
          <a:xfrm>
            <a:off x="4132991" y="429952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Lack of facilitators </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31" name="Line 15"/>
          <p:cNvSpPr>
            <a:spLocks noChangeShapeType="1"/>
          </p:cNvSpPr>
          <p:nvPr/>
        </p:nvSpPr>
        <p:spPr bwMode="auto">
          <a:xfrm>
            <a:off x="4707666" y="50392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2" name="Text Box 14"/>
          <p:cNvSpPr txBox="1">
            <a:spLocks noChangeArrowheads="1"/>
          </p:cNvSpPr>
          <p:nvPr/>
        </p:nvSpPr>
        <p:spPr bwMode="auto">
          <a:xfrm>
            <a:off x="3634516" y="485197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rPr>
              <a:t>Lack of CPD</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33" name="Rectangle 13"/>
          <p:cNvSpPr>
            <a:spLocks noChangeArrowheads="1"/>
          </p:cNvSpPr>
          <p:nvPr/>
        </p:nvSpPr>
        <p:spPr bwMode="auto">
          <a:xfrm>
            <a:off x="3094766" y="1113409"/>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en-US" sz="1100" b="1" dirty="0" smtClean="0">
                <a:solidFill>
                  <a:srgbClr val="FFC000"/>
                </a:solidFill>
                <a:latin typeface="Arial" panose="020B0604020202020204" pitchFamily="34" charset="0"/>
                <a:cs typeface="Arial" panose="020B0604020202020204" pitchFamily="34" charset="0"/>
              </a:rPr>
              <a:t>      Legal </a:t>
            </a:r>
            <a:endParaRPr kumimoji="0" lang="en-GB" altLang="en-US" sz="1800" b="0" i="0" u="none" strike="noStrike" cap="none" normalizeH="0" baseline="0" dirty="0" smtClean="0">
              <a:ln>
                <a:noFill/>
              </a:ln>
              <a:solidFill>
                <a:srgbClr val="FFC000"/>
              </a:solidFill>
              <a:effectLst/>
              <a:latin typeface="Arial" panose="020B0604020202020204" pitchFamily="34" charset="0"/>
            </a:endParaRPr>
          </a:p>
        </p:txBody>
      </p:sp>
      <p:sp>
        <p:nvSpPr>
          <p:cNvPr id="34" name="Rectangle 12"/>
          <p:cNvSpPr>
            <a:spLocks noChangeArrowheads="1"/>
          </p:cNvSpPr>
          <p:nvPr/>
        </p:nvSpPr>
        <p:spPr bwMode="auto">
          <a:xfrm>
            <a:off x="5429979" y="1113409"/>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smtClean="0">
                <a:ln>
                  <a:noFill/>
                </a:ln>
                <a:solidFill>
                  <a:srgbClr val="FFC000"/>
                </a:solidFill>
                <a:effectLst/>
                <a:latin typeface="Arial" panose="020B0604020202020204" pitchFamily="34" charset="0"/>
                <a:ea typeface="Times New Roman" panose="02020603050405020304" pitchFamily="18" charset="0"/>
                <a:cs typeface="Arial" panose="020B0604020202020204" pitchFamily="34" charset="0"/>
              </a:rPr>
              <a:t>     Social  </a:t>
            </a:r>
            <a:endParaRPr kumimoji="0" lang="en-GB" altLang="en-US" sz="1800" b="1" i="0" u="none" strike="noStrike" cap="none" normalizeH="0" baseline="0" dirty="0" smtClean="0">
              <a:ln>
                <a:noFill/>
              </a:ln>
              <a:solidFill>
                <a:srgbClr val="FFC000"/>
              </a:solidFill>
              <a:effectLst/>
              <a:latin typeface="Arial" panose="020B0604020202020204" pitchFamily="34" charset="0"/>
            </a:endParaRPr>
          </a:p>
        </p:txBody>
      </p:sp>
      <p:sp>
        <p:nvSpPr>
          <p:cNvPr id="35" name="Rectangle 11"/>
          <p:cNvSpPr>
            <a:spLocks noChangeArrowheads="1"/>
          </p:cNvSpPr>
          <p:nvPr/>
        </p:nvSpPr>
        <p:spPr bwMode="auto">
          <a:xfrm>
            <a:off x="7669941" y="1113409"/>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smtClean="0">
                <a:ln>
                  <a:noFill/>
                </a:ln>
                <a:solidFill>
                  <a:srgbClr val="FFC000"/>
                </a:solidFill>
                <a:effectLst/>
                <a:latin typeface="Arial" panose="020B0604020202020204" pitchFamily="34" charset="0"/>
                <a:ea typeface="Times New Roman" panose="02020603050405020304" pitchFamily="18" charset="0"/>
                <a:cs typeface="Arial" panose="020B0604020202020204" pitchFamily="34" charset="0"/>
              </a:rPr>
              <a:t>   Finance</a:t>
            </a:r>
            <a:endParaRPr kumimoji="0" lang="en-GB" altLang="en-US" sz="1800" b="1" i="0" u="none" strike="noStrike" cap="none" normalizeH="0" baseline="0" dirty="0" smtClean="0">
              <a:ln>
                <a:noFill/>
              </a:ln>
              <a:solidFill>
                <a:srgbClr val="FFC000"/>
              </a:solidFill>
              <a:effectLst/>
              <a:latin typeface="Arial" panose="020B0604020202020204" pitchFamily="34" charset="0"/>
            </a:endParaRPr>
          </a:p>
        </p:txBody>
      </p:sp>
      <p:sp>
        <p:nvSpPr>
          <p:cNvPr id="36" name="Line 10"/>
          <p:cNvSpPr>
            <a:spLocks noChangeShapeType="1"/>
          </p:cNvSpPr>
          <p:nvPr/>
        </p:nvSpPr>
        <p:spPr bwMode="auto">
          <a:xfrm>
            <a:off x="2688366" y="3507359"/>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7" name="Line 9"/>
          <p:cNvSpPr>
            <a:spLocks noChangeShapeType="1"/>
          </p:cNvSpPr>
          <p:nvPr/>
        </p:nvSpPr>
        <p:spPr bwMode="auto">
          <a:xfrm>
            <a:off x="3593241" y="1605534"/>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8" name="Line 8"/>
          <p:cNvSpPr>
            <a:spLocks noChangeShapeType="1"/>
          </p:cNvSpPr>
          <p:nvPr/>
        </p:nvSpPr>
        <p:spPr bwMode="auto">
          <a:xfrm>
            <a:off x="5930041" y="1605534"/>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9" name="Line 7"/>
          <p:cNvSpPr>
            <a:spLocks noChangeShapeType="1"/>
          </p:cNvSpPr>
          <p:nvPr/>
        </p:nvSpPr>
        <p:spPr bwMode="auto">
          <a:xfrm>
            <a:off x="8170004" y="1605534"/>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0" name="Rectangle 6"/>
          <p:cNvSpPr>
            <a:spLocks noChangeArrowheads="1"/>
          </p:cNvSpPr>
          <p:nvPr/>
        </p:nvSpPr>
        <p:spPr bwMode="auto">
          <a:xfrm>
            <a:off x="4436204" y="5442521"/>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FFC000"/>
                </a:solidFill>
                <a:effectLst/>
                <a:ea typeface="Times New Roman" panose="02020603050405020304" pitchFamily="18" charset="0"/>
              </a:rPr>
              <a:t>Education</a:t>
            </a:r>
            <a:endParaRPr kumimoji="0" lang="en-GB" altLang="en-US" sz="1800" b="0" i="0" u="none" strike="noStrike" cap="none" normalizeH="0" baseline="0" dirty="0" smtClean="0">
              <a:ln>
                <a:noFill/>
              </a:ln>
              <a:solidFill>
                <a:srgbClr val="FFC000"/>
              </a:solidFill>
              <a:effectLst/>
              <a:latin typeface="Arial" panose="020B0604020202020204" pitchFamily="34" charset="0"/>
            </a:endParaRPr>
          </a:p>
        </p:txBody>
      </p:sp>
      <p:sp>
        <p:nvSpPr>
          <p:cNvPr id="41" name="Line 5"/>
          <p:cNvSpPr>
            <a:spLocks noChangeShapeType="1"/>
          </p:cNvSpPr>
          <p:nvPr/>
        </p:nvSpPr>
        <p:spPr bwMode="auto">
          <a:xfrm flipV="1">
            <a:off x="4934679" y="3507359"/>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2" name="Rectangle 4"/>
          <p:cNvSpPr>
            <a:spLocks noChangeArrowheads="1"/>
          </p:cNvSpPr>
          <p:nvPr/>
        </p:nvSpPr>
        <p:spPr bwMode="auto">
          <a:xfrm>
            <a:off x="6898416" y="5442521"/>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FFC000"/>
                </a:solidFill>
                <a:effectLst/>
                <a:latin typeface="Arial" panose="020B0604020202020204" pitchFamily="34" charset="0"/>
                <a:ea typeface="Times New Roman" panose="02020603050405020304" pitchFamily="18" charset="0"/>
              </a:rPr>
              <a:t>Employer</a:t>
            </a:r>
            <a:endParaRPr kumimoji="0" lang="en-GB" altLang="en-US" sz="1800" b="0" i="0" u="none" strike="noStrike" cap="none" normalizeH="0" baseline="0" dirty="0" smtClean="0">
              <a:ln>
                <a:noFill/>
              </a:ln>
              <a:solidFill>
                <a:srgbClr val="FFC000"/>
              </a:solidFill>
              <a:effectLst/>
              <a:latin typeface="Arial" panose="020B0604020202020204" pitchFamily="34" charset="0"/>
            </a:endParaRPr>
          </a:p>
        </p:txBody>
      </p:sp>
      <p:sp>
        <p:nvSpPr>
          <p:cNvPr id="43" name="Line 3"/>
          <p:cNvSpPr>
            <a:spLocks noChangeShapeType="1"/>
          </p:cNvSpPr>
          <p:nvPr/>
        </p:nvSpPr>
        <p:spPr bwMode="auto">
          <a:xfrm flipV="1">
            <a:off x="7396891" y="3507359"/>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4" name="Rectangle 2"/>
          <p:cNvSpPr>
            <a:spLocks noChangeArrowheads="1"/>
          </p:cNvSpPr>
          <p:nvPr/>
        </p:nvSpPr>
        <p:spPr bwMode="auto">
          <a:xfrm>
            <a:off x="10663966" y="3026346"/>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5" name="Text Box 1"/>
          <p:cNvSpPr txBox="1">
            <a:spLocks noChangeArrowheads="1"/>
          </p:cNvSpPr>
          <p:nvPr/>
        </p:nvSpPr>
        <p:spPr bwMode="auto">
          <a:xfrm>
            <a:off x="10710004" y="3120009"/>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chemeClr val="accent2">
                    <a:lumMod val="75000"/>
                  </a:schemeClr>
                </a:solidFill>
                <a:effectLst/>
                <a:latin typeface="Arial" panose="020B0604020202020204" pitchFamily="34" charset="0"/>
                <a:ea typeface="Times New Roman" panose="02020603050405020304" pitchFamily="18" charset="0"/>
                <a:cs typeface="Arial" panose="020B0604020202020204" pitchFamily="34" charset="0"/>
              </a:rPr>
              <a:t>Staff shortages</a:t>
            </a:r>
            <a:endParaRPr kumimoji="0" lang="en-GB" altLang="en-US" sz="1800" b="0" i="0" u="none" strike="noStrike" cap="none" normalizeH="0" baseline="0" dirty="0" smtClean="0">
              <a:ln>
                <a:noFill/>
              </a:ln>
              <a:solidFill>
                <a:schemeClr val="accent2">
                  <a:lumMod val="75000"/>
                </a:schemeClr>
              </a:solidFill>
              <a:effectLst/>
              <a:latin typeface="Arial" panose="020B0604020202020204" pitchFamily="34" charset="0"/>
            </a:endParaRPr>
          </a:p>
        </p:txBody>
      </p:sp>
      <p:sp>
        <p:nvSpPr>
          <p:cNvPr id="46" name="Rectangle 44"/>
          <p:cNvSpPr>
            <a:spLocks noChangeArrowheads="1"/>
          </p:cNvSpPr>
          <p:nvPr/>
        </p:nvSpPr>
        <p:spPr bwMode="auto">
          <a:xfrm>
            <a:off x="332516" y="49708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47" name="Rectangle 67"/>
          <p:cNvSpPr>
            <a:spLocks noChangeArrowheads="1"/>
          </p:cNvSpPr>
          <p:nvPr/>
        </p:nvSpPr>
        <p:spPr bwMode="auto">
          <a:xfrm>
            <a:off x="2866166" y="94354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2" name="TextBox 1"/>
          <p:cNvSpPr txBox="1"/>
          <p:nvPr/>
        </p:nvSpPr>
        <p:spPr>
          <a:xfrm flipH="1">
            <a:off x="1479478" y="333947"/>
            <a:ext cx="7818633" cy="369332"/>
          </a:xfrm>
          <a:prstGeom prst="rect">
            <a:avLst/>
          </a:prstGeom>
          <a:noFill/>
        </p:spPr>
        <p:txBody>
          <a:bodyPr wrap="square" rtlCol="0">
            <a:spAutoFit/>
          </a:bodyPr>
          <a:lstStyle/>
          <a:p>
            <a:r>
              <a:rPr lang="en-GB" dirty="0" smtClean="0"/>
              <a:t>Fishbone analysis of the issue</a:t>
            </a:r>
            <a:endParaRPr lang="en-GB" dirty="0"/>
          </a:p>
        </p:txBody>
      </p:sp>
    </p:spTree>
    <p:extLst>
      <p:ext uri="{BB962C8B-B14F-4D97-AF65-F5344CB8AC3E}">
        <p14:creationId xmlns:p14="http://schemas.microsoft.com/office/powerpoint/2010/main" val="314024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9101" y="1263721"/>
            <a:ext cx="6844427" cy="5601533"/>
          </a:xfrm>
          <a:prstGeom prst="rect">
            <a:avLst/>
          </a:prstGeom>
          <a:noFill/>
        </p:spPr>
        <p:txBody>
          <a:bodyPr wrap="square" rtlCol="0">
            <a:spAutoFit/>
          </a:bodyPr>
          <a:lstStyle/>
          <a:p>
            <a:endParaRPr lang="en-GB" b="1" dirty="0" smtClean="0">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SOLUTION</a:t>
            </a:r>
          </a:p>
          <a:p>
            <a:endParaRPr lang="en-GB" sz="2400" b="1" dirty="0" smtClean="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Research informed solution for Staff shortage</a:t>
            </a:r>
          </a:p>
          <a:p>
            <a:pPr marL="171450" indent="-1714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b="1" dirty="0" smtClean="0">
                <a:latin typeface="Arial" panose="020B0604020202020204" pitchFamily="34" charset="0"/>
                <a:cs typeface="Arial" panose="020B0604020202020204" pitchFamily="34" charset="0"/>
              </a:rPr>
              <a:t>Train the team to do more </a:t>
            </a:r>
          </a:p>
          <a:p>
            <a:pPr marL="171450" indent="-171450">
              <a:buFont typeface="Arial" panose="020B0604020202020204" pitchFamily="34" charset="0"/>
              <a:buChar char="•"/>
            </a:pPr>
            <a:endParaRPr lang="en-GB"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b="1" dirty="0" smtClean="0">
                <a:latin typeface="Arial" panose="020B0604020202020204" pitchFamily="34" charset="0"/>
                <a:cs typeface="Arial" panose="020B0604020202020204" pitchFamily="34" charset="0"/>
              </a:rPr>
              <a:t>Supply new staff</a:t>
            </a:r>
          </a:p>
          <a:p>
            <a:pPr marL="171450" indent="-171450">
              <a:buFont typeface="Arial" panose="020B0604020202020204" pitchFamily="34" charset="0"/>
              <a:buChar char="•"/>
            </a:pPr>
            <a:endParaRPr lang="en-GB"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b="1" dirty="0" smtClean="0">
                <a:latin typeface="Arial" panose="020B0604020202020204" pitchFamily="34" charset="0"/>
                <a:cs typeface="Arial" panose="020B0604020202020204" pitchFamily="34" charset="0"/>
              </a:rPr>
              <a:t>Pay and recognition</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smtClean="0">
                <a:latin typeface="Arial" panose="020B0604020202020204" pitchFamily="34" charset="0"/>
                <a:cs typeface="Arial" panose="020B0604020202020204" pitchFamily="34" charset="0"/>
              </a:rPr>
              <a:t>International Recruitment</a:t>
            </a:r>
          </a:p>
          <a:p>
            <a:pPr marL="285750" indent="-285750">
              <a:buFont typeface="Arial" panose="020B0604020202020204" pitchFamily="34" charset="0"/>
              <a:buChar char="•"/>
            </a:pPr>
            <a:endParaRPr lang="en-GB" b="1"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smtClean="0">
                <a:latin typeface="Arial" panose="020B0604020202020204" pitchFamily="34" charset="0"/>
                <a:cs typeface="Arial" panose="020B0604020202020204" pitchFamily="34" charset="0"/>
              </a:rPr>
              <a:t>A good employer</a:t>
            </a:r>
          </a:p>
          <a:p>
            <a:pPr marL="285750" indent="-285750">
              <a:buFont typeface="Arial" panose="020B0604020202020204" pitchFamily="34" charset="0"/>
              <a:buChar char="•"/>
            </a:pPr>
            <a:endParaRPr lang="en-GB"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b="1" dirty="0" smtClean="0">
                <a:latin typeface="Arial" panose="020B0604020202020204" pitchFamily="34" charset="0"/>
                <a:cs typeface="Arial" panose="020B0604020202020204" pitchFamily="34" charset="0"/>
              </a:rPr>
              <a:t> Work force re design</a:t>
            </a:r>
          </a:p>
          <a:p>
            <a:pPr marL="171450" indent="-171450">
              <a:buFont typeface="Arial" panose="020B0604020202020204" pitchFamily="34" charset="0"/>
              <a:buChar char="•"/>
            </a:pPr>
            <a:endParaRPr lang="en-GB"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p:txBody>
      </p:sp>
      <p:sp>
        <p:nvSpPr>
          <p:cNvPr id="4" name="TextBox 3"/>
          <p:cNvSpPr txBox="1"/>
          <p:nvPr/>
        </p:nvSpPr>
        <p:spPr>
          <a:xfrm>
            <a:off x="6073541" y="2569945"/>
            <a:ext cx="4571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4021172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95587" y="1318661"/>
            <a:ext cx="184731" cy="369332"/>
          </a:xfrm>
          <a:prstGeom prst="rect">
            <a:avLst/>
          </a:prstGeom>
          <a:noFill/>
        </p:spPr>
        <p:txBody>
          <a:bodyPr wrap="none" rtlCol="0">
            <a:spAutoFit/>
          </a:bodyPr>
          <a:lstStyle/>
          <a:p>
            <a:endParaRPr lang="en-GB" dirty="0"/>
          </a:p>
        </p:txBody>
      </p:sp>
      <p:sp>
        <p:nvSpPr>
          <p:cNvPr id="3" name="TextBox 2"/>
          <p:cNvSpPr txBox="1"/>
          <p:nvPr/>
        </p:nvSpPr>
        <p:spPr>
          <a:xfrm>
            <a:off x="3262964" y="1318660"/>
            <a:ext cx="8104472" cy="4247317"/>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Training the existing team</a:t>
            </a:r>
          </a:p>
          <a:p>
            <a:endParaRPr lang="en-GB" b="1" dirty="0" smtClean="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 Pros</a:t>
            </a:r>
          </a:p>
          <a:p>
            <a:r>
              <a:rPr lang="en-GB" dirty="0" smtClean="0">
                <a:latin typeface="Arial" panose="020B0604020202020204" pitchFamily="34" charset="0"/>
                <a:cs typeface="Arial" panose="020B0604020202020204" pitchFamily="34" charset="0"/>
              </a:rPr>
              <a:t>Work place training can be an effective solution to improve and expand the service of the organisation and  their employee’s </a:t>
            </a:r>
            <a:r>
              <a:rPr lang="en-GB" dirty="0">
                <a:latin typeface="Arial" panose="020B0604020202020204" pitchFamily="34" charset="0"/>
                <a:cs typeface="Arial" panose="020B0604020202020204" pitchFamily="34" charset="0"/>
              </a:rPr>
              <a:t>Continuing </a:t>
            </a:r>
            <a:r>
              <a:rPr lang="en-GB" dirty="0" smtClean="0">
                <a:latin typeface="Arial" panose="020B0604020202020204" pitchFamily="34" charset="0"/>
                <a:cs typeface="Arial" panose="020B0604020202020204" pitchFamily="34" charset="0"/>
              </a:rPr>
              <a:t>Professional </a:t>
            </a:r>
            <a:r>
              <a:rPr lang="en-GB" dirty="0">
                <a:latin typeface="Arial" panose="020B0604020202020204" pitchFamily="34" charset="0"/>
                <a:cs typeface="Arial" panose="020B0604020202020204" pitchFamily="34" charset="0"/>
              </a:rPr>
              <a:t>Development(CPD</a:t>
            </a:r>
            <a:r>
              <a:rPr lang="en-GB" dirty="0" smtClean="0">
                <a:latin typeface="Arial" panose="020B0604020202020204" pitchFamily="34" charset="0"/>
                <a:cs typeface="Arial" panose="020B0604020202020204" pitchFamily="34" charset="0"/>
              </a:rPr>
              <a:t>), particularly during the preceptorship and transitions time.</a:t>
            </a:r>
          </a:p>
          <a:p>
            <a:endParaRPr lang="en-GB" dirty="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Con</a:t>
            </a:r>
            <a:endParaRPr lang="en-GB" b="1"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long term plan requires time and funding to reduce attrition, solve the financial problems of trainees and collaboration between the NHS, higher education institute and local workforce action board.</a:t>
            </a:r>
            <a:r>
              <a:rPr lang="en-GB" dirty="0">
                <a:latin typeface="Arial" panose="020B0604020202020204" pitchFamily="34" charset="0"/>
                <a:cs typeface="Arial" panose="020B0604020202020204" pitchFamily="34" charset="0"/>
              </a:rPr>
              <a:t> For example ,training a hospital consultant requires more than £500,000 investment and 14 years(Curtis and Burns 2018).so we wouldn’t see immediate result.</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0052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739813" y="1288983"/>
            <a:ext cx="8639387" cy="3970318"/>
          </a:xfrm>
          <a:prstGeom prst="rect">
            <a:avLst/>
          </a:prstGeom>
          <a:noFill/>
        </p:spPr>
        <p:txBody>
          <a:bodyPr wrap="square" rtlCol="0">
            <a:spAutoFit/>
          </a:bodyPr>
          <a:lstStyle/>
          <a:p>
            <a:r>
              <a:rPr lang="en-GB" b="1" dirty="0" smtClean="0"/>
              <a:t>Supply new staff</a:t>
            </a:r>
          </a:p>
          <a:p>
            <a:endParaRPr lang="en-GB" b="1" dirty="0" smtClean="0"/>
          </a:p>
          <a:p>
            <a:r>
              <a:rPr lang="en-GB" b="1" dirty="0" smtClean="0"/>
              <a:t> Pros</a:t>
            </a:r>
          </a:p>
          <a:p>
            <a:r>
              <a:rPr lang="en-GB" dirty="0" smtClean="0"/>
              <a:t>Refined Recruitment policy to allow new staff to fulfil the huge number of vacancies will ease the Shortage.</a:t>
            </a:r>
          </a:p>
          <a:p>
            <a:r>
              <a:rPr lang="en-GB" dirty="0" smtClean="0"/>
              <a:t> </a:t>
            </a:r>
          </a:p>
          <a:p>
            <a:r>
              <a:rPr lang="en-GB" b="1" dirty="0" smtClean="0"/>
              <a:t>Cons</a:t>
            </a:r>
            <a:endParaRPr lang="en-GB" b="1" dirty="0"/>
          </a:p>
          <a:p>
            <a:r>
              <a:rPr lang="en-GB" dirty="0" smtClean="0"/>
              <a:t> </a:t>
            </a:r>
            <a:r>
              <a:rPr lang="en-GB" dirty="0"/>
              <a:t>N</a:t>
            </a:r>
            <a:r>
              <a:rPr lang="en-GB" dirty="0" smtClean="0"/>
              <a:t>ew improved pay deal, redesigned workforce services, apprenticeship and wider campaign of recruitment policy needs to be implanted . Funding for students and placement-provider funding will also needs to be reinstate.</a:t>
            </a:r>
          </a:p>
          <a:p>
            <a:endParaRPr lang="en-GB" dirty="0"/>
          </a:p>
          <a:p>
            <a:r>
              <a:rPr lang="en-GB" dirty="0" smtClean="0"/>
              <a:t> </a:t>
            </a:r>
          </a:p>
          <a:p>
            <a:endParaRPr lang="en-GB" dirty="0" smtClean="0"/>
          </a:p>
          <a:p>
            <a:endParaRPr lang="en-GB" dirty="0"/>
          </a:p>
        </p:txBody>
      </p:sp>
    </p:spTree>
    <p:extLst>
      <p:ext uri="{BB962C8B-B14F-4D97-AF65-F5344CB8AC3E}">
        <p14:creationId xmlns:p14="http://schemas.microsoft.com/office/powerpoint/2010/main" val="4029898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121254" y="1367698"/>
            <a:ext cx="8898467" cy="3970318"/>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Pay And Recognition</a:t>
            </a:r>
          </a:p>
          <a:p>
            <a:endParaRPr lang="en-GB" b="1" dirty="0" smtClean="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 Pros</a:t>
            </a:r>
            <a:endParaRPr lang="en-GB" b="1"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 reconstructed pay and recognition policy will pay a vital role for employees</a:t>
            </a:r>
          </a:p>
          <a:p>
            <a:r>
              <a:rPr lang="en-GB" dirty="0" smtClean="0">
                <a:latin typeface="Arial" panose="020B0604020202020204" pitchFamily="34" charset="0"/>
                <a:cs typeface="Arial" panose="020B0604020202020204" pitchFamily="34" charset="0"/>
              </a:rPr>
              <a:t>Job satisfaction(NHS 2019).To decrease shortage of certain group and specialities, pay can be one of the influences to recruitment and retention. While pay ensures employees a fair trade of their skills and efforts, recognition  increases productivity and loyalty.</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Cons</a:t>
            </a:r>
            <a:endParaRPr lang="en-GB" b="1"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Local government  financial incentivises  have to focus on targeted areas of pay and non pay policies, ensuring guaranteed  pay, training, equality and portability. </a:t>
            </a:r>
          </a:p>
          <a:p>
            <a:r>
              <a:rPr lang="en-GB" dirty="0" smtClean="0">
                <a:latin typeface="Arial" panose="020B0604020202020204" pitchFamily="34" charset="0"/>
                <a:cs typeface="Arial" panose="020B0604020202020204" pitchFamily="34" charset="0"/>
              </a:rPr>
              <a:t>The Department of Health and Social Care has to work on a more targeted way to overcome barriers.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258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88733" y="1193800"/>
            <a:ext cx="8983134" cy="646331"/>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
        <p:nvSpPr>
          <p:cNvPr id="4" name="TextBox 3"/>
          <p:cNvSpPr txBox="1"/>
          <p:nvPr/>
        </p:nvSpPr>
        <p:spPr>
          <a:xfrm>
            <a:off x="3403600" y="1516965"/>
            <a:ext cx="7755467" cy="3139321"/>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International recruitment</a:t>
            </a:r>
          </a:p>
          <a:p>
            <a:endParaRPr lang="en-GB" b="1" dirty="0" smtClean="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 Pros</a:t>
            </a:r>
          </a:p>
          <a:p>
            <a:endParaRPr lang="en-GB" b="1"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Recruiting international skilled worker can be one of the speedy  solution to close the gap between demand and supply. </a:t>
            </a:r>
          </a:p>
          <a:p>
            <a:endParaRPr lang="en-GB" dirty="0" smtClean="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Cons</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a:t>
            </a:r>
            <a:r>
              <a:rPr lang="en-GB" dirty="0" smtClean="0">
                <a:latin typeface="Arial" panose="020B0604020202020204" pitchFamily="34" charset="0"/>
                <a:cs typeface="Arial" panose="020B0604020202020204" pitchFamily="34" charset="0"/>
              </a:rPr>
              <a:t>ore government funding has to be used to full advantages of international staff and their family. </a:t>
            </a:r>
          </a:p>
          <a:p>
            <a:r>
              <a:rPr lang="en-GB" dirty="0" smtClean="0">
                <a:latin typeface="Arial" panose="020B0604020202020204" pitchFamily="34" charset="0"/>
                <a:cs typeface="Arial" panose="020B0604020202020204" pitchFamily="34" charset="0"/>
              </a:rPr>
              <a:t> Chances of Unethical recruitment.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5866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52334" y="1642534"/>
            <a:ext cx="7730066" cy="3416320"/>
          </a:xfrm>
          <a:prstGeom prst="rect">
            <a:avLst/>
          </a:prstGeom>
          <a:noFill/>
        </p:spPr>
        <p:txBody>
          <a:bodyPr wrap="square" rtlCol="0">
            <a:spAutoFit/>
          </a:bodyPr>
          <a:lstStyle/>
          <a:p>
            <a:r>
              <a:rPr lang="en-GB" b="1" dirty="0" smtClean="0"/>
              <a:t>A Good Employer</a:t>
            </a:r>
          </a:p>
          <a:p>
            <a:endParaRPr lang="en-GB" b="1" dirty="0" smtClean="0"/>
          </a:p>
          <a:p>
            <a:r>
              <a:rPr lang="en-GB" b="1" dirty="0" smtClean="0"/>
              <a:t>Pros</a:t>
            </a:r>
          </a:p>
          <a:p>
            <a:endParaRPr lang="en-GB" b="1" dirty="0"/>
          </a:p>
          <a:p>
            <a:r>
              <a:rPr lang="en-GB" dirty="0" smtClean="0"/>
              <a:t>Stronger leadership impacts  the progress of workforce implementation plan. Finding the root causes of problems, evaluating the solutions and implementing effective concerted action fairly and equitably will lead the organisation to a high performing health system.</a:t>
            </a:r>
          </a:p>
          <a:p>
            <a:endParaRPr lang="en-GB" dirty="0"/>
          </a:p>
          <a:p>
            <a:endParaRPr lang="en-GB" dirty="0" smtClean="0"/>
          </a:p>
          <a:p>
            <a:endParaRPr lang="en-GB" b="1" dirty="0" smtClean="0"/>
          </a:p>
          <a:p>
            <a:endParaRPr lang="en-GB" dirty="0"/>
          </a:p>
        </p:txBody>
      </p:sp>
    </p:spTree>
    <p:extLst>
      <p:ext uri="{BB962C8B-B14F-4D97-AF65-F5344CB8AC3E}">
        <p14:creationId xmlns:p14="http://schemas.microsoft.com/office/powerpoint/2010/main" val="1964756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flipH="1">
            <a:off x="3246119" y="1329267"/>
            <a:ext cx="6702215" cy="4247317"/>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Work force redesign</a:t>
            </a:r>
          </a:p>
          <a:p>
            <a:r>
              <a:rPr lang="en-GB" dirty="0" smtClean="0">
                <a:latin typeface="Arial" panose="020B0604020202020204" pitchFamily="34" charset="0"/>
                <a:cs typeface="Arial" panose="020B0604020202020204" pitchFamily="34" charset="0"/>
              </a:rPr>
              <a:t> </a:t>
            </a:r>
          </a:p>
          <a:p>
            <a:r>
              <a:rPr lang="en-GB" b="1" dirty="0" smtClean="0">
                <a:latin typeface="Arial" panose="020B0604020202020204" pitchFamily="34" charset="0"/>
                <a:cs typeface="Arial" panose="020B0604020202020204" pitchFamily="34" charset="0"/>
              </a:rPr>
              <a:t>PROS</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Effective team with updated, adaptive skill  and technological support will lead to reshape the work force.</a:t>
            </a:r>
          </a:p>
          <a:p>
            <a:endParaRPr lang="en-GB" dirty="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Cons</a:t>
            </a:r>
          </a:p>
          <a:p>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a:t>
            </a:r>
            <a:r>
              <a:rPr lang="en-GB" dirty="0" smtClean="0">
                <a:latin typeface="Arial" panose="020B0604020202020204" pitchFamily="34" charset="0"/>
                <a:cs typeface="Arial" panose="020B0604020202020204" pitchFamily="34" charset="0"/>
              </a:rPr>
              <a:t>entral and regional government having change the way they implement policy </a:t>
            </a:r>
          </a:p>
          <a:p>
            <a:r>
              <a:rPr lang="en-GB" dirty="0" smtClean="0">
                <a:latin typeface="Arial" panose="020B0604020202020204" pitchFamily="34" charset="0"/>
                <a:cs typeface="Arial" panose="020B0604020202020204" pitchFamily="34" charset="0"/>
              </a:rPr>
              <a:t> Requiring structural financial support to design the workforce, from the core ,starting from the primary care sector to the leadership of NHS. </a:t>
            </a:r>
          </a:p>
          <a:p>
            <a:r>
              <a:rPr lang="en-GB" dirty="0" smtClean="0">
                <a:latin typeface="Arial" panose="020B0604020202020204" pitchFamily="34" charset="0"/>
                <a:cs typeface="Arial" panose="020B0604020202020204" pitchFamily="34" charset="0"/>
              </a:rPr>
              <a:t>Professional and public confusion about advanced practice and new roles.</a:t>
            </a:r>
          </a:p>
        </p:txBody>
      </p:sp>
    </p:spTree>
    <p:extLst>
      <p:ext uri="{BB962C8B-B14F-4D97-AF65-F5344CB8AC3E}">
        <p14:creationId xmlns:p14="http://schemas.microsoft.com/office/powerpoint/2010/main" val="1161404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38943" y="1045864"/>
            <a:ext cx="8640566" cy="4001095"/>
          </a:xfrm>
          <a:prstGeom prst="rect">
            <a:avLst/>
          </a:prstGeom>
          <a:noFill/>
        </p:spPr>
        <p:txBody>
          <a:bodyPr wrap="square" rtlCol="0">
            <a:spAutoFit/>
          </a:bodyPr>
          <a:lstStyle/>
          <a:p>
            <a:r>
              <a:rPr lang="en-GB" sz="2000" b="1" dirty="0" smtClean="0"/>
              <a:t>CONCLUSION</a:t>
            </a:r>
          </a:p>
          <a:p>
            <a:endParaRPr lang="en-GB" dirty="0"/>
          </a:p>
          <a:p>
            <a:endParaRPr lang="en-GB" dirty="0" smtClean="0"/>
          </a:p>
          <a:p>
            <a:r>
              <a:rPr lang="en-GB" dirty="0" smtClean="0"/>
              <a:t>There needs to be drastic changed in the way the NHS is run If the service is to be kept sustainable, working on changes from management, practitioners, retention and smarter usage of the current resources.</a:t>
            </a:r>
          </a:p>
          <a:p>
            <a:endParaRPr lang="en-GB" dirty="0"/>
          </a:p>
          <a:p>
            <a:r>
              <a:rPr lang="en-GB" dirty="0" smtClean="0"/>
              <a:t>The lack of staffing and recruiting needs to be addressed if the NHS is to continue to be a service for the public.</a:t>
            </a:r>
          </a:p>
          <a:p>
            <a:endParaRPr lang="en-GB" dirty="0"/>
          </a:p>
          <a:p>
            <a:r>
              <a:rPr lang="en-GB" dirty="0" smtClean="0"/>
              <a:t>Along with the flaws the NHS still is an integral part of the health and wellbeing of the UK and with improvements and efficiency the NHS can thrive and become a industry standard for health and wellbeing.</a:t>
            </a:r>
            <a:endParaRPr lang="en-GB" dirty="0"/>
          </a:p>
          <a:p>
            <a:endParaRPr lang="en-GB" dirty="0"/>
          </a:p>
        </p:txBody>
      </p:sp>
    </p:spTree>
    <p:extLst>
      <p:ext uri="{BB962C8B-B14F-4D97-AF65-F5344CB8AC3E}">
        <p14:creationId xmlns:p14="http://schemas.microsoft.com/office/powerpoint/2010/main" val="36468453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2089</TotalTime>
  <Words>1037</Words>
  <Application>Microsoft Office PowerPoint</Application>
  <PresentationFormat>Widescreen</PresentationFormat>
  <Paragraphs>166</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Wingdings 3</vt:lpstr>
      <vt:lpstr>Ion</vt:lpstr>
      <vt:lpstr>Staff shortages in the health and care sector.</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shortages in the health care sector</dc:title>
  <dc:creator>nahar sumi</dc:creator>
  <cp:lastModifiedBy>nahar sumi</cp:lastModifiedBy>
  <cp:revision>122</cp:revision>
  <dcterms:created xsi:type="dcterms:W3CDTF">2022-06-22T21:21:51Z</dcterms:created>
  <dcterms:modified xsi:type="dcterms:W3CDTF">2022-07-09T21:10:54Z</dcterms:modified>
</cp:coreProperties>
</file>